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Lst>
  <p:notesMasterIdLst>
    <p:notesMasterId r:id="rId39"/>
  </p:notesMasterIdLst>
  <p:handoutMasterIdLst>
    <p:handoutMasterId r:id="rId40"/>
  </p:handoutMasterIdLst>
  <p:sldIdLst>
    <p:sldId id="294" r:id="rId6"/>
    <p:sldId id="290" r:id="rId7"/>
    <p:sldId id="414" r:id="rId8"/>
    <p:sldId id="420" r:id="rId9"/>
    <p:sldId id="322" r:id="rId10"/>
    <p:sldId id="415" r:id="rId11"/>
    <p:sldId id="400" r:id="rId12"/>
    <p:sldId id="298" r:id="rId13"/>
    <p:sldId id="403" r:id="rId14"/>
    <p:sldId id="404" r:id="rId15"/>
    <p:sldId id="412" r:id="rId16"/>
    <p:sldId id="321" r:id="rId17"/>
    <p:sldId id="421" r:id="rId18"/>
    <p:sldId id="417" r:id="rId19"/>
    <p:sldId id="295" r:id="rId20"/>
    <p:sldId id="401" r:id="rId21"/>
    <p:sldId id="317" r:id="rId22"/>
    <p:sldId id="418" r:id="rId23"/>
    <p:sldId id="300" r:id="rId24"/>
    <p:sldId id="302" r:id="rId25"/>
    <p:sldId id="301" r:id="rId26"/>
    <p:sldId id="416" r:id="rId27"/>
    <p:sldId id="303" r:id="rId28"/>
    <p:sldId id="419" r:id="rId29"/>
    <p:sldId id="323" r:id="rId30"/>
    <p:sldId id="304" r:id="rId31"/>
    <p:sldId id="314" r:id="rId32"/>
    <p:sldId id="297" r:id="rId33"/>
    <p:sldId id="306" r:id="rId34"/>
    <p:sldId id="305" r:id="rId35"/>
    <p:sldId id="307" r:id="rId36"/>
    <p:sldId id="422" r:id="rId37"/>
    <p:sldId id="423" r:id="rId38"/>
  </p:sldIdLst>
  <p:sldSz cx="12192000" cy="6858000"/>
  <p:notesSz cx="9309100" cy="70231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95E382D-A41C-4A9A-827D-71BF5A187014}">
          <p14:sldIdLst>
            <p14:sldId id="294"/>
            <p14:sldId id="290"/>
          </p14:sldIdLst>
        </p14:section>
        <p14:section name="Logging In" id="{70414DD1-A072-48D4-85F0-F61C1459C04B}">
          <p14:sldIdLst>
            <p14:sldId id="414"/>
            <p14:sldId id="420"/>
            <p14:sldId id="322"/>
          </p14:sldIdLst>
        </p14:section>
        <p14:section name="Creating Test Sessions" id="{BF6BD9B6-4F54-4258-857D-4FF5DCA4D09C}">
          <p14:sldIdLst>
            <p14:sldId id="415"/>
            <p14:sldId id="400"/>
            <p14:sldId id="298"/>
            <p14:sldId id="403"/>
            <p14:sldId id="404"/>
            <p14:sldId id="412"/>
            <p14:sldId id="321"/>
            <p14:sldId id="421"/>
            <p14:sldId id="417"/>
            <p14:sldId id="295"/>
            <p14:sldId id="401"/>
            <p14:sldId id="317"/>
            <p14:sldId id="418"/>
            <p14:sldId id="300"/>
            <p14:sldId id="302"/>
            <p14:sldId id="301"/>
          </p14:sldIdLst>
        </p14:section>
        <p14:section name="Monitoring a Session" id="{BB0DA34B-923D-43A2-B88C-B123C9B181CB}">
          <p14:sldIdLst>
            <p14:sldId id="416"/>
            <p14:sldId id="303"/>
            <p14:sldId id="419"/>
            <p14:sldId id="323"/>
            <p14:sldId id="304"/>
            <p14:sldId id="314"/>
            <p14:sldId id="297"/>
            <p14:sldId id="306"/>
            <p14:sldId id="305"/>
            <p14:sldId id="307"/>
          </p14:sldIdLst>
        </p14:section>
        <p14:section name="Troubleshooting" id="{CBEADA6E-2A35-4056-AB2F-482FC6DFD1A6}">
          <p14:sldIdLst>
            <p14:sldId id="422"/>
            <p14:sldId id="423"/>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8F153-7A32-8575-80EA-A645007F2AC7}" name="Douglas Strausbaugh" initials="DS" userId="S::douglas.strausbaugh@cambiumassessment.com::fdef6b53-7c75-4c06-9f49-42031dedff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 id="15" name="Jennifer Strittmatter" initials="JS" lastIdx="13" clrIdx="14">
    <p:extLst>
      <p:ext uri="{19B8F6BF-5375-455C-9EA6-DF929625EA0E}">
        <p15:presenceInfo xmlns:p15="http://schemas.microsoft.com/office/powerpoint/2012/main" userId="S::jennifer.strittmatter@cambiumassessment.com::e8934ff7-9e4a-4c8d-9513-cfdab75a79b2" providerId="AD"/>
      </p:ext>
    </p:extLst>
  </p:cmAuthor>
  <p:cmAuthor id="16" name="Rima Assaker" initials="RA" lastIdx="25" clrIdx="15">
    <p:extLst>
      <p:ext uri="{19B8F6BF-5375-455C-9EA6-DF929625EA0E}">
        <p15:presenceInfo xmlns:p15="http://schemas.microsoft.com/office/powerpoint/2012/main" userId="S::rima.assaker@cambiumassessment.com::01f103e2-03f8-4a38-af4a-d787248b40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005E9E"/>
    <a:srgbClr val="224975"/>
    <a:srgbClr val="03315F"/>
    <a:srgbClr val="505A08"/>
    <a:srgbClr val="586B80"/>
    <a:srgbClr val="53565A"/>
    <a:srgbClr val="2C9ED9"/>
    <a:srgbClr val="C6E7F7"/>
    <a:srgbClr val="26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563" autoAdjust="0"/>
  </p:normalViewPr>
  <p:slideViewPr>
    <p:cSldViewPr snapToGrid="0">
      <p:cViewPr varScale="1">
        <p:scale>
          <a:sx n="81" d="100"/>
          <a:sy n="81" d="100"/>
        </p:scale>
        <p:origin x="1668" y="96"/>
      </p:cViewPr>
      <p:guideLst>
        <p:guide orient="horz" pos="3840"/>
        <p:guide pos="3840"/>
      </p:guideLst>
    </p:cSldViewPr>
  </p:slideViewPr>
  <p:outlineViewPr>
    <p:cViewPr>
      <p:scale>
        <a:sx n="33" d="100"/>
        <a:sy n="33" d="100"/>
      </p:scale>
      <p:origin x="0" y="-79560"/>
    </p:cViewPr>
  </p:outlineViewPr>
  <p:notesTextViewPr>
    <p:cViewPr>
      <p:scale>
        <a:sx n="150" d="100"/>
        <a:sy n="150"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8283F-8B12-4C3D-B51E-7FA652C37A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0874B9-99BE-45E8-BBB4-4154E54CAB7F}">
      <dgm:prSet/>
      <dgm:spPr/>
      <dgm:t>
        <a:bodyPr/>
        <a:lstStyle/>
        <a:p>
          <a:r>
            <a:rPr lang="en-US" b="0" i="0" dirty="0"/>
            <a:t>The system has an authentication process that will be triggered when you log in from a different device or browser, or after clearing your browser’s cache. </a:t>
          </a:r>
          <a:endParaRPr lang="en-US" dirty="0"/>
        </a:p>
      </dgm:t>
    </dgm:pt>
    <dgm:pt modelId="{7D4E39B6-A594-4986-95CD-B6F4F2A7A7DF}" type="parTrans" cxnId="{330B994D-E839-4B79-9536-93A7418EE796}">
      <dgm:prSet/>
      <dgm:spPr/>
      <dgm:t>
        <a:bodyPr/>
        <a:lstStyle/>
        <a:p>
          <a:endParaRPr lang="en-US"/>
        </a:p>
      </dgm:t>
    </dgm:pt>
    <dgm:pt modelId="{EBC4EEC9-0AB0-49EF-9234-5AA25F281E7A}" type="sibTrans" cxnId="{330B994D-E839-4B79-9536-93A7418EE796}">
      <dgm:prSet/>
      <dgm:spPr/>
      <dgm:t>
        <a:bodyPr/>
        <a:lstStyle/>
        <a:p>
          <a:endParaRPr lang="en-US"/>
        </a:p>
      </dgm:t>
    </dgm:pt>
    <dgm:pt modelId="{7B8861FC-BA01-4438-8787-014FE275C79A}">
      <dgm:prSet/>
      <dgm:spPr/>
      <dgm:t>
        <a:bodyPr/>
        <a:lstStyle/>
        <a:p>
          <a:r>
            <a:rPr lang="en-US" b="0" i="0" dirty="0"/>
            <a:t>If you see this screen, an email containing the code will have been sent to your email address automatically.</a:t>
          </a:r>
          <a:endParaRPr lang="en-US" dirty="0"/>
        </a:p>
      </dgm:t>
    </dgm:pt>
    <dgm:pt modelId="{FD95C54D-450A-4DB9-BB93-0D1DB355A3FA}" type="parTrans" cxnId="{6FB5ECEF-C629-440F-8504-BBFF62B12538}">
      <dgm:prSet/>
      <dgm:spPr/>
      <dgm:t>
        <a:bodyPr/>
        <a:lstStyle/>
        <a:p>
          <a:endParaRPr lang="en-US"/>
        </a:p>
      </dgm:t>
    </dgm:pt>
    <dgm:pt modelId="{FDA06835-F83A-4279-A0B4-907B8E474B7D}" type="sibTrans" cxnId="{6FB5ECEF-C629-440F-8504-BBFF62B12538}">
      <dgm:prSet/>
      <dgm:spPr/>
      <dgm:t>
        <a:bodyPr/>
        <a:lstStyle/>
        <a:p>
          <a:endParaRPr lang="en-US"/>
        </a:p>
      </dgm:t>
    </dgm:pt>
    <dgm:pt modelId="{8F121CFF-E1AF-4115-BA6A-75FD1AE317E4}">
      <dgm:prSet/>
      <dgm:spPr/>
      <dgm:t>
        <a:bodyPr/>
        <a:lstStyle/>
        <a:p>
          <a:r>
            <a:rPr lang="en-US" b="0" i="0" dirty="0"/>
            <a:t>Enter the code and select </a:t>
          </a:r>
          <a:r>
            <a:rPr lang="en-US" b="1" i="0" dirty="0"/>
            <a:t>Submit</a:t>
          </a:r>
          <a:r>
            <a:rPr lang="en-US" b="0" i="0" dirty="0"/>
            <a:t>.</a:t>
          </a:r>
          <a:endParaRPr lang="en-US" dirty="0"/>
        </a:p>
      </dgm:t>
    </dgm:pt>
    <dgm:pt modelId="{4367A564-6A72-4F6F-9FD3-0C734647432C}" type="parTrans" cxnId="{E8E4659F-8EB1-4CCE-80D0-578CA9D65A27}">
      <dgm:prSet/>
      <dgm:spPr/>
      <dgm:t>
        <a:bodyPr/>
        <a:lstStyle/>
        <a:p>
          <a:endParaRPr lang="en-US"/>
        </a:p>
      </dgm:t>
    </dgm:pt>
    <dgm:pt modelId="{4ADFD1C3-09F9-4BC9-A81A-A92356430F5C}" type="sibTrans" cxnId="{E8E4659F-8EB1-4CCE-80D0-578CA9D65A27}">
      <dgm:prSet/>
      <dgm:spPr/>
      <dgm:t>
        <a:bodyPr/>
        <a:lstStyle/>
        <a:p>
          <a:endParaRPr lang="en-US"/>
        </a:p>
      </dgm:t>
    </dgm:pt>
    <dgm:pt modelId="{10820C37-73A7-4C35-8187-8EE18A17D452}">
      <dgm:prSet/>
      <dgm:spPr/>
      <dgm:t>
        <a:bodyPr/>
        <a:lstStyle/>
        <a:p>
          <a:r>
            <a:rPr lang="en-US" b="0" i="0" dirty="0"/>
            <a:t>If you need the code resent, select </a:t>
          </a:r>
          <a:r>
            <a:rPr lang="en-US" b="1" i="0" dirty="0"/>
            <a:t>Resend Code</a:t>
          </a:r>
          <a:r>
            <a:rPr lang="en-US" b="0" i="0" dirty="0"/>
            <a:t>.</a:t>
          </a:r>
          <a:endParaRPr lang="en-US" dirty="0"/>
        </a:p>
      </dgm:t>
    </dgm:pt>
    <dgm:pt modelId="{B45EEE8A-0E1F-4478-8162-3BB66EA0DBB5}" type="parTrans" cxnId="{3F5CC8FB-CF6D-4184-B482-25CA1177F592}">
      <dgm:prSet/>
      <dgm:spPr/>
      <dgm:t>
        <a:bodyPr/>
        <a:lstStyle/>
        <a:p>
          <a:endParaRPr lang="en-US"/>
        </a:p>
      </dgm:t>
    </dgm:pt>
    <dgm:pt modelId="{AB40CA08-632A-40E0-91FE-E971B630228F}" type="sibTrans" cxnId="{3F5CC8FB-CF6D-4184-B482-25CA1177F592}">
      <dgm:prSet/>
      <dgm:spPr/>
      <dgm:t>
        <a:bodyPr/>
        <a:lstStyle/>
        <a:p>
          <a:endParaRPr lang="en-US"/>
        </a:p>
      </dgm:t>
    </dgm:pt>
    <dgm:pt modelId="{827A0D57-D791-4442-87F2-B3A23D1298D6}" type="pres">
      <dgm:prSet presAssocID="{5368283F-8B12-4C3D-B51E-7FA652C37A51}" presName="linear" presStyleCnt="0">
        <dgm:presLayoutVars>
          <dgm:animLvl val="lvl"/>
          <dgm:resizeHandles val="exact"/>
        </dgm:presLayoutVars>
      </dgm:prSet>
      <dgm:spPr/>
    </dgm:pt>
    <dgm:pt modelId="{15E5B6FC-259C-4D34-9984-4D9A1FA3F9A9}" type="pres">
      <dgm:prSet presAssocID="{C70874B9-99BE-45E8-BBB4-4154E54CAB7F}" presName="parentText" presStyleLbl="node1" presStyleIdx="0" presStyleCnt="4">
        <dgm:presLayoutVars>
          <dgm:chMax val="0"/>
          <dgm:bulletEnabled val="1"/>
        </dgm:presLayoutVars>
      </dgm:prSet>
      <dgm:spPr/>
    </dgm:pt>
    <dgm:pt modelId="{E9144F82-0CCE-4360-A276-A3939DDB284A}" type="pres">
      <dgm:prSet presAssocID="{EBC4EEC9-0AB0-49EF-9234-5AA25F281E7A}" presName="spacer" presStyleCnt="0"/>
      <dgm:spPr/>
    </dgm:pt>
    <dgm:pt modelId="{284407C9-6EEC-48CB-B5E2-C90C4272B474}" type="pres">
      <dgm:prSet presAssocID="{7B8861FC-BA01-4438-8787-014FE275C79A}" presName="parentText" presStyleLbl="node1" presStyleIdx="1" presStyleCnt="4">
        <dgm:presLayoutVars>
          <dgm:chMax val="0"/>
          <dgm:bulletEnabled val="1"/>
        </dgm:presLayoutVars>
      </dgm:prSet>
      <dgm:spPr/>
    </dgm:pt>
    <dgm:pt modelId="{77DDEF17-8319-483E-8D67-6AAC67B40824}" type="pres">
      <dgm:prSet presAssocID="{FDA06835-F83A-4279-A0B4-907B8E474B7D}" presName="spacer" presStyleCnt="0"/>
      <dgm:spPr/>
    </dgm:pt>
    <dgm:pt modelId="{A7684492-EBDC-4918-B7D7-0C556532FA8C}" type="pres">
      <dgm:prSet presAssocID="{8F121CFF-E1AF-4115-BA6A-75FD1AE317E4}" presName="parentText" presStyleLbl="node1" presStyleIdx="2" presStyleCnt="4">
        <dgm:presLayoutVars>
          <dgm:chMax val="0"/>
          <dgm:bulletEnabled val="1"/>
        </dgm:presLayoutVars>
      </dgm:prSet>
      <dgm:spPr/>
    </dgm:pt>
    <dgm:pt modelId="{AF6A4BEF-584F-4719-87DC-BB75C8EDFFE0}" type="pres">
      <dgm:prSet presAssocID="{4ADFD1C3-09F9-4BC9-A81A-A92356430F5C}" presName="spacer" presStyleCnt="0"/>
      <dgm:spPr/>
    </dgm:pt>
    <dgm:pt modelId="{25CB91CF-51E0-4273-99EC-020CA5C6A21D}" type="pres">
      <dgm:prSet presAssocID="{10820C37-73A7-4C35-8187-8EE18A17D452}" presName="parentText" presStyleLbl="node1" presStyleIdx="3" presStyleCnt="4">
        <dgm:presLayoutVars>
          <dgm:chMax val="0"/>
          <dgm:bulletEnabled val="1"/>
        </dgm:presLayoutVars>
      </dgm:prSet>
      <dgm:spPr/>
    </dgm:pt>
  </dgm:ptLst>
  <dgm:cxnLst>
    <dgm:cxn modelId="{6817A614-E5CC-478B-9FB5-82FA2FC9A640}" type="presOf" srcId="{7B8861FC-BA01-4438-8787-014FE275C79A}" destId="{284407C9-6EEC-48CB-B5E2-C90C4272B474}" srcOrd="0" destOrd="0" presId="urn:microsoft.com/office/officeart/2005/8/layout/vList2"/>
    <dgm:cxn modelId="{330B994D-E839-4B79-9536-93A7418EE796}" srcId="{5368283F-8B12-4C3D-B51E-7FA652C37A51}" destId="{C70874B9-99BE-45E8-BBB4-4154E54CAB7F}" srcOrd="0" destOrd="0" parTransId="{7D4E39B6-A594-4986-95CD-B6F4F2A7A7DF}" sibTransId="{EBC4EEC9-0AB0-49EF-9234-5AA25F281E7A}"/>
    <dgm:cxn modelId="{FF19B679-D990-4CFC-93F2-9AD10322A0EA}" type="presOf" srcId="{C70874B9-99BE-45E8-BBB4-4154E54CAB7F}" destId="{15E5B6FC-259C-4D34-9984-4D9A1FA3F9A9}" srcOrd="0" destOrd="0" presId="urn:microsoft.com/office/officeart/2005/8/layout/vList2"/>
    <dgm:cxn modelId="{F8BE3082-5E01-4E1F-A4CC-A404D8FCDFA3}" type="presOf" srcId="{5368283F-8B12-4C3D-B51E-7FA652C37A51}" destId="{827A0D57-D791-4442-87F2-B3A23D1298D6}" srcOrd="0" destOrd="0" presId="urn:microsoft.com/office/officeart/2005/8/layout/vList2"/>
    <dgm:cxn modelId="{4E50218F-6FE7-4F4E-BD9A-30CFCB72F630}" type="presOf" srcId="{8F121CFF-E1AF-4115-BA6A-75FD1AE317E4}" destId="{A7684492-EBDC-4918-B7D7-0C556532FA8C}" srcOrd="0" destOrd="0" presId="urn:microsoft.com/office/officeart/2005/8/layout/vList2"/>
    <dgm:cxn modelId="{E8E4659F-8EB1-4CCE-80D0-578CA9D65A27}" srcId="{5368283F-8B12-4C3D-B51E-7FA652C37A51}" destId="{8F121CFF-E1AF-4115-BA6A-75FD1AE317E4}" srcOrd="2" destOrd="0" parTransId="{4367A564-6A72-4F6F-9FD3-0C734647432C}" sibTransId="{4ADFD1C3-09F9-4BC9-A81A-A92356430F5C}"/>
    <dgm:cxn modelId="{723090D0-D006-4E5B-BAD7-A108145BB4DD}" type="presOf" srcId="{10820C37-73A7-4C35-8187-8EE18A17D452}" destId="{25CB91CF-51E0-4273-99EC-020CA5C6A21D}" srcOrd="0" destOrd="0" presId="urn:microsoft.com/office/officeart/2005/8/layout/vList2"/>
    <dgm:cxn modelId="{6FB5ECEF-C629-440F-8504-BBFF62B12538}" srcId="{5368283F-8B12-4C3D-B51E-7FA652C37A51}" destId="{7B8861FC-BA01-4438-8787-014FE275C79A}" srcOrd="1" destOrd="0" parTransId="{FD95C54D-450A-4DB9-BB93-0D1DB355A3FA}" sibTransId="{FDA06835-F83A-4279-A0B4-907B8E474B7D}"/>
    <dgm:cxn modelId="{3F5CC8FB-CF6D-4184-B482-25CA1177F592}" srcId="{5368283F-8B12-4C3D-B51E-7FA652C37A51}" destId="{10820C37-73A7-4C35-8187-8EE18A17D452}" srcOrd="3" destOrd="0" parTransId="{B45EEE8A-0E1F-4478-8162-3BB66EA0DBB5}" sibTransId="{AB40CA08-632A-40E0-91FE-E971B630228F}"/>
    <dgm:cxn modelId="{D2C4400E-6116-40AF-A074-4B34915210FE}" type="presParOf" srcId="{827A0D57-D791-4442-87F2-B3A23D1298D6}" destId="{15E5B6FC-259C-4D34-9984-4D9A1FA3F9A9}" srcOrd="0" destOrd="0" presId="urn:microsoft.com/office/officeart/2005/8/layout/vList2"/>
    <dgm:cxn modelId="{74814756-78FD-4976-A4AA-0BED15B5F86A}" type="presParOf" srcId="{827A0D57-D791-4442-87F2-B3A23D1298D6}" destId="{E9144F82-0CCE-4360-A276-A3939DDB284A}" srcOrd="1" destOrd="0" presId="urn:microsoft.com/office/officeart/2005/8/layout/vList2"/>
    <dgm:cxn modelId="{5BC1002F-D8E9-496A-AD65-0AD0D1FC4B85}" type="presParOf" srcId="{827A0D57-D791-4442-87F2-B3A23D1298D6}" destId="{284407C9-6EEC-48CB-B5E2-C90C4272B474}" srcOrd="2" destOrd="0" presId="urn:microsoft.com/office/officeart/2005/8/layout/vList2"/>
    <dgm:cxn modelId="{9C11887F-4A66-4026-8B36-F3E11709BD29}" type="presParOf" srcId="{827A0D57-D791-4442-87F2-B3A23D1298D6}" destId="{77DDEF17-8319-483E-8D67-6AAC67B40824}" srcOrd="3" destOrd="0" presId="urn:microsoft.com/office/officeart/2005/8/layout/vList2"/>
    <dgm:cxn modelId="{9564E9B1-4AA2-4ED7-91A5-4E63E2DCD14E}" type="presParOf" srcId="{827A0D57-D791-4442-87F2-B3A23D1298D6}" destId="{A7684492-EBDC-4918-B7D7-0C556532FA8C}" srcOrd="4" destOrd="0" presId="urn:microsoft.com/office/officeart/2005/8/layout/vList2"/>
    <dgm:cxn modelId="{1422E7E9-AEFA-4354-9338-256A2FD84F0C}" type="presParOf" srcId="{827A0D57-D791-4442-87F2-B3A23D1298D6}" destId="{AF6A4BEF-584F-4719-87DC-BB75C8EDFFE0}" srcOrd="5" destOrd="0" presId="urn:microsoft.com/office/officeart/2005/8/layout/vList2"/>
    <dgm:cxn modelId="{AFF92AD1-F7DA-40D2-A018-B9574C2700E7}" type="presParOf" srcId="{827A0D57-D791-4442-87F2-B3A23D1298D6}" destId="{25CB91CF-51E0-4273-99EC-020CA5C6A21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B6FC-259C-4D34-9984-4D9A1FA3F9A9}">
      <dsp:nvSpPr>
        <dsp:cNvPr id="0" name=""/>
        <dsp:cNvSpPr/>
      </dsp:nvSpPr>
      <dsp:spPr>
        <a:xfrm>
          <a:off x="0" y="96626"/>
          <a:ext cx="595210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The system has an authentication process that will be triggered when you log in from a different device or browser, or after clearing your browser’s cache. </a:t>
          </a:r>
          <a:endParaRPr lang="en-US" sz="1700" kern="1200" dirty="0"/>
        </a:p>
      </dsp:txBody>
      <dsp:txXfrm>
        <a:off x="43693" y="140319"/>
        <a:ext cx="5864723" cy="807664"/>
      </dsp:txXfrm>
    </dsp:sp>
    <dsp:sp modelId="{284407C9-6EEC-48CB-B5E2-C90C4272B474}">
      <dsp:nvSpPr>
        <dsp:cNvPr id="0" name=""/>
        <dsp:cNvSpPr/>
      </dsp:nvSpPr>
      <dsp:spPr>
        <a:xfrm>
          <a:off x="0" y="1040636"/>
          <a:ext cx="595210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 see this screen, an email containing the code will have been sent to your email address automatically.</a:t>
          </a:r>
          <a:endParaRPr lang="en-US" sz="1700" kern="1200" dirty="0"/>
        </a:p>
      </dsp:txBody>
      <dsp:txXfrm>
        <a:off x="43693" y="1084329"/>
        <a:ext cx="5864723" cy="807664"/>
      </dsp:txXfrm>
    </dsp:sp>
    <dsp:sp modelId="{A7684492-EBDC-4918-B7D7-0C556532FA8C}">
      <dsp:nvSpPr>
        <dsp:cNvPr id="0" name=""/>
        <dsp:cNvSpPr/>
      </dsp:nvSpPr>
      <dsp:spPr>
        <a:xfrm>
          <a:off x="0" y="1984646"/>
          <a:ext cx="595210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Enter the code and select </a:t>
          </a:r>
          <a:r>
            <a:rPr lang="en-US" sz="1700" b="1" i="0" kern="1200" dirty="0"/>
            <a:t>Submit</a:t>
          </a:r>
          <a:r>
            <a:rPr lang="en-US" sz="1700" b="0" i="0" kern="1200" dirty="0"/>
            <a:t>.</a:t>
          </a:r>
          <a:endParaRPr lang="en-US" sz="1700" kern="1200" dirty="0"/>
        </a:p>
      </dsp:txBody>
      <dsp:txXfrm>
        <a:off x="43693" y="2028339"/>
        <a:ext cx="5864723" cy="807664"/>
      </dsp:txXfrm>
    </dsp:sp>
    <dsp:sp modelId="{25CB91CF-51E0-4273-99EC-020CA5C6A21D}">
      <dsp:nvSpPr>
        <dsp:cNvPr id="0" name=""/>
        <dsp:cNvSpPr/>
      </dsp:nvSpPr>
      <dsp:spPr>
        <a:xfrm>
          <a:off x="0" y="2928656"/>
          <a:ext cx="5952109"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 need the code resent, select </a:t>
          </a:r>
          <a:r>
            <a:rPr lang="en-US" sz="1700" b="1" i="0" kern="1200" dirty="0"/>
            <a:t>Resend Code</a:t>
          </a:r>
          <a:r>
            <a:rPr lang="en-US" sz="1700" b="0" i="0" kern="1200" dirty="0"/>
            <a:t>.</a:t>
          </a:r>
          <a:endParaRPr lang="en-US" sz="1700" kern="1200" dirty="0"/>
        </a:p>
      </dsp:txBody>
      <dsp:txXfrm>
        <a:off x="43693" y="2972349"/>
        <a:ext cx="5864723"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the Test Administrator Interface for Online Testing training module. This presentation describes the Test Administrator (TA) Interface that you will use to administer online tests. </a:t>
            </a:r>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1D0C5D82-9DF4-44BC-8433-B5BE171DF5D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filter a list of tests by grade and subject, in order to focus on specific types of assessments. </a:t>
            </a:r>
          </a:p>
          <a:p>
            <a:r>
              <a:rPr lang="en-US" dirty="0"/>
              <a:t>To filter a list of tests, first select the Add Filter button and the filters panel will appear. Then select the </a:t>
            </a:r>
            <a:r>
              <a:rPr lang="en-US" altLang="en-US" dirty="0"/>
              <a:t>plus sign (+)</a:t>
            </a:r>
            <a:r>
              <a:rPr lang="en-US" dirty="0"/>
              <a:t> button next to the grade and/or subject to expand the category and see a list of available grades and subjects. Mark the checkboxes next to the grades and/or subjects you want to filter by. Your selected filters will appear at the top of the window. If you want to remove a filter, select the “x” button next to the filter you want to remove. </a:t>
            </a:r>
          </a:p>
          <a:p>
            <a:endParaRPr lang="en-US" dirty="0"/>
          </a:p>
          <a:p>
            <a:r>
              <a:rPr lang="en-US" dirty="0"/>
              <a:t>Once you are finished selecting filters, select Apply Filter(s).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B37647C9-2CDF-40C5-BBBB-AEF64212FE7D}"/>
              </a:ext>
            </a:extLst>
          </p:cNvPr>
          <p:cNvSpPr>
            <a:spLocks noGrp="1" noRot="1" noChangeAspect="1"/>
          </p:cNvSpPr>
          <p:nvPr>
            <p:ph type="sldImg"/>
          </p:nvPr>
        </p:nvSpPr>
        <p:spPr/>
      </p:sp>
    </p:spTree>
    <p:extLst>
      <p:ext uri="{BB962C8B-B14F-4D97-AF65-F5344CB8AC3E}">
        <p14:creationId xmlns:p14="http://schemas.microsoft.com/office/powerpoint/2010/main" val="26237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also search for specific tests to add to your session by using the global search feature. </a:t>
            </a:r>
          </a:p>
          <a:p>
            <a:pPr lvl="0"/>
            <a:endParaRPr lang="en-US" dirty="0"/>
          </a:p>
          <a:p>
            <a:pPr lvl="0"/>
            <a:r>
              <a:rPr lang="en-US" dirty="0"/>
              <a:t>To search for tests, select the magnifying glass in the upper right corner of window. On the search panel that appears, enter the full or partial test label in the Search Term field and select Go. A list of tests containing your search terms will appear below. Select the test(s) you want to add to your session by marking the checkbox next to the test name. If you want to close the search window, select the Close button at the bottom of the panel.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DC893C6A-8314-4C9F-91AB-50DE201CA358}"/>
              </a:ext>
            </a:extLst>
          </p:cNvPr>
          <p:cNvSpPr>
            <a:spLocks noGrp="1" noRot="1" noChangeAspect="1"/>
          </p:cNvSpPr>
          <p:nvPr>
            <p:ph type="sldImg"/>
          </p:nvPr>
        </p:nvSpPr>
        <p:spPr/>
      </p:sp>
    </p:spTree>
    <p:extLst>
      <p:ext uri="{BB962C8B-B14F-4D97-AF65-F5344CB8AC3E}">
        <p14:creationId xmlns:p14="http://schemas.microsoft.com/office/powerpoint/2010/main" val="254995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administer interim assessments, a test reason must be selected. A drop-down list appears in the Session Settings section. From the drop-down list, select a reason for the session. </a:t>
            </a:r>
          </a:p>
          <a:p>
            <a:r>
              <a:rPr lang="en-US" dirty="0"/>
              <a:t>For more information on test reasons, see your Test Administrator User Guide.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are finished selecting tests, select Start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12</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203168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New this year, test administrators attempting to administer a Summative assessment will receive a prompt when selecting the Start Session button. The TA will need to type “I Agree” before proceeding with the test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13</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267189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Once students are waiting for approval, the Operational Session ID tab displays the session ID and will show the test session table after students are approved to enter the test session and have logged in.</a:t>
            </a:r>
          </a:p>
          <a:p>
            <a:endParaRPr lang="en-US" altLang="en-US" dirty="0"/>
          </a:p>
          <a:p>
            <a:r>
              <a:rPr lang="en-US" altLang="en-US" dirty="0"/>
              <a:t>The Approvals tab will become active when any students are waiting for approval. In this example, two students are waiting for approval. In addition, the Stop Session button will become active. </a:t>
            </a:r>
          </a:p>
          <a:p>
            <a:endParaRPr lang="en-US" altLang="en-US" dirty="0"/>
          </a:p>
          <a:p>
            <a:r>
              <a:rPr lang="en-US" altLang="en-US" dirty="0"/>
              <a:t>Below the Menu button, you will see a Print icon. Select the print icon to print the test session information.</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14</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183780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session, t</a:t>
            </a:r>
            <a:r>
              <a:rPr lang="en-US" altLang="ja-JP" dirty="0"/>
              <a:t>he system will automatically generate a session ID. T</a:t>
            </a:r>
            <a:r>
              <a:rPr lang="en-US" dirty="0"/>
              <a:t>he session ID will show in a tab at the top of the TA Interface. </a:t>
            </a:r>
            <a:r>
              <a:rPr lang="en-US" altLang="ja-JP" dirty="0"/>
              <a:t>This ID must be given to students for them to log in. You may display it on a whiteboard or provide it to students using a printed card or similar method. If you provide students with the information on paper, be sure to collect and destroy the papers when the session is complete. </a:t>
            </a:r>
          </a:p>
          <a:p>
            <a:endParaRPr lang="en-US" altLang="en-US" dirty="0"/>
          </a:p>
          <a:p>
            <a:r>
              <a:rPr lang="en-US" altLang="en-US" dirty="0"/>
              <a:t>You should also note the session ID for your own records. If you accidentally close your browser, entering the session ID will allow you to resume the session. If you do not have this information when you try to resume, you will be unable to do so. </a:t>
            </a:r>
          </a:p>
          <a:p>
            <a:endParaRPr lang="en-US" dirty="0"/>
          </a:p>
          <a:p>
            <a:r>
              <a:rPr lang="en-US" dirty="0"/>
              <a:t>When students start signing into the test session, the Approvals tab will become active. Once you approve students for testing, the Test Session table will show in the center of the TA Interface, displaying students’ testing progress. We will discuss more about this in later slides.</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15</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five minutes. </a:t>
            </a:r>
          </a:p>
          <a:p>
            <a:endParaRPr lang="en-US" dirty="0"/>
          </a:p>
          <a:p>
            <a:pPr lvl="0"/>
            <a:r>
              <a:rPr lang="en-US" dirty="0"/>
              <a:t>To turn on screensaver mode, select Menu, select Toggle Screensaver, and then the Session ID displays as a screensaver. It also displays notifications if students are awaiting approval, if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latin typeface="+mn-lt"/>
              </a:rPr>
              <a:t>If a student is having trouble logging in, use the Student Lookup feature to verify that the student’</a:t>
            </a:r>
            <a:r>
              <a:rPr lang="en-US" altLang="ja-JP" dirty="0">
                <a:latin typeface="+mn-lt"/>
              </a:rPr>
              <a:t>s login credentials are correct. You can use either the Quick Search or Advanced Search option to view the information entered for the student in TIDE. </a:t>
            </a:r>
          </a:p>
          <a:p>
            <a:endParaRPr lang="en-US" altLang="ja-JP" dirty="0">
              <a:latin typeface="+mn-lt"/>
            </a:endParaRPr>
          </a:p>
          <a:p>
            <a:r>
              <a:rPr lang="en-US" altLang="ja-JP" dirty="0">
                <a:latin typeface="+mn-lt"/>
              </a:rPr>
              <a:t>With Quick Search, you simply enter the student</a:t>
            </a:r>
            <a:r>
              <a:rPr lang="ja-JP" altLang="en-US" dirty="0">
                <a:latin typeface="+mn-lt"/>
              </a:rPr>
              <a:t>’</a:t>
            </a:r>
            <a:r>
              <a:rPr lang="en-US" altLang="ja-JP" dirty="0">
                <a:latin typeface="+mn-lt"/>
              </a:rPr>
              <a:t>s SSID and select the Search icon. </a:t>
            </a:r>
          </a:p>
          <a:p>
            <a:endParaRPr lang="en-US" altLang="en-US" dirty="0">
              <a:latin typeface="+mn-lt"/>
            </a:endParaRPr>
          </a:p>
          <a:p>
            <a:r>
              <a:rPr lang="en-US" altLang="en-US" dirty="0">
                <a:latin typeface="+mn-lt"/>
              </a:rPr>
              <a:t>Results will display.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17</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lt"/>
              </a:rPr>
              <a:t>Advanced Search allows you to narrow your search using several filters, including District/School, Grade, First Name, and Last Name. Enter the criteria in the fields listed and select the Search icon.</a:t>
            </a:r>
            <a:r>
              <a:rPr lang="en-US" altLang="en-US" dirty="0">
                <a:latin typeface="+mn-lt"/>
              </a:rPr>
              <a:t> Results will display. </a:t>
            </a:r>
            <a:r>
              <a:rPr lang="en-US" altLang="en-US" dirty="0"/>
              <a:t>If you see the student you are looking for, select the </a:t>
            </a:r>
            <a:r>
              <a:rPr lang="en-US" altLang="ja-JP" dirty="0"/>
              <a:t>Eye button next to the student’s name. The student’s information will display below that student’s row in the table. Note that the information displayed may vary slightly from what is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18</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3950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review and approve their test settings before they can access their tests. It is important that you pay close attention to the test name prior to approval to be sure that students have selected the appropriate test. To approve students for testing, select the </a:t>
            </a:r>
            <a:r>
              <a:rPr lang="en-US" altLang="ja-JP" dirty="0"/>
              <a:t>Approvals tab. A list of students will display, organized by test name. You should review the list to make sure that all students chose the correct content area and test. You should also ensure that each student’s test settings are accurate. To do this, select the Eye icon in the See Details column. We will talk more about that in a few moments.</a:t>
            </a:r>
          </a:p>
          <a:p>
            <a:endParaRPr lang="en-US" altLang="en-US" dirty="0"/>
          </a:p>
          <a:p>
            <a:r>
              <a:rPr lang="en-US" altLang="en-US" dirty="0"/>
              <a:t>If no changes are needed, select </a:t>
            </a:r>
            <a:r>
              <a:rPr lang="en-US" altLang="ja-JP" dirty="0"/>
              <a:t>Approve All Students to admit all students to the session. You will see a confirmation message appear after selecting Approve All Students. </a:t>
            </a:r>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19</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ltLang="en-US" dirty="0"/>
              <a:t>After viewing this presentation, you should be able to:</a:t>
            </a:r>
          </a:p>
          <a:p>
            <a:pPr marL="171450" indent="-171450">
              <a:buFont typeface="Arial" panose="020B0604020202020204" pitchFamily="34" charset="0"/>
              <a:buChar char="•"/>
            </a:pPr>
            <a:r>
              <a:rPr lang="en-US" altLang="en-US" dirty="0"/>
              <a:t>Use the TA Interface to start and administer a test session.</a:t>
            </a:r>
          </a:p>
          <a:p>
            <a:pPr marL="171450" indent="-171450">
              <a:buFont typeface="Arial" panose="020B0604020202020204" pitchFamily="34" charset="0"/>
              <a:buChar char="•"/>
            </a:pPr>
            <a:r>
              <a:rPr lang="en-US" altLang="en-US" dirty="0"/>
              <a:t>View student test settings and accessibility resources.</a:t>
            </a:r>
          </a:p>
          <a:p>
            <a:pPr marL="171450" indent="-171450">
              <a:buFont typeface="Arial" panose="020B0604020202020204" pitchFamily="34" charset="0"/>
              <a:buChar char="•"/>
            </a:pPr>
            <a:r>
              <a:rPr lang="en-US" altLang="en-US" dirty="0"/>
              <a:t>Monitor the testing process.</a:t>
            </a:r>
          </a:p>
          <a:p>
            <a:pPr marL="171450" indent="-171450">
              <a:buFont typeface="Arial" panose="020B0604020202020204" pitchFamily="34" charset="0"/>
              <a:buChar char="•"/>
            </a:pPr>
            <a:r>
              <a:rPr lang="en-US" altLang="en-US" dirty="0"/>
              <a:t>Pause and stop a test session.</a:t>
            </a:r>
          </a:p>
          <a:p>
            <a:pPr marL="171450" indent="-171450">
              <a:buFont typeface="Arial" panose="020B0604020202020204" pitchFamily="34" charset="0"/>
              <a:buChar char="•"/>
            </a:pPr>
            <a:r>
              <a:rPr lang="en-US" altLang="en-US" dirty="0"/>
              <a:t>Transfer sessions between computers and mobile devices.</a:t>
            </a:r>
          </a:p>
          <a:p>
            <a:pPr marL="171450" indent="-171450">
              <a:buFont typeface="Arial" panose="020B0604020202020204" pitchFamily="34" charset="0"/>
              <a:buChar char="•"/>
            </a:pPr>
            <a:r>
              <a:rPr lang="en-US" altLang="en-US" dirty="0"/>
              <a:t>Print test session information.</a:t>
            </a:r>
          </a:p>
          <a:p>
            <a:pPr marL="171450" indent="-171450">
              <a:buFont typeface="Arial" panose="020B0604020202020204" pitchFamily="34" charset="0"/>
              <a:buChar char="•"/>
            </a:pPr>
            <a:r>
              <a:rPr lang="en-US" altLang="en-US" dirty="0"/>
              <a:t>Exit and log out of the TA Interface.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2</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1" hangingPunct="1">
              <a:lnSpc>
                <a:spcPct val="90000"/>
              </a:lnSpc>
              <a:spcBef>
                <a:spcPct val="0"/>
              </a:spcBef>
            </a:pPr>
            <a:r>
              <a:rPr lang="en-US" altLang="en-US" sz="1200" dirty="0">
                <a:latin typeface="+mn-lt"/>
                <a:cs typeface="Arial" panose="020B0604020202020204" pitchFamily="34" charset="0"/>
              </a:rPr>
              <a:t>To verify a student’s</a:t>
            </a:r>
            <a:r>
              <a:rPr lang="en-US" altLang="en-US" sz="1200" baseline="0" dirty="0">
                <a:latin typeface="+mn-lt"/>
                <a:cs typeface="Arial" panose="020B0604020202020204" pitchFamily="34" charset="0"/>
              </a:rPr>
              <a:t> </a:t>
            </a:r>
            <a:r>
              <a:rPr lang="en-US" altLang="en-US" sz="1200" dirty="0">
                <a:latin typeface="+mn-lt"/>
                <a:cs typeface="Arial" panose="020B0604020202020204" pitchFamily="34" charset="0"/>
              </a:rPr>
              <a:t>test</a:t>
            </a:r>
            <a:r>
              <a:rPr lang="en-US" altLang="en-US" sz="1200" baseline="0" dirty="0">
                <a:latin typeface="+mn-lt"/>
                <a:cs typeface="Arial" panose="020B0604020202020204" pitchFamily="34" charset="0"/>
              </a:rPr>
              <a:t> settings, </a:t>
            </a:r>
            <a:r>
              <a:rPr lang="en-US" altLang="en-US" sz="1200" dirty="0">
                <a:latin typeface="+mn-lt"/>
              </a:rPr>
              <a:t>click the </a:t>
            </a:r>
            <a:r>
              <a:rPr lang="en-US" altLang="ja-JP" sz="1200" b="1" u="none" dirty="0">
                <a:latin typeface="+mn-lt"/>
              </a:rPr>
              <a:t>Eye</a:t>
            </a:r>
            <a:r>
              <a:rPr lang="en-US" altLang="ja-JP" sz="1200" dirty="0">
                <a:latin typeface="+mn-lt"/>
              </a:rPr>
              <a:t> </a:t>
            </a:r>
            <a:r>
              <a:rPr lang="en-US" altLang="ja-JP" sz="1200" u="none" dirty="0">
                <a:latin typeface="+mn-lt"/>
              </a:rPr>
              <a:t>button in the </a:t>
            </a:r>
            <a:r>
              <a:rPr lang="en-US" altLang="ja-JP" sz="1200" b="1" u="none" dirty="0">
                <a:latin typeface="+mn-lt"/>
              </a:rPr>
              <a:t>See Details</a:t>
            </a:r>
            <a:r>
              <a:rPr lang="en-US" altLang="ja-JP" sz="1200" b="1" u="none" baseline="0" dirty="0">
                <a:latin typeface="+mn-lt"/>
              </a:rPr>
              <a:t> </a:t>
            </a:r>
            <a:r>
              <a:rPr lang="en-US" altLang="ja-JP" sz="1200" u="none" baseline="0" dirty="0">
                <a:latin typeface="+mn-lt"/>
              </a:rPr>
              <a:t>column. </a:t>
            </a:r>
            <a:r>
              <a:rPr lang="en-US" altLang="ja-JP" sz="1200" dirty="0">
                <a:latin typeface="+mn-lt"/>
              </a:rPr>
              <a:t>The </a:t>
            </a:r>
            <a:r>
              <a:rPr lang="en-US" altLang="ja-JP" sz="1200" b="1" dirty="0">
                <a:latin typeface="+mn-lt"/>
              </a:rPr>
              <a:t>Test Settings </a:t>
            </a:r>
            <a:r>
              <a:rPr lang="en-US" altLang="ja-JP" sz="1200" dirty="0">
                <a:latin typeface="+mn-lt"/>
              </a:rPr>
              <a:t>screen will appear, with the student’s information at the top. No</a:t>
            </a:r>
            <a:r>
              <a:rPr lang="en-US" altLang="ja-JP" sz="1200" baseline="0" dirty="0">
                <a:latin typeface="+mn-lt"/>
              </a:rPr>
              <a:t> settings </a:t>
            </a:r>
            <a:r>
              <a:rPr lang="en-US" altLang="ja-JP" sz="1200" dirty="0">
                <a:latin typeface="+mn-lt"/>
              </a:rPr>
              <a:t>can be changed in the</a:t>
            </a:r>
            <a:r>
              <a:rPr lang="en-US" altLang="ja-JP" sz="1200" baseline="0" dirty="0">
                <a:latin typeface="+mn-lt"/>
              </a:rPr>
              <a:t> TA Interface </a:t>
            </a:r>
            <a:r>
              <a:rPr lang="en-US" altLang="ja-JP" sz="1200" dirty="0">
                <a:latin typeface="+mn-lt"/>
              </a:rPr>
              <a:t>window, only viewed. </a:t>
            </a:r>
            <a:r>
              <a:rPr lang="en-US" altLang="en-US" sz="1200" dirty="0">
                <a:latin typeface="+mn-lt"/>
                <a:cs typeface="Arial" panose="020B0604020202020204" pitchFamily="34" charset="0"/>
              </a:rPr>
              <a:t>If the student’</a:t>
            </a:r>
            <a:r>
              <a:rPr lang="en-US" altLang="ja-JP" sz="1200" dirty="0">
                <a:latin typeface="+mn-lt"/>
                <a:cs typeface="Arial" panose="020B0604020202020204" pitchFamily="34" charset="0"/>
              </a:rPr>
              <a:t>s test settings are incorrect, the settings must be updated in TIDE by an authorized user. Contact your School or District Test Coordinator to have the settings updated.</a:t>
            </a:r>
          </a:p>
          <a:p>
            <a:pPr eaLnBrk="1" hangingPunct="1">
              <a:lnSpc>
                <a:spcPct val="90000"/>
              </a:lnSpc>
              <a:spcBef>
                <a:spcPct val="0"/>
              </a:spcBef>
            </a:pPr>
            <a:endParaRPr lang="en-US" altLang="ja-JP" sz="1200" dirty="0">
              <a:latin typeface="+mn-lt"/>
              <a:cs typeface="Arial" panose="020B0604020202020204" pitchFamily="34" charset="0"/>
            </a:endParaRPr>
          </a:p>
          <a:p>
            <a:pPr eaLnBrk="1" hangingPunct="1">
              <a:lnSpc>
                <a:spcPct val="90000"/>
              </a:lnSpc>
              <a:spcBef>
                <a:spcPct val="0"/>
              </a:spcBef>
            </a:pPr>
            <a:r>
              <a:rPr lang="en-US" altLang="ja-JP" sz="1200" dirty="0">
                <a:latin typeface="+mn-lt"/>
              </a:rPr>
              <a:t>Correcting the setting prior to allowing the student to begin testing will</a:t>
            </a:r>
            <a:r>
              <a:rPr lang="en-US" altLang="ja-JP" sz="1200" dirty="0">
                <a:latin typeface="+mn-lt"/>
                <a:cs typeface="Arial" panose="020B0604020202020204" pitchFamily="34" charset="0"/>
              </a:rPr>
              <a:t> prevent a testing irregularity</a:t>
            </a:r>
            <a:r>
              <a:rPr lang="en-US" altLang="ja-JP" sz="1200" baseline="0" dirty="0">
                <a:latin typeface="+mn-lt"/>
                <a:cs typeface="Arial" panose="020B0604020202020204" pitchFamily="34" charset="0"/>
              </a:rPr>
              <a:t> that may have invalidated the students test results</a:t>
            </a:r>
            <a:r>
              <a:rPr lang="en-US" altLang="ja-JP" sz="1200" dirty="0">
                <a:latin typeface="+mn-lt"/>
                <a:cs typeface="Arial" panose="020B0604020202020204" pitchFamily="34" charset="0"/>
              </a:rPr>
              <a:t>.</a:t>
            </a:r>
          </a:p>
          <a:p>
            <a:pPr eaLnBrk="1" hangingPunct="1">
              <a:lnSpc>
                <a:spcPct val="90000"/>
              </a:lnSpc>
              <a:spcBef>
                <a:spcPct val="0"/>
              </a:spcBef>
            </a:pPr>
            <a:r>
              <a:rPr lang="en-US" altLang="en-US" sz="1200" dirty="0">
                <a:latin typeface="+mn-lt"/>
                <a:cs typeface="Arial" panose="020B0604020202020204" pitchFamily="34" charset="0"/>
              </a:rPr>
              <a:t> </a:t>
            </a:r>
          </a:p>
          <a:p>
            <a:pPr eaLnBrk="1" hangingPunct="1">
              <a:lnSpc>
                <a:spcPct val="90000"/>
              </a:lnSpc>
              <a:spcBef>
                <a:spcPct val="0"/>
              </a:spcBef>
            </a:pPr>
            <a:r>
              <a:rPr lang="en-US" altLang="en-US" sz="1200" dirty="0">
                <a:latin typeface="+mn-lt"/>
                <a:cs typeface="Arial" panose="020B0604020202020204" pitchFamily="34" charset="0"/>
              </a:rPr>
              <a:t>Note: If a student has started a test with incorrect settings, have the student pause the test. A change in Presentation setting Braille, Presentation setting Spanish, ASL Videos, and Closed Captioning will require a reset to the test, and the student will have to begin the test again. All other test settings may be changed when a test is paused. Once a student’s correct settings have been saved in TIDE, a student may resume testing right away.</a:t>
            </a:r>
            <a:br>
              <a:rPr lang="en-US" altLang="en-US" sz="1200" dirty="0">
                <a:latin typeface="+mn-lt"/>
                <a:cs typeface="Arial" panose="020B0604020202020204" pitchFamily="34" charset="0"/>
              </a:rPr>
            </a:br>
            <a:endParaRPr lang="en-US" altLang="ja-JP" sz="1200" dirty="0">
              <a:latin typeface="+mn-lt"/>
            </a:endParaRPr>
          </a:p>
          <a:p>
            <a:pPr eaLnBrk="1" fontAlgn="auto" hangingPunct="1">
              <a:spcBef>
                <a:spcPct val="0"/>
              </a:spcBef>
              <a:spcAft>
                <a:spcPts val="0"/>
              </a:spcAft>
              <a:defRPr/>
            </a:pPr>
            <a:r>
              <a:rPr lang="en-US" altLang="ja-JP" sz="1200" dirty="0">
                <a:latin typeface="+mn-lt"/>
              </a:rPr>
              <a:t>If the test settings are</a:t>
            </a:r>
            <a:r>
              <a:rPr lang="en-US" altLang="ja-JP" sz="1200" baseline="0" dirty="0">
                <a:latin typeface="+mn-lt"/>
              </a:rPr>
              <a:t> accurate and t</a:t>
            </a:r>
            <a:r>
              <a:rPr lang="en-US" altLang="ja-JP" sz="1200" u="none" dirty="0">
                <a:latin typeface="+mn-lt"/>
              </a:rPr>
              <a:t>o </a:t>
            </a:r>
            <a:r>
              <a:rPr lang="en-US" altLang="ja-JP" sz="1200" dirty="0">
                <a:latin typeface="+mn-lt"/>
              </a:rPr>
              <a:t>approve the student for testing, click the </a:t>
            </a:r>
            <a:r>
              <a:rPr lang="en-US" altLang="ja-JP" sz="1200" b="1" dirty="0">
                <a:latin typeface="+mn-lt"/>
              </a:rPr>
              <a:t>Set &amp; Approve</a:t>
            </a:r>
            <a:r>
              <a:rPr lang="en-US" altLang="ja-JP" sz="1200" dirty="0">
                <a:latin typeface="+mn-lt"/>
              </a:rPr>
              <a:t> button.</a:t>
            </a:r>
            <a:endParaRPr lang="en-US" altLang="ja-JP" sz="1200" dirty="0">
              <a:solidFill>
                <a:srgbClr val="FF0000"/>
              </a:solidFill>
              <a:latin typeface="+mn-lt"/>
            </a:endParaRPr>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20</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ja-JP" dirty="0"/>
              <a:t>If a student selected an incorrect test, you must deny that student entry to the test session by selecting the X button in the Action column. </a:t>
            </a:r>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the student’</a:t>
            </a:r>
            <a:r>
              <a:rPr lang="en-US" altLang="ja-JP" dirty="0"/>
              <a:t>s test settings are incorrect, the settings must be updated in TIDE before the student takes the test. Contact your School Test Coordinator or District Test Coordinator to have the settings updated. This will prevent the need to reset the test for the student later. </a:t>
            </a:r>
            <a:r>
              <a:rPr lang="en-US" altLang="en-US" dirty="0"/>
              <a:t>Please note that the changes may not be immediate. </a:t>
            </a:r>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21</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151336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Test Name, Opportunity Number, Progress, Test Settings, and Actions options.</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endParaRPr lang="en-US" altLang="ja-JP" dirty="0"/>
          </a:p>
          <a:p>
            <a:r>
              <a:rPr lang="en-US" altLang="ja-JP" dirty="0"/>
              <a:t>The Test Settings column displays either Standard or Custom. This column displays Custom when a student’s test settings are different from the default settings for that test. Select the Eye button to view a student’s test settings. The number of accommodations and designated supports will also appear.</a:t>
            </a:r>
          </a:p>
          <a:p>
            <a:endParaRPr lang="en-US" altLang="en-US" dirty="0"/>
          </a:p>
          <a:p>
            <a:pPr lvl="0"/>
            <a:r>
              <a:rPr lang="en-US" altLang="ja-JP" dirty="0"/>
              <a:t>The Actions column allows you to pause a student’s test or pin a student’s information to the top of the test session table. </a:t>
            </a:r>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23</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r>
              <a:rPr lang="en-US" altLang="en-US" dirty="0"/>
              <a:t>If you want to closely follow a student, you can use the pin student function. Select the push pin icon in the Actions column of the student you want to monitor. The student’s row will appear in a separate table and move to the top of the test session tab.</a:t>
            </a:r>
          </a:p>
          <a:p>
            <a:pPr lvl="0"/>
            <a:endParaRPr lang="en-US" altLang="en-US" dirty="0"/>
          </a:p>
          <a:p>
            <a:pPr lvl="0"/>
            <a:r>
              <a:rPr lang="en-US" altLang="en-US" dirty="0"/>
              <a:t>To unpin a student, select the pushpin icon again. The student’s row will no longer appear at the top of the Test Session tab.</a:t>
            </a:r>
          </a:p>
          <a:p>
            <a:pPr lvl="0"/>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24</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1661274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the Test Delivery System (TDS) detects that a student may be having technical issues or requires assistance, a “Test with potential issues” table will appear above the “Tests without issue” table. Hovering over the “i” icon will display more information about the issue.</a:t>
            </a:r>
          </a:p>
          <a:p>
            <a:endParaRPr lang="en-US" dirty="0"/>
          </a:p>
        </p:txBody>
      </p:sp>
      <p:sp>
        <p:nvSpPr>
          <p:cNvPr id="4" name="Slide Number Placeholder 3"/>
          <p:cNvSpPr>
            <a:spLocks noGrp="1"/>
          </p:cNvSpPr>
          <p:nvPr>
            <p:ph type="sldNum" sz="quarter" idx="5"/>
          </p:nvPr>
        </p:nvSpPr>
        <p:spPr/>
        <p:txBody>
          <a:bodyPr/>
          <a:lstStyle/>
          <a:p>
            <a:fld id="{DE6DDAFA-60D2-4611-AFEB-EA141162BA38}" type="slidenum">
              <a:rPr lang="en-US" smtClean="0"/>
              <a:pPr/>
              <a:t>25</a:t>
            </a:fld>
            <a:endParaRPr lang="en-US" dirty="0"/>
          </a:p>
        </p:txBody>
      </p:sp>
      <p:sp>
        <p:nvSpPr>
          <p:cNvPr id="7" name="Slide Image Placeholder 6">
            <a:extLst>
              <a:ext uri="{FF2B5EF4-FFF2-40B4-BE49-F238E27FC236}">
                <a16:creationId xmlns:a16="http://schemas.microsoft.com/office/drawing/2014/main" id="{C6443466-DB66-4153-BBE8-86DABD0B02E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The Print on Demand feature is available only for students who require it. Please contact your School Test Coordinator if your student needs this accommodation. </a:t>
            </a:r>
            <a:r>
              <a:rPr lang="en-US" altLang="ja-JP" dirty="0"/>
              <a:t>It is a testing  incident to apply this restricted resource for a student who does not have an IEP or Section 504 Plan documenting their need for the accommodation.</a:t>
            </a:r>
          </a:p>
          <a:p>
            <a:r>
              <a:rPr lang="en-US" altLang="en-US" dirty="0"/>
              <a:t> </a:t>
            </a:r>
          </a:p>
          <a:p>
            <a:r>
              <a:rPr lang="en-US" altLang="en-US" dirty="0"/>
              <a:t>Students with this accommodation can request printouts of stimuli and/or items, depending on their settings. </a:t>
            </a:r>
          </a:p>
          <a:p>
            <a:endParaRPr lang="en-US" altLang="en-US" dirty="0"/>
          </a:p>
          <a:p>
            <a:r>
              <a:rPr lang="en-US" altLang="en-US" dirty="0"/>
              <a:t>• When a student sends a print request, the </a:t>
            </a:r>
            <a:r>
              <a:rPr lang="en-US" altLang="ja-JP" dirty="0"/>
              <a:t>Printer button will appear in the Actions column of the Tests with potential issues table on the TA Interface. Select the button to view the request.</a:t>
            </a:r>
          </a:p>
          <a:p>
            <a:endParaRPr lang="en-US" altLang="ja-JP" dirty="0"/>
          </a:p>
          <a:p>
            <a:r>
              <a:rPr lang="en-US" altLang="en-US" dirty="0"/>
              <a:t>• If you select the Check button to </a:t>
            </a:r>
            <a:r>
              <a:rPr lang="en-US" altLang="ja-JP" dirty="0"/>
              <a:t>approve the print request, a cover sheet containing the student’s name and SSID will display in a new browser window. No test content will ever display on your screen.</a:t>
            </a:r>
          </a:p>
          <a:p>
            <a:endParaRPr lang="en-US" altLang="en-US" dirty="0"/>
          </a:p>
          <a:p>
            <a:r>
              <a:rPr lang="en-US" altLang="en-US" dirty="0"/>
              <a:t>• If you select the X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E754E335-BEB0-4A58-A9EB-724DF86A65AF}"/>
              </a:ext>
            </a:extLst>
          </p:cNvPr>
          <p:cNvSpPr>
            <a:spLocks noGrp="1" noRot="1" noChangeAspect="1"/>
          </p:cNvSpPr>
          <p:nvPr>
            <p:ph type="sldImg"/>
          </p:nvPr>
        </p:nvSpPr>
        <p:spPr/>
      </p:sp>
    </p:spTree>
    <p:extLst>
      <p:ext uri="{BB962C8B-B14F-4D97-AF65-F5344CB8AC3E}">
        <p14:creationId xmlns:p14="http://schemas.microsoft.com/office/powerpoint/2010/main" val="2540608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option allows you to view a list of every print request you approved during the current session. To see all approved requests, select the Menu button, and then select Approved Requests.</a:t>
            </a:r>
          </a:p>
          <a:p>
            <a:endParaRPr lang="en-US" dirty="0"/>
          </a:p>
          <a:p>
            <a:r>
              <a:rPr lang="en-US" dirty="0"/>
              <a:t>If you wish to print this list for your own records, select Print at the top of the Approved Requests window.</a:t>
            </a:r>
          </a:p>
        </p:txBody>
      </p:sp>
      <p:sp>
        <p:nvSpPr>
          <p:cNvPr id="4" name="Slide Number Placeholder 3"/>
          <p:cNvSpPr>
            <a:spLocks noGrp="1"/>
          </p:cNvSpPr>
          <p:nvPr>
            <p:ph type="sldNum" sz="quarter" idx="10"/>
          </p:nvPr>
        </p:nvSpPr>
        <p:spPr/>
        <p:txBody>
          <a:bodyPr/>
          <a:lstStyle/>
          <a:p>
            <a:pPr lvl="0"/>
            <a:fld id="{E8B097D6-EE9F-415D-9708-2BB67BC396CD}" type="slidenum">
              <a:rPr lang="en-US" noProof="0" smtClean="0"/>
              <a:pPr lvl="0"/>
              <a:t>27</a:t>
            </a:fld>
            <a:endParaRPr lang="en-US" noProof="0" dirty="0"/>
          </a:p>
        </p:txBody>
      </p:sp>
      <p:sp>
        <p:nvSpPr>
          <p:cNvPr id="7" name="Slide Image Placeholder 6">
            <a:extLst>
              <a:ext uri="{FF2B5EF4-FFF2-40B4-BE49-F238E27FC236}">
                <a16:creationId xmlns:a16="http://schemas.microsoft.com/office/drawing/2014/main" id="{B232F015-1541-4E96-91F4-5C55DA83A5DA}"/>
              </a:ext>
            </a:extLst>
          </p:cNvPr>
          <p:cNvSpPr>
            <a:spLocks noGrp="1" noRot="1" noChangeAspect="1"/>
          </p:cNvSpPr>
          <p:nvPr>
            <p:ph type="sldImg"/>
          </p:nvPr>
        </p:nvSpPr>
        <p:spPr/>
      </p:sp>
    </p:spTree>
    <p:extLst>
      <p:ext uri="{BB962C8B-B14F-4D97-AF65-F5344CB8AC3E}">
        <p14:creationId xmlns:p14="http://schemas.microsoft.com/office/powerpoint/2010/main" val="2216208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icon located below the Menu button. Printing a snapshot of the test session information can be useful for tracking which students did not complete their tests and may need to be scheduled for another session. </a:t>
            </a:r>
          </a:p>
          <a:p>
            <a:endParaRPr lang="en-US" altLang="ja-JP" dirty="0"/>
          </a:p>
          <a:p>
            <a:r>
              <a:rPr lang="en-US" altLang="ja-JP" dirty="0"/>
              <a:t>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28</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216387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dirty="0"/>
              <a:t> </a:t>
            </a:r>
          </a:p>
          <a:p>
            <a:pPr marL="171450" indent="-171450">
              <a:buFont typeface="Arial" panose="020B0604020202020204" pitchFamily="34" charset="0"/>
              <a:buChar char="•"/>
            </a:pPr>
            <a:r>
              <a:rPr lang="en-US" altLang="en-US" dirty="0"/>
              <a:t>Do not log out of the session you are currently in or stop the test session. If you do, you will end the test session and pause all students’</a:t>
            </a:r>
            <a:r>
              <a:rPr lang="en-US" altLang="ja-JP" dirty="0"/>
              <a:t> tests.</a:t>
            </a:r>
            <a:endParaRPr lang="en-US" altLang="en-US" dirty="0"/>
          </a:p>
          <a:p>
            <a:pPr marL="171450" indent="-171450">
              <a:buFont typeface="Arial" panose="020B0604020202020204" pitchFamily="34" charset="0"/>
              <a:buChar char="•"/>
            </a:pPr>
            <a:r>
              <a:rPr lang="en-US" altLang="en-US" dirty="0"/>
              <a:t>Log in to the TA Interface on the new machine or in the new browser. </a:t>
            </a:r>
            <a:r>
              <a:rPr lang="en-US" altLang="en-US" strike="noStrike" dirty="0"/>
              <a:t>You will see an Active Sessions table listing all active testing sessions. </a:t>
            </a:r>
          </a:p>
          <a:p>
            <a:pPr marL="171450" indent="-171450">
              <a:buFont typeface="Arial" panose="020B0604020202020204" pitchFamily="34" charset="0"/>
              <a:buChar char="•"/>
            </a:pPr>
            <a:r>
              <a:rPr lang="en-US" altLang="en-US" strike="noStrike" dirty="0"/>
              <a:t>Select the session you want to transfer and select the Start icon in the Actions column. The session will become active on the new browser or device.</a:t>
            </a:r>
          </a:p>
          <a:p>
            <a:endParaRPr lang="en-US" altLang="en-US" strike="noStrike" dirty="0"/>
          </a:p>
          <a:p>
            <a:r>
              <a:rPr lang="en-US" altLang="en-US" dirty="0"/>
              <a:t>A message will appear on the previous device or browser, and the window will close automatically. This will not stop the session or pause student tests.</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29</a:t>
            </a:fld>
            <a:endParaRPr lang="en-US" altLang="en-US" noProof="0" dirty="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TA Interface is used to create and manage test sessions that students join to complete online tests. We will begin with detailed instructions on how to log in to the interface, followed by a detailed review of each feature.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86301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latin typeface="+mn-lt"/>
              </a:rPr>
              <a:t>You have two options within the TA Interface to pause or stop testing once it has begun. You can pause an individual student’</a:t>
            </a:r>
            <a:r>
              <a:rPr lang="en-US" altLang="ja-JP" dirty="0">
                <a:latin typeface="+mn-lt"/>
              </a:rPr>
              <a:t>s test or stop the entire session, which will stop all students from testing. To pause an individual student’s test, select the Pause button in the Actions column for that student. When prompted, select OK to confirm that you want to pause the test. This option would be appropriate if a student becomes ill, for example. In the event of an emergency that requires all students to stop testing, you can pause all students</a:t>
            </a:r>
            <a:r>
              <a:rPr lang="ja-JP" altLang="en-US" dirty="0">
                <a:latin typeface="+mn-lt"/>
              </a:rPr>
              <a:t>’</a:t>
            </a:r>
            <a:r>
              <a:rPr lang="en-US" altLang="ja-JP" dirty="0">
                <a:latin typeface="+mn-lt"/>
              </a:rPr>
              <a:t> tests by stopping the session.</a:t>
            </a:r>
          </a:p>
          <a:p>
            <a:endParaRPr lang="en-US" altLang="ja-JP" dirty="0">
              <a:latin typeface="+mn-lt"/>
            </a:endParaRPr>
          </a:p>
          <a:p>
            <a:r>
              <a:rPr lang="en-US" altLang="ja-JP" dirty="0">
                <a:latin typeface="+mn-lt"/>
              </a:rPr>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latin typeface="+mn-lt"/>
            </a:endParaRPr>
          </a:p>
          <a:p>
            <a:r>
              <a:rPr lang="en-US" altLang="en-US" dirty="0">
                <a:latin typeface="+mn-lt"/>
              </a:rPr>
              <a:t>• Select the </a:t>
            </a:r>
            <a:r>
              <a:rPr lang="en-US" altLang="ja-JP" dirty="0">
                <a:latin typeface="+mn-lt"/>
              </a:rPr>
              <a:t>Stop Session button next to the session ID. A pop-up message will appear requesting verification to end the session and log students out.</a:t>
            </a:r>
          </a:p>
          <a:p>
            <a:r>
              <a:rPr lang="en-US" altLang="en-US" dirty="0">
                <a:latin typeface="+mn-lt"/>
              </a:rPr>
              <a:t>• When prompted, select </a:t>
            </a:r>
            <a:r>
              <a:rPr lang="en-US" altLang="ja-JP" dirty="0">
                <a:latin typeface="+mn-lt"/>
              </a:rPr>
              <a:t>OK to continue.</a:t>
            </a:r>
          </a:p>
          <a:p>
            <a:endParaRPr lang="en-US" altLang="en-US" dirty="0">
              <a:latin typeface="+mn-lt"/>
            </a:endParaRPr>
          </a:p>
          <a:p>
            <a:r>
              <a:rPr lang="en-US" altLang="en-US" dirty="0">
                <a:latin typeface="+mn-lt"/>
              </a:rPr>
              <a:t>If you forget to log out before leaving the testing area, the session will close automatically after 20 minutes of inactivity on both the TA and student computers. You would then need to create a new session and provide the new session ID to students in order to resume testing.</a:t>
            </a:r>
          </a:p>
          <a:p>
            <a:endParaRPr lang="en-US" altLang="en-US" dirty="0">
              <a:latin typeface="+mn-lt"/>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30</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latin typeface="+mn-lt"/>
              </a:rPr>
              <a:t>To log out of the TA Interface, select the </a:t>
            </a:r>
            <a:r>
              <a:rPr lang="en-US" altLang="ja-JP" dirty="0">
                <a:latin typeface="+mn-lt"/>
              </a:rPr>
              <a:t>Logout button in the upper-right corner of the page. It is preferable for you to log out only after stopping your active test session, as logging out will cause all in-progress tests to be paused. </a:t>
            </a:r>
            <a:r>
              <a:rPr lang="en-US" altLang="ja-JP" strike="noStrike" dirty="0">
                <a:latin typeface="+mn-lt"/>
              </a:rPr>
              <a:t>A confirmation message will appear, asking you to confirm that you want to exit the website and pause all students</a:t>
            </a:r>
            <a:r>
              <a:rPr lang="ja-JP" altLang="en-US" strike="noStrike" dirty="0">
                <a:latin typeface="+mn-lt"/>
              </a:rPr>
              <a:t>’</a:t>
            </a:r>
            <a:r>
              <a:rPr lang="en-US" altLang="ja-JP" strike="noStrike" dirty="0">
                <a:latin typeface="+mn-lt"/>
              </a:rPr>
              <a:t> in-progress tests. This scenario also occurs when you navigate to another website from the TA Interface. </a:t>
            </a:r>
          </a:p>
          <a:p>
            <a:endParaRPr lang="en-US" altLang="ja-JP" dirty="0">
              <a:latin typeface="+mn-lt"/>
            </a:endParaRPr>
          </a:p>
          <a:p>
            <a:r>
              <a:rPr lang="en-US" altLang="ja-JP" dirty="0">
                <a:latin typeface="+mn-lt"/>
              </a:rPr>
              <a:t>However, regardless of when or how you log out or navigate away from the TA Interface, student data will NOT be lost. If you need to access another application, we encourage you to open it in a separate browser window.</a:t>
            </a:r>
          </a:p>
          <a:p>
            <a:endParaRPr lang="en-US" altLang="en-US" dirty="0">
              <a:latin typeface="+mn-lt"/>
            </a:endParaRPr>
          </a:p>
          <a:p>
            <a:r>
              <a:rPr lang="en-US" altLang="ja-JP" dirty="0">
                <a:latin typeface="+mn-lt"/>
              </a:rPr>
              <a:t>When all students have completed testing, refer to your </a:t>
            </a:r>
            <a:r>
              <a:rPr lang="en-US" altLang="ja-JP" i="1" dirty="0">
                <a:latin typeface="+mn-lt"/>
              </a:rPr>
              <a:t>Test Administration Manual </a:t>
            </a:r>
            <a:r>
              <a:rPr lang="en-US" altLang="ja-JP" dirty="0">
                <a:latin typeface="+mn-lt"/>
              </a:rPr>
              <a:t>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31</a:t>
            </a:fld>
            <a:endParaRPr lang="en-US" altLang="en-US" noProof="0" dirty="0"/>
          </a:p>
        </p:txBody>
      </p:sp>
      <p:sp>
        <p:nvSpPr>
          <p:cNvPr id="4" name="Slide Image Placeholder 3">
            <a:extLst>
              <a:ext uri="{FF2B5EF4-FFF2-40B4-BE49-F238E27FC236}">
                <a16:creationId xmlns:a16="http://schemas.microsoft.com/office/drawing/2014/main" id="{FC24C280-B2AE-4585-B931-BA685BEFC055}"/>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charset="0"/>
              </a:rPr>
              <a:t>This table presents some of the common issues that you or your students may encounter during a test session. Please take a moment to review this information. For more detailed information please refer to your </a:t>
            </a:r>
            <a:r>
              <a:rPr lang="en-US" altLang="en-US" i="1" dirty="0">
                <a:latin typeface="Arial" charset="0"/>
              </a:rPr>
              <a:t>Test Administration Manual</a:t>
            </a:r>
            <a:r>
              <a:rPr lang="en-US" altLang="en-US" dirty="0">
                <a:latin typeface="Arial" charset="0"/>
              </a:rPr>
              <a:t>.</a:t>
            </a:r>
            <a:endParaRPr lang="en-US" altLang="en-US" b="1" dirty="0">
              <a:latin typeface="Arial" charset="0"/>
            </a:endParaRPr>
          </a:p>
          <a:p>
            <a:pPr eaLnBrk="1" hangingPunct="1">
              <a:spcBef>
                <a:spcPct val="0"/>
              </a:spcBef>
            </a:pPr>
            <a:endParaRPr lang="en-US" altLang="en-US" dirty="0">
              <a:latin typeface="Arial" charset="0"/>
            </a:endParaRPr>
          </a:p>
        </p:txBody>
      </p:sp>
      <p:sp>
        <p:nvSpPr>
          <p:cNvPr id="593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9FBCF-0D07-40A6-84E0-D0A3AB75344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322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pPr eaLnBrk="1" hangingPunct="1">
              <a:spcBef>
                <a:spcPct val="0"/>
              </a:spcBef>
            </a:pPr>
            <a:r>
              <a:rPr lang="en-US" altLang="en-US" dirty="0">
                <a:latin typeface="Arial" charset="0"/>
              </a:rPr>
              <a:t>Thank you for taking the time to view this training module. If you have general questions or need further information, please visit the WCAP Portal or consult your help desk for assistance.</a:t>
            </a:r>
          </a:p>
          <a:p>
            <a:pPr eaLnBrk="1" hangingPunct="1">
              <a:spcBef>
                <a:spcPct val="0"/>
              </a:spcBef>
            </a:pPr>
            <a:endParaRPr lang="en-US" altLang="en-US" dirty="0">
              <a:latin typeface="Arial" charset="0"/>
            </a:endParaRP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fld id="{325D29E2-6CD1-46AA-B3BD-821AD04E5A41}" type="slidenum">
              <a:rPr lang="en-US" altLang="en-US" smtClean="0"/>
              <a:pPr/>
              <a:t>33</a:t>
            </a:fld>
            <a:endParaRPr lang="en-US" altLang="en-US" dirty="0"/>
          </a:p>
        </p:txBody>
      </p:sp>
      <p:sp>
        <p:nvSpPr>
          <p:cNvPr id="4" name="Slide Image Placeholder 3">
            <a:extLst>
              <a:ext uri="{FF2B5EF4-FFF2-40B4-BE49-F238E27FC236}">
                <a16:creationId xmlns:a16="http://schemas.microsoft.com/office/drawing/2014/main" id="{E46854F1-F0B7-4A51-9D64-79DADA01B74F}"/>
              </a:ext>
            </a:extLst>
          </p:cNvPr>
          <p:cNvSpPr>
            <a:spLocks noGrp="1" noRot="1" noChangeAspect="1"/>
          </p:cNvSpPr>
          <p:nvPr>
            <p:ph type="sldImg"/>
          </p:nvPr>
        </p:nvSpPr>
        <p:spPr/>
      </p:sp>
    </p:spTree>
    <p:extLst>
      <p:ext uri="{BB962C8B-B14F-4D97-AF65-F5344CB8AC3E}">
        <p14:creationId xmlns:p14="http://schemas.microsoft.com/office/powerpoint/2010/main" val="237743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4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a:ea typeface="ＭＳ Ｐゴシック" pitchFamily="-48" charset="-128"/>
                <a:cs typeface="Arial" panose="020B0604020202020204" pitchFamily="34" charset="0"/>
              </a:rPr>
              <a:t>To log in to the TA Interface, go to the WCAP Portal. Select the assessment you want to administer, scroll down to the Administering Tests section and select TA Interface. Enter your username and password and click Secure Login. </a:t>
            </a:r>
          </a:p>
          <a:p>
            <a:pPr defTabSz="916442">
              <a:defRPr/>
            </a:pPr>
            <a:r>
              <a:rPr lang="en-US" sz="1200" dirty="0">
                <a:latin typeface="+mn-lt"/>
                <a:ea typeface="ＭＳ Ｐゴシック" pitchFamily="-48" charset="-128"/>
                <a:cs typeface="Arial" panose="020B0604020202020204" pitchFamily="34" charset="0"/>
              </a:rPr>
              <a:t> </a:t>
            </a:r>
          </a:p>
          <a:p>
            <a:pPr defTabSz="916442">
              <a:defRPr/>
            </a:pPr>
            <a:endParaRPr lang="en-US" sz="1200" dirty="0">
              <a:latin typeface="+mn-lt"/>
              <a:ea typeface="ＭＳ Ｐゴシック" pitchFamily="-48" charset="-128"/>
              <a:cs typeface="Arial" panose="020B0604020202020204" pitchFamily="34" charset="0"/>
            </a:endParaRPr>
          </a:p>
          <a:p>
            <a:pPr defTabSz="916442">
              <a:defRPr/>
            </a:pPr>
            <a:endParaRPr lang="en-US" sz="1200" dirty="0">
              <a:latin typeface="+mn-lt"/>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65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you will need to enter the emailed code on this page within 15 minutes of receiving the email. If you do not receive a code or do not enter the code within the 15-minute time limit, select Resend Code. Select Submit after entering the authentication code to access the system. </a:t>
            </a:r>
          </a:p>
          <a:p>
            <a:endParaRPr lang="en-US" dirty="0"/>
          </a:p>
          <a:p>
            <a:r>
              <a:rPr lang="en-US" dirty="0"/>
              <a:t>Next, we will walk through how to create a test session.</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70F94697-8F06-454C-9BFD-74B33A747ED7}"/>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8442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In the top right corner of the window, you will see your username with a dropdown menu and a Help button. Select your username to access the Logout button. Select the Help button to access the online Help Guide.</a:t>
            </a:r>
          </a:p>
          <a:p>
            <a:endParaRPr lang="en-US" altLang="en-US" dirty="0"/>
          </a:p>
          <a:p>
            <a:r>
              <a:rPr lang="en-US" altLang="en-US" dirty="0"/>
              <a:t>Below the Help button and username on the left side of the window, you will see an Operational Session ID tab, Select Tests tab, Student Lookup tab, and a Menu button. </a:t>
            </a:r>
          </a:p>
          <a:p>
            <a:endParaRPr lang="en-US" altLang="en-US" dirty="0"/>
          </a:p>
          <a:p>
            <a:r>
              <a:rPr lang="en-US" altLang="en-US" dirty="0"/>
              <a:t>The session ID is displayed in the Session ID tab. </a:t>
            </a:r>
            <a:br>
              <a:rPr lang="en-US" altLang="en-US" dirty="0"/>
            </a:br>
            <a:r>
              <a:rPr lang="en-US" altLang="en-US" i="1" dirty="0"/>
              <a:t>NOTE: This is a change from previous years when the session ID was not displayed until the session was started.</a:t>
            </a:r>
          </a:p>
          <a:p>
            <a:endParaRPr lang="en-US" altLang="en-US" dirty="0"/>
          </a:p>
          <a:p>
            <a:r>
              <a:rPr lang="en-US" altLang="en-US" dirty="0"/>
              <a:t>Select the Select Tests tab to add tests to a session.</a:t>
            </a:r>
          </a:p>
          <a:p>
            <a:endParaRPr lang="en-US" altLang="en-US" dirty="0"/>
          </a:p>
          <a:p>
            <a:r>
              <a:rPr lang="en-US" altLang="en-US" dirty="0"/>
              <a:t>Select the Student Lookup tab to search for student information using Quick Search and Advanced Search.</a:t>
            </a:r>
          </a:p>
          <a:p>
            <a:endParaRPr lang="en-US" altLang="en-US" dirty="0"/>
          </a:p>
          <a:p>
            <a:r>
              <a:rPr lang="en-US" altLang="en-US" dirty="0"/>
              <a:t>Select the Menu button to access the screensaver function and view any approved requests.</a:t>
            </a:r>
          </a:p>
          <a:p>
            <a:endParaRPr lang="en-US" altLang="en-US" dirty="0"/>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7</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375580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logging in, the Test Selection tab displays color-coded test categories. It will also list a category for teacher-authored tests if any tests have been created in Authoring. </a:t>
            </a:r>
          </a:p>
          <a:p>
            <a:pPr lvl="0"/>
            <a:endParaRPr lang="en-US" dirty="0"/>
          </a:p>
          <a:p>
            <a:pPr lvl="0"/>
            <a:r>
              <a:rPr lang="en-US" dirty="0"/>
              <a:t>Select the arrow next to the category name to view all tests in that category.</a:t>
            </a:r>
          </a:p>
          <a:p>
            <a:endParaRPr lang="en-US" altLang="en-US" dirty="0"/>
          </a:p>
          <a:p>
            <a:endParaRPr lang="en-US" altLang="en-US" dirty="0"/>
          </a:p>
          <a:p>
            <a:endParaRPr lang="en-US" altLang="en-US" dirty="0"/>
          </a:p>
          <a:p>
            <a:endParaRPr lang="en-US" altLang="en-US" dirty="0"/>
          </a:p>
          <a:p>
            <a:endParaRPr lang="en-US" altLang="en-US" dirty="0"/>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E2FE85B-480D-4383-B793-95682ED89CE5}" type="slidenum">
              <a:rPr lang="en-US" altLang="en-US" noProof="0" smtClean="0"/>
              <a:pPr lvl="0"/>
              <a:t>8</a:t>
            </a:fld>
            <a:endParaRPr lang="en-US" altLang="en-US" noProof="0" dirty="0"/>
          </a:p>
        </p:txBody>
      </p:sp>
      <p:sp>
        <p:nvSpPr>
          <p:cNvPr id="5" name="Slide Image Placeholder 4">
            <a:extLst>
              <a:ext uri="{FF2B5EF4-FFF2-40B4-BE49-F238E27FC236}">
                <a16:creationId xmlns:a16="http://schemas.microsoft.com/office/drawing/2014/main" id="{8D4DEC79-0A49-4B07-9E53-3795A7430CF5}"/>
              </a:ext>
            </a:extLst>
          </p:cNvPr>
          <p:cNvSpPr>
            <a:spLocks noGrp="1" noRot="1" noChangeAspect="1"/>
          </p:cNvSpPr>
          <p:nvPr>
            <p:ph type="sldImg"/>
          </p:nvPr>
        </p:nvSpPr>
        <p:spPr/>
      </p:sp>
    </p:spTree>
    <p:extLst>
      <p:ext uri="{BB962C8B-B14F-4D97-AF65-F5344CB8AC3E}">
        <p14:creationId xmlns:p14="http://schemas.microsoft.com/office/powerpoint/2010/main" val="39665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Select the plus sign (+) next to a test group name to view the tests in that group. To create a test session, select one or more tests to administer, or select the checkbox for a test group to include all tests in that group</a:t>
            </a:r>
            <a:r>
              <a:rPr lang="en-US" altLang="ja-JP" dirty="0"/>
              <a:t>. Once you select tests to add to the session, they will appear in the “Tests Selected” column on the right side of the window. If you need to remove a test that you have previously selected, uncheck the box next to that test in the left column.</a:t>
            </a:r>
          </a:p>
          <a:p>
            <a:endParaRPr lang="en-US" dirty="0"/>
          </a:p>
          <a:p>
            <a:r>
              <a:rPr lang="en-US" dirty="0"/>
              <a:t>To add tests from a different test category, select the back button to return to the list of test categories.</a:t>
            </a:r>
          </a:p>
          <a:p>
            <a:endParaRPr lang="en-US" dirty="0"/>
          </a:p>
          <a:p>
            <a:pPr lvl="0"/>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515F30DC-8F26-4222-AB0D-65A37B2F98AB}"/>
              </a:ext>
            </a:extLst>
          </p:cNvPr>
          <p:cNvSpPr>
            <a:spLocks noGrp="1" noRot="1" noChangeAspect="1"/>
          </p:cNvSpPr>
          <p:nvPr>
            <p:ph type="sldImg"/>
          </p:nvPr>
        </p:nvSpPr>
        <p:spPr/>
      </p:sp>
    </p:spTree>
    <p:extLst>
      <p:ext uri="{BB962C8B-B14F-4D97-AF65-F5344CB8AC3E}">
        <p14:creationId xmlns:p14="http://schemas.microsoft.com/office/powerpoint/2010/main" val="311209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2628798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3978239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248134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1496318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12667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1547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208418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323087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ags" Target="../tags/tag4.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custDataLst>
      <p:tags r:id="rId22"/>
    </p:custDataLst>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74910241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21.xml"/><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22.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23.xml"/><Relationship Id="rId5" Type="http://schemas.openxmlformats.org/officeDocument/2006/relationships/image" Target="../media/image55.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27.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28.xml"/><Relationship Id="rId5" Type="http://schemas.openxmlformats.org/officeDocument/2006/relationships/image" Target="../media/image48.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6.png"/><Relationship Id="rId2" Type="http://schemas.openxmlformats.org/officeDocument/2006/relationships/slideLayout" Target="../slideLayouts/slideLayout20.xml"/><Relationship Id="rId1" Type="http://schemas.openxmlformats.org/officeDocument/2006/relationships/tags" Target="../tags/tag29.xml"/><Relationship Id="rId6" Type="http://schemas.openxmlformats.org/officeDocument/2006/relationships/image" Target="../media/image48.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3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32.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34.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35.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36.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37.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38.xml"/><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8.xml"/><Relationship Id="rId7" Type="http://schemas.openxmlformats.org/officeDocument/2006/relationships/image" Target="../media/image79.png"/><Relationship Id="rId2" Type="http://schemas.openxmlformats.org/officeDocument/2006/relationships/slideLayout" Target="../slideLayouts/slideLayout20.xml"/><Relationship Id="rId1" Type="http://schemas.openxmlformats.org/officeDocument/2006/relationships/tags" Target="../tags/tag39.xml"/><Relationship Id="rId6" Type="http://schemas.openxmlformats.org/officeDocument/2006/relationships/image" Target="../media/image78.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40.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41.xml"/><Relationship Id="rId6" Type="http://schemas.openxmlformats.org/officeDocument/2006/relationships/image" Target="../media/image72.png"/><Relationship Id="rId5" Type="http://schemas.openxmlformats.org/officeDocument/2006/relationships/image" Target="../media/image83.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42.xml"/><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7" Type="http://schemas.openxmlformats.org/officeDocument/2006/relationships/hyperlink" Target="https://wa.portal.cambiumast.com/resources/known-issues"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hyperlink" Target="mailto:wahelpdesk@cambiumassessme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8.png"/><Relationship Id="rId2" Type="http://schemas.openxmlformats.org/officeDocument/2006/relationships/slideLayout" Target="../slideLayouts/slideLayout20.xml"/><Relationship Id="rId1" Type="http://schemas.openxmlformats.org/officeDocument/2006/relationships/tags" Target="../tags/tag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20.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80546" y="500285"/>
            <a:ext cx="6805363" cy="3243783"/>
          </a:xfrm>
        </p:spPr>
        <p:txBody>
          <a:bodyPr>
            <a:normAutofit/>
          </a:bodyPr>
          <a:lstStyle/>
          <a:p>
            <a:pPr algn="r"/>
            <a:r>
              <a:rPr lang="en-US" cap="none" dirty="0"/>
              <a:t>Test Administrator </a:t>
            </a:r>
            <a:br>
              <a:rPr lang="en-US" cap="none" dirty="0"/>
            </a:br>
            <a:r>
              <a:rPr lang="en-US" cap="none" dirty="0"/>
              <a:t>(TA) Interface</a:t>
            </a:r>
            <a:br>
              <a:rPr lang="en-US" cap="none" dirty="0"/>
            </a:br>
            <a:r>
              <a:rPr lang="en-US" cap="none" dirty="0"/>
              <a:t>for Online Testing</a:t>
            </a:r>
          </a:p>
        </p:txBody>
      </p:sp>
      <p:sp>
        <p:nvSpPr>
          <p:cNvPr id="3" name="Subtitle 2"/>
          <p:cNvSpPr>
            <a:spLocks noGrp="1"/>
          </p:cNvSpPr>
          <p:nvPr>
            <p:ph type="subTitle" idx="1"/>
          </p:nvPr>
        </p:nvSpPr>
        <p:spPr>
          <a:xfrm>
            <a:off x="8466723" y="4216540"/>
            <a:ext cx="3119187" cy="1110746"/>
          </a:xfrm>
        </p:spPr>
        <p:txBody>
          <a:bodyPr>
            <a:normAutofit/>
          </a:bodyPr>
          <a:lstStyle/>
          <a:p>
            <a:pPr algn="r"/>
            <a:r>
              <a:rPr lang="en-US" sz="3200" cap="none" dirty="0"/>
              <a:t>Training Module</a:t>
            </a:r>
          </a:p>
          <a:p>
            <a:pPr algn="r"/>
            <a:r>
              <a:rPr lang="en-US" sz="3200" cap="none" dirty="0"/>
              <a:t>2023–2024</a:t>
            </a:r>
          </a:p>
        </p:txBody>
      </p:sp>
      <p:sp>
        <p:nvSpPr>
          <p:cNvPr id="5" name="Rectangle 4">
            <a:extLst>
              <a:ext uri="{FF2B5EF4-FFF2-40B4-BE49-F238E27FC236}">
                <a16:creationId xmlns:a16="http://schemas.microsoft.com/office/drawing/2014/main" id="{D5148FDF-7F93-4AD8-B82D-57B451598EA5}"/>
              </a:ext>
              <a:ext uri="{C183D7F6-B498-43B3-948B-1728B52AA6E4}">
                <adec:decorative xmlns:adec="http://schemas.microsoft.com/office/drawing/2017/decorative" val="1"/>
              </a:ext>
            </a:extLst>
          </p:cNvPr>
          <p:cNvSpPr/>
          <p:nvPr/>
        </p:nvSpPr>
        <p:spPr>
          <a:xfrm>
            <a:off x="158091" y="6541536"/>
            <a:ext cx="3118161" cy="215444"/>
          </a:xfrm>
          <a:prstGeom prst="rect">
            <a:avLst/>
          </a:prstGeom>
        </p:spPr>
        <p:txBody>
          <a:bodyPr wrap="none">
            <a:spAutoFit/>
          </a:bodyPr>
          <a:lstStyle/>
          <a:p>
            <a:r>
              <a:rPr lang="en-US" sz="800" dirty="0">
                <a:solidFill>
                  <a:schemeClr val="bg1"/>
                </a:solidFill>
              </a:rPr>
              <a:t>Copyright © 2023–2024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0B4B5-1D8D-4962-A572-1D87604612E3}"/>
              </a:ext>
            </a:extLst>
          </p:cNvPr>
          <p:cNvSpPr>
            <a:spLocks noGrp="1"/>
          </p:cNvSpPr>
          <p:nvPr>
            <p:ph type="title"/>
          </p:nvPr>
        </p:nvSpPr>
        <p:spPr/>
        <p:txBody>
          <a:bodyPr/>
          <a:lstStyle/>
          <a:p>
            <a:r>
              <a:rPr lang="en-US" dirty="0"/>
              <a:t>Create a Test Session: Add Filter</a:t>
            </a:r>
          </a:p>
        </p:txBody>
      </p:sp>
      <p:pic>
        <p:nvPicPr>
          <p:cNvPr id="2" name="Picture 1" descr="Screen showing the Add filter option on the Test Selection.">
            <a:extLst>
              <a:ext uri="{FF2B5EF4-FFF2-40B4-BE49-F238E27FC236}">
                <a16:creationId xmlns:a16="http://schemas.microsoft.com/office/drawing/2014/main" id="{BE0A3D28-FA1D-8FA9-9F44-B71A94855C62}"/>
              </a:ext>
            </a:extLst>
          </p:cNvPr>
          <p:cNvPicPr>
            <a:picLocks noChangeAspect="1"/>
          </p:cNvPicPr>
          <p:nvPr/>
        </p:nvPicPr>
        <p:blipFill rotWithShape="1">
          <a:blip r:embed="rId4"/>
          <a:srcRect b="4038"/>
          <a:stretch/>
        </p:blipFill>
        <p:spPr>
          <a:xfrm>
            <a:off x="288640" y="730730"/>
            <a:ext cx="7992761" cy="5186464"/>
          </a:xfrm>
          <a:prstGeom prst="rect">
            <a:avLst/>
          </a:prstGeom>
          <a:ln w="12700">
            <a:solidFill>
              <a:schemeClr val="tx1"/>
            </a:solidFill>
          </a:ln>
        </p:spPr>
      </p:pic>
      <p:sp>
        <p:nvSpPr>
          <p:cNvPr id="22" name="Rectangle: Rounded Corners 21">
            <a:extLst>
              <a:ext uri="{FF2B5EF4-FFF2-40B4-BE49-F238E27FC236}">
                <a16:creationId xmlns:a16="http://schemas.microsoft.com/office/drawing/2014/main" id="{66D91081-B468-7431-7D1F-0242E3BC4B31}"/>
              </a:ext>
              <a:ext uri="{C183D7F6-B498-43B3-948B-1728B52AA6E4}">
                <adec:decorative xmlns:adec="http://schemas.microsoft.com/office/drawing/2017/decorative" val="1"/>
              </a:ext>
            </a:extLst>
          </p:cNvPr>
          <p:cNvSpPr/>
          <p:nvPr/>
        </p:nvSpPr>
        <p:spPr>
          <a:xfrm>
            <a:off x="288640" y="2075353"/>
            <a:ext cx="1844960" cy="3313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descr="Example with arrows to illustrate adding, removing, and applying filters.">
            <a:extLst>
              <a:ext uri="{FF2B5EF4-FFF2-40B4-BE49-F238E27FC236}">
                <a16:creationId xmlns:a16="http://schemas.microsoft.com/office/drawing/2014/main" id="{6CDF5CF7-D856-4F26-5EBC-26E566A535BD}"/>
              </a:ext>
            </a:extLst>
          </p:cNvPr>
          <p:cNvPicPr>
            <a:picLocks noChangeAspect="1"/>
          </p:cNvPicPr>
          <p:nvPr/>
        </p:nvPicPr>
        <p:blipFill>
          <a:blip r:embed="rId5"/>
          <a:stretch>
            <a:fillRect/>
          </a:stretch>
        </p:blipFill>
        <p:spPr>
          <a:xfrm>
            <a:off x="5719411" y="1769213"/>
            <a:ext cx="6323352" cy="4126715"/>
          </a:xfrm>
          <a:prstGeom prst="rect">
            <a:avLst/>
          </a:prstGeom>
          <a:ln w="12700">
            <a:solidFill>
              <a:schemeClr val="tx1"/>
            </a:solidFill>
          </a:ln>
          <a:effectLst>
            <a:outerShdw blurRad="50800" dist="38100" dir="2700000" algn="tl" rotWithShape="0">
              <a:prstClr val="black">
                <a:alpha val="40000"/>
              </a:prstClr>
            </a:outerShdw>
          </a:effectLst>
        </p:spPr>
      </p:pic>
      <p:sp>
        <p:nvSpPr>
          <p:cNvPr id="12" name="Slide Number Placeholder 3">
            <a:extLst>
              <a:ext uri="{FF2B5EF4-FFF2-40B4-BE49-F238E27FC236}">
                <a16:creationId xmlns:a16="http://schemas.microsoft.com/office/drawing/2014/main" id="{BE790679-FD6F-4B72-83D4-1F07AA90F7C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4" name="Arrow: Left 13">
            <a:extLst>
              <a:ext uri="{FF2B5EF4-FFF2-40B4-BE49-F238E27FC236}">
                <a16:creationId xmlns:a16="http://schemas.microsoft.com/office/drawing/2014/main" id="{CE817B4F-2CB4-4F24-BB26-A7239FF728AB}"/>
              </a:ext>
              <a:ext uri="{C183D7F6-B498-43B3-948B-1728B52AA6E4}">
                <adec:decorative xmlns:adec="http://schemas.microsoft.com/office/drawing/2017/decorative" val="1"/>
              </a:ext>
            </a:extLst>
          </p:cNvPr>
          <p:cNvSpPr/>
          <p:nvPr/>
        </p:nvSpPr>
        <p:spPr>
          <a:xfrm>
            <a:off x="6835156" y="2678221"/>
            <a:ext cx="938924" cy="53390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Remove filter</a:t>
            </a:r>
          </a:p>
        </p:txBody>
      </p:sp>
      <p:sp>
        <p:nvSpPr>
          <p:cNvPr id="18" name="Arrow: Right 17">
            <a:extLst>
              <a:ext uri="{FF2B5EF4-FFF2-40B4-BE49-F238E27FC236}">
                <a16:creationId xmlns:a16="http://schemas.microsoft.com/office/drawing/2014/main" id="{2C7E70E5-CB4C-1CB8-0A57-895FD353E7F7}"/>
              </a:ext>
              <a:ext uri="{C183D7F6-B498-43B3-948B-1728B52AA6E4}">
                <adec:decorative xmlns:adec="http://schemas.microsoft.com/office/drawing/2017/decorative" val="1"/>
              </a:ext>
            </a:extLst>
          </p:cNvPr>
          <p:cNvSpPr/>
          <p:nvPr/>
        </p:nvSpPr>
        <p:spPr>
          <a:xfrm>
            <a:off x="5249948" y="3877127"/>
            <a:ext cx="93892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Add Filter</a:t>
            </a:r>
          </a:p>
        </p:txBody>
      </p:sp>
      <p:sp>
        <p:nvSpPr>
          <p:cNvPr id="4" name="Arrow: Right 3">
            <a:extLst>
              <a:ext uri="{FF2B5EF4-FFF2-40B4-BE49-F238E27FC236}">
                <a16:creationId xmlns:a16="http://schemas.microsoft.com/office/drawing/2014/main" id="{1A701A20-054A-649B-BB94-B99DC653666F}"/>
              </a:ext>
              <a:ext uri="{C183D7F6-B498-43B3-948B-1728B52AA6E4}">
                <adec:decorative xmlns:adec="http://schemas.microsoft.com/office/drawing/2017/decorative" val="1"/>
              </a:ext>
            </a:extLst>
          </p:cNvPr>
          <p:cNvSpPr/>
          <p:nvPr/>
        </p:nvSpPr>
        <p:spPr>
          <a:xfrm>
            <a:off x="5934331" y="5523443"/>
            <a:ext cx="93892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Apply Filter</a:t>
            </a:r>
          </a:p>
        </p:txBody>
      </p:sp>
    </p:spTree>
    <p:custDataLst>
      <p:tags r:id="rId1"/>
    </p:custDataLst>
    <p:extLst>
      <p:ext uri="{BB962C8B-B14F-4D97-AF65-F5344CB8AC3E}">
        <p14:creationId xmlns:p14="http://schemas.microsoft.com/office/powerpoint/2010/main" val="29178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5158-1BC5-4DE8-8612-7EB3A9388887}"/>
              </a:ext>
            </a:extLst>
          </p:cNvPr>
          <p:cNvSpPr>
            <a:spLocks noGrp="1"/>
          </p:cNvSpPr>
          <p:nvPr>
            <p:ph type="title"/>
          </p:nvPr>
        </p:nvSpPr>
        <p:spPr/>
        <p:txBody>
          <a:bodyPr/>
          <a:lstStyle/>
          <a:p>
            <a:r>
              <a:rPr lang="en-US" dirty="0"/>
              <a:t>Create a Test Session: Global Search</a:t>
            </a:r>
          </a:p>
        </p:txBody>
      </p:sp>
      <p:pic>
        <p:nvPicPr>
          <p:cNvPr id="10" name="Picture 9" descr="Screenshot of the Global search feature searching by the term fractions as an example.">
            <a:extLst>
              <a:ext uri="{FF2B5EF4-FFF2-40B4-BE49-F238E27FC236}">
                <a16:creationId xmlns:a16="http://schemas.microsoft.com/office/drawing/2014/main" id="{DB69A308-3236-3028-B492-A745DE0BA422}"/>
              </a:ext>
            </a:extLst>
          </p:cNvPr>
          <p:cNvPicPr>
            <a:picLocks noChangeAspect="1"/>
          </p:cNvPicPr>
          <p:nvPr/>
        </p:nvPicPr>
        <p:blipFill>
          <a:blip r:embed="rId4"/>
          <a:stretch>
            <a:fillRect/>
          </a:stretch>
        </p:blipFill>
        <p:spPr>
          <a:xfrm>
            <a:off x="2054744" y="880702"/>
            <a:ext cx="8051316" cy="5266981"/>
          </a:xfrm>
          <a:prstGeom prst="rect">
            <a:avLst/>
          </a:prstGeom>
        </p:spPr>
      </p:pic>
      <p:sp>
        <p:nvSpPr>
          <p:cNvPr id="18" name="Arrow: Right 17">
            <a:extLst>
              <a:ext uri="{FF2B5EF4-FFF2-40B4-BE49-F238E27FC236}">
                <a16:creationId xmlns:a16="http://schemas.microsoft.com/office/drawing/2014/main" id="{6E885F97-25B7-63C3-8E9A-E37B42B2560E}"/>
              </a:ext>
              <a:ext uri="{C183D7F6-B498-43B3-948B-1728B52AA6E4}">
                <adec:decorative xmlns:adec="http://schemas.microsoft.com/office/drawing/2017/decorative" val="1"/>
              </a:ext>
            </a:extLst>
          </p:cNvPr>
          <p:cNvSpPr/>
          <p:nvPr/>
        </p:nvSpPr>
        <p:spPr>
          <a:xfrm>
            <a:off x="8519766" y="1752774"/>
            <a:ext cx="93892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
        <p:nvSpPr>
          <p:cNvPr id="20" name="Arrow: Right 19">
            <a:extLst>
              <a:ext uri="{FF2B5EF4-FFF2-40B4-BE49-F238E27FC236}">
                <a16:creationId xmlns:a16="http://schemas.microsoft.com/office/drawing/2014/main" id="{38D0A59A-F094-4EC2-4307-3DD3ED2EF263}"/>
              </a:ext>
              <a:ext uri="{C183D7F6-B498-43B3-948B-1728B52AA6E4}">
                <adec:decorative xmlns:adec="http://schemas.microsoft.com/office/drawing/2017/decorative" val="1"/>
              </a:ext>
            </a:extLst>
          </p:cNvPr>
          <p:cNvSpPr/>
          <p:nvPr/>
        </p:nvSpPr>
        <p:spPr>
          <a:xfrm>
            <a:off x="1246167" y="3340916"/>
            <a:ext cx="93892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Add Test</a:t>
            </a:r>
          </a:p>
        </p:txBody>
      </p:sp>
      <p:sp>
        <p:nvSpPr>
          <p:cNvPr id="23" name="Rectangle: Rounded Corners 22">
            <a:extLst>
              <a:ext uri="{FF2B5EF4-FFF2-40B4-BE49-F238E27FC236}">
                <a16:creationId xmlns:a16="http://schemas.microsoft.com/office/drawing/2014/main" id="{EFD5CCC5-1097-A833-B6B1-8C093A6D7B41}"/>
              </a:ext>
              <a:ext uri="{C183D7F6-B498-43B3-948B-1728B52AA6E4}">
                <adec:decorative xmlns:adec="http://schemas.microsoft.com/office/drawing/2017/decorative" val="1"/>
              </a:ext>
            </a:extLst>
          </p:cNvPr>
          <p:cNvSpPr/>
          <p:nvPr/>
        </p:nvSpPr>
        <p:spPr>
          <a:xfrm>
            <a:off x="2054744" y="2237735"/>
            <a:ext cx="2753261" cy="332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Slide Number Placeholder 3">
            <a:extLst>
              <a:ext uri="{FF2B5EF4-FFF2-40B4-BE49-F238E27FC236}">
                <a16:creationId xmlns:a16="http://schemas.microsoft.com/office/drawing/2014/main" id="{A3ECF2A3-5DF9-47B5-BD72-987F4399F09B}"/>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Arrow: Right 1">
            <a:extLst>
              <a:ext uri="{FF2B5EF4-FFF2-40B4-BE49-F238E27FC236}">
                <a16:creationId xmlns:a16="http://schemas.microsoft.com/office/drawing/2014/main" id="{9EF1327F-9669-2B14-5C28-8C33E19A8F72}"/>
              </a:ext>
              <a:ext uri="{C183D7F6-B498-43B3-948B-1728B52AA6E4}">
                <adec:decorative xmlns:adec="http://schemas.microsoft.com/office/drawing/2017/decorative" val="1"/>
              </a:ext>
            </a:extLst>
          </p:cNvPr>
          <p:cNvSpPr/>
          <p:nvPr/>
        </p:nvSpPr>
        <p:spPr>
          <a:xfrm>
            <a:off x="3111984" y="5680192"/>
            <a:ext cx="93892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Close</a:t>
            </a:r>
          </a:p>
        </p:txBody>
      </p:sp>
    </p:spTree>
    <p:custDataLst>
      <p:tags r:id="rId1"/>
    </p:custDataLst>
    <p:extLst>
      <p:ext uri="{BB962C8B-B14F-4D97-AF65-F5344CB8AC3E}">
        <p14:creationId xmlns:p14="http://schemas.microsoft.com/office/powerpoint/2010/main" val="129446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Test Reasons</a:t>
            </a:r>
          </a:p>
        </p:txBody>
      </p:sp>
      <p:pic>
        <p:nvPicPr>
          <p:cNvPr id="3" name="Picture 2" descr="Interim tests require test reasons to be selected. Screen showing the Select Test Reason options of &quot;Classroom or School/District Conversation&quot; and Start Session button.">
            <a:extLst>
              <a:ext uri="{FF2B5EF4-FFF2-40B4-BE49-F238E27FC236}">
                <a16:creationId xmlns:a16="http://schemas.microsoft.com/office/drawing/2014/main" id="{A76CF035-7A50-3AD9-A6F2-3318310DDD9B}"/>
              </a:ext>
            </a:extLst>
          </p:cNvPr>
          <p:cNvPicPr>
            <a:picLocks noChangeAspect="1"/>
          </p:cNvPicPr>
          <p:nvPr/>
        </p:nvPicPr>
        <p:blipFill rotWithShape="1">
          <a:blip r:embed="rId4"/>
          <a:srcRect b="4038"/>
          <a:stretch/>
        </p:blipFill>
        <p:spPr>
          <a:xfrm>
            <a:off x="561173" y="823811"/>
            <a:ext cx="7992761" cy="5186464"/>
          </a:xfrm>
          <a:prstGeom prst="rect">
            <a:avLst/>
          </a:prstGeom>
        </p:spPr>
      </p:pic>
      <p:sp>
        <p:nvSpPr>
          <p:cNvPr id="16" name="Arrow: Left 15">
            <a:extLst>
              <a:ext uri="{FF2B5EF4-FFF2-40B4-BE49-F238E27FC236}">
                <a16:creationId xmlns:a16="http://schemas.microsoft.com/office/drawing/2014/main" id="{468A4113-34FD-070D-97B5-49ED7868C9DC}"/>
              </a:ext>
            </a:extLst>
          </p:cNvPr>
          <p:cNvSpPr/>
          <p:nvPr/>
        </p:nvSpPr>
        <p:spPr>
          <a:xfrm>
            <a:off x="7836101" y="5502511"/>
            <a:ext cx="1504186" cy="7621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Start Session</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6" name="Rectangle 5">
            <a:extLst>
              <a:ext uri="{FF2B5EF4-FFF2-40B4-BE49-F238E27FC236}">
                <a16:creationId xmlns:a16="http://schemas.microsoft.com/office/drawing/2014/main" id="{76886E8F-CE9E-2165-FA52-F8DABC76559D}"/>
              </a:ext>
              <a:ext uri="{C183D7F6-B498-43B3-948B-1728B52AA6E4}">
                <adec:decorative xmlns:adec="http://schemas.microsoft.com/office/drawing/2017/decorative" val="1"/>
              </a:ext>
            </a:extLst>
          </p:cNvPr>
          <p:cNvSpPr/>
          <p:nvPr/>
        </p:nvSpPr>
        <p:spPr>
          <a:xfrm>
            <a:off x="6096000" y="5147803"/>
            <a:ext cx="1191904" cy="443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8" name="Straight Connector 7">
            <a:extLst>
              <a:ext uri="{FF2B5EF4-FFF2-40B4-BE49-F238E27FC236}">
                <a16:creationId xmlns:a16="http://schemas.microsoft.com/office/drawing/2014/main" id="{84E3336F-B273-80F0-2DC0-2B96D19BABF1}"/>
              </a:ext>
              <a:ext uri="{C183D7F6-B498-43B3-948B-1728B52AA6E4}">
                <adec:decorative xmlns:adec="http://schemas.microsoft.com/office/drawing/2017/decorative" val="1"/>
              </a:ext>
            </a:extLst>
          </p:cNvPr>
          <p:cNvCxnSpPr/>
          <p:nvPr/>
        </p:nvCxnSpPr>
        <p:spPr>
          <a:xfrm flipH="1">
            <a:off x="7287904" y="4599341"/>
            <a:ext cx="4342923" cy="991655"/>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DF0CB9AC-BAC9-278D-1F96-B0EDF421BD00}"/>
              </a:ext>
              <a:ext uri="{C183D7F6-B498-43B3-948B-1728B52AA6E4}">
                <adec:decorative xmlns:adec="http://schemas.microsoft.com/office/drawing/2017/decorative" val="1"/>
              </a:ext>
            </a:extLst>
          </p:cNvPr>
          <p:cNvCxnSpPr>
            <a:cxnSpLocks/>
          </p:cNvCxnSpPr>
          <p:nvPr/>
        </p:nvCxnSpPr>
        <p:spPr>
          <a:xfrm flipH="1">
            <a:off x="6077672" y="4599341"/>
            <a:ext cx="1421753" cy="96774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DEA090F0-54CA-3422-3093-14A147BDF4B9}"/>
              </a:ext>
              <a:ext uri="{C183D7F6-B498-43B3-948B-1728B52AA6E4}">
                <adec:decorative xmlns:adec="http://schemas.microsoft.com/office/drawing/2017/decorative" val="1"/>
              </a:ext>
            </a:extLst>
          </p:cNvPr>
          <p:cNvCxnSpPr>
            <a:cxnSpLocks/>
          </p:cNvCxnSpPr>
          <p:nvPr/>
        </p:nvCxnSpPr>
        <p:spPr>
          <a:xfrm flipH="1">
            <a:off x="7211990" y="2160880"/>
            <a:ext cx="4418837" cy="2963915"/>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801AB379-973D-990B-FEC4-448FC52A05DD}"/>
              </a:ext>
              <a:ext uri="{C183D7F6-B498-43B3-948B-1728B52AA6E4}">
                <adec:decorative xmlns:adec="http://schemas.microsoft.com/office/drawing/2017/decorative" val="1"/>
              </a:ext>
            </a:extLst>
          </p:cNvPr>
          <p:cNvCxnSpPr>
            <a:cxnSpLocks/>
          </p:cNvCxnSpPr>
          <p:nvPr/>
        </p:nvCxnSpPr>
        <p:spPr>
          <a:xfrm flipH="1">
            <a:off x="6096000" y="2136966"/>
            <a:ext cx="1403425" cy="303475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pic>
        <p:nvPicPr>
          <p:cNvPr id="5" name="Picture 4">
            <a:extLst>
              <a:ext uri="{FF2B5EF4-FFF2-40B4-BE49-F238E27FC236}">
                <a16:creationId xmlns:a16="http://schemas.microsoft.com/office/drawing/2014/main" id="{EA44F4C8-3C43-544A-7A5A-349724A3028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17753" y="2160880"/>
            <a:ext cx="4055488" cy="2426504"/>
          </a:xfrm>
          <a:prstGeom prst="rect">
            <a:avLst/>
          </a:prstGeom>
          <a:ln w="28575">
            <a:solidFill>
              <a:srgbClr val="FF0000"/>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C96573E9-5A61-D439-F387-F7A67360D363}"/>
              </a:ext>
              <a:ext uri="{C183D7F6-B498-43B3-948B-1728B52AA6E4}">
                <adec:decorative xmlns:adec="http://schemas.microsoft.com/office/drawing/2017/decorative" val="1"/>
              </a:ext>
            </a:extLst>
          </p:cNvPr>
          <p:cNvSpPr/>
          <p:nvPr/>
        </p:nvSpPr>
        <p:spPr>
          <a:xfrm>
            <a:off x="7385025" y="4797623"/>
            <a:ext cx="1801924" cy="88766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Test Reason</a:t>
            </a:r>
          </a:p>
        </p:txBody>
      </p:sp>
    </p:spTree>
    <p:custDataLst>
      <p:tags r:id="rId1"/>
    </p:custDataLst>
    <p:extLst>
      <p:ext uri="{BB962C8B-B14F-4D97-AF65-F5344CB8AC3E}">
        <p14:creationId xmlns:p14="http://schemas.microsoft.com/office/powerpoint/2010/main" val="157457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Summative Agreement</a:t>
            </a:r>
          </a:p>
        </p:txBody>
      </p:sp>
      <p:pic>
        <p:nvPicPr>
          <p:cNvPr id="6" name="Picture 5" descr="Screenshot of the TA Summative Assessment Prompt that states &quot;I understand that I am about to administer a Summative assessment and there is only one opportunity annually for students to take this test. I will not read, reveal, or disclose information about secure test content, and I will not engage in activities that would violate the secure of the state assessments or cause student performance to be inaccurately represented or reported. Type I agree in the box below to continue to the Summative assessment.&quot;">
            <a:extLst>
              <a:ext uri="{FF2B5EF4-FFF2-40B4-BE49-F238E27FC236}">
                <a16:creationId xmlns:a16="http://schemas.microsoft.com/office/drawing/2014/main" id="{87BCCE44-E544-26E0-D7A8-309679A1C5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76" y="1828800"/>
            <a:ext cx="10895880" cy="3086100"/>
          </a:xfrm>
          <a:prstGeom prst="rect">
            <a:avLst/>
          </a:prstGeom>
          <a:noFill/>
          <a:ln>
            <a:solidFill>
              <a:schemeClr val="tx1"/>
            </a:solidFill>
          </a:ln>
        </p:spPr>
      </p:pic>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TextBox 6">
            <a:extLst>
              <a:ext uri="{FF2B5EF4-FFF2-40B4-BE49-F238E27FC236}">
                <a16:creationId xmlns:a16="http://schemas.microsoft.com/office/drawing/2014/main" id="{8957E155-A6E3-90E6-4885-F445129E6AC9}"/>
              </a:ext>
              <a:ext uri="{C183D7F6-B498-43B3-948B-1728B52AA6E4}">
                <adec:decorative xmlns:adec="http://schemas.microsoft.com/office/drawing/2017/decorative" val="1"/>
              </a:ext>
            </a:extLst>
          </p:cNvPr>
          <p:cNvSpPr txBox="1"/>
          <p:nvPr/>
        </p:nvSpPr>
        <p:spPr>
          <a:xfrm>
            <a:off x="1085850" y="4095750"/>
            <a:ext cx="2857500" cy="461665"/>
          </a:xfrm>
          <a:prstGeom prst="rect">
            <a:avLst/>
          </a:prstGeom>
          <a:noFill/>
        </p:spPr>
        <p:txBody>
          <a:bodyPr wrap="square" rtlCol="0">
            <a:spAutoFit/>
          </a:bodyPr>
          <a:lstStyle/>
          <a:p>
            <a:r>
              <a:rPr lang="en-US" sz="2400" dirty="0"/>
              <a:t>I Agree</a:t>
            </a:r>
          </a:p>
        </p:txBody>
      </p:sp>
    </p:spTree>
    <p:custDataLst>
      <p:tags r:id="rId1"/>
    </p:custDataLst>
    <p:extLst>
      <p:ext uri="{BB962C8B-B14F-4D97-AF65-F5344CB8AC3E}">
        <p14:creationId xmlns:p14="http://schemas.microsoft.com/office/powerpoint/2010/main" val="4275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Features After Testing Has Begun</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descr="TA Interface screen with Session ID, 2 students waiting for approval, Stop Session button, and print session button called out with red boxes.">
            <a:extLst>
              <a:ext uri="{FF2B5EF4-FFF2-40B4-BE49-F238E27FC236}">
                <a16:creationId xmlns:a16="http://schemas.microsoft.com/office/drawing/2014/main" id="{9BC4D791-B9DC-B7A8-A787-51094C5F00BF}"/>
              </a:ext>
            </a:extLst>
          </p:cNvPr>
          <p:cNvPicPr>
            <a:picLocks noChangeAspect="1"/>
          </p:cNvPicPr>
          <p:nvPr/>
        </p:nvPicPr>
        <p:blipFill>
          <a:blip r:embed="rId4"/>
          <a:stretch>
            <a:fillRect/>
          </a:stretch>
        </p:blipFill>
        <p:spPr>
          <a:xfrm>
            <a:off x="208589" y="2258703"/>
            <a:ext cx="11774822" cy="2340594"/>
          </a:xfrm>
          <a:prstGeom prst="rect">
            <a:avLst/>
          </a:prstGeom>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9E58A9FC-386C-F5B8-A6CD-2DF80AE58DC4}"/>
              </a:ext>
              <a:ext uri="{C183D7F6-B498-43B3-948B-1728B52AA6E4}">
                <adec:decorative xmlns:adec="http://schemas.microsoft.com/office/drawing/2017/decorative" val="1"/>
              </a:ext>
            </a:extLst>
          </p:cNvPr>
          <p:cNvSpPr/>
          <p:nvPr/>
        </p:nvSpPr>
        <p:spPr>
          <a:xfrm>
            <a:off x="11327642" y="4026090"/>
            <a:ext cx="518615" cy="3548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89640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Session ID</a:t>
            </a:r>
            <a:endParaRPr altLang="en-US" dirty="0"/>
          </a:p>
        </p:txBody>
      </p:sp>
      <p:pic>
        <p:nvPicPr>
          <p:cNvPr id="3" name="Picture 2" descr="Screenshot of the TA Interface with the session ID and two approvals highlighted with red boxes.">
            <a:extLst>
              <a:ext uri="{FF2B5EF4-FFF2-40B4-BE49-F238E27FC236}">
                <a16:creationId xmlns:a16="http://schemas.microsoft.com/office/drawing/2014/main" id="{2545C83D-B87C-6FB3-6521-3D0459891779}"/>
              </a:ext>
            </a:extLst>
          </p:cNvPr>
          <p:cNvPicPr>
            <a:picLocks noChangeAspect="1"/>
          </p:cNvPicPr>
          <p:nvPr/>
        </p:nvPicPr>
        <p:blipFill>
          <a:blip r:embed="rId4"/>
          <a:stretch>
            <a:fillRect/>
          </a:stretch>
        </p:blipFill>
        <p:spPr>
          <a:xfrm>
            <a:off x="923109" y="722038"/>
            <a:ext cx="10963848" cy="5032586"/>
          </a:xfrm>
          <a:prstGeom prst="rect">
            <a:avLst/>
          </a:prstGeom>
        </p:spPr>
      </p:pic>
      <p:pic>
        <p:nvPicPr>
          <p:cNvPr id="14" name="Picture 13">
            <a:extLst>
              <a:ext uri="{FF2B5EF4-FFF2-40B4-BE49-F238E27FC236}">
                <a16:creationId xmlns:a16="http://schemas.microsoft.com/office/drawing/2014/main" id="{C6135CE7-E451-60F0-E9CA-6066549338B7}"/>
              </a:ext>
              <a:ext uri="{C183D7F6-B498-43B3-948B-1728B52AA6E4}">
                <adec:decorative xmlns:adec="http://schemas.microsoft.com/office/drawing/2017/decorative" val="1"/>
              </a:ext>
            </a:extLst>
          </p:cNvPr>
          <p:cNvPicPr>
            <a:picLocks noChangeAspect="1"/>
          </p:cNvPicPr>
          <p:nvPr/>
        </p:nvPicPr>
        <p:blipFill rotWithShape="1">
          <a:blip r:embed="rId5"/>
          <a:srcRect l="46875" t="8129" r="42609" b="81617"/>
          <a:stretch/>
        </p:blipFill>
        <p:spPr>
          <a:xfrm>
            <a:off x="5615228" y="1384677"/>
            <a:ext cx="961543" cy="703204"/>
          </a:xfrm>
          <a:prstGeom prst="rect">
            <a:avLst/>
          </a:prstGeom>
          <a:ln>
            <a:noFill/>
          </a:ln>
          <a:effectLst/>
        </p:spPr>
      </p:pic>
      <p:sp>
        <p:nvSpPr>
          <p:cNvPr id="16" name="Rectangle: Rounded Corners 15">
            <a:extLst>
              <a:ext uri="{FF2B5EF4-FFF2-40B4-BE49-F238E27FC236}">
                <a16:creationId xmlns:a16="http://schemas.microsoft.com/office/drawing/2014/main" id="{282439D0-9021-0E9C-3461-FE6D09AE6628}"/>
              </a:ext>
              <a:ext uri="{C183D7F6-B498-43B3-948B-1728B52AA6E4}">
                <adec:decorative xmlns:adec="http://schemas.microsoft.com/office/drawing/2017/decorative" val="1"/>
              </a:ext>
            </a:extLst>
          </p:cNvPr>
          <p:cNvSpPr/>
          <p:nvPr/>
        </p:nvSpPr>
        <p:spPr>
          <a:xfrm>
            <a:off x="5615228" y="1384677"/>
            <a:ext cx="961543" cy="7032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B49C3971-2BC6-47FD-15D0-E825B82605B2}"/>
              </a:ext>
              <a:ext uri="{C183D7F6-B498-43B3-948B-1728B52AA6E4}">
                <adec:decorative xmlns:adec="http://schemas.microsoft.com/office/drawing/2017/decorative" val="1"/>
              </a:ext>
            </a:extLst>
          </p:cNvPr>
          <p:cNvPicPr>
            <a:picLocks noChangeAspect="1"/>
          </p:cNvPicPr>
          <p:nvPr/>
        </p:nvPicPr>
        <p:blipFill rotWithShape="1">
          <a:blip r:embed="rId6"/>
          <a:srcRect r="8551"/>
          <a:stretch/>
        </p:blipFill>
        <p:spPr>
          <a:xfrm>
            <a:off x="1029520" y="713857"/>
            <a:ext cx="2222862" cy="1463560"/>
          </a:xfrm>
          <a:prstGeom prst="rect">
            <a:avLst/>
          </a:prstGeom>
        </p:spPr>
      </p:pic>
      <p:sp>
        <p:nvSpPr>
          <p:cNvPr id="17" name="Rectangle: Rounded Corners 16">
            <a:extLst>
              <a:ext uri="{FF2B5EF4-FFF2-40B4-BE49-F238E27FC236}">
                <a16:creationId xmlns:a16="http://schemas.microsoft.com/office/drawing/2014/main" id="{A59C4EC5-D7DC-D76B-683C-5A93C99698DC}"/>
              </a:ext>
              <a:ext uri="{C183D7F6-B498-43B3-948B-1728B52AA6E4}">
                <adec:decorative xmlns:adec="http://schemas.microsoft.com/office/drawing/2017/decorative" val="1"/>
              </a:ext>
            </a:extLst>
          </p:cNvPr>
          <p:cNvSpPr/>
          <p:nvPr/>
        </p:nvSpPr>
        <p:spPr>
          <a:xfrm>
            <a:off x="1146048" y="1384677"/>
            <a:ext cx="2130624" cy="7032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pic>
        <p:nvPicPr>
          <p:cNvPr id="5" name="Picture 4" descr="Toggle Screensaver option under the Menu button">
            <a:extLst>
              <a:ext uri="{FF2B5EF4-FFF2-40B4-BE49-F238E27FC236}">
                <a16:creationId xmlns:a16="http://schemas.microsoft.com/office/drawing/2014/main" id="{4DD0F8E7-8D84-B18B-DBEC-6D890B09650D}"/>
              </a:ext>
            </a:extLst>
          </p:cNvPr>
          <p:cNvPicPr>
            <a:picLocks noChangeAspect="1"/>
          </p:cNvPicPr>
          <p:nvPr/>
        </p:nvPicPr>
        <p:blipFill>
          <a:blip r:embed="rId4"/>
          <a:stretch>
            <a:fillRect/>
          </a:stretch>
        </p:blipFill>
        <p:spPr>
          <a:xfrm>
            <a:off x="1929008" y="835644"/>
            <a:ext cx="8748518" cy="2156647"/>
          </a:xfrm>
          <a:prstGeom prst="rect">
            <a:avLst/>
          </a:prstGeom>
          <a:effectLst>
            <a:outerShdw blurRad="50800" dist="38100" dir="2700000" algn="tl" rotWithShape="0">
              <a:prstClr val="black">
                <a:alpha val="40000"/>
              </a:prstClr>
            </a:outerShdw>
          </a:effectLst>
        </p:spPr>
      </p:pic>
      <p:sp>
        <p:nvSpPr>
          <p:cNvPr id="4" name="Arrow: Down 3">
            <a:extLst>
              <a:ext uri="{FF2B5EF4-FFF2-40B4-BE49-F238E27FC236}">
                <a16:creationId xmlns:a16="http://schemas.microsoft.com/office/drawing/2014/main" id="{8590550C-FB93-431E-B44B-1D04A1F13C44}"/>
              </a:ext>
              <a:ext uri="{C183D7F6-B498-43B3-948B-1728B52AA6E4}">
                <adec:decorative xmlns:adec="http://schemas.microsoft.com/office/drawing/2017/decorative" val="1"/>
              </a:ext>
            </a:extLst>
          </p:cNvPr>
          <p:cNvSpPr/>
          <p:nvPr/>
        </p:nvSpPr>
        <p:spPr>
          <a:xfrm rot="5400000">
            <a:off x="10977461" y="1747396"/>
            <a:ext cx="524255" cy="8573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6" name="Straight Connector 5">
            <a:extLst>
              <a:ext uri="{FF2B5EF4-FFF2-40B4-BE49-F238E27FC236}">
                <a16:creationId xmlns:a16="http://schemas.microsoft.com/office/drawing/2014/main" id="{DD41A141-9EB8-E7AB-C165-8359CEDC1F05}"/>
              </a:ext>
              <a:ext uri="{C183D7F6-B498-43B3-948B-1728B52AA6E4}">
                <adec:decorative xmlns:adec="http://schemas.microsoft.com/office/drawing/2017/decorative" val="1"/>
              </a:ext>
            </a:extLst>
          </p:cNvPr>
          <p:cNvCxnSpPr>
            <a:cxnSpLocks/>
          </p:cNvCxnSpPr>
          <p:nvPr/>
        </p:nvCxnSpPr>
        <p:spPr>
          <a:xfrm flipH="1">
            <a:off x="1514474" y="2043546"/>
            <a:ext cx="7696201" cy="1325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5E1F50-0C23-510A-62B6-2DFB6D299E6D}"/>
              </a:ext>
              <a:ext uri="{C183D7F6-B498-43B3-948B-1728B52AA6E4}">
                <adec:decorative xmlns:adec="http://schemas.microsoft.com/office/drawing/2017/decorative" val="1"/>
              </a:ext>
            </a:extLst>
          </p:cNvPr>
          <p:cNvCxnSpPr>
            <a:cxnSpLocks/>
          </p:cNvCxnSpPr>
          <p:nvPr/>
        </p:nvCxnSpPr>
        <p:spPr>
          <a:xfrm flipH="1">
            <a:off x="1514474" y="2390775"/>
            <a:ext cx="7696201" cy="34694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E13301-0A75-3B7C-C232-03B849846100}"/>
              </a:ext>
              <a:ext uri="{C183D7F6-B498-43B3-948B-1728B52AA6E4}">
                <adec:decorative xmlns:adec="http://schemas.microsoft.com/office/drawing/2017/decorative" val="1"/>
              </a:ext>
            </a:extLst>
          </p:cNvPr>
          <p:cNvCxnSpPr>
            <a:cxnSpLocks/>
          </p:cNvCxnSpPr>
          <p:nvPr/>
        </p:nvCxnSpPr>
        <p:spPr>
          <a:xfrm flipH="1">
            <a:off x="7638989" y="2043546"/>
            <a:ext cx="3038537" cy="1325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4D25F2-8D92-756E-307F-D553A90CD502}"/>
              </a:ext>
              <a:ext uri="{C183D7F6-B498-43B3-948B-1728B52AA6E4}">
                <adec:decorative xmlns:adec="http://schemas.microsoft.com/office/drawing/2017/decorative" val="1"/>
              </a:ext>
            </a:extLst>
          </p:cNvPr>
          <p:cNvCxnSpPr>
            <a:cxnSpLocks/>
          </p:cNvCxnSpPr>
          <p:nvPr/>
        </p:nvCxnSpPr>
        <p:spPr>
          <a:xfrm flipH="1">
            <a:off x="7638989" y="2390775"/>
            <a:ext cx="3038537" cy="34694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Screen showing how to toggle to the screensaver from the Menu.  The example screensaver has the session ID and 1 test with potential issues.">
            <a:extLst>
              <a:ext uri="{FF2B5EF4-FFF2-40B4-BE49-F238E27FC236}">
                <a16:creationId xmlns:a16="http://schemas.microsoft.com/office/drawing/2014/main" id="{97CF4C2D-466B-587F-B252-BD257D93B5E2}"/>
              </a:ext>
            </a:extLst>
          </p:cNvPr>
          <p:cNvPicPr>
            <a:picLocks noChangeAspect="1"/>
          </p:cNvPicPr>
          <p:nvPr/>
        </p:nvPicPr>
        <p:blipFill rotWithShape="1">
          <a:blip r:embed="rId5"/>
          <a:srcRect l="4444" t="13704" r="5278" b="13889"/>
          <a:stretch/>
        </p:blipFill>
        <p:spPr>
          <a:xfrm>
            <a:off x="1514474" y="2176095"/>
            <a:ext cx="6124515" cy="3684131"/>
          </a:xfrm>
          <a:prstGeom prst="rect">
            <a:avLst/>
          </a:prstGeom>
          <a:solidFill>
            <a:srgbClr val="FF0000"/>
          </a:solidFill>
          <a:ln w="19050">
            <a:solidFill>
              <a:srgbClr val="FF0000"/>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83EDF1CA-5DE3-A757-19B9-0F180520DD9A}"/>
              </a:ext>
              <a:ext uri="{C183D7F6-B498-43B3-948B-1728B52AA6E4}">
                <adec:decorative xmlns:adec="http://schemas.microsoft.com/office/drawing/2017/decorative" val="1"/>
              </a:ext>
            </a:extLst>
          </p:cNvPr>
          <p:cNvSpPr/>
          <p:nvPr/>
        </p:nvSpPr>
        <p:spPr>
          <a:xfrm>
            <a:off x="9210675" y="2043546"/>
            <a:ext cx="1466851" cy="347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34054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Quick Search</a:t>
            </a:r>
            <a:endParaRPr altLang="en-US" dirty="0"/>
          </a:p>
        </p:txBody>
      </p:sp>
      <p:grpSp>
        <p:nvGrpSpPr>
          <p:cNvPr id="28" name="Group 27" descr="Quick Search feature showing student information from Student ID search results.">
            <a:extLst>
              <a:ext uri="{FF2B5EF4-FFF2-40B4-BE49-F238E27FC236}">
                <a16:creationId xmlns:a16="http://schemas.microsoft.com/office/drawing/2014/main" id="{204C9776-770D-1107-D70F-4A0DF07169F7}"/>
              </a:ext>
            </a:extLst>
          </p:cNvPr>
          <p:cNvGrpSpPr/>
          <p:nvPr/>
        </p:nvGrpSpPr>
        <p:grpSpPr>
          <a:xfrm>
            <a:off x="1510751" y="911176"/>
            <a:ext cx="8827384" cy="5035647"/>
            <a:chOff x="1510751" y="911176"/>
            <a:chExt cx="8827384" cy="5035647"/>
          </a:xfrm>
        </p:grpSpPr>
        <p:pic>
          <p:nvPicPr>
            <p:cNvPr id="23" name="Picture 22">
              <a:extLst>
                <a:ext uri="{FF2B5EF4-FFF2-40B4-BE49-F238E27FC236}">
                  <a16:creationId xmlns:a16="http://schemas.microsoft.com/office/drawing/2014/main" id="{AB8497D9-8524-6C79-6150-B3165C700500}"/>
                </a:ext>
              </a:extLst>
            </p:cNvPr>
            <p:cNvPicPr>
              <a:picLocks noChangeAspect="1"/>
            </p:cNvPicPr>
            <p:nvPr/>
          </p:nvPicPr>
          <p:blipFill rotWithShape="1">
            <a:blip r:embed="rId4"/>
            <a:srcRect b="23768"/>
            <a:stretch/>
          </p:blipFill>
          <p:spPr>
            <a:xfrm>
              <a:off x="1530527" y="911176"/>
              <a:ext cx="8807608" cy="5035647"/>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878E6064-A249-EA25-73A2-39C1A6483281}"/>
                </a:ext>
              </a:extLst>
            </p:cNvPr>
            <p:cNvSpPr/>
            <p:nvPr/>
          </p:nvSpPr>
          <p:spPr>
            <a:xfrm>
              <a:off x="5202325" y="3356429"/>
              <a:ext cx="761034" cy="44319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
          <p:nvSpPr>
            <p:cNvPr id="26" name="Rectangle: Rounded Corners 25">
              <a:extLst>
                <a:ext uri="{FF2B5EF4-FFF2-40B4-BE49-F238E27FC236}">
                  <a16:creationId xmlns:a16="http://schemas.microsoft.com/office/drawing/2014/main" id="{80D64D97-D9A8-46A3-AC72-6271F7C62571}"/>
                </a:ext>
              </a:extLst>
            </p:cNvPr>
            <p:cNvSpPr/>
            <p:nvPr/>
          </p:nvSpPr>
          <p:spPr>
            <a:xfrm>
              <a:off x="1630019" y="2136317"/>
              <a:ext cx="1311965"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7" name="Rectangle: Rounded Corners 26">
              <a:extLst>
                <a:ext uri="{FF2B5EF4-FFF2-40B4-BE49-F238E27FC236}">
                  <a16:creationId xmlns:a16="http://schemas.microsoft.com/office/drawing/2014/main" id="{1179E16B-0B8A-4D03-6DEE-9F6E3C79FD35}"/>
                </a:ext>
              </a:extLst>
            </p:cNvPr>
            <p:cNvSpPr/>
            <p:nvPr/>
          </p:nvSpPr>
          <p:spPr>
            <a:xfrm>
              <a:off x="1510751" y="3809313"/>
              <a:ext cx="2239615" cy="21375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F54928BA-F213-2D57-4D32-414511F510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41544" y="889141"/>
            <a:ext cx="8682109" cy="1210561"/>
          </a:xfrm>
          <a:prstGeom prst="rect">
            <a:avLst/>
          </a:prstGeom>
        </p:spPr>
      </p:pic>
    </p:spTree>
    <p:custDataLst>
      <p:tags r:id="rId1"/>
    </p:custDataLst>
    <p:extLst>
      <p:ext uri="{BB962C8B-B14F-4D97-AF65-F5344CB8AC3E}">
        <p14:creationId xmlns:p14="http://schemas.microsoft.com/office/powerpoint/2010/main" val="5825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Advanced Search</a:t>
            </a:r>
            <a:endParaRPr altLang="en-US" dirty="0"/>
          </a:p>
        </p:txBody>
      </p:sp>
      <p:grpSp>
        <p:nvGrpSpPr>
          <p:cNvPr id="27" name="Group 26" descr="Advanced Search Results screen showing Student Information, Grade, and  the eye button in the Details column.">
            <a:extLst>
              <a:ext uri="{FF2B5EF4-FFF2-40B4-BE49-F238E27FC236}">
                <a16:creationId xmlns:a16="http://schemas.microsoft.com/office/drawing/2014/main" id="{5C787898-71D3-774E-8B14-312B3C7B566C}"/>
              </a:ext>
            </a:extLst>
          </p:cNvPr>
          <p:cNvGrpSpPr/>
          <p:nvPr/>
        </p:nvGrpSpPr>
        <p:grpSpPr>
          <a:xfrm>
            <a:off x="209143" y="1098595"/>
            <a:ext cx="6239499" cy="3624709"/>
            <a:chOff x="209143" y="1098595"/>
            <a:chExt cx="6239499" cy="3624709"/>
          </a:xfrm>
        </p:grpSpPr>
        <p:grpSp>
          <p:nvGrpSpPr>
            <p:cNvPr id="26" name="Group 25">
              <a:extLst>
                <a:ext uri="{FF2B5EF4-FFF2-40B4-BE49-F238E27FC236}">
                  <a16:creationId xmlns:a16="http://schemas.microsoft.com/office/drawing/2014/main" id="{C825D684-D33F-DEBF-0A8C-AD14956E2720}"/>
                </a:ext>
              </a:extLst>
            </p:cNvPr>
            <p:cNvGrpSpPr/>
            <p:nvPr/>
          </p:nvGrpSpPr>
          <p:grpSpPr>
            <a:xfrm>
              <a:off x="209143" y="1098595"/>
              <a:ext cx="6239499" cy="3624709"/>
              <a:chOff x="209143" y="1098595"/>
              <a:chExt cx="6239499" cy="3624709"/>
            </a:xfrm>
          </p:grpSpPr>
          <p:grpSp>
            <p:nvGrpSpPr>
              <p:cNvPr id="17" name="Group 16">
                <a:extLst>
                  <a:ext uri="{FF2B5EF4-FFF2-40B4-BE49-F238E27FC236}">
                    <a16:creationId xmlns:a16="http://schemas.microsoft.com/office/drawing/2014/main" id="{0E1E777B-C04D-DCA5-30DC-2DDA0279A8E3}"/>
                  </a:ext>
                </a:extLst>
              </p:cNvPr>
              <p:cNvGrpSpPr/>
              <p:nvPr/>
            </p:nvGrpSpPr>
            <p:grpSpPr>
              <a:xfrm>
                <a:off x="209143" y="1098595"/>
                <a:ext cx="6239499" cy="3624709"/>
                <a:chOff x="-337787" y="845364"/>
                <a:chExt cx="8310087" cy="4582477"/>
              </a:xfrm>
            </p:grpSpPr>
            <p:pic>
              <p:nvPicPr>
                <p:cNvPr id="10" name="Picture 9">
                  <a:extLst>
                    <a:ext uri="{FF2B5EF4-FFF2-40B4-BE49-F238E27FC236}">
                      <a16:creationId xmlns:a16="http://schemas.microsoft.com/office/drawing/2014/main" id="{96F476BB-8EA1-E987-F595-1F0B981EFEDB}"/>
                    </a:ext>
                  </a:extLst>
                </p:cNvPr>
                <p:cNvPicPr>
                  <a:picLocks noChangeAspect="1"/>
                </p:cNvPicPr>
                <p:nvPr/>
              </p:nvPicPr>
              <p:blipFill rotWithShape="1">
                <a:blip r:embed="rId4">
                  <a:extLst>
                    <a:ext uri="{28A0092B-C50C-407E-A947-70E740481C1C}">
                      <a14:useLocalDpi xmlns:a14="http://schemas.microsoft.com/office/drawing/2010/main" val="0"/>
                    </a:ext>
                  </a:extLst>
                </a:blip>
                <a:srcRect t="8283" b="17727"/>
                <a:stretch/>
              </p:blipFill>
              <p:spPr>
                <a:xfrm>
                  <a:off x="-337787" y="845364"/>
                  <a:ext cx="8310087" cy="4582477"/>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CF21B8A9-3CE8-77D9-F7D0-48FBEB89CF93}"/>
                    </a:ext>
                  </a:extLst>
                </p:cNvPr>
                <p:cNvSpPr/>
                <p:nvPr/>
              </p:nvSpPr>
              <p:spPr>
                <a:xfrm>
                  <a:off x="-225262" y="4787641"/>
                  <a:ext cx="761033" cy="4431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grpSp>
          <p:sp>
            <p:nvSpPr>
              <p:cNvPr id="22" name="Arrow: Left 21">
                <a:extLst>
                  <a:ext uri="{FF2B5EF4-FFF2-40B4-BE49-F238E27FC236}">
                    <a16:creationId xmlns:a16="http://schemas.microsoft.com/office/drawing/2014/main" id="{EFD9CD63-F715-4CB8-1B04-AF072F11AF1E}"/>
                  </a:ext>
                </a:extLst>
              </p:cNvPr>
              <p:cNvSpPr/>
              <p:nvPr/>
            </p:nvSpPr>
            <p:spPr>
              <a:xfrm>
                <a:off x="5120409" y="2775330"/>
                <a:ext cx="617450" cy="3644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bg1"/>
                  </a:solidFill>
                </a:endParaRPr>
              </a:p>
            </p:txBody>
          </p:sp>
        </p:grpSp>
        <p:sp>
          <p:nvSpPr>
            <p:cNvPr id="23" name="Rectangle: Rounded Corners 22">
              <a:extLst>
                <a:ext uri="{FF2B5EF4-FFF2-40B4-BE49-F238E27FC236}">
                  <a16:creationId xmlns:a16="http://schemas.microsoft.com/office/drawing/2014/main" id="{07AD2AED-1C22-E439-556F-E91479413BFC}"/>
                </a:ext>
              </a:extLst>
            </p:cNvPr>
            <p:cNvSpPr/>
            <p:nvPr/>
          </p:nvSpPr>
          <p:spPr>
            <a:xfrm>
              <a:off x="1229452" y="1560288"/>
              <a:ext cx="1182443" cy="41379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Rounded Corners 23">
              <a:extLst>
                <a:ext uri="{FF2B5EF4-FFF2-40B4-BE49-F238E27FC236}">
                  <a16:creationId xmlns:a16="http://schemas.microsoft.com/office/drawing/2014/main" id="{32C6865C-D48E-D284-7B8D-34561B3D3827}"/>
                </a:ext>
              </a:extLst>
            </p:cNvPr>
            <p:cNvSpPr/>
            <p:nvPr/>
          </p:nvSpPr>
          <p:spPr>
            <a:xfrm>
              <a:off x="1709531" y="2268836"/>
              <a:ext cx="4147930" cy="20805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8" name="Group 27" descr="Detailed student information after selecting the eye button from the details column in the Advanced Search Results.">
            <a:extLst>
              <a:ext uri="{FF2B5EF4-FFF2-40B4-BE49-F238E27FC236}">
                <a16:creationId xmlns:a16="http://schemas.microsoft.com/office/drawing/2014/main" id="{360CD611-D097-A881-8A2A-6F73D8FDFE81}"/>
              </a:ext>
            </a:extLst>
          </p:cNvPr>
          <p:cNvGrpSpPr/>
          <p:nvPr/>
        </p:nvGrpSpPr>
        <p:grpSpPr>
          <a:xfrm>
            <a:off x="6212159" y="1850476"/>
            <a:ext cx="5583601" cy="4187700"/>
            <a:chOff x="6212159" y="1850476"/>
            <a:chExt cx="5583601" cy="4187700"/>
          </a:xfrm>
        </p:grpSpPr>
        <p:pic>
          <p:nvPicPr>
            <p:cNvPr id="19" name="Picture 18">
              <a:extLst>
                <a:ext uri="{FF2B5EF4-FFF2-40B4-BE49-F238E27FC236}">
                  <a16:creationId xmlns:a16="http://schemas.microsoft.com/office/drawing/2014/main" id="{531B7C20-883C-CB6D-1791-A0762A9EAC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12159" y="1850476"/>
              <a:ext cx="5583601" cy="4187700"/>
            </a:xfrm>
            <a:prstGeom prst="rect">
              <a:avLst/>
            </a:prstGeom>
            <a:ln>
              <a:noFill/>
            </a:ln>
            <a:effectLst>
              <a:outerShdw blurRad="292100" dist="139700" dir="2700000" algn="tl" rotWithShape="0">
                <a:srgbClr val="333333">
                  <a:alpha val="65000"/>
                </a:srgbClr>
              </a:outerShdw>
            </a:effectLst>
          </p:spPr>
        </p:pic>
        <p:sp>
          <p:nvSpPr>
            <p:cNvPr id="25" name="Rectangle: Rounded Corners 24">
              <a:extLst>
                <a:ext uri="{FF2B5EF4-FFF2-40B4-BE49-F238E27FC236}">
                  <a16:creationId xmlns:a16="http://schemas.microsoft.com/office/drawing/2014/main" id="{D708CB73-8958-4C49-41B2-8C8DD0AD630F}"/>
                </a:ext>
              </a:extLst>
            </p:cNvPr>
            <p:cNvSpPr/>
            <p:nvPr/>
          </p:nvSpPr>
          <p:spPr>
            <a:xfrm>
              <a:off x="7553741" y="3574625"/>
              <a:ext cx="3650838" cy="16599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2B45573C-636F-6CF1-B17D-CA1262058FD9}"/>
              </a:ext>
              <a:ext uri="{C183D7F6-B498-43B3-948B-1728B52AA6E4}">
                <adec:decorative xmlns:adec="http://schemas.microsoft.com/office/drawing/2017/decorative" val="1"/>
              </a:ext>
            </a:extLst>
          </p:cNvPr>
          <p:cNvPicPr>
            <a:picLocks noChangeAspect="1"/>
          </p:cNvPicPr>
          <p:nvPr/>
        </p:nvPicPr>
        <p:blipFill rotWithShape="1">
          <a:blip r:embed="rId6"/>
          <a:srcRect t="43732" r="41183"/>
          <a:stretch/>
        </p:blipFill>
        <p:spPr>
          <a:xfrm>
            <a:off x="198127" y="1045301"/>
            <a:ext cx="3922182" cy="523175"/>
          </a:xfrm>
          <a:prstGeom prst="rect">
            <a:avLst/>
          </a:prstGeom>
        </p:spPr>
      </p:pic>
      <p:pic>
        <p:nvPicPr>
          <p:cNvPr id="3" name="Picture 2">
            <a:extLst>
              <a:ext uri="{FF2B5EF4-FFF2-40B4-BE49-F238E27FC236}">
                <a16:creationId xmlns:a16="http://schemas.microsoft.com/office/drawing/2014/main" id="{218F397D-46CD-2226-AFAD-3E0646E77CFF}"/>
              </a:ext>
              <a:ext uri="{C183D7F6-B498-43B3-948B-1728B52AA6E4}">
                <adec:decorative xmlns:adec="http://schemas.microsoft.com/office/drawing/2017/decorative" val="1"/>
              </a:ext>
            </a:extLst>
          </p:cNvPr>
          <p:cNvPicPr>
            <a:picLocks noChangeAspect="1"/>
          </p:cNvPicPr>
          <p:nvPr/>
        </p:nvPicPr>
        <p:blipFill rotWithShape="1">
          <a:blip r:embed="rId6"/>
          <a:srcRect l="1" t="-4108" r="43312"/>
          <a:stretch/>
        </p:blipFill>
        <p:spPr>
          <a:xfrm>
            <a:off x="6212159" y="1632917"/>
            <a:ext cx="3780140" cy="967987"/>
          </a:xfrm>
          <a:prstGeom prst="rect">
            <a:avLst/>
          </a:prstGeom>
        </p:spPr>
      </p:pic>
      <p:pic>
        <p:nvPicPr>
          <p:cNvPr id="4" name="Picture 3">
            <a:extLst>
              <a:ext uri="{FF2B5EF4-FFF2-40B4-BE49-F238E27FC236}">
                <a16:creationId xmlns:a16="http://schemas.microsoft.com/office/drawing/2014/main" id="{256EF2B2-40DF-C69C-C389-9E8FD1A73387}"/>
              </a:ext>
              <a:ext uri="{C183D7F6-B498-43B3-948B-1728B52AA6E4}">
                <adec:decorative xmlns:adec="http://schemas.microsoft.com/office/drawing/2017/decorative" val="1"/>
              </a:ext>
            </a:extLst>
          </p:cNvPr>
          <p:cNvPicPr>
            <a:picLocks noChangeAspect="1"/>
          </p:cNvPicPr>
          <p:nvPr/>
        </p:nvPicPr>
        <p:blipFill rotWithShape="1">
          <a:blip r:embed="rId6"/>
          <a:srcRect l="64635" t="-7227" r="-106" b="51514"/>
          <a:stretch/>
        </p:blipFill>
        <p:spPr>
          <a:xfrm>
            <a:off x="9430439" y="1589373"/>
            <a:ext cx="2365321" cy="518012"/>
          </a:xfrm>
          <a:prstGeom prst="rect">
            <a:avLst/>
          </a:prstGeom>
        </p:spPr>
      </p:pic>
      <p:pic>
        <p:nvPicPr>
          <p:cNvPr id="7" name="Picture 6">
            <a:extLst>
              <a:ext uri="{FF2B5EF4-FFF2-40B4-BE49-F238E27FC236}">
                <a16:creationId xmlns:a16="http://schemas.microsoft.com/office/drawing/2014/main" id="{A62FCA9C-5B63-0FEE-818D-1D7D5D20681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51010" y="1945419"/>
            <a:ext cx="5738357" cy="259102"/>
          </a:xfrm>
          <a:prstGeom prst="rect">
            <a:avLst/>
          </a:prstGeom>
        </p:spPr>
      </p:pic>
      <p:pic>
        <p:nvPicPr>
          <p:cNvPr id="9" name="Picture 8">
            <a:extLst>
              <a:ext uri="{FF2B5EF4-FFF2-40B4-BE49-F238E27FC236}">
                <a16:creationId xmlns:a16="http://schemas.microsoft.com/office/drawing/2014/main" id="{8752493A-C1A7-3849-4DC9-E979BD4BB4AD}"/>
              </a:ext>
              <a:ext uri="{C183D7F6-B498-43B3-948B-1728B52AA6E4}">
                <adec:decorative xmlns:adec="http://schemas.microsoft.com/office/drawing/2017/decorative" val="1"/>
              </a:ext>
            </a:extLst>
          </p:cNvPr>
          <p:cNvPicPr>
            <a:picLocks noChangeAspect="1"/>
          </p:cNvPicPr>
          <p:nvPr/>
        </p:nvPicPr>
        <p:blipFill rotWithShape="1">
          <a:blip r:embed="rId7"/>
          <a:srcRect l="1" r="-5730"/>
          <a:stretch/>
        </p:blipFill>
        <p:spPr>
          <a:xfrm>
            <a:off x="6212159" y="2889872"/>
            <a:ext cx="5738357" cy="259102"/>
          </a:xfrm>
          <a:prstGeom prst="rect">
            <a:avLst/>
          </a:prstGeom>
        </p:spPr>
      </p:pic>
    </p:spTree>
    <p:custDataLst>
      <p:tags r:id="rId1"/>
    </p:custDataLst>
    <p:extLst>
      <p:ext uri="{BB962C8B-B14F-4D97-AF65-F5344CB8AC3E}">
        <p14:creationId xmlns:p14="http://schemas.microsoft.com/office/powerpoint/2010/main" val="40006970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p:txBody>
          <a:bodyPr>
            <a:normAutofit/>
          </a:bodyPr>
          <a:lstStyle/>
          <a:p>
            <a:r>
              <a:rPr altLang="en-US" dirty="0"/>
              <a:t>Approving Student Entry</a:t>
            </a:r>
          </a:p>
        </p:txBody>
      </p:sp>
      <p:pic>
        <p:nvPicPr>
          <p:cNvPr id="1028" name="Picture 4" descr="TA Screen with 2 students waiting for approval, the Approve all students button highlighted with a red box, and arrows pointing to the Approve All Students button and to the eye icon in the See Details column.">
            <a:extLst>
              <a:ext uri="{FF2B5EF4-FFF2-40B4-BE49-F238E27FC236}">
                <a16:creationId xmlns:a16="http://schemas.microsoft.com/office/drawing/2014/main" id="{33FD8B2C-D665-B564-96FD-4EA85EA734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596"/>
          <a:stretch/>
        </p:blipFill>
        <p:spPr bwMode="auto">
          <a:xfrm>
            <a:off x="1431511" y="774831"/>
            <a:ext cx="9159875" cy="530833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extLst>
              <a:ext uri="{C183D7F6-B498-43B3-948B-1728B52AA6E4}">
                <adec:decorative xmlns:adec="http://schemas.microsoft.com/office/drawing/2017/decorative" val="1"/>
              </a:ext>
            </a:extLst>
          </p:cNvPr>
          <p:cNvSpPr/>
          <p:nvPr/>
        </p:nvSpPr>
        <p:spPr>
          <a:xfrm>
            <a:off x="7828949" y="194828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7" name="Right Arrow 6">
            <a:extLst>
              <a:ext uri="{C183D7F6-B498-43B3-948B-1728B52AA6E4}">
                <adec:decorative xmlns:adec="http://schemas.microsoft.com/office/drawing/2017/decorative" val="1"/>
              </a:ext>
            </a:extLst>
          </p:cNvPr>
          <p:cNvSpPr/>
          <p:nvPr/>
        </p:nvSpPr>
        <p:spPr>
          <a:xfrm rot="16200000">
            <a:off x="7573639" y="423161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9DE2D884-0C87-6BED-0A71-977C617BD8D8}"/>
              </a:ext>
              <a:ext uri="{C183D7F6-B498-43B3-948B-1728B52AA6E4}">
                <adec:decorative xmlns:adec="http://schemas.microsoft.com/office/drawing/2017/decorative" val="1"/>
              </a:ext>
            </a:extLst>
          </p:cNvPr>
          <p:cNvSpPr/>
          <p:nvPr/>
        </p:nvSpPr>
        <p:spPr>
          <a:xfrm>
            <a:off x="5605669" y="1164073"/>
            <a:ext cx="980661" cy="83572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normAutofit/>
          </a:bodyPr>
          <a:lstStyle/>
          <a:p>
            <a:r>
              <a:rPr altLang="en-US" dirty="0"/>
              <a:t>Objectives</a:t>
            </a:r>
          </a:p>
        </p:txBody>
      </p:sp>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b="1" dirty="0">
                <a:solidFill>
                  <a:srgbClr val="53565A"/>
                </a:solidFill>
              </a:rPr>
              <a:t>After viewing this presentation, you should be able to:</a:t>
            </a:r>
          </a:p>
          <a:p>
            <a:pPr marL="465138" eaLnBrk="1" fontAlgn="auto" hangingPunct="1">
              <a:lnSpc>
                <a:spcPct val="100000"/>
              </a:lnSpc>
              <a:buFont typeface="Arial" pitchFamily="34" charset="0"/>
              <a:buChar char="•"/>
              <a:defRPr/>
            </a:pPr>
            <a:r>
              <a:rPr lang="en-US" dirty="0">
                <a:solidFill>
                  <a:srgbClr val="53565A"/>
                </a:solidFill>
              </a:rPr>
              <a:t> Use the TA Interface to start and administer a test session.</a:t>
            </a:r>
          </a:p>
          <a:p>
            <a:pPr marL="465138" eaLnBrk="1" fontAlgn="auto" hangingPunct="1">
              <a:lnSpc>
                <a:spcPct val="100000"/>
              </a:lnSpc>
              <a:buFont typeface="Arial" pitchFamily="34" charset="0"/>
              <a:buChar char="•"/>
              <a:defRPr/>
            </a:pPr>
            <a:r>
              <a:rPr lang="en-US" dirty="0">
                <a:solidFill>
                  <a:srgbClr val="53565A"/>
                </a:solidFill>
              </a:rPr>
              <a:t> View student test settings and accessibility resources.</a:t>
            </a:r>
          </a:p>
          <a:p>
            <a:pPr marL="465138" eaLnBrk="1" fontAlgn="auto" hangingPunct="1">
              <a:lnSpc>
                <a:spcPct val="100000"/>
              </a:lnSpc>
              <a:buFont typeface="Arial" pitchFamily="34" charset="0"/>
              <a:buChar char="•"/>
              <a:defRPr/>
            </a:pPr>
            <a:r>
              <a:rPr lang="en-US" dirty="0">
                <a:solidFill>
                  <a:srgbClr val="53565A"/>
                </a:solidFill>
              </a:rPr>
              <a:t> Monitor the testing process.</a:t>
            </a:r>
          </a:p>
          <a:p>
            <a:pPr marL="465138" eaLnBrk="1" fontAlgn="auto" hangingPunct="1">
              <a:lnSpc>
                <a:spcPct val="100000"/>
              </a:lnSpc>
              <a:buFont typeface="Arial" pitchFamily="34" charset="0"/>
              <a:buChar char="•"/>
              <a:defRPr/>
            </a:pPr>
            <a:r>
              <a:rPr lang="en-US" dirty="0">
                <a:solidFill>
                  <a:srgbClr val="53565A"/>
                </a:solidFill>
              </a:rPr>
              <a:t> Pause and stop a test session.</a:t>
            </a:r>
          </a:p>
          <a:p>
            <a:pPr marL="465138" eaLnBrk="1" fontAlgn="auto" hangingPunct="1">
              <a:lnSpc>
                <a:spcPct val="100000"/>
              </a:lnSpc>
              <a:buFont typeface="Arial" pitchFamily="34" charset="0"/>
              <a:buChar char="•"/>
              <a:defRPr/>
            </a:pPr>
            <a:r>
              <a:rPr lang="en-US" dirty="0">
                <a:solidFill>
                  <a:srgbClr val="53565A"/>
                </a:solidFill>
              </a:rPr>
              <a:t> Transfer sessions between computers and mobile devices.</a:t>
            </a:r>
          </a:p>
          <a:p>
            <a:pPr marL="465138" eaLnBrk="1" fontAlgn="auto" hangingPunct="1">
              <a:lnSpc>
                <a:spcPct val="100000"/>
              </a:lnSpc>
              <a:buFont typeface="Arial" pitchFamily="34" charset="0"/>
              <a:buChar char="•"/>
              <a:defRPr/>
            </a:pPr>
            <a:r>
              <a:rPr lang="en-US" dirty="0">
                <a:solidFill>
                  <a:srgbClr val="53565A"/>
                </a:solidFill>
              </a:rPr>
              <a:t> Print test session information.</a:t>
            </a:r>
          </a:p>
          <a:p>
            <a:pPr marL="465138" eaLnBrk="1" fontAlgn="auto" hangingPunct="1">
              <a:lnSpc>
                <a:spcPct val="100000"/>
              </a:lnSpc>
              <a:buFont typeface="Arial" pitchFamily="34" charset="0"/>
              <a:buChar char="•"/>
              <a:defRPr/>
            </a:pPr>
            <a:r>
              <a:rPr lang="en-US" dirty="0">
                <a:solidFill>
                  <a:srgbClr val="53565A"/>
                </a:solidFill>
              </a:rPr>
              <a:t> Exit and log out of the TA Interface.</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pic>
        <p:nvPicPr>
          <p:cNvPr id="3" name="Picture 2" descr="Continuing from the last slide, a red arrow is pointing to the Eye icon in the See Details column.">
            <a:extLst>
              <a:ext uri="{FF2B5EF4-FFF2-40B4-BE49-F238E27FC236}">
                <a16:creationId xmlns:a16="http://schemas.microsoft.com/office/drawing/2014/main" id="{2477FB86-1E6E-0045-204F-DD254EA51DB9}"/>
              </a:ext>
            </a:extLst>
          </p:cNvPr>
          <p:cNvPicPr>
            <a:picLocks noChangeAspect="1"/>
          </p:cNvPicPr>
          <p:nvPr/>
        </p:nvPicPr>
        <p:blipFill>
          <a:blip r:embed="rId4"/>
          <a:stretch>
            <a:fillRect/>
          </a:stretch>
        </p:blipFill>
        <p:spPr>
          <a:xfrm>
            <a:off x="2519013" y="708347"/>
            <a:ext cx="7475868" cy="1798476"/>
          </a:xfrm>
          <a:prstGeom prst="rect">
            <a:avLst/>
          </a:prstGeom>
        </p:spPr>
      </p:pic>
      <p:sp>
        <p:nvSpPr>
          <p:cNvPr id="6" name="Right Arrow 5">
            <a:extLst>
              <a:ext uri="{C183D7F6-B498-43B3-948B-1728B52AA6E4}">
                <adec:decorative xmlns:adec="http://schemas.microsoft.com/office/drawing/2017/decorative" val="1"/>
              </a:ext>
            </a:extLst>
          </p:cNvPr>
          <p:cNvSpPr/>
          <p:nvPr/>
        </p:nvSpPr>
        <p:spPr>
          <a:xfrm>
            <a:off x="6916332" y="1418133"/>
            <a:ext cx="745672" cy="378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descr="Screenshot of student test settings for an individual student for the TA to review.">
            <a:extLst>
              <a:ext uri="{FF2B5EF4-FFF2-40B4-BE49-F238E27FC236}">
                <a16:creationId xmlns:a16="http://schemas.microsoft.com/office/drawing/2014/main" id="{0B6642A4-F191-D1D8-8FC3-D7A7194A225A}"/>
              </a:ext>
            </a:extLst>
          </p:cNvPr>
          <p:cNvPicPr>
            <a:picLocks noChangeAspect="1"/>
          </p:cNvPicPr>
          <p:nvPr/>
        </p:nvPicPr>
        <p:blipFill>
          <a:blip r:embed="rId5"/>
          <a:stretch>
            <a:fillRect/>
          </a:stretch>
        </p:blipFill>
        <p:spPr>
          <a:xfrm>
            <a:off x="2931760" y="1873236"/>
            <a:ext cx="6750752" cy="4255909"/>
          </a:xfrm>
          <a:prstGeom prst="rect">
            <a:avLst/>
          </a:prstGeom>
          <a:effectLst>
            <a:outerShdw blurRad="50800" dist="38100" dir="2700000" algn="tl" rotWithShape="0">
              <a:prstClr val="black">
                <a:alpha val="40000"/>
              </a:prstClr>
            </a:outerShdw>
          </a:effectLst>
        </p:spPr>
      </p:pic>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9813E610-ABC9-8657-3222-962B2F07E85A}"/>
              </a:ext>
              <a:ext uri="{C183D7F6-B498-43B3-948B-1728B52AA6E4}">
                <adec:decorative xmlns:adec="http://schemas.microsoft.com/office/drawing/2017/decorative" val="1"/>
              </a:ext>
            </a:extLst>
          </p:cNvPr>
          <p:cNvPicPr>
            <a:picLocks noChangeAspect="1"/>
          </p:cNvPicPr>
          <p:nvPr/>
        </p:nvPicPr>
        <p:blipFill rotWithShape="1">
          <a:blip r:embed="rId6"/>
          <a:srcRect l="705" t="8774" r="83260" b="82253"/>
          <a:stretch/>
        </p:blipFill>
        <p:spPr>
          <a:xfrm>
            <a:off x="2931760" y="2268698"/>
            <a:ext cx="1135415" cy="436402"/>
          </a:xfrm>
          <a:prstGeom prst="rect">
            <a:avLst/>
          </a:prstGeom>
          <a:effectLst/>
        </p:spPr>
      </p:pic>
    </p:spTree>
    <p:custDataLst>
      <p:tags r:id="rId1"/>
    </p:custDataLst>
    <p:extLst>
      <p:ext uri="{BB962C8B-B14F-4D97-AF65-F5344CB8AC3E}">
        <p14:creationId xmlns:p14="http://schemas.microsoft.com/office/powerpoint/2010/main" val="218856688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p:cNvSpPr>
            <a:spLocks noGrp="1"/>
          </p:cNvSpPr>
          <p:nvPr>
            <p:ph type="title"/>
          </p:nvPr>
        </p:nvSpPr>
        <p:spPr/>
        <p:txBody>
          <a:bodyPr>
            <a:normAutofit/>
          </a:bodyPr>
          <a:lstStyle/>
          <a:p>
            <a:r>
              <a:rPr altLang="en-US" dirty="0"/>
              <a:t>Denying Student Entry</a:t>
            </a:r>
          </a:p>
        </p:txBody>
      </p:sp>
      <p:pic>
        <p:nvPicPr>
          <p:cNvPr id="2" name="Picture 1" descr="Screenshot with a red arrow pointing to the X button in the Action column to deny a student entry to the test session.">
            <a:extLst>
              <a:ext uri="{FF2B5EF4-FFF2-40B4-BE49-F238E27FC236}">
                <a16:creationId xmlns:a16="http://schemas.microsoft.com/office/drawing/2014/main" id="{B7157BF0-CB18-3166-7CCA-8A3AD69810CF}"/>
              </a:ext>
            </a:extLst>
          </p:cNvPr>
          <p:cNvPicPr>
            <a:picLocks noChangeAspect="1"/>
          </p:cNvPicPr>
          <p:nvPr/>
        </p:nvPicPr>
        <p:blipFill>
          <a:blip r:embed="rId4"/>
          <a:stretch>
            <a:fillRect/>
          </a:stretch>
        </p:blipFill>
        <p:spPr>
          <a:xfrm>
            <a:off x="802360" y="931807"/>
            <a:ext cx="10264826" cy="2469418"/>
          </a:xfrm>
          <a:prstGeom prst="rect">
            <a:avLst/>
          </a:prstGeom>
          <a:effectLst>
            <a:outerShdw blurRad="50800" dist="38100" dir="2700000" algn="tl" rotWithShape="0">
              <a:prstClr val="black">
                <a:alpha val="40000"/>
              </a:prstClr>
            </a:outerShdw>
          </a:effectLst>
        </p:spPr>
      </p:pic>
      <p:sp>
        <p:nvSpPr>
          <p:cNvPr id="4" name="Right Arrow 5">
            <a:extLst>
              <a:ext uri="{FF2B5EF4-FFF2-40B4-BE49-F238E27FC236}">
                <a16:creationId xmlns:a16="http://schemas.microsoft.com/office/drawing/2014/main" id="{A996FAFA-5BFB-BF0D-8A82-D52E804B0A9A}"/>
              </a:ext>
              <a:ext uri="{C183D7F6-B498-43B3-948B-1728B52AA6E4}">
                <adec:decorative xmlns:adec="http://schemas.microsoft.com/office/drawing/2017/decorative" val="1"/>
              </a:ext>
            </a:extLst>
          </p:cNvPr>
          <p:cNvSpPr/>
          <p:nvPr/>
        </p:nvSpPr>
        <p:spPr>
          <a:xfrm rot="10800000">
            <a:off x="10664646" y="2667425"/>
            <a:ext cx="805081" cy="509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18748" y="3749423"/>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53083120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custDataLst>
      <p:tags r:id="rId1"/>
    </p:custDataLst>
    <p:extLst>
      <p:ext uri="{BB962C8B-B14F-4D97-AF65-F5344CB8AC3E}">
        <p14:creationId xmlns:p14="http://schemas.microsoft.com/office/powerpoint/2010/main" val="188208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altLang="en-US" dirty="0"/>
              <a:t>Monitoring Student </a:t>
            </a:r>
            <a:r>
              <a:rPr lang="en-US" altLang="en-US" dirty="0"/>
              <a:t>Progress</a:t>
            </a:r>
            <a:endParaRPr altLang="en-US" dirty="0"/>
          </a:p>
        </p:txBody>
      </p:sp>
      <p:pic>
        <p:nvPicPr>
          <p:cNvPr id="3" name="Picture 2" descr="Columns in the test session table, the custom student settings button, and the pin and pause icons in the actions column.">
            <a:extLst>
              <a:ext uri="{FF2B5EF4-FFF2-40B4-BE49-F238E27FC236}">
                <a16:creationId xmlns:a16="http://schemas.microsoft.com/office/drawing/2014/main" id="{558BEED6-0426-CD51-A80F-D1E6B35ECA19}"/>
              </a:ext>
            </a:extLst>
          </p:cNvPr>
          <p:cNvPicPr>
            <a:picLocks noChangeAspect="1"/>
          </p:cNvPicPr>
          <p:nvPr/>
        </p:nvPicPr>
        <p:blipFill>
          <a:blip r:embed="rId4"/>
          <a:stretch>
            <a:fillRect/>
          </a:stretch>
        </p:blipFill>
        <p:spPr>
          <a:xfrm>
            <a:off x="308178" y="990600"/>
            <a:ext cx="11382092" cy="5105400"/>
          </a:xfrm>
          <a:prstGeom prst="rect">
            <a:avLst/>
          </a:prstGeom>
        </p:spPr>
      </p:pic>
      <p:sp>
        <p:nvSpPr>
          <p:cNvPr id="14" name="Rectangle: Rounded Corners 13">
            <a:extLst>
              <a:ext uri="{FF2B5EF4-FFF2-40B4-BE49-F238E27FC236}">
                <a16:creationId xmlns:a16="http://schemas.microsoft.com/office/drawing/2014/main" id="{C7E65EF0-143E-6D58-A1C5-1CDC827AD88A}"/>
              </a:ext>
              <a:ext uri="{C183D7F6-B498-43B3-948B-1728B52AA6E4}">
                <adec:decorative xmlns:adec="http://schemas.microsoft.com/office/drawing/2017/decorative" val="1"/>
              </a:ext>
            </a:extLst>
          </p:cNvPr>
          <p:cNvSpPr/>
          <p:nvPr/>
        </p:nvSpPr>
        <p:spPr>
          <a:xfrm>
            <a:off x="501730" y="3936999"/>
            <a:ext cx="10813970" cy="34300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Rounded Corners 14">
            <a:extLst>
              <a:ext uri="{FF2B5EF4-FFF2-40B4-BE49-F238E27FC236}">
                <a16:creationId xmlns:a16="http://schemas.microsoft.com/office/drawing/2014/main" id="{D0F11FD4-0EE2-3B8D-6474-34FADBAF9F29}"/>
              </a:ext>
              <a:ext uri="{C183D7F6-B498-43B3-948B-1728B52AA6E4}">
                <adec:decorative xmlns:adec="http://schemas.microsoft.com/office/drawing/2017/decorative" val="1"/>
              </a:ext>
            </a:extLst>
          </p:cNvPr>
          <p:cNvSpPr/>
          <p:nvPr/>
        </p:nvSpPr>
        <p:spPr>
          <a:xfrm>
            <a:off x="9997660" y="4445400"/>
            <a:ext cx="1176131"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Rounded Corners 15">
            <a:extLst>
              <a:ext uri="{FF2B5EF4-FFF2-40B4-BE49-F238E27FC236}">
                <a16:creationId xmlns:a16="http://schemas.microsoft.com/office/drawing/2014/main" id="{B56A8372-EB15-6F00-BC22-4A8D214953A7}"/>
              </a:ext>
              <a:ext uri="{C183D7F6-B498-43B3-948B-1728B52AA6E4}">
                <adec:decorative xmlns:adec="http://schemas.microsoft.com/office/drawing/2017/decorative" val="1"/>
              </a:ext>
            </a:extLst>
          </p:cNvPr>
          <p:cNvSpPr/>
          <p:nvPr/>
        </p:nvSpPr>
        <p:spPr>
          <a:xfrm>
            <a:off x="8463171" y="5257558"/>
            <a:ext cx="1201529" cy="6098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C7E1DA2-8DDF-AB2F-38EC-09C668F2F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0878" y="977900"/>
            <a:ext cx="2423900" cy="1440288"/>
          </a:xfrm>
          <a:prstGeom prst="rect">
            <a:avLst/>
          </a:prstGeom>
        </p:spPr>
      </p:pic>
    </p:spTree>
    <p:custDataLst>
      <p:tags r:id="rId1"/>
    </p:custDataLst>
    <p:extLst>
      <p:ext uri="{BB962C8B-B14F-4D97-AF65-F5344CB8AC3E}">
        <p14:creationId xmlns:p14="http://schemas.microsoft.com/office/powerpoint/2010/main" val="41996013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lang="en-US" altLang="en-US" dirty="0"/>
              <a:t>Pin Student</a:t>
            </a:r>
            <a:endParaRPr altLang="en-US" dirty="0"/>
          </a:p>
        </p:txBody>
      </p:sp>
      <p:pic>
        <p:nvPicPr>
          <p:cNvPr id="3" name="Picture 2" descr="Screenshot of pinned student information table and pin icon to unpin the student's information.">
            <a:extLst>
              <a:ext uri="{FF2B5EF4-FFF2-40B4-BE49-F238E27FC236}">
                <a16:creationId xmlns:a16="http://schemas.microsoft.com/office/drawing/2014/main" id="{58CFDD5E-EE45-F553-4518-76E89611A664}"/>
              </a:ext>
            </a:extLst>
          </p:cNvPr>
          <p:cNvPicPr>
            <a:picLocks noChangeAspect="1"/>
          </p:cNvPicPr>
          <p:nvPr/>
        </p:nvPicPr>
        <p:blipFill>
          <a:blip r:embed="rId4"/>
          <a:stretch>
            <a:fillRect/>
          </a:stretch>
        </p:blipFill>
        <p:spPr>
          <a:xfrm>
            <a:off x="1351259" y="864648"/>
            <a:ext cx="9701101" cy="5128704"/>
          </a:xfrm>
          <a:prstGeom prst="rect">
            <a:avLst/>
          </a:prstGeom>
        </p:spPr>
      </p:pic>
      <p:sp>
        <p:nvSpPr>
          <p:cNvPr id="11" name="Rectangle: Rounded Corners 10">
            <a:extLst>
              <a:ext uri="{FF2B5EF4-FFF2-40B4-BE49-F238E27FC236}">
                <a16:creationId xmlns:a16="http://schemas.microsoft.com/office/drawing/2014/main" id="{83731634-6D42-E6F6-19F8-D3662F05D53E}"/>
              </a:ext>
              <a:ext uri="{C183D7F6-B498-43B3-948B-1728B52AA6E4}">
                <adec:decorative xmlns:adec="http://schemas.microsoft.com/office/drawing/2017/decorative" val="1"/>
              </a:ext>
            </a:extLst>
          </p:cNvPr>
          <p:cNvSpPr/>
          <p:nvPr/>
        </p:nvSpPr>
        <p:spPr>
          <a:xfrm>
            <a:off x="1473201" y="2946399"/>
            <a:ext cx="9367540" cy="14097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Rounded Corners 12">
            <a:extLst>
              <a:ext uri="{FF2B5EF4-FFF2-40B4-BE49-F238E27FC236}">
                <a16:creationId xmlns:a16="http://schemas.microsoft.com/office/drawing/2014/main" id="{32445BBD-DA2F-E227-30D3-12892CD1BA71}"/>
              </a:ext>
              <a:ext uri="{C183D7F6-B498-43B3-948B-1728B52AA6E4}">
                <adec:decorative xmlns:adec="http://schemas.microsoft.com/office/drawing/2017/decorative" val="1"/>
              </a:ext>
            </a:extLst>
          </p:cNvPr>
          <p:cNvSpPr/>
          <p:nvPr/>
        </p:nvSpPr>
        <p:spPr>
          <a:xfrm>
            <a:off x="9619614" y="3782876"/>
            <a:ext cx="53153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Arrow: Left 14">
            <a:extLst>
              <a:ext uri="{FF2B5EF4-FFF2-40B4-BE49-F238E27FC236}">
                <a16:creationId xmlns:a16="http://schemas.microsoft.com/office/drawing/2014/main" id="{F2E17371-14C6-9950-FAF6-92847DB0CBA9}"/>
              </a:ext>
              <a:ext uri="{C183D7F6-B498-43B3-948B-1728B52AA6E4}">
                <adec:decorative xmlns:adec="http://schemas.microsoft.com/office/drawing/2017/decorative" val="1"/>
              </a:ext>
            </a:extLst>
          </p:cNvPr>
          <p:cNvSpPr/>
          <p:nvPr/>
        </p:nvSpPr>
        <p:spPr>
          <a:xfrm>
            <a:off x="10193736" y="3771502"/>
            <a:ext cx="774060"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Unpin student</a:t>
            </a:r>
          </a:p>
        </p:txBody>
      </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38168125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pic>
        <p:nvPicPr>
          <p:cNvPr id="4" name="Picture 3" descr="Screenshot of Test Administration page highlighting the &quot;i&quot; icon alerting the TA of why a student is appearing in the tests with potential issues table.">
            <a:extLst>
              <a:ext uri="{FF2B5EF4-FFF2-40B4-BE49-F238E27FC236}">
                <a16:creationId xmlns:a16="http://schemas.microsoft.com/office/drawing/2014/main" id="{F204AD46-DBC7-1453-DBB4-41B4AB3C5A02}"/>
              </a:ext>
            </a:extLst>
          </p:cNvPr>
          <p:cNvPicPr>
            <a:picLocks noChangeAspect="1"/>
          </p:cNvPicPr>
          <p:nvPr/>
        </p:nvPicPr>
        <p:blipFill>
          <a:blip r:embed="rId4"/>
          <a:stretch>
            <a:fillRect/>
          </a:stretch>
        </p:blipFill>
        <p:spPr>
          <a:xfrm>
            <a:off x="942071" y="757958"/>
            <a:ext cx="9457240" cy="5342083"/>
          </a:xfrm>
          <a:prstGeom prst="rect">
            <a:avLst/>
          </a:prstGeom>
        </p:spPr>
      </p:pic>
      <p:sp>
        <p:nvSpPr>
          <p:cNvPr id="9" name="Rectangle: Rounded Corners 8">
            <a:extLst>
              <a:ext uri="{FF2B5EF4-FFF2-40B4-BE49-F238E27FC236}">
                <a16:creationId xmlns:a16="http://schemas.microsoft.com/office/drawing/2014/main" id="{89B113A6-EA03-1321-6277-92DE8822C08D}"/>
              </a:ext>
              <a:ext uri="{C183D7F6-B498-43B3-948B-1728B52AA6E4}">
                <adec:decorative xmlns:adec="http://schemas.microsoft.com/office/drawing/2017/decorative" val="1"/>
              </a:ext>
            </a:extLst>
          </p:cNvPr>
          <p:cNvSpPr/>
          <p:nvPr/>
        </p:nvSpPr>
        <p:spPr>
          <a:xfrm>
            <a:off x="7317572" y="3730281"/>
            <a:ext cx="1400978" cy="8648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Left 9">
            <a:extLst>
              <a:ext uri="{FF2B5EF4-FFF2-40B4-BE49-F238E27FC236}">
                <a16:creationId xmlns:a16="http://schemas.microsoft.com/office/drawing/2014/main" id="{E0BDEC44-483C-B83E-7A4D-FC2AE05B8831}"/>
              </a:ext>
              <a:ext uri="{C183D7F6-B498-43B3-948B-1728B52AA6E4}">
                <adec:decorative xmlns:adec="http://schemas.microsoft.com/office/drawing/2017/decorative" val="1"/>
              </a:ext>
            </a:extLst>
          </p:cNvPr>
          <p:cNvSpPr/>
          <p:nvPr/>
        </p:nvSpPr>
        <p:spPr>
          <a:xfrm rot="10800000">
            <a:off x="6319339" y="3947864"/>
            <a:ext cx="694063"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7785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altLang="en-US" dirty="0"/>
              <a:t>Print on </a:t>
            </a:r>
            <a:r>
              <a:rPr lang="en-US" altLang="en-US" dirty="0"/>
              <a:t>Demand</a:t>
            </a:r>
            <a:endParaRPr altLang="en-US" dirty="0"/>
          </a:p>
        </p:txBody>
      </p:sp>
      <p:pic>
        <p:nvPicPr>
          <p:cNvPr id="3" name="Picture 2" descr="Screenshot of the print request approval window. A red box is highlighting the checkmark button.">
            <a:extLst>
              <a:ext uri="{FF2B5EF4-FFF2-40B4-BE49-F238E27FC236}">
                <a16:creationId xmlns:a16="http://schemas.microsoft.com/office/drawing/2014/main" id="{1CE42761-E2AD-2D8B-E21A-2B1118A3BDBA}"/>
              </a:ext>
            </a:extLst>
          </p:cNvPr>
          <p:cNvPicPr>
            <a:picLocks noChangeAspect="1"/>
          </p:cNvPicPr>
          <p:nvPr/>
        </p:nvPicPr>
        <p:blipFill rotWithShape="1">
          <a:blip r:embed="rId4"/>
          <a:srcRect b="22193"/>
          <a:stretch/>
        </p:blipFill>
        <p:spPr>
          <a:xfrm>
            <a:off x="1187938" y="834880"/>
            <a:ext cx="9289585" cy="5188239"/>
          </a:xfrm>
          <a:prstGeom prst="rect">
            <a:avLst/>
          </a:prstGeom>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42D38215-B48F-BBDB-4AEF-3E98F74E87A3}"/>
              </a:ext>
              <a:ext uri="{C183D7F6-B498-43B3-948B-1728B52AA6E4}">
                <adec:decorative xmlns:adec="http://schemas.microsoft.com/office/drawing/2017/decorative" val="1"/>
              </a:ext>
            </a:extLst>
          </p:cNvPr>
          <p:cNvSpPr/>
          <p:nvPr/>
        </p:nvSpPr>
        <p:spPr>
          <a:xfrm>
            <a:off x="9575800" y="38354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Rounded Corners 12">
            <a:extLst>
              <a:ext uri="{FF2B5EF4-FFF2-40B4-BE49-F238E27FC236}">
                <a16:creationId xmlns:a16="http://schemas.microsoft.com/office/drawing/2014/main" id="{75B5FF6C-5AC2-C8A7-0D25-38E5A4C2F8F1}"/>
              </a:ext>
              <a:ext uri="{C183D7F6-B498-43B3-948B-1728B52AA6E4}">
                <adec:decorative xmlns:adec="http://schemas.microsoft.com/office/drawing/2017/decorative" val="1"/>
              </a:ext>
            </a:extLst>
          </p:cNvPr>
          <p:cNvSpPr/>
          <p:nvPr/>
        </p:nvSpPr>
        <p:spPr>
          <a:xfrm>
            <a:off x="6896100" y="47625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Slide Number Placeholder 3">
            <a:extLst>
              <a:ext uri="{FF2B5EF4-FFF2-40B4-BE49-F238E27FC236}">
                <a16:creationId xmlns:a16="http://schemas.microsoft.com/office/drawing/2014/main" id="{F2C51744-1009-4F8A-97F7-3EC5469BEF8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Requests</a:t>
            </a:r>
          </a:p>
        </p:txBody>
      </p:sp>
      <p:pic>
        <p:nvPicPr>
          <p:cNvPr id="4" name="Picture 3" descr="Screenshot of the menu selection Approved Requests.">
            <a:extLst>
              <a:ext uri="{FF2B5EF4-FFF2-40B4-BE49-F238E27FC236}">
                <a16:creationId xmlns:a16="http://schemas.microsoft.com/office/drawing/2014/main" id="{09D5D544-4E4F-3988-9245-7AA4F80C0B7A}"/>
              </a:ext>
            </a:extLst>
          </p:cNvPr>
          <p:cNvPicPr>
            <a:picLocks noChangeAspect="1"/>
          </p:cNvPicPr>
          <p:nvPr/>
        </p:nvPicPr>
        <p:blipFill>
          <a:blip r:embed="rId4"/>
          <a:stretch>
            <a:fillRect/>
          </a:stretch>
        </p:blipFill>
        <p:spPr>
          <a:xfrm>
            <a:off x="1386036" y="905479"/>
            <a:ext cx="9281964" cy="2263336"/>
          </a:xfrm>
          <a:prstGeom prst="rect">
            <a:avLst/>
          </a:prstGeom>
        </p:spPr>
      </p:pic>
      <p:pic>
        <p:nvPicPr>
          <p:cNvPr id="7" name="Picture 6" descr="Screenshot of print approved requests.">
            <a:extLst>
              <a:ext uri="{FF2B5EF4-FFF2-40B4-BE49-F238E27FC236}">
                <a16:creationId xmlns:a16="http://schemas.microsoft.com/office/drawing/2014/main" id="{4E42A22A-B8D2-3F7E-272B-6075707E0AB3}"/>
              </a:ext>
            </a:extLst>
          </p:cNvPr>
          <p:cNvPicPr>
            <a:picLocks noChangeAspect="1"/>
          </p:cNvPicPr>
          <p:nvPr/>
        </p:nvPicPr>
        <p:blipFill>
          <a:blip r:embed="rId5"/>
          <a:stretch>
            <a:fillRect/>
          </a:stretch>
        </p:blipFill>
        <p:spPr>
          <a:xfrm>
            <a:off x="867881" y="3490685"/>
            <a:ext cx="10595463" cy="2461836"/>
          </a:xfrm>
          <a:prstGeom prst="rect">
            <a:avLst/>
          </a:prstGeom>
        </p:spPr>
      </p:pic>
      <p:sp>
        <p:nvSpPr>
          <p:cNvPr id="12" name="Arrow: Left 11">
            <a:extLst>
              <a:ext uri="{FF2B5EF4-FFF2-40B4-BE49-F238E27FC236}">
                <a16:creationId xmlns:a16="http://schemas.microsoft.com/office/drawing/2014/main" id="{613196CF-4D40-7725-F3B2-4736FC9F96A6}"/>
              </a:ext>
              <a:ext uri="{C183D7F6-B498-43B3-948B-1728B52AA6E4}">
                <adec:decorative xmlns:adec="http://schemas.microsoft.com/office/drawing/2017/decorative" val="1"/>
              </a:ext>
            </a:extLst>
          </p:cNvPr>
          <p:cNvSpPr/>
          <p:nvPr/>
        </p:nvSpPr>
        <p:spPr>
          <a:xfrm>
            <a:off x="10693400" y="2453788"/>
            <a:ext cx="902525"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ectangle: Rounded Corners 18">
            <a:extLst>
              <a:ext uri="{FF2B5EF4-FFF2-40B4-BE49-F238E27FC236}">
                <a16:creationId xmlns:a16="http://schemas.microsoft.com/office/drawing/2014/main" id="{7006AA09-B7F1-E5A5-13DE-8C6AECFFF88A}"/>
              </a:ext>
              <a:ext uri="{C183D7F6-B498-43B3-948B-1728B52AA6E4}">
                <adec:decorative xmlns:adec="http://schemas.microsoft.com/office/drawing/2017/decorative" val="1"/>
              </a:ext>
            </a:extLst>
          </p:cNvPr>
          <p:cNvSpPr/>
          <p:nvPr/>
        </p:nvSpPr>
        <p:spPr>
          <a:xfrm>
            <a:off x="9784575" y="1435100"/>
            <a:ext cx="743725" cy="65153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Rounded Corners 22">
            <a:extLst>
              <a:ext uri="{FF2B5EF4-FFF2-40B4-BE49-F238E27FC236}">
                <a16:creationId xmlns:a16="http://schemas.microsoft.com/office/drawing/2014/main" id="{45F115E5-F412-4FF4-F7C6-1A8F5566BFAD}"/>
              </a:ext>
              <a:ext uri="{C183D7F6-B498-43B3-948B-1728B52AA6E4}">
                <adec:decorative xmlns:adec="http://schemas.microsoft.com/office/drawing/2017/decorative" val="1"/>
              </a:ext>
            </a:extLst>
          </p:cNvPr>
          <p:cNvSpPr/>
          <p:nvPr/>
        </p:nvSpPr>
        <p:spPr>
          <a:xfrm>
            <a:off x="9144000" y="2544920"/>
            <a:ext cx="1507474" cy="3252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Rounded Corners 21">
            <a:extLst>
              <a:ext uri="{FF2B5EF4-FFF2-40B4-BE49-F238E27FC236}">
                <a16:creationId xmlns:a16="http://schemas.microsoft.com/office/drawing/2014/main" id="{0C6E0900-93FF-C92D-F260-007D5684AB89}"/>
              </a:ext>
              <a:ext uri="{C183D7F6-B498-43B3-948B-1728B52AA6E4}">
                <adec:decorative xmlns:adec="http://schemas.microsoft.com/office/drawing/2017/decorative" val="1"/>
              </a:ext>
            </a:extLst>
          </p:cNvPr>
          <p:cNvSpPr/>
          <p:nvPr/>
        </p:nvSpPr>
        <p:spPr>
          <a:xfrm>
            <a:off x="7988300" y="3687700"/>
            <a:ext cx="876300" cy="465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Slide Number Placeholder 3">
            <a:extLst>
              <a:ext uri="{FF2B5EF4-FFF2-40B4-BE49-F238E27FC236}">
                <a16:creationId xmlns:a16="http://schemas.microsoft.com/office/drawing/2014/main" id="{BDAB0E90-F81E-4DDD-B03C-0D99AA06F70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074223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pic>
        <p:nvPicPr>
          <p:cNvPr id="3" name="Picture 2" descr="Screenshot of the Test Administration page with the Print Session information button highlighted.">
            <a:extLst>
              <a:ext uri="{FF2B5EF4-FFF2-40B4-BE49-F238E27FC236}">
                <a16:creationId xmlns:a16="http://schemas.microsoft.com/office/drawing/2014/main" id="{77941DA4-2C6F-0CBF-6010-0998BEF03AB9}"/>
              </a:ext>
            </a:extLst>
          </p:cNvPr>
          <p:cNvPicPr>
            <a:picLocks noChangeAspect="1"/>
          </p:cNvPicPr>
          <p:nvPr/>
        </p:nvPicPr>
        <p:blipFill>
          <a:blip r:embed="rId4"/>
          <a:stretch>
            <a:fillRect/>
          </a:stretch>
        </p:blipFill>
        <p:spPr>
          <a:xfrm>
            <a:off x="215900" y="708244"/>
            <a:ext cx="7729630" cy="346710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B2E8C5D-5D15-95C9-FCC1-392AF12EA89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8600" y="695544"/>
            <a:ext cx="1646081" cy="978106"/>
          </a:xfrm>
          <a:prstGeom prst="rect">
            <a:avLst/>
          </a:prstGeom>
        </p:spPr>
      </p:pic>
      <p:pic>
        <p:nvPicPr>
          <p:cNvPr id="11" name="Picture 10">
            <a:extLst>
              <a:ext uri="{FF2B5EF4-FFF2-40B4-BE49-F238E27FC236}">
                <a16:creationId xmlns:a16="http://schemas.microsoft.com/office/drawing/2014/main" id="{8EAC9F26-E791-305F-D7D4-77A0DDD602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50400" y="1242818"/>
            <a:ext cx="1038095" cy="1019048"/>
          </a:xfrm>
          <a:prstGeom prst="rect">
            <a:avLst/>
          </a:prstGeom>
        </p:spPr>
      </p:pic>
      <p:cxnSp>
        <p:nvCxnSpPr>
          <p:cNvPr id="15" name="Straight Arrow Connector 14">
            <a:extLst>
              <a:ext uri="{FF2B5EF4-FFF2-40B4-BE49-F238E27FC236}">
                <a16:creationId xmlns:a16="http://schemas.microsoft.com/office/drawing/2014/main" id="{9AC6D4BD-C799-2F59-7B39-91C95DCC5BA3}"/>
              </a:ext>
              <a:ext uri="{C183D7F6-B498-43B3-948B-1728B52AA6E4}">
                <adec:decorative xmlns:adec="http://schemas.microsoft.com/office/drawing/2017/decorative" val="1"/>
              </a:ext>
            </a:extLst>
          </p:cNvPr>
          <p:cNvCxnSpPr>
            <a:cxnSpLocks/>
          </p:cNvCxnSpPr>
          <p:nvPr/>
        </p:nvCxnSpPr>
        <p:spPr>
          <a:xfrm>
            <a:off x="7683500" y="1809308"/>
            <a:ext cx="1866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Screenshot of the previous of session information print preview and specifics.">
            <a:extLst>
              <a:ext uri="{FF2B5EF4-FFF2-40B4-BE49-F238E27FC236}">
                <a16:creationId xmlns:a16="http://schemas.microsoft.com/office/drawing/2014/main" id="{C1B79FF0-5A52-A7C3-2879-F2E8CBE43FF6}"/>
              </a:ext>
            </a:extLst>
          </p:cNvPr>
          <p:cNvPicPr>
            <a:picLocks noChangeAspect="1"/>
          </p:cNvPicPr>
          <p:nvPr/>
        </p:nvPicPr>
        <p:blipFill>
          <a:blip r:embed="rId7"/>
          <a:stretch>
            <a:fillRect/>
          </a:stretch>
        </p:blipFill>
        <p:spPr>
          <a:xfrm>
            <a:off x="5442581" y="2261866"/>
            <a:ext cx="5885819" cy="3883248"/>
          </a:xfrm>
          <a:prstGeom prst="rect">
            <a:avLst/>
          </a:prstGeom>
          <a:ln>
            <a:noFill/>
          </a:ln>
          <a:effectLst>
            <a:outerShdw blurRad="292100" dist="139700" dir="2700000" algn="tl" rotWithShape="0">
              <a:srgbClr val="333333">
                <a:alpha val="65000"/>
              </a:srgbClr>
            </a:outerShdw>
          </a:effectLst>
        </p:spPr>
      </p:pic>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a:extLst>
              <a:ext uri="{FF2B5EF4-FFF2-40B4-BE49-F238E27FC236}">
                <a16:creationId xmlns:a16="http://schemas.microsoft.com/office/drawing/2014/main" id="{5977CAA5-B6B0-3E22-BFA3-785F67E07D5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55812" y="1653084"/>
            <a:ext cx="327688" cy="312447"/>
          </a:xfrm>
          <a:prstGeom prst="rect">
            <a:avLst/>
          </a:prstGeom>
        </p:spPr>
      </p:pic>
    </p:spTree>
    <p:custDataLst>
      <p:tags r:id="rId1"/>
    </p:custDataLst>
    <p:extLst>
      <p:ext uri="{BB962C8B-B14F-4D97-AF65-F5344CB8AC3E}">
        <p14:creationId xmlns:p14="http://schemas.microsoft.com/office/powerpoint/2010/main" val="24067650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normAutofit/>
          </a:bodyPr>
          <a:lstStyle/>
          <a:p>
            <a:r>
              <a:rPr altLang="en-US" dirty="0"/>
              <a:t>Transferring Sessions</a:t>
            </a:r>
          </a:p>
        </p:txBody>
      </p:sp>
      <p:pic>
        <p:nvPicPr>
          <p:cNvPr id="3" name="Picture 2" descr="Start session from a new browser or device by selecting the Join button in the Action column.">
            <a:extLst>
              <a:ext uri="{FF2B5EF4-FFF2-40B4-BE49-F238E27FC236}">
                <a16:creationId xmlns:a16="http://schemas.microsoft.com/office/drawing/2014/main" id="{9E825A1B-2206-FEE8-DDE9-5F3FC603AC51}"/>
              </a:ext>
            </a:extLst>
          </p:cNvPr>
          <p:cNvPicPr>
            <a:picLocks noChangeAspect="1"/>
          </p:cNvPicPr>
          <p:nvPr/>
        </p:nvPicPr>
        <p:blipFill>
          <a:blip r:embed="rId4"/>
          <a:stretch>
            <a:fillRect/>
          </a:stretch>
        </p:blipFill>
        <p:spPr>
          <a:xfrm>
            <a:off x="1" y="716796"/>
            <a:ext cx="8305800" cy="2786770"/>
          </a:xfrm>
          <a:prstGeom prst="rect">
            <a:avLst/>
          </a:prstGeom>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CA02B328-CAEE-58F9-ED24-2CD48DEDB6F1}"/>
              </a:ext>
              <a:ext uri="{C183D7F6-B498-43B3-948B-1728B52AA6E4}">
                <adec:decorative xmlns:adec="http://schemas.microsoft.com/office/drawing/2017/decorative" val="1"/>
              </a:ext>
            </a:extLst>
          </p:cNvPr>
          <p:cNvSpPr/>
          <p:nvPr/>
        </p:nvSpPr>
        <p:spPr>
          <a:xfrm>
            <a:off x="1873250" y="2645827"/>
            <a:ext cx="825500" cy="584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Start the session</a:t>
            </a:r>
          </a:p>
        </p:txBody>
      </p:sp>
      <p:sp>
        <p:nvSpPr>
          <p:cNvPr id="18" name="Arrow: Left 17">
            <a:extLst>
              <a:ext uri="{FF2B5EF4-FFF2-40B4-BE49-F238E27FC236}">
                <a16:creationId xmlns:a16="http://schemas.microsoft.com/office/drawing/2014/main" id="{8EC19586-2FDB-D33E-81A3-39FE2DE73738}"/>
              </a:ext>
              <a:ext uri="{C183D7F6-B498-43B3-948B-1728B52AA6E4}">
                <adec:decorative xmlns:adec="http://schemas.microsoft.com/office/drawing/2017/decorative" val="1"/>
              </a:ext>
            </a:extLst>
          </p:cNvPr>
          <p:cNvSpPr/>
          <p:nvPr/>
        </p:nvSpPr>
        <p:spPr>
          <a:xfrm>
            <a:off x="8305801" y="2023527"/>
            <a:ext cx="1920240" cy="914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New device or browser</a:t>
            </a:r>
          </a:p>
        </p:txBody>
      </p:sp>
      <p:pic>
        <p:nvPicPr>
          <p:cNvPr id="12" name="Picture 11" descr="Alert that states &quot;Important! This test session has been moved to another computer/browser. All active tests will continue without interruption.&quot; that shows on the previous device or browser when a session has been transferred to a new device or browser.">
            <a:extLst>
              <a:ext uri="{FF2B5EF4-FFF2-40B4-BE49-F238E27FC236}">
                <a16:creationId xmlns:a16="http://schemas.microsoft.com/office/drawing/2014/main" id="{0E3E42ED-DD5A-D154-0109-9D094330D5F5}"/>
              </a:ext>
            </a:extLst>
          </p:cNvPr>
          <p:cNvPicPr>
            <a:picLocks noChangeAspect="1"/>
          </p:cNvPicPr>
          <p:nvPr/>
        </p:nvPicPr>
        <p:blipFill rotWithShape="1">
          <a:blip r:embed="rId5"/>
          <a:srcRect l="7014" t="7084" r="6404" b="7339"/>
          <a:stretch/>
        </p:blipFill>
        <p:spPr>
          <a:xfrm>
            <a:off x="4351066" y="3966833"/>
            <a:ext cx="7154597" cy="2027567"/>
          </a:xfrm>
          <a:prstGeom prst="rect">
            <a:avLst/>
          </a:prstGeom>
          <a:ln>
            <a:noFill/>
          </a:ln>
          <a:effectLst>
            <a:outerShdw blurRad="292100" dist="139700" dir="2700000" algn="tl" rotWithShape="0">
              <a:srgbClr val="333333">
                <a:alpha val="65000"/>
              </a:srgbClr>
            </a:outerShdw>
          </a:effectLst>
        </p:spPr>
      </p:pic>
      <p:sp>
        <p:nvSpPr>
          <p:cNvPr id="19" name="Arrow: Right 18">
            <a:extLst>
              <a:ext uri="{FF2B5EF4-FFF2-40B4-BE49-F238E27FC236}">
                <a16:creationId xmlns:a16="http://schemas.microsoft.com/office/drawing/2014/main" id="{A83B3699-2A99-04CA-A94C-9BE8621C641F}"/>
              </a:ext>
              <a:ext uri="{C183D7F6-B498-43B3-948B-1728B52AA6E4}">
                <adec:decorative xmlns:adec="http://schemas.microsoft.com/office/drawing/2017/decorative" val="1"/>
              </a:ext>
            </a:extLst>
          </p:cNvPr>
          <p:cNvSpPr/>
          <p:nvPr/>
        </p:nvSpPr>
        <p:spPr>
          <a:xfrm>
            <a:off x="2286000" y="4523416"/>
            <a:ext cx="1920240" cy="914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Previous device or browser</a:t>
            </a:r>
          </a:p>
        </p:txBody>
      </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TA Interface</a:t>
            </a:r>
          </a:p>
        </p:txBody>
      </p:sp>
    </p:spTree>
    <p:custDataLst>
      <p:tags r:id="rId1"/>
    </p:custDataLst>
    <p:extLst>
      <p:ext uri="{BB962C8B-B14F-4D97-AF65-F5344CB8AC3E}">
        <p14:creationId xmlns:p14="http://schemas.microsoft.com/office/powerpoint/2010/main" val="50917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pic>
        <p:nvPicPr>
          <p:cNvPr id="27" name="Picture 26" descr="Screenshot of the pause test button in the Actions column of the Test Session and Stop Session button.">
            <a:extLst>
              <a:ext uri="{FF2B5EF4-FFF2-40B4-BE49-F238E27FC236}">
                <a16:creationId xmlns:a16="http://schemas.microsoft.com/office/drawing/2014/main" id="{AB68FB21-15F2-3623-537E-31609BB6C606}"/>
              </a:ext>
            </a:extLst>
          </p:cNvPr>
          <p:cNvPicPr>
            <a:picLocks noChangeAspect="1"/>
          </p:cNvPicPr>
          <p:nvPr/>
        </p:nvPicPr>
        <p:blipFill>
          <a:blip r:embed="rId4"/>
          <a:stretch>
            <a:fillRect/>
          </a:stretch>
        </p:blipFill>
        <p:spPr>
          <a:xfrm>
            <a:off x="215899" y="708244"/>
            <a:ext cx="9138799" cy="4099178"/>
          </a:xfrm>
          <a:prstGeom prst="rect">
            <a:avLst/>
          </a:prstGeom>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AEDC347F-EF07-5A90-930F-47AA6083C128}"/>
              </a:ext>
              <a:ext uri="{C183D7F6-B498-43B3-948B-1728B52AA6E4}">
                <adec:decorative xmlns:adec="http://schemas.microsoft.com/office/drawing/2017/decorative" val="1"/>
              </a:ext>
            </a:extLst>
          </p:cNvPr>
          <p:cNvSpPr/>
          <p:nvPr/>
        </p:nvSpPr>
        <p:spPr>
          <a:xfrm>
            <a:off x="6842910" y="1315017"/>
            <a:ext cx="652019" cy="4479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ight Arrow 6">
            <a:extLst>
              <a:ext uri="{FF2B5EF4-FFF2-40B4-BE49-F238E27FC236}">
                <a16:creationId xmlns:a16="http://schemas.microsoft.com/office/drawing/2014/main" id="{DB41C342-3114-401D-A87C-256076516AA9}"/>
              </a:ext>
              <a:ext uri="{C183D7F6-B498-43B3-948B-1728B52AA6E4}">
                <adec:decorative xmlns:adec="http://schemas.microsoft.com/office/drawing/2017/decorative" val="1"/>
              </a:ext>
            </a:extLst>
          </p:cNvPr>
          <p:cNvSpPr/>
          <p:nvPr/>
        </p:nvSpPr>
        <p:spPr>
          <a:xfrm>
            <a:off x="6020841" y="1264714"/>
            <a:ext cx="725235" cy="4982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ea typeface="+mn-ea"/>
                <a:cs typeface="+mn-cs"/>
              </a:rPr>
              <a:t>Stop all tests</a:t>
            </a:r>
          </a:p>
        </p:txBody>
      </p:sp>
      <p:sp>
        <p:nvSpPr>
          <p:cNvPr id="17" name="Rectangle: Rounded Corners 16">
            <a:extLst>
              <a:ext uri="{FF2B5EF4-FFF2-40B4-BE49-F238E27FC236}">
                <a16:creationId xmlns:a16="http://schemas.microsoft.com/office/drawing/2014/main" id="{522FBFAD-24CE-63C8-BDF4-2EB748A817C8}"/>
              </a:ext>
              <a:ext uri="{C183D7F6-B498-43B3-948B-1728B52AA6E4}">
                <adec:decorative xmlns:adec="http://schemas.microsoft.com/office/drawing/2017/decorative" val="1"/>
              </a:ext>
            </a:extLst>
          </p:cNvPr>
          <p:cNvSpPr/>
          <p:nvPr/>
        </p:nvSpPr>
        <p:spPr>
          <a:xfrm>
            <a:off x="8579998" y="3513483"/>
            <a:ext cx="406401" cy="3175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Arrow: Left 18">
            <a:extLst>
              <a:ext uri="{FF2B5EF4-FFF2-40B4-BE49-F238E27FC236}">
                <a16:creationId xmlns:a16="http://schemas.microsoft.com/office/drawing/2014/main" id="{89E7433D-AE9A-C56A-891B-0F25FFE55DED}"/>
              </a:ext>
              <a:ext uri="{C183D7F6-B498-43B3-948B-1728B52AA6E4}">
                <adec:decorative xmlns:adec="http://schemas.microsoft.com/office/drawing/2017/decorative" val="1"/>
              </a:ext>
            </a:extLst>
          </p:cNvPr>
          <p:cNvSpPr/>
          <p:nvPr/>
        </p:nvSpPr>
        <p:spPr>
          <a:xfrm>
            <a:off x="9292509" y="3366791"/>
            <a:ext cx="774700"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Pause a test</a:t>
            </a:r>
          </a:p>
        </p:txBody>
      </p:sp>
      <p:pic>
        <p:nvPicPr>
          <p:cNvPr id="3" name="Picture 2" descr="Pause test warning dialogue box that states &quot;Important! This will stop the testing session and pause all students who are currently taking tests in the session. The students will also be logged out. Are you sure?&quot; with OK and Cancel options. OK button is highlighted with red box.">
            <a:extLst>
              <a:ext uri="{FF2B5EF4-FFF2-40B4-BE49-F238E27FC236}">
                <a16:creationId xmlns:a16="http://schemas.microsoft.com/office/drawing/2014/main" id="{2E9616E7-E469-F8FA-A6B3-865C485680B4}"/>
              </a:ext>
            </a:extLst>
          </p:cNvPr>
          <p:cNvPicPr>
            <a:picLocks noChangeAspect="1"/>
          </p:cNvPicPr>
          <p:nvPr/>
        </p:nvPicPr>
        <p:blipFill rotWithShape="1">
          <a:blip r:embed="rId5"/>
          <a:srcRect l="17110" t="37893" r="17055" b="38033"/>
          <a:stretch/>
        </p:blipFill>
        <p:spPr>
          <a:xfrm>
            <a:off x="4965431" y="4072992"/>
            <a:ext cx="6588990" cy="1807107"/>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417DB74C-B46F-81A3-906A-A7DC2CB53C98}"/>
              </a:ext>
              <a:ext uri="{C183D7F6-B498-43B3-948B-1728B52AA6E4}">
                <adec:decorative xmlns:adec="http://schemas.microsoft.com/office/drawing/2017/decorative" val="1"/>
              </a:ext>
            </a:extLst>
          </p:cNvPr>
          <p:cNvSpPr/>
          <p:nvPr/>
        </p:nvSpPr>
        <p:spPr>
          <a:xfrm>
            <a:off x="4912177" y="5372100"/>
            <a:ext cx="613121" cy="5460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8" name="Picture 27">
            <a:extLst>
              <a:ext uri="{FF2B5EF4-FFF2-40B4-BE49-F238E27FC236}">
                <a16:creationId xmlns:a16="http://schemas.microsoft.com/office/drawing/2014/main" id="{3B23F316-16C2-62AF-254F-4697AD5A4F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3199" y="722255"/>
            <a:ext cx="1955801" cy="1162143"/>
          </a:xfrm>
          <a:prstGeom prst="rect">
            <a:avLst/>
          </a:prstGeom>
        </p:spPr>
      </p:pic>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t>Logging Out of the TA Interface</a:t>
            </a:r>
          </a:p>
        </p:txBody>
      </p:sp>
      <p:pic>
        <p:nvPicPr>
          <p:cNvPr id="8" name="Picture 7" descr="Screenshot of the closed test session screen and selecting Logout from the username options.">
            <a:extLst>
              <a:ext uri="{FF2B5EF4-FFF2-40B4-BE49-F238E27FC236}">
                <a16:creationId xmlns:a16="http://schemas.microsoft.com/office/drawing/2014/main" id="{9F91B92A-7DC5-5E98-A371-43E3555D4CC7}"/>
              </a:ext>
            </a:extLst>
          </p:cNvPr>
          <p:cNvPicPr>
            <a:picLocks noChangeAspect="1"/>
          </p:cNvPicPr>
          <p:nvPr/>
        </p:nvPicPr>
        <p:blipFill rotWithShape="1">
          <a:blip r:embed="rId4"/>
          <a:srcRect b="59904"/>
          <a:stretch/>
        </p:blipFill>
        <p:spPr>
          <a:xfrm>
            <a:off x="1616098" y="2059517"/>
            <a:ext cx="9144000" cy="2749778"/>
          </a:xfrm>
          <a:prstGeom prst="rect">
            <a:avLst/>
          </a:prstGeom>
          <a:ln>
            <a:noFill/>
          </a:ln>
          <a:effectLst>
            <a:outerShdw blurRad="292100" dist="139700" dir="2700000" algn="tl" rotWithShape="0">
              <a:srgbClr val="333333">
                <a:alpha val="65000"/>
              </a:srgbClr>
            </a:outerShdw>
          </a:effectLst>
        </p:spPr>
      </p:pic>
      <p:sp>
        <p:nvSpPr>
          <p:cNvPr id="12" name="Right Arrow 11">
            <a:extLst>
              <a:ext uri="{C183D7F6-B498-43B3-948B-1728B52AA6E4}">
                <adec:decorative xmlns:adec="http://schemas.microsoft.com/office/drawing/2017/decorative" val="1"/>
              </a:ext>
            </a:extLst>
          </p:cNvPr>
          <p:cNvSpPr/>
          <p:nvPr/>
        </p:nvSpPr>
        <p:spPr>
          <a:xfrm rot="10800000">
            <a:off x="10155214" y="2595327"/>
            <a:ext cx="841375" cy="5180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95846966-C6EF-00A2-A497-B88C6E7C3C5D}"/>
              </a:ext>
              <a:ext uri="{C183D7F6-B498-43B3-948B-1728B52AA6E4}">
                <adec:decorative xmlns:adec="http://schemas.microsoft.com/office/drawing/2017/decorative" val="1"/>
              </a:ext>
            </a:extLst>
          </p:cNvPr>
          <p:cNvPicPr>
            <a:picLocks noChangeAspect="1"/>
          </p:cNvPicPr>
          <p:nvPr/>
        </p:nvPicPr>
        <p:blipFill rotWithShape="1">
          <a:blip r:embed="rId5"/>
          <a:srcRect l="1611" t="5925"/>
          <a:stretch/>
        </p:blipFill>
        <p:spPr>
          <a:xfrm>
            <a:off x="1676400" y="2077297"/>
            <a:ext cx="3683545" cy="1041859"/>
          </a:xfrm>
          <a:prstGeom prst="rect">
            <a:avLst/>
          </a:prstGeom>
        </p:spPr>
      </p:pic>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8" name="Title 1"/>
          <p:cNvSpPr>
            <a:spLocks noGrp="1"/>
          </p:cNvSpPr>
          <p:nvPr>
            <p:ph type="title"/>
          </p:nvPr>
        </p:nvSpPr>
        <p:spPr/>
        <p:txBody>
          <a:bodyPr>
            <a:normAutofit/>
          </a:bodyPr>
          <a:lstStyle/>
          <a:p>
            <a:r>
              <a:rPr altLang="en-US" dirty="0"/>
              <a:t>Troubleshooting</a:t>
            </a:r>
          </a:p>
        </p:txBody>
      </p:sp>
      <p:graphicFrame>
        <p:nvGraphicFramePr>
          <p:cNvPr id="6" name="Table 5" descr="A table with 2 columns and 4 rows. The columns are Description and What to Do. The rows are What should I do if a test session ends? What should I do if a student gets logged out of a test while a session is still active? What should I do if forbidden applications are running? What should I do if a student’s test freezes?&#10;&#10;&#10;"/>
          <p:cNvGraphicFramePr>
            <a:graphicFrameLocks noGrp="1"/>
          </p:cNvGraphicFramePr>
          <p:nvPr/>
        </p:nvGraphicFramePr>
        <p:xfrm>
          <a:off x="1070681" y="898024"/>
          <a:ext cx="10114385" cy="5081312"/>
        </p:xfrm>
        <a:graphic>
          <a:graphicData uri="http://schemas.openxmlformats.org/drawingml/2006/table">
            <a:tbl>
              <a:tblPr firstRow="1" bandRow="1">
                <a:tableStyleId>{5C22544A-7EE6-4342-B048-85BDC9FD1C3A}</a:tableStyleId>
              </a:tblPr>
              <a:tblGrid>
                <a:gridCol w="4423112">
                  <a:extLst>
                    <a:ext uri="{9D8B030D-6E8A-4147-A177-3AD203B41FA5}">
                      <a16:colId xmlns:a16="http://schemas.microsoft.com/office/drawing/2014/main" val="20000"/>
                    </a:ext>
                  </a:extLst>
                </a:gridCol>
                <a:gridCol w="5691273">
                  <a:extLst>
                    <a:ext uri="{9D8B030D-6E8A-4147-A177-3AD203B41FA5}">
                      <a16:colId xmlns:a16="http://schemas.microsoft.com/office/drawing/2014/main" val="20001"/>
                    </a:ext>
                  </a:extLst>
                </a:gridCol>
              </a:tblGrid>
              <a:tr h="51206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900" kern="1200" dirty="0">
                          <a:effectLst/>
                        </a:rPr>
                        <a:t>Description</a:t>
                      </a:r>
                      <a:endParaRPr lang="en-US" sz="1900" kern="1200" dirty="0">
                        <a:solidFill>
                          <a:schemeClr val="dk1"/>
                        </a:solidFill>
                        <a:effectLst/>
                        <a:latin typeface="+mn-lt"/>
                        <a:ea typeface="+mn-ea"/>
                        <a:cs typeface="+mn-cs"/>
                      </a:endParaRPr>
                    </a:p>
                  </a:txBody>
                  <a:tcPr marL="108616" marR="108616" marT="54299" marB="5429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900" kern="1200" dirty="0">
                          <a:effectLst/>
                        </a:rPr>
                        <a:t>What to Do</a:t>
                      </a:r>
                      <a:endParaRPr lang="en-US" sz="1900" kern="1200" dirty="0">
                        <a:solidFill>
                          <a:schemeClr val="dk1"/>
                        </a:solidFill>
                        <a:effectLst/>
                        <a:latin typeface="+mn-lt"/>
                        <a:ea typeface="+mn-ea"/>
                        <a:cs typeface="+mn-cs"/>
                      </a:endParaRPr>
                    </a:p>
                  </a:txBody>
                  <a:tcPr marL="108616" marR="108616" marT="54299" marB="54299"/>
                </a:tc>
                <a:extLst>
                  <a:ext uri="{0D108BD9-81ED-4DB2-BD59-A6C34878D82A}">
                    <a16:rowId xmlns:a16="http://schemas.microsoft.com/office/drawing/2014/main" val="10000"/>
                  </a:ext>
                </a:extLst>
              </a:tr>
              <a:tr h="748408">
                <a:tc>
                  <a:txBody>
                    <a:bodyPr/>
                    <a:lstStyle/>
                    <a:p>
                      <a:pPr marL="73025" marR="73025" algn="l" defTabSz="914400" rtl="0" eaLnBrk="1" latinLnBrk="0" hangingPunct="1">
                        <a:spcBef>
                          <a:spcPts val="400"/>
                        </a:spcBef>
                        <a:spcAft>
                          <a:spcPts val="400"/>
                        </a:spcAft>
                      </a:pPr>
                      <a:r>
                        <a:rPr lang="en-US" sz="1900" i="1" kern="1200" dirty="0">
                          <a:effectLst/>
                        </a:rPr>
                        <a:t>What should I do if a test session ends?</a:t>
                      </a:r>
                      <a:endParaRPr lang="en-US" sz="1900" i="1" kern="1200" dirty="0">
                        <a:solidFill>
                          <a:schemeClr val="dk1"/>
                        </a:solidFill>
                        <a:effectLst/>
                        <a:latin typeface="+mn-lt"/>
                        <a:ea typeface="+mn-ea"/>
                        <a:cs typeface="+mn-cs"/>
                      </a:endParaRPr>
                    </a:p>
                  </a:txBody>
                  <a:tcPr marL="108616" marR="108616" marT="54299" marB="54299"/>
                </a:tc>
                <a:tc>
                  <a:txBody>
                    <a:bodyPr/>
                    <a:lstStyle/>
                    <a:p>
                      <a:pPr marL="73025" marR="73025" algn="l" defTabSz="914400" rtl="0" eaLnBrk="1" latinLnBrk="0" hangingPunct="1">
                        <a:spcBef>
                          <a:spcPts val="400"/>
                        </a:spcBef>
                        <a:spcAft>
                          <a:spcPts val="400"/>
                        </a:spcAft>
                      </a:pPr>
                      <a:r>
                        <a:rPr lang="en-US" sz="1900" kern="1200" dirty="0">
                          <a:effectLst/>
                        </a:rPr>
                        <a:t>Log in and start a new session. Provide the students with a new session ID.	</a:t>
                      </a:r>
                      <a:endParaRPr lang="en-US" sz="1900" kern="1200" dirty="0">
                        <a:solidFill>
                          <a:schemeClr val="dk1"/>
                        </a:solidFill>
                        <a:effectLst/>
                        <a:latin typeface="+mn-lt"/>
                        <a:ea typeface="+mn-ea"/>
                        <a:cs typeface="+mn-cs"/>
                      </a:endParaRPr>
                    </a:p>
                  </a:txBody>
                  <a:tcPr marL="108616" marR="108616" marT="54299" marB="54299"/>
                </a:tc>
                <a:extLst>
                  <a:ext uri="{0D108BD9-81ED-4DB2-BD59-A6C34878D82A}">
                    <a16:rowId xmlns:a16="http://schemas.microsoft.com/office/drawing/2014/main" val="10001"/>
                  </a:ext>
                </a:extLst>
              </a:tr>
              <a:tr h="1063531">
                <a:tc>
                  <a:txBody>
                    <a:bodyPr/>
                    <a:lstStyle/>
                    <a:p>
                      <a:pPr marL="73025" marR="73025" algn="l" defTabSz="914400" rtl="0" eaLnBrk="1" latinLnBrk="0" hangingPunct="1">
                        <a:spcBef>
                          <a:spcPts val="400"/>
                        </a:spcBef>
                        <a:spcAft>
                          <a:spcPts val="400"/>
                        </a:spcAft>
                      </a:pPr>
                      <a:r>
                        <a:rPr lang="en-US" sz="1900" i="1" kern="1200" dirty="0">
                          <a:effectLst/>
                        </a:rPr>
                        <a:t>What should I do if a student gets logged out of a test while a session is still active?</a:t>
                      </a:r>
                      <a:endParaRPr lang="en-US" sz="1900" i="1" kern="1200" dirty="0">
                        <a:solidFill>
                          <a:schemeClr val="dk1"/>
                        </a:solidFill>
                        <a:effectLst/>
                        <a:latin typeface="+mn-lt"/>
                        <a:ea typeface="+mn-ea"/>
                        <a:cs typeface="+mn-cs"/>
                      </a:endParaRPr>
                    </a:p>
                  </a:txBody>
                  <a:tcPr marL="108616" marR="108616" marT="54299" marB="54299"/>
                </a:tc>
                <a:tc>
                  <a:txBody>
                    <a:bodyPr/>
                    <a:lstStyle/>
                    <a:p>
                      <a:pPr marL="73025" marR="73025" algn="l" defTabSz="914400" rtl="0" eaLnBrk="1" latinLnBrk="0" hangingPunct="1">
                        <a:spcBef>
                          <a:spcPts val="400"/>
                        </a:spcBef>
                        <a:spcAft>
                          <a:spcPts val="400"/>
                        </a:spcAft>
                      </a:pPr>
                      <a:r>
                        <a:rPr lang="en-US" sz="1900" kern="1200" dirty="0">
                          <a:effectLst/>
                        </a:rPr>
                        <a:t>If a student’s test session is interrupted, the student should log back in and rejoin the session. </a:t>
                      </a:r>
                      <a:endParaRPr lang="en-US" sz="1900" kern="1200" dirty="0">
                        <a:solidFill>
                          <a:schemeClr val="dk1"/>
                        </a:solidFill>
                        <a:effectLst/>
                        <a:latin typeface="+mn-lt"/>
                        <a:ea typeface="+mn-ea"/>
                        <a:cs typeface="+mn-cs"/>
                      </a:endParaRPr>
                    </a:p>
                  </a:txBody>
                  <a:tcPr marL="108616" marR="108616" marT="54299" marB="54299"/>
                </a:tc>
                <a:extLst>
                  <a:ext uri="{0D108BD9-81ED-4DB2-BD59-A6C34878D82A}">
                    <a16:rowId xmlns:a16="http://schemas.microsoft.com/office/drawing/2014/main" val="10002"/>
                  </a:ext>
                </a:extLst>
              </a:tr>
              <a:tr h="1693776">
                <a:tc>
                  <a:txBody>
                    <a:bodyPr/>
                    <a:lstStyle/>
                    <a:p>
                      <a:pPr marL="73025" marR="73025" algn="l" defTabSz="914400" rtl="0" eaLnBrk="1" latinLnBrk="0" hangingPunct="1">
                        <a:spcBef>
                          <a:spcPts val="400"/>
                        </a:spcBef>
                        <a:spcAft>
                          <a:spcPts val="400"/>
                        </a:spcAft>
                      </a:pPr>
                      <a:r>
                        <a:rPr lang="en-US" sz="1900" i="1" kern="1200" dirty="0">
                          <a:effectLst/>
                        </a:rPr>
                        <a:t>What should I do if forbidden applications are running?</a:t>
                      </a:r>
                      <a:endParaRPr lang="en-US" sz="1900" i="1" kern="1200" dirty="0">
                        <a:solidFill>
                          <a:schemeClr val="dk1"/>
                        </a:solidFill>
                        <a:effectLst/>
                        <a:latin typeface="+mn-lt"/>
                        <a:ea typeface="+mn-ea"/>
                        <a:cs typeface="+mn-cs"/>
                      </a:endParaRPr>
                    </a:p>
                  </a:txBody>
                  <a:tcPr marL="108616" marR="108616" marT="54299" marB="54299"/>
                </a:tc>
                <a:tc>
                  <a:txBody>
                    <a:bodyPr/>
                    <a:lstStyle/>
                    <a:p>
                      <a:pPr marL="73025" marR="73025" algn="l" defTabSz="914400" rtl="0" eaLnBrk="1" latinLnBrk="0" hangingPunct="1">
                        <a:spcBef>
                          <a:spcPts val="400"/>
                        </a:spcBef>
                        <a:spcAft>
                          <a:spcPts val="400"/>
                        </a:spcAft>
                      </a:pPr>
                      <a:r>
                        <a:rPr lang="en-US" sz="1900" kern="1200" dirty="0">
                          <a:effectLst/>
                        </a:rPr>
                        <a:t>The Secure Browser will not allow the student to begin testing if forbidden applications are running. You will see messages advising you which applications must be closed before testing can begin.</a:t>
                      </a:r>
                      <a:endParaRPr lang="en-US" sz="1900" kern="1200" dirty="0">
                        <a:solidFill>
                          <a:schemeClr val="dk1"/>
                        </a:solidFill>
                        <a:effectLst/>
                        <a:latin typeface="+mn-lt"/>
                        <a:ea typeface="+mn-ea"/>
                        <a:cs typeface="+mn-cs"/>
                      </a:endParaRPr>
                    </a:p>
                  </a:txBody>
                  <a:tcPr marL="108616" marR="108616" marT="54299" marB="54299"/>
                </a:tc>
                <a:extLst>
                  <a:ext uri="{0D108BD9-81ED-4DB2-BD59-A6C34878D82A}">
                    <a16:rowId xmlns:a16="http://schemas.microsoft.com/office/drawing/2014/main" val="10003"/>
                  </a:ext>
                </a:extLst>
              </a:tr>
              <a:tr h="1063531">
                <a:tc>
                  <a:txBody>
                    <a:bodyPr/>
                    <a:lstStyle/>
                    <a:p>
                      <a:pPr marL="73025" marR="73025" algn="l" defTabSz="914400" rtl="0" eaLnBrk="1" latinLnBrk="0" hangingPunct="1">
                        <a:spcBef>
                          <a:spcPts val="400"/>
                        </a:spcBef>
                        <a:spcAft>
                          <a:spcPts val="400"/>
                        </a:spcAft>
                      </a:pPr>
                      <a:r>
                        <a:rPr lang="en-US" sz="1900" i="1" kern="1200" dirty="0">
                          <a:effectLst/>
                        </a:rPr>
                        <a:t>What should I do if a student’s test freezes?</a:t>
                      </a:r>
                      <a:endParaRPr lang="en-US" sz="1900" i="1" kern="1200" dirty="0">
                        <a:solidFill>
                          <a:schemeClr val="dk1"/>
                        </a:solidFill>
                        <a:effectLst/>
                        <a:latin typeface="+mn-lt"/>
                        <a:ea typeface="+mn-ea"/>
                        <a:cs typeface="+mn-cs"/>
                      </a:endParaRPr>
                    </a:p>
                  </a:txBody>
                  <a:tcPr marL="108616" marR="108616" marT="54299" marB="54299"/>
                </a:tc>
                <a:tc>
                  <a:txBody>
                    <a:bodyPr/>
                    <a:lstStyle/>
                    <a:p>
                      <a:pPr marL="73025" marR="73025" algn="l" defTabSz="914400" rtl="0" eaLnBrk="1" latinLnBrk="0" hangingPunct="1">
                        <a:spcBef>
                          <a:spcPts val="400"/>
                        </a:spcBef>
                        <a:spcAft>
                          <a:spcPts val="400"/>
                        </a:spcAft>
                      </a:pPr>
                      <a:r>
                        <a:rPr lang="en-US" sz="1900" kern="1200" dirty="0">
                          <a:effectLst/>
                        </a:rPr>
                        <a:t>Force-quit the Secure Browser and log back in. For instructions, refer to the </a:t>
                      </a:r>
                      <a:r>
                        <a:rPr lang="en-US" sz="1900" i="1" kern="1200" dirty="0">
                          <a:effectLst/>
                        </a:rPr>
                        <a:t>Test Administration Manual</a:t>
                      </a:r>
                      <a:r>
                        <a:rPr lang="en-US" sz="1900" kern="1200" dirty="0">
                          <a:effectLst/>
                        </a:rPr>
                        <a:t>.</a:t>
                      </a:r>
                      <a:endParaRPr lang="en-US" sz="1900" kern="1200" dirty="0">
                        <a:solidFill>
                          <a:schemeClr val="dk1"/>
                        </a:solidFill>
                        <a:effectLst/>
                        <a:latin typeface="+mn-lt"/>
                        <a:ea typeface="+mn-ea"/>
                        <a:cs typeface="+mn-cs"/>
                      </a:endParaRPr>
                    </a:p>
                  </a:txBody>
                  <a:tcPr marL="108616" marR="108616" marT="54299" marB="54299"/>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137675993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r>
              <a:rPr altLang="en-US" dirty="0"/>
              <a:t>Thank You!</a:t>
            </a:r>
          </a:p>
        </p:txBody>
      </p:sp>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282609" y="1084252"/>
            <a:ext cx="5072185" cy="4349895"/>
          </a:xfrm>
        </p:spPr>
        <p:txBody>
          <a:bodyPr/>
          <a:lstStyle/>
          <a:p>
            <a:r>
              <a:rPr lang="en-US" sz="2400" b="1" dirty="0">
                <a:solidFill>
                  <a:srgbClr val="53565A"/>
                </a:solidFill>
              </a:rPr>
              <a:t>Further Information</a:t>
            </a:r>
            <a:endParaRPr lang="en-US" sz="2400" b="1" dirty="0"/>
          </a:p>
          <a:p>
            <a:pPr eaLnBrk="1" fontAlgn="auto" hangingPunct="1">
              <a:buFont typeface="Arial" panose="020B0604020202020204" pitchFamily="34" charset="0"/>
              <a:buChar char="•"/>
              <a:defRPr/>
            </a:pPr>
            <a:r>
              <a:rPr lang="en-US" sz="2000" dirty="0">
                <a:solidFill>
                  <a:schemeClr val="tx2"/>
                </a:solidFill>
              </a:rPr>
              <a:t> WCAP Portal</a:t>
            </a:r>
          </a:p>
          <a:p>
            <a:pPr lvl="2">
              <a:defRPr/>
            </a:pPr>
            <a:r>
              <a:rPr lang="en-US" sz="2000" dirty="0">
                <a:solidFill>
                  <a:schemeClr val="tx2"/>
                </a:solidFill>
                <a:hlinkClick r:id="rId3"/>
              </a:rPr>
              <a:t>https://wa.portal.cambiumast.com/</a:t>
            </a:r>
            <a:r>
              <a:rPr lang="en-US" sz="2000" dirty="0">
                <a:solidFill>
                  <a:schemeClr val="tx2"/>
                </a:solidFill>
              </a:rPr>
              <a:t> </a:t>
            </a:r>
          </a:p>
          <a:p>
            <a:pPr fontAlgn="auto">
              <a:buFont typeface="Arial" panose="020B0604020202020204" pitchFamily="34" charset="0"/>
              <a:buChar char="•"/>
              <a:defRPr/>
            </a:pPr>
            <a:r>
              <a:rPr lang="en-US" sz="2000" dirty="0">
                <a:solidFill>
                  <a:schemeClr val="tx2"/>
                </a:solidFill>
              </a:rPr>
              <a:t> WA Help Desk</a:t>
            </a:r>
          </a:p>
          <a:p>
            <a:pPr lvl="2">
              <a:defRPr/>
            </a:pPr>
            <a:r>
              <a:rPr lang="en-US" sz="2000" u="sng" dirty="0">
                <a:solidFill>
                  <a:srgbClr val="0000FF"/>
                </a:solidFill>
                <a:effectLst/>
                <a:ea typeface="Calibri" panose="020F0502020204030204" pitchFamily="34" charset="0"/>
                <a:hlinkClick r:id="rId4"/>
              </a:rPr>
              <a:t>wahelpdesk@cambiumassessment.com</a:t>
            </a:r>
            <a:endParaRPr lang="en-US" sz="2000" u="sng" dirty="0">
              <a:solidFill>
                <a:srgbClr val="0000FF"/>
              </a:solidFill>
              <a:effectLst/>
              <a:ea typeface="Calibri" panose="020F0502020204030204" pitchFamily="34" charset="0"/>
            </a:endParaRPr>
          </a:p>
          <a:p>
            <a:pPr lvl="2">
              <a:defRPr/>
            </a:pPr>
            <a:r>
              <a:rPr lang="en-US" sz="2000" dirty="0">
                <a:effectLst/>
                <a:ea typeface="Calibri" panose="020F0502020204030204" pitchFamily="34" charset="0"/>
              </a:rPr>
              <a:t>1.844.560.7366</a:t>
            </a:r>
            <a:endParaRPr lang="en-US" sz="2000" dirty="0"/>
          </a:p>
        </p:txBody>
      </p:sp>
      <p:pic>
        <p:nvPicPr>
          <p:cNvPr id="7" name="Picture 6" descr="Screenshot from the WCAP Portal homepage with a red box highlighting the Secure Browser/Technology Resources button.">
            <a:extLst>
              <a:ext uri="{FF2B5EF4-FFF2-40B4-BE49-F238E27FC236}">
                <a16:creationId xmlns:a16="http://schemas.microsoft.com/office/drawing/2014/main" id="{2EFBFC3F-5A8F-8157-D16E-2F96BF1C056D}"/>
              </a:ext>
            </a:extLst>
          </p:cNvPr>
          <p:cNvPicPr>
            <a:picLocks noChangeAspect="1"/>
          </p:cNvPicPr>
          <p:nvPr/>
        </p:nvPicPr>
        <p:blipFill>
          <a:blip r:embed="rId5"/>
          <a:stretch>
            <a:fillRect/>
          </a:stretch>
        </p:blipFill>
        <p:spPr>
          <a:xfrm>
            <a:off x="4974512" y="733629"/>
            <a:ext cx="6915516" cy="912563"/>
          </a:xfrm>
          <a:prstGeom prst="rect">
            <a:avLst/>
          </a:prstGeom>
          <a:effectLst>
            <a:outerShdw blurRad="50800" dist="38100" dir="2700000" algn="tl" rotWithShape="0">
              <a:prstClr val="black">
                <a:alpha val="40000"/>
              </a:prstClr>
            </a:outerShdw>
          </a:effectLst>
        </p:spPr>
      </p:pic>
      <p:pic>
        <p:nvPicPr>
          <p:cNvPr id="10" name="Picture 9" descr="Screenshot showing how to locate the Known Issues table by selecting the Known Issues tab on the Associated Resources on the WCAP Portal.">
            <a:extLst>
              <a:ext uri="{FF2B5EF4-FFF2-40B4-BE49-F238E27FC236}">
                <a16:creationId xmlns:a16="http://schemas.microsoft.com/office/drawing/2014/main" id="{CE6AE092-B6FB-C39B-F61A-13B7E5A605E7}"/>
              </a:ext>
            </a:extLst>
          </p:cNvPr>
          <p:cNvPicPr>
            <a:picLocks noChangeAspect="1"/>
          </p:cNvPicPr>
          <p:nvPr/>
        </p:nvPicPr>
        <p:blipFill>
          <a:blip r:embed="rId6"/>
          <a:stretch>
            <a:fillRect/>
          </a:stretch>
        </p:blipFill>
        <p:spPr>
          <a:xfrm>
            <a:off x="5021230" y="1710249"/>
            <a:ext cx="6020322" cy="1707028"/>
          </a:xfrm>
          <a:prstGeom prst="rect">
            <a:avLst/>
          </a:prstGeom>
        </p:spPr>
      </p:pic>
      <p:sp>
        <p:nvSpPr>
          <p:cNvPr id="3" name="Content Placeholder 3">
            <a:extLst>
              <a:ext uri="{FF2B5EF4-FFF2-40B4-BE49-F238E27FC236}">
                <a16:creationId xmlns:a16="http://schemas.microsoft.com/office/drawing/2014/main" id="{654C804B-1F3E-780D-AFB0-89A2717EA149}"/>
              </a:ext>
            </a:extLst>
          </p:cNvPr>
          <p:cNvSpPr txBox="1">
            <a:spLocks/>
          </p:cNvSpPr>
          <p:nvPr/>
        </p:nvSpPr>
        <p:spPr>
          <a:xfrm>
            <a:off x="5124083" y="3341076"/>
            <a:ext cx="6915516" cy="2696307"/>
          </a:xfrm>
          <a:prstGeom prst="rect">
            <a:avLst/>
          </a:prstGeom>
          <a:ln>
            <a:noFill/>
          </a:ln>
        </p:spPr>
        <p:txBody>
          <a:bodyPr vert="horz" lIns="0" tIns="0" rIns="0" bIns="0" rtlCol="0">
            <a:normAutofit fontScale="92500" lnSpcReduction="20000"/>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None/>
              <a:tabLst/>
              <a:defRPr sz="2200" b="0" i="0" kern="1200">
                <a:solidFill>
                  <a:schemeClr val="tx2">
                    <a:lumMod val="75000"/>
                  </a:schemeClr>
                </a:solidFill>
                <a:latin typeface="+mn-lt"/>
                <a:ea typeface="Calibri"/>
                <a:cs typeface="Franklin Gothic Book" pitchFamily="34" charset="0"/>
              </a:defRPr>
            </a:lvl1pPr>
            <a:lvl2pPr marL="230188" marR="0" indent="-230188" algn="l" defTabSz="685800" rtl="0" eaLnBrk="1" fontAlgn="auto" latinLnBrk="0" hangingPunct="1">
              <a:lnSpc>
                <a:spcPct val="125000"/>
              </a:lnSpc>
              <a:spcBef>
                <a:spcPts val="1800"/>
              </a:spcBef>
              <a:spcAft>
                <a:spcPts val="0"/>
              </a:spcAft>
              <a:buClr>
                <a:schemeClr val="tx1"/>
              </a:buClr>
              <a:buSzTx/>
              <a:buFont typeface="Arial" pitchFamily="34" charset="0"/>
              <a:buChar char="•"/>
              <a:tabLst/>
              <a:defRPr sz="2200" b="0" i="0" kern="1200">
                <a:solidFill>
                  <a:schemeClr val="tx2">
                    <a:lumMod val="75000"/>
                  </a:schemeClr>
                </a:solidFill>
                <a:latin typeface="+mn-lt"/>
                <a:ea typeface="Calibri"/>
                <a:cs typeface="Calibri"/>
              </a:defRPr>
            </a:lvl2pPr>
            <a:lvl3pPr marL="465138"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3pPr>
            <a:lvl4pPr marL="685800"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2">
                    <a:lumMod val="75000"/>
                  </a:schemeClr>
                </a:solidFill>
                <a:latin typeface="+mn-lt"/>
                <a:ea typeface="Calibri"/>
                <a:cs typeface="Calibri"/>
              </a:defRPr>
            </a:lvl4pPr>
            <a:lvl5pPr marL="912813"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5pPr>
            <a:lvl6pPr marL="11461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6pPr>
            <a:lvl7pPr marL="13747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7pPr>
            <a:lvl8pPr marL="1600200"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8pPr>
            <a:lvl9pPr marL="1827213"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9pPr>
          </a:lstStyle>
          <a:p>
            <a:pPr>
              <a:spcBef>
                <a:spcPts val="600"/>
              </a:spcBef>
            </a:pPr>
            <a:r>
              <a:rPr lang="en-US" sz="2400" b="1" dirty="0">
                <a:solidFill>
                  <a:srgbClr val="53565A"/>
                </a:solidFill>
              </a:rPr>
              <a:t>Known Issues</a:t>
            </a:r>
            <a:endParaRPr lang="en-US" sz="2400" b="1" dirty="0"/>
          </a:p>
          <a:p>
            <a:pPr>
              <a:spcBef>
                <a:spcPts val="600"/>
              </a:spcBef>
              <a:defRPr/>
            </a:pPr>
            <a:r>
              <a:rPr lang="en-US" b="1" dirty="0">
                <a:solidFill>
                  <a:schemeClr val="tx2"/>
                </a:solidFill>
              </a:rPr>
              <a:t>New this year:</a:t>
            </a:r>
            <a:r>
              <a:rPr lang="en-US" dirty="0">
                <a:solidFill>
                  <a:schemeClr val="tx2"/>
                </a:solidFill>
              </a:rPr>
              <a:t> </a:t>
            </a:r>
            <a:br>
              <a:rPr lang="en-US" dirty="0">
                <a:solidFill>
                  <a:schemeClr val="tx2"/>
                </a:solidFill>
              </a:rPr>
            </a:br>
            <a:r>
              <a:rPr lang="en-US" dirty="0">
                <a:solidFill>
                  <a:schemeClr val="tx2"/>
                </a:solidFill>
              </a:rPr>
              <a:t>Known issues with CAI systems are documented on the </a:t>
            </a:r>
            <a:br>
              <a:rPr lang="en-US" dirty="0">
                <a:solidFill>
                  <a:schemeClr val="tx2"/>
                </a:solidFill>
              </a:rPr>
            </a:br>
            <a:r>
              <a:rPr lang="en-US" dirty="0">
                <a:solidFill>
                  <a:schemeClr val="tx2"/>
                </a:solidFill>
              </a:rPr>
              <a:t>WCAP Portal Known Issues page accessible in the Secure Browser/Technical Resources section of the site.</a:t>
            </a:r>
          </a:p>
          <a:p>
            <a:pPr lvl="2">
              <a:defRPr/>
            </a:pPr>
            <a:r>
              <a:rPr lang="en-US" dirty="0">
                <a:hlinkClick r:id="rId7"/>
              </a:rPr>
              <a:t>https://wa.portal.cambiumast.com/resources/known-issues</a:t>
            </a:r>
            <a:endParaRPr lang="en-US" dirty="0">
              <a:solidFill>
                <a:schemeClr val="tx2"/>
              </a:solidFill>
            </a:endParaRP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33</a:t>
            </a:fld>
            <a:endParaRPr lang="en-US" dirty="0"/>
          </a:p>
        </p:txBody>
      </p:sp>
      <p:sp>
        <p:nvSpPr>
          <p:cNvPr id="8" name="Arrow: Right 7">
            <a:extLst>
              <a:ext uri="{FF2B5EF4-FFF2-40B4-BE49-F238E27FC236}">
                <a16:creationId xmlns:a16="http://schemas.microsoft.com/office/drawing/2014/main" id="{DFD3A6A2-6AE2-179B-FC85-4AA9A2A3E5BA}"/>
              </a:ext>
              <a:ext uri="{C183D7F6-B498-43B3-948B-1728B52AA6E4}">
                <adec:decorative xmlns:adec="http://schemas.microsoft.com/office/drawing/2017/decorative" val="1"/>
              </a:ext>
            </a:extLst>
          </p:cNvPr>
          <p:cNvSpPr/>
          <p:nvPr/>
        </p:nvSpPr>
        <p:spPr>
          <a:xfrm rot="10800000">
            <a:off x="11041552" y="2337714"/>
            <a:ext cx="647700" cy="3429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ndParaRPr>
          </a:p>
        </p:txBody>
      </p:sp>
    </p:spTree>
    <p:extLst>
      <p:ext uri="{BB962C8B-B14F-4D97-AF65-F5344CB8AC3E}">
        <p14:creationId xmlns:p14="http://schemas.microsoft.com/office/powerpoint/2010/main" val="11434744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 to the TA Interface </a:t>
            </a:r>
          </a:p>
        </p:txBody>
      </p:sp>
      <p:pic>
        <p:nvPicPr>
          <p:cNvPr id="5" name="Picture 4" descr="Image depicts the selections available on the WCAP portal in the following order: Interim Smarter Balanced ELA and Math Assessments, Summative Smarter Balanced ELA and Math Assessments, Washington Comprehensive Assessment of Science.">
            <a:extLst>
              <a:ext uri="{FF2B5EF4-FFF2-40B4-BE49-F238E27FC236}">
                <a16:creationId xmlns:a16="http://schemas.microsoft.com/office/drawing/2014/main" id="{3762524E-49DF-4020-B249-18F0ACFD53F1}"/>
              </a:ext>
            </a:extLst>
          </p:cNvPr>
          <p:cNvPicPr>
            <a:picLocks noChangeAspect="1"/>
          </p:cNvPicPr>
          <p:nvPr/>
        </p:nvPicPr>
        <p:blipFill>
          <a:blip r:embed="rId3"/>
          <a:stretch>
            <a:fillRect/>
          </a:stretch>
        </p:blipFill>
        <p:spPr>
          <a:xfrm>
            <a:off x="228026" y="2271712"/>
            <a:ext cx="4430539" cy="2909888"/>
          </a:xfrm>
          <a:prstGeom prst="rect">
            <a:avLst/>
          </a:prstGeom>
        </p:spPr>
      </p:pic>
      <p:pic>
        <p:nvPicPr>
          <p:cNvPr id="9" name="Picture 8" descr="In the middle of the slide is the TA Interface portal card that states &quot;Launch SB or WCAS tests for students&quot;">
            <a:extLst>
              <a:ext uri="{FF2B5EF4-FFF2-40B4-BE49-F238E27FC236}">
                <a16:creationId xmlns:a16="http://schemas.microsoft.com/office/drawing/2014/main" id="{C2C0F5E0-E76B-4CA8-80AA-CCD874F67B31}"/>
              </a:ext>
            </a:extLst>
          </p:cNvPr>
          <p:cNvPicPr>
            <a:picLocks noChangeAspect="1"/>
          </p:cNvPicPr>
          <p:nvPr/>
        </p:nvPicPr>
        <p:blipFill>
          <a:blip r:embed="rId4"/>
          <a:stretch>
            <a:fillRect/>
          </a:stretch>
        </p:blipFill>
        <p:spPr>
          <a:xfrm>
            <a:off x="4906215" y="2271712"/>
            <a:ext cx="3076053" cy="2471828"/>
          </a:xfrm>
          <a:prstGeom prst="rect">
            <a:avLst/>
          </a:prstGeom>
        </p:spPr>
      </p:pic>
      <p:pic>
        <p:nvPicPr>
          <p:cNvPr id="8" name="Picture 7" descr="Login screen example with username, password, and Secure Login button.  User can click Secure Login to continue or the link Forgot Your Password?">
            <a:extLst>
              <a:ext uri="{FF2B5EF4-FFF2-40B4-BE49-F238E27FC236}">
                <a16:creationId xmlns:a16="http://schemas.microsoft.com/office/drawing/2014/main" id="{20FDDF0C-D80C-4D02-A071-0C0B91079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8410" y="2271712"/>
            <a:ext cx="3527349" cy="23145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698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(continued)</a:t>
            </a:r>
          </a:p>
        </p:txBody>
      </p:sp>
      <p:pic>
        <p:nvPicPr>
          <p:cNvPr id="5" name="Picture 4" descr="Enter Code page, with a field to enter emailed code, and the Submit and Resend Code buttons.">
            <a:extLst>
              <a:ext uri="{FF2B5EF4-FFF2-40B4-BE49-F238E27FC236}">
                <a16:creationId xmlns:a16="http://schemas.microsoft.com/office/drawing/2014/main" id="{95E28979-64C5-4025-9F55-18BFE71BE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449" y="1591420"/>
            <a:ext cx="3917413" cy="36751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aphicFrame>
        <p:nvGraphicFramePr>
          <p:cNvPr id="13" name="Content Placeholder 14" descr="steps to take when seeing the enter code page">
            <a:extLst>
              <a:ext uri="{FF2B5EF4-FFF2-40B4-BE49-F238E27FC236}">
                <a16:creationId xmlns:a16="http://schemas.microsoft.com/office/drawing/2014/main" id="{DAB0DD06-E96F-5419-296C-492810AFDB46}"/>
              </a:ext>
            </a:extLst>
          </p:cNvPr>
          <p:cNvGraphicFramePr>
            <a:graphicFrameLocks noGrp="1"/>
          </p:cNvGraphicFramePr>
          <p:nvPr>
            <p:ph idx="1"/>
            <p:extLst>
              <p:ext uri="{D42A27DB-BD31-4B8C-83A1-F6EECF244321}">
                <p14:modId xmlns:p14="http://schemas.microsoft.com/office/powerpoint/2010/main" val="678183292"/>
              </p:ext>
            </p:extLst>
          </p:nvPr>
        </p:nvGraphicFramePr>
        <p:xfrm>
          <a:off x="5843650" y="1409492"/>
          <a:ext cx="5952110" cy="3920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3">
            <a:extLst>
              <a:ext uri="{FF2B5EF4-FFF2-40B4-BE49-F238E27FC236}">
                <a16:creationId xmlns:a16="http://schemas.microsoft.com/office/drawing/2014/main" id="{BB467B5E-FC10-459F-91C9-4FE9EB2FC72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91810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custDataLst>
      <p:tags r:id="rId1"/>
    </p:custDataLst>
    <p:extLst>
      <p:ext uri="{BB962C8B-B14F-4D97-AF65-F5344CB8AC3E}">
        <p14:creationId xmlns:p14="http://schemas.microsoft.com/office/powerpoint/2010/main" val="27730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Feature Overview</a:t>
            </a:r>
            <a:endParaRPr lang="en-US" dirty="0"/>
          </a:p>
        </p:txBody>
      </p:sp>
      <p:pic>
        <p:nvPicPr>
          <p:cNvPr id="3" name="Picture 2" descr="Screenshot of the TA Interrace Banner with red boxes around Session ID, Select Tests, Student Lookup, Help Guide, User Name, and Menu options.">
            <a:extLst>
              <a:ext uri="{FF2B5EF4-FFF2-40B4-BE49-F238E27FC236}">
                <a16:creationId xmlns:a16="http://schemas.microsoft.com/office/drawing/2014/main" id="{E2D7AEEC-E21D-09C6-2E69-F368DC5ED0EE}"/>
              </a:ext>
            </a:extLst>
          </p:cNvPr>
          <p:cNvPicPr>
            <a:picLocks noChangeAspect="1"/>
          </p:cNvPicPr>
          <p:nvPr/>
        </p:nvPicPr>
        <p:blipFill>
          <a:blip r:embed="rId4"/>
          <a:stretch>
            <a:fillRect/>
          </a:stretch>
        </p:blipFill>
        <p:spPr>
          <a:xfrm>
            <a:off x="992785" y="2218799"/>
            <a:ext cx="10524454" cy="1467442"/>
          </a:xfrm>
          <a:prstGeom prst="rect">
            <a:avLst/>
          </a:prstGeom>
        </p:spPr>
      </p:pic>
      <p:sp>
        <p:nvSpPr>
          <p:cNvPr id="17" name="Rectangle: Rounded Corners 16">
            <a:extLst>
              <a:ext uri="{FF2B5EF4-FFF2-40B4-BE49-F238E27FC236}">
                <a16:creationId xmlns:a16="http://schemas.microsoft.com/office/drawing/2014/main" id="{98D81DF6-049F-1739-C19E-1796EC1258C1}"/>
              </a:ext>
              <a:ext uri="{C183D7F6-B498-43B3-948B-1728B52AA6E4}">
                <adec:decorative xmlns:adec="http://schemas.microsoft.com/office/drawing/2017/decorative" val="1"/>
              </a:ext>
            </a:extLst>
          </p:cNvPr>
          <p:cNvSpPr/>
          <p:nvPr/>
        </p:nvSpPr>
        <p:spPr>
          <a:xfrm>
            <a:off x="10590026" y="2952520"/>
            <a:ext cx="577290" cy="68603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Rounded Corners 17">
            <a:extLst>
              <a:ext uri="{FF2B5EF4-FFF2-40B4-BE49-F238E27FC236}">
                <a16:creationId xmlns:a16="http://schemas.microsoft.com/office/drawing/2014/main" id="{996ACD16-D880-BD9C-B1EB-7EDA9301FFEA}"/>
              </a:ext>
              <a:ext uri="{C183D7F6-B498-43B3-948B-1728B52AA6E4}">
                <adec:decorative xmlns:adec="http://schemas.microsoft.com/office/drawing/2017/decorative" val="1"/>
              </a:ext>
            </a:extLst>
          </p:cNvPr>
          <p:cNvSpPr/>
          <p:nvPr/>
        </p:nvSpPr>
        <p:spPr>
          <a:xfrm>
            <a:off x="8463516" y="2412694"/>
            <a:ext cx="1031357" cy="3198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ectangle: Rounded Corners 18">
            <a:extLst>
              <a:ext uri="{FF2B5EF4-FFF2-40B4-BE49-F238E27FC236}">
                <a16:creationId xmlns:a16="http://schemas.microsoft.com/office/drawing/2014/main" id="{95DC0C23-FBA6-952B-6381-E02372A8CE46}"/>
              </a:ext>
              <a:ext uri="{C183D7F6-B498-43B3-948B-1728B52AA6E4}">
                <adec:decorative xmlns:adec="http://schemas.microsoft.com/office/drawing/2017/decorative" val="1"/>
              </a:ext>
            </a:extLst>
          </p:cNvPr>
          <p:cNvSpPr/>
          <p:nvPr/>
        </p:nvSpPr>
        <p:spPr>
          <a:xfrm>
            <a:off x="1109031" y="2921329"/>
            <a:ext cx="4701220" cy="75947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Rectangle: Rounded Corners 19">
            <a:extLst>
              <a:ext uri="{FF2B5EF4-FFF2-40B4-BE49-F238E27FC236}">
                <a16:creationId xmlns:a16="http://schemas.microsoft.com/office/drawing/2014/main" id="{0C7E1753-8117-5F3D-2571-657D4FDDF7B3}"/>
              </a:ext>
              <a:ext uri="{C183D7F6-B498-43B3-948B-1728B52AA6E4}">
                <adec:decorative xmlns:adec="http://schemas.microsoft.com/office/drawing/2017/decorative" val="1"/>
              </a:ext>
            </a:extLst>
          </p:cNvPr>
          <p:cNvSpPr/>
          <p:nvPr/>
        </p:nvSpPr>
        <p:spPr>
          <a:xfrm>
            <a:off x="9771321" y="2412694"/>
            <a:ext cx="1225229" cy="3198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88363243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pic>
        <p:nvPicPr>
          <p:cNvPr id="6" name="Picture 5" descr="Screenshot of the TA Interface with the test selection screen displayed.">
            <a:extLst>
              <a:ext uri="{FF2B5EF4-FFF2-40B4-BE49-F238E27FC236}">
                <a16:creationId xmlns:a16="http://schemas.microsoft.com/office/drawing/2014/main" id="{4E445423-31BF-8000-20A7-E85E82A9D9BC}"/>
              </a:ext>
            </a:extLst>
          </p:cNvPr>
          <p:cNvPicPr>
            <a:picLocks noChangeAspect="1"/>
          </p:cNvPicPr>
          <p:nvPr/>
        </p:nvPicPr>
        <p:blipFill>
          <a:blip r:embed="rId4"/>
          <a:stretch>
            <a:fillRect/>
          </a:stretch>
        </p:blipFill>
        <p:spPr>
          <a:xfrm>
            <a:off x="2578100" y="790575"/>
            <a:ext cx="7035800" cy="5276850"/>
          </a:xfrm>
          <a:prstGeom prst="rect">
            <a:avLst/>
          </a:prstGeom>
          <a:ln>
            <a:noFill/>
          </a:ln>
          <a:effectLst>
            <a:outerShdw blurRad="292100" dist="139700" dir="2700000" algn="tl" rotWithShape="0">
              <a:srgbClr val="333333">
                <a:alpha val="65000"/>
              </a:srgbClr>
            </a:outerShdw>
          </a:effectLst>
        </p:spPr>
      </p:pic>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Arrow: Right 1">
            <a:extLst>
              <a:ext uri="{FF2B5EF4-FFF2-40B4-BE49-F238E27FC236}">
                <a16:creationId xmlns:a16="http://schemas.microsoft.com/office/drawing/2014/main" id="{488760C3-DFB1-46ED-A375-85E2D8E1AE9F}"/>
              </a:ext>
              <a:ext uri="{C183D7F6-B498-43B3-948B-1728B52AA6E4}">
                <adec:decorative xmlns:adec="http://schemas.microsoft.com/office/drawing/2017/decorative" val="1"/>
              </a:ext>
            </a:extLst>
          </p:cNvPr>
          <p:cNvSpPr/>
          <p:nvPr/>
        </p:nvSpPr>
        <p:spPr>
          <a:xfrm>
            <a:off x="1510936" y="2407063"/>
            <a:ext cx="1067164" cy="9415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Expand category</a:t>
            </a:r>
          </a:p>
        </p:txBody>
      </p:sp>
      <p:pic>
        <p:nvPicPr>
          <p:cNvPr id="5" name="Picture 4">
            <a:extLst>
              <a:ext uri="{FF2B5EF4-FFF2-40B4-BE49-F238E27FC236}">
                <a16:creationId xmlns:a16="http://schemas.microsoft.com/office/drawing/2014/main" id="{97FA53DA-5057-DFFE-3459-C9B4211AE1B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75091" y="2660292"/>
            <a:ext cx="4304451" cy="1168758"/>
          </a:xfrm>
          <a:prstGeom prst="rect">
            <a:avLst/>
          </a:prstGeom>
        </p:spPr>
      </p:pic>
      <p:pic>
        <p:nvPicPr>
          <p:cNvPr id="9" name="Picture 8">
            <a:extLst>
              <a:ext uri="{FF2B5EF4-FFF2-40B4-BE49-F238E27FC236}">
                <a16:creationId xmlns:a16="http://schemas.microsoft.com/office/drawing/2014/main" id="{6C03AB09-AA05-3314-A024-2C9B5EA66F9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19400" y="1411670"/>
            <a:ext cx="1402702" cy="313763"/>
          </a:xfrm>
          <a:prstGeom prst="rect">
            <a:avLst/>
          </a:prstGeom>
        </p:spPr>
      </p:pic>
      <p:pic>
        <p:nvPicPr>
          <p:cNvPr id="10" name="Picture 9">
            <a:extLst>
              <a:ext uri="{FF2B5EF4-FFF2-40B4-BE49-F238E27FC236}">
                <a16:creationId xmlns:a16="http://schemas.microsoft.com/office/drawing/2014/main" id="{F6646788-888D-0B0E-B0F0-90D478EA76C2}"/>
              </a:ext>
              <a:ext uri="{C183D7F6-B498-43B3-948B-1728B52AA6E4}">
                <adec:decorative xmlns:adec="http://schemas.microsoft.com/office/drawing/2017/decorative" val="1"/>
              </a:ext>
            </a:extLst>
          </p:cNvPr>
          <p:cNvPicPr>
            <a:picLocks noChangeAspect="1"/>
          </p:cNvPicPr>
          <p:nvPr/>
        </p:nvPicPr>
        <p:blipFill rotWithShape="1">
          <a:blip r:embed="rId7"/>
          <a:srcRect t="9616" r="44013"/>
          <a:stretch/>
        </p:blipFill>
        <p:spPr>
          <a:xfrm>
            <a:off x="2578100" y="801592"/>
            <a:ext cx="4153206" cy="934858"/>
          </a:xfrm>
          <a:prstGeom prst="rect">
            <a:avLst/>
          </a:prstGeom>
        </p:spPr>
      </p:pic>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pic>
        <p:nvPicPr>
          <p:cNvPr id="5" name="Picture 4" descr="Test selection tree with the Interim Comprehensive Assessment, English Language Arts category expanded and tests selected.">
            <a:extLst>
              <a:ext uri="{FF2B5EF4-FFF2-40B4-BE49-F238E27FC236}">
                <a16:creationId xmlns:a16="http://schemas.microsoft.com/office/drawing/2014/main" id="{97676D60-4883-2303-F813-0A46CA195A2D}"/>
              </a:ext>
            </a:extLst>
          </p:cNvPr>
          <p:cNvPicPr>
            <a:picLocks noChangeAspect="1"/>
          </p:cNvPicPr>
          <p:nvPr/>
        </p:nvPicPr>
        <p:blipFill rotWithShape="1">
          <a:blip r:embed="rId4"/>
          <a:srcRect b="4038"/>
          <a:stretch/>
        </p:blipFill>
        <p:spPr>
          <a:xfrm>
            <a:off x="2790396" y="726656"/>
            <a:ext cx="7992761" cy="5186464"/>
          </a:xfrm>
          <a:prstGeom prst="rect">
            <a:avLst/>
          </a:prstGeom>
        </p:spPr>
      </p:pic>
      <p:sp>
        <p:nvSpPr>
          <p:cNvPr id="2" name="Arrow: Right 1">
            <a:extLst>
              <a:ext uri="{FF2B5EF4-FFF2-40B4-BE49-F238E27FC236}">
                <a16:creationId xmlns:a16="http://schemas.microsoft.com/office/drawing/2014/main" id="{62390A95-2DF9-4CBE-B5F5-E5F36ACE5D21}"/>
              </a:ext>
              <a:ext uri="{C183D7F6-B498-43B3-948B-1728B52AA6E4}">
                <adec:decorative xmlns:adec="http://schemas.microsoft.com/office/drawing/2017/decorative" val="1"/>
              </a:ext>
            </a:extLst>
          </p:cNvPr>
          <p:cNvSpPr/>
          <p:nvPr/>
        </p:nvSpPr>
        <p:spPr>
          <a:xfrm>
            <a:off x="2021691" y="3144933"/>
            <a:ext cx="861237" cy="5528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bg1"/>
                </a:solidFill>
              </a:rPr>
              <a:t>Expand test category</a:t>
            </a:r>
          </a:p>
        </p:txBody>
      </p:sp>
      <p:sp>
        <p:nvSpPr>
          <p:cNvPr id="6" name="Arrow: Right 5">
            <a:extLst>
              <a:ext uri="{FF2B5EF4-FFF2-40B4-BE49-F238E27FC236}">
                <a16:creationId xmlns:a16="http://schemas.microsoft.com/office/drawing/2014/main" id="{F469AD34-C92F-4138-BD16-44DDE627B42A}"/>
              </a:ext>
              <a:ext uri="{C183D7F6-B498-43B3-948B-1728B52AA6E4}">
                <adec:decorative xmlns:adec="http://schemas.microsoft.com/office/drawing/2017/decorative" val="1"/>
              </a:ext>
            </a:extLst>
          </p:cNvPr>
          <p:cNvSpPr/>
          <p:nvPr/>
        </p:nvSpPr>
        <p:spPr>
          <a:xfrm>
            <a:off x="2021692" y="3769307"/>
            <a:ext cx="861237" cy="5528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solidFill>
                  <a:schemeClr val="bg1"/>
                </a:solidFill>
              </a:rPr>
              <a:t>Collapse test category</a:t>
            </a:r>
          </a:p>
        </p:txBody>
      </p:sp>
      <p:sp>
        <p:nvSpPr>
          <p:cNvPr id="14" name="Rectangle: Rounded Corners 13">
            <a:extLst>
              <a:ext uri="{FF2B5EF4-FFF2-40B4-BE49-F238E27FC236}">
                <a16:creationId xmlns:a16="http://schemas.microsoft.com/office/drawing/2014/main" id="{830C7BB3-5F99-2D61-FD2B-B0F9B6C46829}"/>
              </a:ext>
              <a:ext uri="{C183D7F6-B498-43B3-948B-1728B52AA6E4}">
                <adec:decorative xmlns:adec="http://schemas.microsoft.com/office/drawing/2017/decorative" val="1"/>
              </a:ext>
            </a:extLst>
          </p:cNvPr>
          <p:cNvSpPr/>
          <p:nvPr/>
        </p:nvSpPr>
        <p:spPr>
          <a:xfrm>
            <a:off x="5250180" y="5491480"/>
            <a:ext cx="670560" cy="42164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1562113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a9WZcoRM"/>
  <p:tag name="ARTICULATE_DESIGN_ID_ANIMATED CA PRESENTATION LAYOUT - BLUES" val="xv24WS0h"/>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schemas.microsoft.com/office/infopath/2007/PartnerControls"/>
    <ds:schemaRef ds:uri="3c8d6406-deae-4a0d-a95e-fe53ed4a1ace"/>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41999</TotalTime>
  <Words>4429</Words>
  <Application>Microsoft Office PowerPoint</Application>
  <PresentationFormat>Widescreen</PresentationFormat>
  <Paragraphs>313</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Narrow</vt:lpstr>
      <vt:lpstr>Calibri</vt:lpstr>
      <vt:lpstr>Cera Pro</vt:lpstr>
      <vt:lpstr>Franklin Gothic Book</vt:lpstr>
      <vt:lpstr>Franklin Gothic Medium</vt:lpstr>
      <vt:lpstr>Gill Sans MT</vt:lpstr>
      <vt:lpstr>Times New Roman</vt:lpstr>
      <vt:lpstr>Cambium Assessment PPT</vt:lpstr>
      <vt:lpstr>Animated CA Presentation Layout - Blues</vt:lpstr>
      <vt:lpstr>Test Administrator  (TA) Interface for Online Testing</vt:lpstr>
      <vt:lpstr>Objectives</vt:lpstr>
      <vt:lpstr>Logging In to the TA Interface</vt:lpstr>
      <vt:lpstr>Logging in to the TA Interface </vt:lpstr>
      <vt:lpstr>Logging In (continued)</vt:lpstr>
      <vt:lpstr>Creating a Test Session</vt:lpstr>
      <vt:lpstr>TA Interface Feature Overview</vt:lpstr>
      <vt:lpstr>Create a Test Session: Test Categories</vt:lpstr>
      <vt:lpstr>Create a Test Session: Test Selection </vt:lpstr>
      <vt:lpstr>Create a Test Session: Add Filter</vt:lpstr>
      <vt:lpstr>Create a Test Session: Global Search</vt:lpstr>
      <vt:lpstr>Create a Test Session: Test Reasons</vt:lpstr>
      <vt:lpstr>Create a Test Session: Summative Agreement</vt:lpstr>
      <vt:lpstr>TA Interface Features After Testing Has Begun</vt:lpstr>
      <vt:lpstr>Session ID</vt:lpstr>
      <vt:lpstr>Screensaver Mode</vt:lpstr>
      <vt:lpstr>Student Lookup: Quick Search</vt:lpstr>
      <vt:lpstr>Student Lookup: Advanced Search</vt:lpstr>
      <vt:lpstr>Approving Student Entry</vt:lpstr>
      <vt:lpstr>Editing Student Details: See/Edit Details</vt:lpstr>
      <vt:lpstr>Denying Student Entry</vt:lpstr>
      <vt:lpstr>Monitoring a Test Session</vt:lpstr>
      <vt:lpstr>Monitoring Student Progress</vt:lpstr>
      <vt:lpstr>Pin Student</vt:lpstr>
      <vt:lpstr>Test with Potential Issues Table</vt:lpstr>
      <vt:lpstr>Print on Demand</vt:lpstr>
      <vt:lpstr>Approved Requests</vt:lpstr>
      <vt:lpstr>Printing Test Session Information</vt:lpstr>
      <vt:lpstr>Transferring Sessions</vt:lpstr>
      <vt:lpstr>Pausing and Stopping Sessions</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Wendy Nucci</cp:lastModifiedBy>
  <cp:revision>352</cp:revision>
  <cp:lastPrinted>2017-10-19T00:36:21Z</cp:lastPrinted>
  <dcterms:created xsi:type="dcterms:W3CDTF">2020-02-03T21:37:34Z</dcterms:created>
  <dcterms:modified xsi:type="dcterms:W3CDTF">2023-11-07T22:23:35Z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D9C5F825-1DF6-4E5A-86EF-203902358775</vt:lpwstr>
  </property>
  <property fmtid="{D5CDD505-2E9C-101B-9397-08002B2CF9AE}" pid="6" name="ArticulatePath">
    <vt:lpwstr>https://cambiumlearning-my.sharepoint.com/personal/jennifer_strittmatter_cambiumassessment_com/Documents/Desktop/Projects/Generic Trainings/TA Interface Module_2022-2023_Final</vt:lpwstr>
  </property>
</Properties>
</file>