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48.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49.xml" ContentType="application/vnd.openxmlformats-officedocument.presentationml.tags+xml"/>
  <Override PartName="/ppt/notesSlides/notesSlide53.xml" ContentType="application/vnd.openxmlformats-officedocument.presentationml.notesSlide+xml"/>
  <Override PartName="/ppt/tags/tag50.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3" r:id="rId5"/>
  </p:sldMasterIdLst>
  <p:notesMasterIdLst>
    <p:notesMasterId r:id="rId61"/>
  </p:notesMasterIdLst>
  <p:handoutMasterIdLst>
    <p:handoutMasterId r:id="rId62"/>
  </p:handoutMasterIdLst>
  <p:sldIdLst>
    <p:sldId id="602" r:id="rId6"/>
    <p:sldId id="291" r:id="rId7"/>
    <p:sldId id="592" r:id="rId8"/>
    <p:sldId id="292" r:id="rId9"/>
    <p:sldId id="293" r:id="rId10"/>
    <p:sldId id="400" r:id="rId11"/>
    <p:sldId id="295" r:id="rId12"/>
    <p:sldId id="296" r:id="rId13"/>
    <p:sldId id="599" r:id="rId14"/>
    <p:sldId id="597" r:id="rId15"/>
    <p:sldId id="346" r:id="rId16"/>
    <p:sldId id="342" r:id="rId17"/>
    <p:sldId id="336" r:id="rId18"/>
    <p:sldId id="603" r:id="rId19"/>
    <p:sldId id="297" r:id="rId20"/>
    <p:sldId id="299" r:id="rId21"/>
    <p:sldId id="301" r:id="rId22"/>
    <p:sldId id="600" r:id="rId23"/>
    <p:sldId id="347" r:id="rId24"/>
    <p:sldId id="332" r:id="rId25"/>
    <p:sldId id="604" r:id="rId26"/>
    <p:sldId id="593" r:id="rId27"/>
    <p:sldId id="348" r:id="rId28"/>
    <p:sldId id="326" r:id="rId29"/>
    <p:sldId id="612" r:id="rId30"/>
    <p:sldId id="304" r:id="rId31"/>
    <p:sldId id="305" r:id="rId32"/>
    <p:sldId id="307" r:id="rId33"/>
    <p:sldId id="308" r:id="rId34"/>
    <p:sldId id="324" r:id="rId35"/>
    <p:sldId id="404" r:id="rId36"/>
    <p:sldId id="329" r:id="rId37"/>
    <p:sldId id="587" r:id="rId38"/>
    <p:sldId id="588" r:id="rId39"/>
    <p:sldId id="605" r:id="rId40"/>
    <p:sldId id="594" r:id="rId41"/>
    <p:sldId id="606" r:id="rId42"/>
    <p:sldId id="328" r:id="rId43"/>
    <p:sldId id="613" r:id="rId44"/>
    <p:sldId id="310" r:id="rId45"/>
    <p:sldId id="589" r:id="rId46"/>
    <p:sldId id="311" r:id="rId47"/>
    <p:sldId id="312" r:id="rId48"/>
    <p:sldId id="608" r:id="rId49"/>
    <p:sldId id="607" r:id="rId50"/>
    <p:sldId id="590" r:id="rId51"/>
    <p:sldId id="596" r:id="rId52"/>
    <p:sldId id="314" r:id="rId53"/>
    <p:sldId id="609" r:id="rId54"/>
    <p:sldId id="610" r:id="rId55"/>
    <p:sldId id="322" r:id="rId56"/>
    <p:sldId id="591" r:id="rId57"/>
    <p:sldId id="317" r:id="rId58"/>
    <p:sldId id="601" r:id="rId59"/>
    <p:sldId id="611" r:id="rId60"/>
  </p:sldIdLst>
  <p:sldSz cx="12192000" cy="6858000"/>
  <p:notesSz cx="9309100" cy="70231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1AEDD2F-4AD3-462C-B1CF-EDF45C97876B}">
          <p14:sldIdLst>
            <p14:sldId id="602"/>
            <p14:sldId id="291"/>
          </p14:sldIdLst>
        </p14:section>
        <p14:section name="Secure Browser" id="{D09D6252-D3C2-45F8-A6DA-C5A367DFBB46}">
          <p14:sldIdLst>
            <p14:sldId id="592"/>
            <p14:sldId id="292"/>
          </p14:sldIdLst>
        </p14:section>
        <p14:section name="Logging In" id="{DC6D899D-B96C-43F4-AA26-82DEB404CFDE}">
          <p14:sldIdLst>
            <p14:sldId id="293"/>
            <p14:sldId id="400"/>
            <p14:sldId id="295"/>
            <p14:sldId id="296"/>
            <p14:sldId id="599"/>
          </p14:sldIdLst>
        </p14:section>
        <p14:section name="Functionality Checks" id="{557AF6E3-8EA6-4DF5-B181-BDDF952141E3}">
          <p14:sldIdLst>
            <p14:sldId id="597"/>
            <p14:sldId id="346"/>
            <p14:sldId id="342"/>
            <p14:sldId id="336"/>
            <p14:sldId id="603"/>
            <p14:sldId id="297"/>
            <p14:sldId id="299"/>
          </p14:sldIdLst>
        </p14:section>
        <p14:section name="Test Interface" id="{5C195BE8-763F-435B-8C2E-840028C2461B}">
          <p14:sldIdLst>
            <p14:sldId id="301"/>
            <p14:sldId id="600"/>
            <p14:sldId id="347"/>
            <p14:sldId id="332"/>
            <p14:sldId id="604"/>
          </p14:sldIdLst>
        </p14:section>
        <p14:section name="Universal Tools" id="{4DFC5C93-0F4E-4E25-8973-4282D79BA556}">
          <p14:sldIdLst>
            <p14:sldId id="593"/>
            <p14:sldId id="348"/>
            <p14:sldId id="326"/>
            <p14:sldId id="612"/>
            <p14:sldId id="304"/>
            <p14:sldId id="305"/>
            <p14:sldId id="307"/>
            <p14:sldId id="308"/>
            <p14:sldId id="324"/>
            <p14:sldId id="404"/>
            <p14:sldId id="329"/>
            <p14:sldId id="587"/>
            <p14:sldId id="588"/>
            <p14:sldId id="605"/>
          </p14:sldIdLst>
        </p14:section>
        <p14:section name="Accessibility Resources" id="{041FFDE6-D66C-4BDD-89A8-4FDFF67D994A}">
          <p14:sldIdLst>
            <p14:sldId id="594"/>
            <p14:sldId id="606"/>
            <p14:sldId id="328"/>
            <p14:sldId id="613"/>
            <p14:sldId id="310"/>
            <p14:sldId id="589"/>
            <p14:sldId id="311"/>
            <p14:sldId id="312"/>
            <p14:sldId id="608"/>
            <p14:sldId id="607"/>
            <p14:sldId id="590"/>
          </p14:sldIdLst>
        </p14:section>
        <p14:section name="Ending a Test" id="{66EE1A9F-BB22-4D0C-98C8-C4E958FB3AF4}">
          <p14:sldIdLst>
            <p14:sldId id="596"/>
            <p14:sldId id="314"/>
            <p14:sldId id="609"/>
            <p14:sldId id="610"/>
            <p14:sldId id="322"/>
            <p14:sldId id="591"/>
            <p14:sldId id="317"/>
            <p14:sldId id="601"/>
            <p14:sldId id="611"/>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28F153-7A32-8575-80EA-A645007F2AC7}" name="Douglas Strausbaugh" initials="DS" userId="S::douglas.strausbaugh@cambiumassessment.com::fdef6b53-7c75-4c06-9f49-42031dedff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76" clrIdx="8">
    <p:extLst>
      <p:ext uri="{19B8F6BF-5375-455C-9EA6-DF929625EA0E}">
        <p15:presenceInfo xmlns:p15="http://schemas.microsoft.com/office/powerpoint/2012/main" userId="S::jstrittmatter@air.org::5b890a84-78d8-4fc1-ac1c-46682033f69d" providerId="AD"/>
      </p:ext>
    </p:extLst>
  </p:cmAuthor>
  <p:cmAuthor id="10" name="Strittmatter, Jennifer" initials="SJ" lastIdx="36" clrIdx="9">
    <p:extLst>
      <p:ext uri="{19B8F6BF-5375-455C-9EA6-DF929625EA0E}">
        <p15:presenceInfo xmlns:p15="http://schemas.microsoft.com/office/powerpoint/2012/main" userId="S-1-5-21-1472932569-214068005-926709054-73878" providerId="AD"/>
      </p:ext>
    </p:extLst>
  </p:cmAuthor>
  <p:cmAuthor id="11" name="Cassiday, Daniel" initials="DC" lastIdx="9" clrIdx="10"/>
  <p:cmAuthor id="12" name="Cassiday, Daniel" initials="CD" lastIdx="2" clrIdx="11">
    <p:extLst>
      <p:ext uri="{19B8F6BF-5375-455C-9EA6-DF929625EA0E}">
        <p15:presenceInfo xmlns:p15="http://schemas.microsoft.com/office/powerpoint/2012/main" userId="S-1-5-21-1472932569-214068005-926709054-65810" providerId="AD"/>
      </p:ext>
    </p:extLst>
  </p:cmAuthor>
  <p:cmAuthor id="13" name="Hajara, Debapriya (Diya)" initials="HD(" lastIdx="11" clrIdx="12">
    <p:extLst>
      <p:ext uri="{19B8F6BF-5375-455C-9EA6-DF929625EA0E}">
        <p15:presenceInfo xmlns:p15="http://schemas.microsoft.com/office/powerpoint/2012/main" userId="S::dhajara@air.org::9fae8e30-233f-4c0c-bb91-bada5e8377f7" providerId="AD"/>
      </p:ext>
    </p:extLst>
  </p:cmAuthor>
  <p:cmAuthor id="14" name="Katelyn Aldana" initials="KA" lastIdx="57" clrIdx="13">
    <p:extLst>
      <p:ext uri="{19B8F6BF-5375-455C-9EA6-DF929625EA0E}">
        <p15:presenceInfo xmlns:p15="http://schemas.microsoft.com/office/powerpoint/2012/main" userId="S::katelyn.aldana@cambiumassessment.com::6bf1c670-28c8-414d-9a63-c8085746ed4b" providerId="AD"/>
      </p:ext>
    </p:extLst>
  </p:cmAuthor>
  <p:cmAuthor id="15" name="Hannah Hattamer" initials="HH" lastIdx="24" clrIdx="14">
    <p:extLst>
      <p:ext uri="{19B8F6BF-5375-455C-9EA6-DF929625EA0E}">
        <p15:presenceInfo xmlns:p15="http://schemas.microsoft.com/office/powerpoint/2012/main" userId="S::hannah.hattamer@cambiumassessment.com::081f2ea5-9ee1-4d65-901b-dad6708754cd" providerId="AD"/>
      </p:ext>
    </p:extLst>
  </p:cmAuthor>
  <p:cmAuthor id="16" name="Jennifer Strittmatter" initials="JS" lastIdx="23" clrIdx="15">
    <p:extLst>
      <p:ext uri="{19B8F6BF-5375-455C-9EA6-DF929625EA0E}">
        <p15:presenceInfo xmlns:p15="http://schemas.microsoft.com/office/powerpoint/2012/main" userId="S::jennifer.strittmatter@cambiumassessment.com::e8934ff7-9e4a-4c8d-9513-cfdab75a79b2" providerId="AD"/>
      </p:ext>
    </p:extLst>
  </p:cmAuthor>
  <p:cmAuthor id="17" name="Michael Ward" initials="MW" lastIdx="15" clrIdx="16">
    <p:extLst>
      <p:ext uri="{19B8F6BF-5375-455C-9EA6-DF929625EA0E}">
        <p15:presenceInfo xmlns:p15="http://schemas.microsoft.com/office/powerpoint/2012/main" userId="1e01f9802caf4fb5" providerId="Windows Live"/>
      </p:ext>
    </p:extLst>
  </p:cmAuthor>
  <p:cmAuthor id="18" name="Kate Aldana" initials="KA" lastIdx="48" clrIdx="17">
    <p:extLst>
      <p:ext uri="{19B8F6BF-5375-455C-9EA6-DF929625EA0E}">
        <p15:presenceInfo xmlns:p15="http://schemas.microsoft.com/office/powerpoint/2012/main" userId="Kate Ald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53565A"/>
    <a:srgbClr val="2C9ED9"/>
    <a:srgbClr val="C6E7F7"/>
    <a:srgbClr val="26ABE1"/>
    <a:srgbClr val="319EFF"/>
    <a:srgbClr val="B9BBBE"/>
    <a:srgbClr val="A8CF91"/>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69079" autoAdjust="0"/>
  </p:normalViewPr>
  <p:slideViewPr>
    <p:cSldViewPr snapToGrid="0">
      <p:cViewPr varScale="1">
        <p:scale>
          <a:sx n="78" d="100"/>
          <a:sy n="78" d="100"/>
        </p:scale>
        <p:origin x="2034" y="84"/>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112" d="100"/>
          <a:sy n="112" d="100"/>
        </p:scale>
        <p:origin x="244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D8BD1-3C4D-4176-B609-F9B2BA243A5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A361DAB-A179-4DF4-BB46-4C2BEDEF1891}">
      <dgm:prSet phldrT="[Text]" custT="1"/>
      <dgm:spPr/>
      <dgm:t>
        <a:bodyPr/>
        <a:lstStyle/>
        <a:p>
          <a:pPr>
            <a:buFont typeface="Arial" panose="020B0604020202020204" pitchFamily="34" charset="0"/>
            <a:buChar char="•"/>
          </a:pPr>
          <a:r>
            <a:rPr lang="en-US" sz="2800" dirty="0"/>
            <a:t>How students log in to the testing system and select a test</a:t>
          </a:r>
        </a:p>
      </dgm:t>
      <dgm:extLst>
        <a:ext uri="{E40237B7-FDA0-4F09-8148-C483321AD2D9}">
          <dgm14:cNvPr xmlns:dgm14="http://schemas.microsoft.com/office/drawing/2010/diagram" id="0" name="" descr="graphic showing the objectives of this training module: How students log in to the testing system and select a test,&#10;The layout of the test and functionality of test tools,&#10;How students navigate through the test.&#10;"/>
        </a:ext>
      </dgm:extLst>
    </dgm:pt>
    <dgm:pt modelId="{B58E1472-5350-4F3A-AF67-A006625AA87A}" type="parTrans" cxnId="{4EEF45A5-B641-40C7-8958-58D41299B15C}">
      <dgm:prSet/>
      <dgm:spPr/>
      <dgm:t>
        <a:bodyPr/>
        <a:lstStyle/>
        <a:p>
          <a:endParaRPr lang="en-US"/>
        </a:p>
      </dgm:t>
    </dgm:pt>
    <dgm:pt modelId="{270598CD-ACC0-4BCD-B34A-7C7E67FAB32C}" type="sibTrans" cxnId="{4EEF45A5-B641-40C7-8958-58D41299B15C}">
      <dgm:prSet/>
      <dgm:spPr/>
      <dgm:t>
        <a:bodyPr/>
        <a:lstStyle/>
        <a:p>
          <a:endParaRPr lang="en-US"/>
        </a:p>
      </dgm:t>
    </dgm:pt>
    <dgm:pt modelId="{9EE3FF7D-4BA8-4FF5-805F-7E6C682DE24E}">
      <dgm:prSet phldrT="[Text]" custT="1"/>
      <dgm:spPr/>
      <dgm:t>
        <a:bodyPr/>
        <a:lstStyle/>
        <a:p>
          <a:pPr>
            <a:buFont typeface="Arial" panose="020B0604020202020204" pitchFamily="34" charset="0"/>
            <a:buChar char="•"/>
          </a:pPr>
          <a:r>
            <a:rPr lang="en-US" sz="2800" dirty="0"/>
            <a:t>The layout of the test and functionality of test tools </a:t>
          </a:r>
        </a:p>
      </dgm:t>
    </dgm:pt>
    <dgm:pt modelId="{F947CCDC-7962-4B8B-ACC7-975F1DC80FD4}" type="parTrans" cxnId="{C071ECFB-C7BE-4C11-BCB0-22DA16159434}">
      <dgm:prSet/>
      <dgm:spPr/>
      <dgm:t>
        <a:bodyPr/>
        <a:lstStyle/>
        <a:p>
          <a:endParaRPr lang="en-US"/>
        </a:p>
      </dgm:t>
    </dgm:pt>
    <dgm:pt modelId="{E7D34D0B-3831-41DE-99B4-3BEDB052A760}" type="sibTrans" cxnId="{C071ECFB-C7BE-4C11-BCB0-22DA16159434}">
      <dgm:prSet/>
      <dgm:spPr/>
      <dgm:t>
        <a:bodyPr/>
        <a:lstStyle/>
        <a:p>
          <a:endParaRPr lang="en-US"/>
        </a:p>
      </dgm:t>
    </dgm:pt>
    <dgm:pt modelId="{7D1C7445-3B65-4C75-8968-5E6D602815A1}">
      <dgm:prSet phldrT="[Text]" custT="1"/>
      <dgm:spPr/>
      <dgm:t>
        <a:bodyPr/>
        <a:lstStyle/>
        <a:p>
          <a:pPr>
            <a:buFont typeface="Arial" panose="020B0604020202020204" pitchFamily="34" charset="0"/>
            <a:buChar char="•"/>
          </a:pPr>
          <a:r>
            <a:rPr lang="en-US" sz="2800" dirty="0"/>
            <a:t>How students navigate through the test</a:t>
          </a:r>
        </a:p>
      </dgm:t>
    </dgm:pt>
    <dgm:pt modelId="{AA46ADE7-B853-4CC0-BDBA-F30245879A95}" type="parTrans" cxnId="{E3DA29F9-0C0F-495B-AC40-7F60FC2CE488}">
      <dgm:prSet/>
      <dgm:spPr/>
      <dgm:t>
        <a:bodyPr/>
        <a:lstStyle/>
        <a:p>
          <a:endParaRPr lang="en-US"/>
        </a:p>
      </dgm:t>
    </dgm:pt>
    <dgm:pt modelId="{4753677B-B2C0-4EAB-9E35-5B626F8F4F76}" type="sibTrans" cxnId="{E3DA29F9-0C0F-495B-AC40-7F60FC2CE488}">
      <dgm:prSet/>
      <dgm:spPr/>
      <dgm:t>
        <a:bodyPr/>
        <a:lstStyle/>
        <a:p>
          <a:endParaRPr lang="en-US"/>
        </a:p>
      </dgm:t>
    </dgm:pt>
    <dgm:pt modelId="{EDA763B0-EEA1-4464-8E06-136ED68ED2E4}" type="pres">
      <dgm:prSet presAssocID="{3D1D8BD1-3C4D-4176-B609-F9B2BA243A59}" presName="linear" presStyleCnt="0">
        <dgm:presLayoutVars>
          <dgm:dir/>
          <dgm:resizeHandles val="exact"/>
        </dgm:presLayoutVars>
      </dgm:prSet>
      <dgm:spPr/>
    </dgm:pt>
    <dgm:pt modelId="{1398A6E5-DA16-47E0-8F2E-A6520E57E2C4}" type="pres">
      <dgm:prSet presAssocID="{AA361DAB-A179-4DF4-BB46-4C2BEDEF1891}" presName="comp" presStyleCnt="0"/>
      <dgm:spPr/>
    </dgm:pt>
    <dgm:pt modelId="{E89554BC-B6D2-44CE-AB3B-7590C6E86848}" type="pres">
      <dgm:prSet presAssocID="{AA361DAB-A179-4DF4-BB46-4C2BEDEF1891}" presName="box" presStyleLbl="node1" presStyleIdx="0" presStyleCnt="3"/>
      <dgm:spPr/>
    </dgm:pt>
    <dgm:pt modelId="{A368FAB3-5E27-42CD-B236-0DCC9F4CA724}" type="pres">
      <dgm:prSet presAssocID="{AA361DAB-A179-4DF4-BB46-4C2BEDEF1891}" presName="img" presStyleLbl="fgImgPlace1" presStyleIdx="0" presStyleCnt="3" custScaleX="39348" custLinFactNeighborX="-416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5000" b="-15000"/>
          </a:stretch>
        </a:blipFill>
        <a:ln>
          <a:noFill/>
        </a:ln>
      </dgm:spPr>
      <dgm:extLst>
        <a:ext uri="{E40237B7-FDA0-4F09-8148-C483321AD2D9}">
          <dgm14:cNvPr xmlns:dgm14="http://schemas.microsoft.com/office/drawing/2010/diagram" id="0" name="" descr="Laptop with solid fill"/>
        </a:ext>
      </dgm:extLst>
    </dgm:pt>
    <dgm:pt modelId="{5C5FC485-5E4B-472A-8940-7AB2AC143D0B}" type="pres">
      <dgm:prSet presAssocID="{AA361DAB-A179-4DF4-BB46-4C2BEDEF1891}" presName="text" presStyleLbl="node1" presStyleIdx="0" presStyleCnt="3">
        <dgm:presLayoutVars>
          <dgm:bulletEnabled val="1"/>
        </dgm:presLayoutVars>
      </dgm:prSet>
      <dgm:spPr/>
    </dgm:pt>
    <dgm:pt modelId="{62AA01B3-8FF5-416C-B42F-44EC262A109F}" type="pres">
      <dgm:prSet presAssocID="{270598CD-ACC0-4BCD-B34A-7C7E67FAB32C}" presName="spacer" presStyleCnt="0"/>
      <dgm:spPr/>
    </dgm:pt>
    <dgm:pt modelId="{9F2C895E-1842-4271-8E27-DF18CD815909}" type="pres">
      <dgm:prSet presAssocID="{9EE3FF7D-4BA8-4FF5-805F-7E6C682DE24E}" presName="comp" presStyleCnt="0"/>
      <dgm:spPr/>
    </dgm:pt>
    <dgm:pt modelId="{E56D5102-1005-4947-B5D9-BD66D27154E4}" type="pres">
      <dgm:prSet presAssocID="{9EE3FF7D-4BA8-4FF5-805F-7E6C682DE24E}" presName="box" presStyleLbl="node1" presStyleIdx="1" presStyleCnt="3"/>
      <dgm:spPr/>
    </dgm:pt>
    <dgm:pt modelId="{2AEA035E-B331-4510-A146-763A87AB934F}" type="pres">
      <dgm:prSet presAssocID="{9EE3FF7D-4BA8-4FF5-805F-7E6C682DE24E}" presName="img" presStyleLbl="fgImgPlace1" presStyleIdx="1" presStyleCnt="3" custScaleX="37517" custLinFactNeighborX="-429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a:noFill/>
        </a:ln>
      </dgm:spPr>
      <dgm:extLst>
        <a:ext uri="{E40237B7-FDA0-4F09-8148-C483321AD2D9}">
          <dgm14:cNvPr xmlns:dgm14="http://schemas.microsoft.com/office/drawing/2010/diagram" id="0" name="" descr="Gears with solid fill"/>
        </a:ext>
      </dgm:extLst>
    </dgm:pt>
    <dgm:pt modelId="{5DEC4F19-1939-4062-B56B-A5632A71D5D2}" type="pres">
      <dgm:prSet presAssocID="{9EE3FF7D-4BA8-4FF5-805F-7E6C682DE24E}" presName="text" presStyleLbl="node1" presStyleIdx="1" presStyleCnt="3">
        <dgm:presLayoutVars>
          <dgm:bulletEnabled val="1"/>
        </dgm:presLayoutVars>
      </dgm:prSet>
      <dgm:spPr/>
    </dgm:pt>
    <dgm:pt modelId="{E2284C57-7B82-4405-A0A8-3E3541159994}" type="pres">
      <dgm:prSet presAssocID="{E7D34D0B-3831-41DE-99B4-3BEDB052A760}" presName="spacer" presStyleCnt="0"/>
      <dgm:spPr/>
    </dgm:pt>
    <dgm:pt modelId="{7654C89B-01D2-4559-96F5-DA984D1370B0}" type="pres">
      <dgm:prSet presAssocID="{7D1C7445-3B65-4C75-8968-5E6D602815A1}" presName="comp" presStyleCnt="0"/>
      <dgm:spPr/>
    </dgm:pt>
    <dgm:pt modelId="{DB0B0723-EA41-4C88-AF5F-5CC9F59353DC}" type="pres">
      <dgm:prSet presAssocID="{7D1C7445-3B65-4C75-8968-5E6D602815A1}" presName="box" presStyleLbl="node1" presStyleIdx="2" presStyleCnt="3"/>
      <dgm:spPr/>
    </dgm:pt>
    <dgm:pt modelId="{D95FF47F-EAA8-4758-B38E-B073F99110FC}" type="pres">
      <dgm:prSet presAssocID="{7D1C7445-3B65-4C75-8968-5E6D602815A1}" presName="img" presStyleLbl="fgImgPlace1" presStyleIdx="2" presStyleCnt="3" custScaleX="41700" custLinFactNeighborX="-416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noFill/>
        </a:ln>
      </dgm:spPr>
      <dgm:extLst>
        <a:ext uri="{E40237B7-FDA0-4F09-8148-C483321AD2D9}">
          <dgm14:cNvPr xmlns:dgm14="http://schemas.microsoft.com/office/drawing/2010/diagram" id="0" name="" descr="School boy with solid fill"/>
        </a:ext>
      </dgm:extLst>
    </dgm:pt>
    <dgm:pt modelId="{FB56CED0-9257-4498-84B4-C15A2809C740}" type="pres">
      <dgm:prSet presAssocID="{7D1C7445-3B65-4C75-8968-5E6D602815A1}" presName="text" presStyleLbl="node1" presStyleIdx="2" presStyleCnt="3">
        <dgm:presLayoutVars>
          <dgm:bulletEnabled val="1"/>
        </dgm:presLayoutVars>
      </dgm:prSet>
      <dgm:spPr/>
    </dgm:pt>
  </dgm:ptLst>
  <dgm:cxnLst>
    <dgm:cxn modelId="{0550FE0F-CB1F-4B6E-AE63-1A352BCDCD5E}" type="presOf" srcId="{9EE3FF7D-4BA8-4FF5-805F-7E6C682DE24E}" destId="{5DEC4F19-1939-4062-B56B-A5632A71D5D2}" srcOrd="1" destOrd="0" presId="urn:microsoft.com/office/officeart/2005/8/layout/vList4"/>
    <dgm:cxn modelId="{D2F1F211-E176-448A-B8AA-269E2D3176A0}" type="presOf" srcId="{3D1D8BD1-3C4D-4176-B609-F9B2BA243A59}" destId="{EDA763B0-EEA1-4464-8E06-136ED68ED2E4}" srcOrd="0" destOrd="0" presId="urn:microsoft.com/office/officeart/2005/8/layout/vList4"/>
    <dgm:cxn modelId="{D06E3B1E-CA42-4ABC-9B07-6721986B4934}" type="presOf" srcId="{7D1C7445-3B65-4C75-8968-5E6D602815A1}" destId="{FB56CED0-9257-4498-84B4-C15A2809C740}" srcOrd="1" destOrd="0" presId="urn:microsoft.com/office/officeart/2005/8/layout/vList4"/>
    <dgm:cxn modelId="{130E637B-4D89-4D90-A233-C4B7B560069A}" type="presOf" srcId="{AA361DAB-A179-4DF4-BB46-4C2BEDEF1891}" destId="{E89554BC-B6D2-44CE-AB3B-7590C6E86848}" srcOrd="0" destOrd="0" presId="urn:microsoft.com/office/officeart/2005/8/layout/vList4"/>
    <dgm:cxn modelId="{0FBD887B-DBA9-45D2-BAB3-197946A94903}" type="presOf" srcId="{AA361DAB-A179-4DF4-BB46-4C2BEDEF1891}" destId="{5C5FC485-5E4B-472A-8940-7AB2AC143D0B}" srcOrd="1" destOrd="0" presId="urn:microsoft.com/office/officeart/2005/8/layout/vList4"/>
    <dgm:cxn modelId="{4EEF45A5-B641-40C7-8958-58D41299B15C}" srcId="{3D1D8BD1-3C4D-4176-B609-F9B2BA243A59}" destId="{AA361DAB-A179-4DF4-BB46-4C2BEDEF1891}" srcOrd="0" destOrd="0" parTransId="{B58E1472-5350-4F3A-AF67-A006625AA87A}" sibTransId="{270598CD-ACC0-4BCD-B34A-7C7E67FAB32C}"/>
    <dgm:cxn modelId="{83322CED-EE6C-47F6-BA00-6F64B0CD14B6}" type="presOf" srcId="{9EE3FF7D-4BA8-4FF5-805F-7E6C682DE24E}" destId="{E56D5102-1005-4947-B5D9-BD66D27154E4}" srcOrd="0" destOrd="0" presId="urn:microsoft.com/office/officeart/2005/8/layout/vList4"/>
    <dgm:cxn modelId="{C0BD74EE-1A53-4DE6-B9EC-4D19D6981C21}" type="presOf" srcId="{7D1C7445-3B65-4C75-8968-5E6D602815A1}" destId="{DB0B0723-EA41-4C88-AF5F-5CC9F59353DC}" srcOrd="0" destOrd="0" presId="urn:microsoft.com/office/officeart/2005/8/layout/vList4"/>
    <dgm:cxn modelId="{E3DA29F9-0C0F-495B-AC40-7F60FC2CE488}" srcId="{3D1D8BD1-3C4D-4176-B609-F9B2BA243A59}" destId="{7D1C7445-3B65-4C75-8968-5E6D602815A1}" srcOrd="2" destOrd="0" parTransId="{AA46ADE7-B853-4CC0-BDBA-F30245879A95}" sibTransId="{4753677B-B2C0-4EAB-9E35-5B626F8F4F76}"/>
    <dgm:cxn modelId="{C071ECFB-C7BE-4C11-BCB0-22DA16159434}" srcId="{3D1D8BD1-3C4D-4176-B609-F9B2BA243A59}" destId="{9EE3FF7D-4BA8-4FF5-805F-7E6C682DE24E}" srcOrd="1" destOrd="0" parTransId="{F947CCDC-7962-4B8B-ACC7-975F1DC80FD4}" sibTransId="{E7D34D0B-3831-41DE-99B4-3BEDB052A760}"/>
    <dgm:cxn modelId="{E4A20AAC-9070-464B-81F2-145D194F08CA}" type="presParOf" srcId="{EDA763B0-EEA1-4464-8E06-136ED68ED2E4}" destId="{1398A6E5-DA16-47E0-8F2E-A6520E57E2C4}" srcOrd="0" destOrd="0" presId="urn:microsoft.com/office/officeart/2005/8/layout/vList4"/>
    <dgm:cxn modelId="{E9A41F62-CD2B-48CE-9614-7D6BFC91C07D}" type="presParOf" srcId="{1398A6E5-DA16-47E0-8F2E-A6520E57E2C4}" destId="{E89554BC-B6D2-44CE-AB3B-7590C6E86848}" srcOrd="0" destOrd="0" presId="urn:microsoft.com/office/officeart/2005/8/layout/vList4"/>
    <dgm:cxn modelId="{AFC59CB8-1445-4EF9-8F02-6F33389F3A72}" type="presParOf" srcId="{1398A6E5-DA16-47E0-8F2E-A6520E57E2C4}" destId="{A368FAB3-5E27-42CD-B236-0DCC9F4CA724}" srcOrd="1" destOrd="0" presId="urn:microsoft.com/office/officeart/2005/8/layout/vList4"/>
    <dgm:cxn modelId="{D08BD00F-FAEE-47E8-8623-4160C11DB72F}" type="presParOf" srcId="{1398A6E5-DA16-47E0-8F2E-A6520E57E2C4}" destId="{5C5FC485-5E4B-472A-8940-7AB2AC143D0B}" srcOrd="2" destOrd="0" presId="urn:microsoft.com/office/officeart/2005/8/layout/vList4"/>
    <dgm:cxn modelId="{1BC00A76-3A82-40C5-A98D-0A250F62D078}" type="presParOf" srcId="{EDA763B0-EEA1-4464-8E06-136ED68ED2E4}" destId="{62AA01B3-8FF5-416C-B42F-44EC262A109F}" srcOrd="1" destOrd="0" presId="urn:microsoft.com/office/officeart/2005/8/layout/vList4"/>
    <dgm:cxn modelId="{3DCCBD4C-062C-4180-B9CA-0BA7DF4FB66A}" type="presParOf" srcId="{EDA763B0-EEA1-4464-8E06-136ED68ED2E4}" destId="{9F2C895E-1842-4271-8E27-DF18CD815909}" srcOrd="2" destOrd="0" presId="urn:microsoft.com/office/officeart/2005/8/layout/vList4"/>
    <dgm:cxn modelId="{5529C8EA-FB86-46B3-BAED-774F2B4AF0F6}" type="presParOf" srcId="{9F2C895E-1842-4271-8E27-DF18CD815909}" destId="{E56D5102-1005-4947-B5D9-BD66D27154E4}" srcOrd="0" destOrd="0" presId="urn:microsoft.com/office/officeart/2005/8/layout/vList4"/>
    <dgm:cxn modelId="{12BF0325-411F-42C7-9176-4298701340C2}" type="presParOf" srcId="{9F2C895E-1842-4271-8E27-DF18CD815909}" destId="{2AEA035E-B331-4510-A146-763A87AB934F}" srcOrd="1" destOrd="0" presId="urn:microsoft.com/office/officeart/2005/8/layout/vList4"/>
    <dgm:cxn modelId="{3B64300C-C404-4694-A388-0EC94E18740F}" type="presParOf" srcId="{9F2C895E-1842-4271-8E27-DF18CD815909}" destId="{5DEC4F19-1939-4062-B56B-A5632A71D5D2}" srcOrd="2" destOrd="0" presId="urn:microsoft.com/office/officeart/2005/8/layout/vList4"/>
    <dgm:cxn modelId="{5AD11D18-87D4-4842-BDE2-8B6EA3A3972C}" type="presParOf" srcId="{EDA763B0-EEA1-4464-8E06-136ED68ED2E4}" destId="{E2284C57-7B82-4405-A0A8-3E3541159994}" srcOrd="3" destOrd="0" presId="urn:microsoft.com/office/officeart/2005/8/layout/vList4"/>
    <dgm:cxn modelId="{11CCB74C-B544-4063-B085-C41AD68DC477}" type="presParOf" srcId="{EDA763B0-EEA1-4464-8E06-136ED68ED2E4}" destId="{7654C89B-01D2-4559-96F5-DA984D1370B0}" srcOrd="4" destOrd="0" presId="urn:microsoft.com/office/officeart/2005/8/layout/vList4"/>
    <dgm:cxn modelId="{83C48718-6B86-4E97-857C-7F1BCE98CA47}" type="presParOf" srcId="{7654C89B-01D2-4559-96F5-DA984D1370B0}" destId="{DB0B0723-EA41-4C88-AF5F-5CC9F59353DC}" srcOrd="0" destOrd="0" presId="urn:microsoft.com/office/officeart/2005/8/layout/vList4"/>
    <dgm:cxn modelId="{3706D5BF-671A-4A1E-8BBE-7EC8CBCEDF59}" type="presParOf" srcId="{7654C89B-01D2-4559-96F5-DA984D1370B0}" destId="{D95FF47F-EAA8-4758-B38E-B073F99110FC}" srcOrd="1" destOrd="0" presId="urn:microsoft.com/office/officeart/2005/8/layout/vList4"/>
    <dgm:cxn modelId="{12351D0A-4F5A-4DBC-A3E0-E77F49A19350}" type="presParOf" srcId="{7654C89B-01D2-4559-96F5-DA984D1370B0}" destId="{FB56CED0-9257-4498-84B4-C15A2809C74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554BC-B6D2-44CE-AB3B-7590C6E86848}">
      <dsp:nvSpPr>
        <dsp:cNvPr id="0" name=""/>
        <dsp:cNvSpPr/>
      </dsp:nvSpPr>
      <dsp:spPr>
        <a:xfrm>
          <a:off x="0" y="0"/>
          <a:ext cx="9138983" cy="880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How students log in to the testing system and select a test</a:t>
          </a:r>
        </a:p>
      </dsp:txBody>
      <dsp:txXfrm>
        <a:off x="1915803" y="0"/>
        <a:ext cx="7223179" cy="880070"/>
      </dsp:txXfrm>
    </dsp:sp>
    <dsp:sp modelId="{A368FAB3-5E27-42CD-B236-0DCC9F4CA724}">
      <dsp:nvSpPr>
        <dsp:cNvPr id="0" name=""/>
        <dsp:cNvSpPr/>
      </dsp:nvSpPr>
      <dsp:spPr>
        <a:xfrm>
          <a:off x="566122" y="88007"/>
          <a:ext cx="719201" cy="70405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5000" b="-1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56D5102-1005-4947-B5D9-BD66D27154E4}">
      <dsp:nvSpPr>
        <dsp:cNvPr id="0" name=""/>
        <dsp:cNvSpPr/>
      </dsp:nvSpPr>
      <dsp:spPr>
        <a:xfrm>
          <a:off x="0" y="968077"/>
          <a:ext cx="9138983" cy="880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The layout of the test and functionality of test tools </a:t>
          </a:r>
        </a:p>
      </dsp:txBody>
      <dsp:txXfrm>
        <a:off x="1915803" y="968077"/>
        <a:ext cx="7223179" cy="880070"/>
      </dsp:txXfrm>
    </dsp:sp>
    <dsp:sp modelId="{2AEA035E-B331-4510-A146-763A87AB934F}">
      <dsp:nvSpPr>
        <dsp:cNvPr id="0" name=""/>
        <dsp:cNvSpPr/>
      </dsp:nvSpPr>
      <dsp:spPr>
        <a:xfrm>
          <a:off x="580570" y="1056084"/>
          <a:ext cx="685734" cy="7040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B0B0723-EA41-4C88-AF5F-5CC9F59353DC}">
      <dsp:nvSpPr>
        <dsp:cNvPr id="0" name=""/>
        <dsp:cNvSpPr/>
      </dsp:nvSpPr>
      <dsp:spPr>
        <a:xfrm>
          <a:off x="0" y="1936154"/>
          <a:ext cx="9138983" cy="880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How students navigate through the test</a:t>
          </a:r>
        </a:p>
      </dsp:txBody>
      <dsp:txXfrm>
        <a:off x="1915803" y="1936154"/>
        <a:ext cx="7223179" cy="880070"/>
      </dsp:txXfrm>
    </dsp:sp>
    <dsp:sp modelId="{D95FF47F-EAA8-4758-B38E-B073F99110FC}">
      <dsp:nvSpPr>
        <dsp:cNvPr id="0" name=""/>
        <dsp:cNvSpPr/>
      </dsp:nvSpPr>
      <dsp:spPr>
        <a:xfrm>
          <a:off x="544627" y="2024161"/>
          <a:ext cx="762191" cy="70405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the Student Interface for Online Testing training module. This presentation is designed to help Test Coordinators and Test Administrators (TAs) understand the interface that students use to take online tests.</a:t>
            </a:r>
          </a:p>
          <a:p>
            <a:endParaRPr lang="en-US" dirty="0"/>
          </a:p>
          <a:p>
            <a:r>
              <a:rPr lang="en-US" dirty="0"/>
              <a:t>Individual states’ systems may vary. Consult your state documentation for detailed information.</a:t>
            </a:r>
          </a:p>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11" name="Slide Image Placeholder 10">
            <a:extLst>
              <a:ext uri="{FF2B5EF4-FFF2-40B4-BE49-F238E27FC236}">
                <a16:creationId xmlns:a16="http://schemas.microsoft.com/office/drawing/2014/main" id="{C3A72B5A-0027-4E06-97A7-29732C4BDE03}"/>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look at the various functionality checks students may see before beginning their test.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3409324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If required by the test content or specified test settings, students will see an Audio/Video Checks page where they will need to perform functional checks to ensure that their testing devices are working properly. Depending on the test students are taking, students may see one or more panels. We will walk through each of these audio/video checks in the next few slides. When students have finished all audio/video checks, they will need to select </a:t>
            </a:r>
            <a:r>
              <a:rPr lang="en-US" b="0" dirty="0"/>
              <a:t>Continue</a:t>
            </a:r>
            <a:r>
              <a:rPr lang="en-US" dirty="0"/>
              <a:t> to proceed. </a:t>
            </a:r>
          </a:p>
        </p:txBody>
      </p:sp>
      <p:sp>
        <p:nvSpPr>
          <p:cNvPr id="4" name="Slide Number Placeholder 3"/>
          <p:cNvSpPr>
            <a:spLocks noGrp="1"/>
          </p:cNvSpPr>
          <p:nvPr>
            <p:ph type="sldNum" sz="quarter" idx="10"/>
          </p:nvPr>
        </p:nvSpPr>
        <p:spPr/>
        <p:txBody>
          <a:bodyPr/>
          <a:lstStyle/>
          <a:p>
            <a:fld id="{73E18F1F-5A84-4C55-B1EA-7EBC853F01F5}" type="slidenum">
              <a:rPr lang="en-US" smtClean="0"/>
              <a:pPr/>
              <a:t>11</a:t>
            </a:fld>
            <a:endParaRPr lang="en-US" dirty="0"/>
          </a:p>
        </p:txBody>
      </p:sp>
      <p:sp>
        <p:nvSpPr>
          <p:cNvPr id="7" name="Slide Image Placeholder 6">
            <a:extLst>
              <a:ext uri="{FF2B5EF4-FFF2-40B4-BE49-F238E27FC236}">
                <a16:creationId xmlns:a16="http://schemas.microsoft.com/office/drawing/2014/main" id="{9A4A989D-BE7C-46DF-A9CB-872C8932627C}"/>
              </a:ext>
            </a:extLst>
          </p:cNvPr>
          <p:cNvSpPr>
            <a:spLocks noGrp="1" noRot="1" noChangeAspect="1"/>
          </p:cNvSpPr>
          <p:nvPr>
            <p:ph type="sldImg"/>
          </p:nvPr>
        </p:nvSpPr>
        <p:spPr/>
      </p:sp>
    </p:spTree>
    <p:extLst>
      <p:ext uri="{BB962C8B-B14F-4D97-AF65-F5344CB8AC3E}">
        <p14:creationId xmlns:p14="http://schemas.microsoft.com/office/powerpoint/2010/main" val="208262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Notes Placeholder 2"/>
          <p:cNvSpPr>
            <a:spLocks noGrp="1"/>
          </p:cNvSpPr>
          <p:nvPr>
            <p:ph type="body" idx="1"/>
          </p:nvPr>
        </p:nvSpPr>
        <p:spPr/>
        <p:txBody>
          <a:bodyPr/>
          <a:lstStyle/>
          <a:p>
            <a:r>
              <a:rPr lang="en-US" altLang="en-US" b="0" dirty="0"/>
              <a:t>Students with text-to-speech (TTS) enabled will be presented with a TTS Sound Check panel on the Audio/Video Checks page that verifies that text is being spoken correctly on their device. Students should press the speaker button to hear sample text being read aloud. If the voice is audible, students should select I heard the voice to proceed. If not, students may adjust their TTS settings using the sliders on this page and try again. If they still cannot hear the voice, they should log out of the Secure Browser and ask their TA for assistance with their headset and/or audio settings. </a:t>
            </a:r>
          </a:p>
          <a:p>
            <a:endParaRPr lang="en-US" altLang="en-US" b="0" dirty="0"/>
          </a:p>
          <a:p>
            <a:r>
              <a:rPr lang="en-US" altLang="en-US" b="0" dirty="0"/>
              <a:t>Students will not be able to continue into the assessment without completing the TTS check. Students with Spanish presentation and TTS enabled will be required to complete a second TTS check for the Spanish voice pack.</a:t>
            </a:r>
          </a:p>
        </p:txBody>
      </p:sp>
      <p:sp>
        <p:nvSpPr>
          <p:cNvPr id="614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A8AFB6D8-13DC-4668-9934-08A11A41FD4F}" type="slidenum">
              <a:rPr lang="en-US" altLang="en-US" smtClean="0"/>
              <a:pPr/>
              <a:t>12</a:t>
            </a:fld>
            <a:endParaRPr lang="en-US" altLang="en-US" dirty="0"/>
          </a:p>
        </p:txBody>
      </p:sp>
      <p:sp>
        <p:nvSpPr>
          <p:cNvPr id="4" name="Slide Image Placeholder 3">
            <a:extLst>
              <a:ext uri="{FF2B5EF4-FFF2-40B4-BE49-F238E27FC236}">
                <a16:creationId xmlns:a16="http://schemas.microsoft.com/office/drawing/2014/main" id="{EBDBE046-CA61-4ECF-92EE-4C8DDD65BB11}"/>
              </a:ext>
            </a:extLst>
          </p:cNvPr>
          <p:cNvSpPr>
            <a:spLocks noGrp="1" noRot="1" noChangeAspect="1"/>
          </p:cNvSpPr>
          <p:nvPr>
            <p:ph type="sldImg"/>
          </p:nvPr>
        </p:nvSpPr>
        <p:spPr/>
      </p:sp>
    </p:spTree>
    <p:extLst>
      <p:ext uri="{BB962C8B-B14F-4D97-AF65-F5344CB8AC3E}">
        <p14:creationId xmlns:p14="http://schemas.microsoft.com/office/powerpoint/2010/main" val="2892371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t>Students with speech-to-text (STT) enabled will be presented with the </a:t>
            </a:r>
            <a:r>
              <a:rPr lang="en-US" sz="1800" b="1" i="1" dirty="0">
                <a:effectLst/>
                <a:latin typeface="Segoe UI" panose="020B0502040204020203" pitchFamily="34" charset="0"/>
              </a:rPr>
              <a:t>Recording Device Check </a:t>
            </a:r>
            <a:r>
              <a:rPr lang="en-US" sz="1800" dirty="0">
                <a:effectLst/>
                <a:latin typeface="Segoe UI" panose="020B0502040204020203" pitchFamily="34" charset="0"/>
              </a:rPr>
              <a:t>screen that verifies that their voice is heard by the </a:t>
            </a:r>
            <a:r>
              <a:rPr lang="en-US" altLang="en-US" sz="1800" b="1" dirty="0"/>
              <a:t>Speech-to-Text</a:t>
            </a:r>
            <a:r>
              <a:rPr lang="en-US" sz="1800" dirty="0">
                <a:effectLst/>
                <a:latin typeface="Segoe UI" panose="020B0502040204020203" pitchFamily="34" charset="0"/>
              </a:rPr>
              <a:t> tool. </a:t>
            </a:r>
            <a:r>
              <a:rPr lang="en-US" altLang="en-US" dirty="0"/>
              <a:t>Be sure that these students are equipped with headphones and microphones. Students should click the </a:t>
            </a:r>
            <a:r>
              <a:rPr lang="en-US" altLang="en-US" b="1" dirty="0"/>
              <a:t>Microphone</a:t>
            </a:r>
            <a:r>
              <a:rPr lang="en-US" altLang="en-US" dirty="0"/>
              <a:t> button. T</a:t>
            </a:r>
            <a:r>
              <a:rPr lang="en-US" dirty="0"/>
              <a:t>he microphone will be replaced with a </a:t>
            </a:r>
            <a:r>
              <a:rPr lang="en-US" b="1" dirty="0"/>
              <a:t>Stop</a:t>
            </a:r>
            <a:r>
              <a:rPr lang="en-US" dirty="0"/>
              <a:t> button. Students should say their names into their microphones, and then click the </a:t>
            </a:r>
            <a:r>
              <a:rPr lang="en-US" b="1" dirty="0"/>
              <a:t>Stop</a:t>
            </a:r>
            <a:r>
              <a:rPr lang="en-US" dirty="0"/>
              <a:t> button. Students should then click the </a:t>
            </a:r>
            <a:r>
              <a:rPr lang="en-US" b="1" dirty="0"/>
              <a:t>Play</a:t>
            </a:r>
            <a:r>
              <a:rPr lang="en-US" dirty="0"/>
              <a:t> button to hear their recording.</a:t>
            </a:r>
          </a:p>
          <a:p>
            <a:endParaRPr lang="en-US" dirty="0"/>
          </a:p>
          <a:p>
            <a:r>
              <a:rPr lang="en-US" dirty="0"/>
              <a:t>If students clearly hear their names, they should click the </a:t>
            </a:r>
            <a:r>
              <a:rPr lang="en-US" b="1" dirty="0"/>
              <a:t>I heard my recording </a:t>
            </a:r>
            <a:r>
              <a:rPr lang="en-US" dirty="0"/>
              <a:t>button. </a:t>
            </a:r>
          </a:p>
          <a:p>
            <a:endParaRPr lang="en-US" altLang="en-US" dirty="0"/>
          </a:p>
          <a:p>
            <a:r>
              <a:rPr lang="en-US" altLang="en-US" dirty="0"/>
              <a:t>If the audio is not clear, students should click the </a:t>
            </a:r>
            <a:r>
              <a:rPr lang="en-US" altLang="en-US" b="1" dirty="0"/>
              <a:t>I did not hear my recording </a:t>
            </a:r>
            <a:r>
              <a:rPr lang="en-US" altLang="en-US" dirty="0"/>
              <a:t>button. The student will receive a message advising them to tell the TA about the recording device problem. </a:t>
            </a:r>
          </a:p>
          <a:p>
            <a:endParaRPr lang="en-US" altLang="en-US" dirty="0"/>
          </a:p>
          <a:p>
            <a:pPr marL="171450" indent="-171450">
              <a:buFont typeface="Arial" panose="020B0604020202020204" pitchFamily="34" charset="0"/>
              <a:buChar char="•"/>
            </a:pPr>
            <a:r>
              <a:rPr lang="en-US" altLang="en-US" dirty="0"/>
              <a:t>The student can click the </a:t>
            </a:r>
            <a:r>
              <a:rPr lang="en-US" altLang="en-US" b="1" dirty="0"/>
              <a:t>Try Again </a:t>
            </a:r>
            <a:r>
              <a:rPr lang="en-US" altLang="en-US" dirty="0"/>
              <a:t>button to record an audio sample again.</a:t>
            </a:r>
          </a:p>
          <a:p>
            <a:pPr marL="171450" indent="-171450">
              <a:buFont typeface="Arial" panose="020B0604020202020204" pitchFamily="34" charset="0"/>
              <a:buChar char="•"/>
            </a:pPr>
            <a:r>
              <a:rPr lang="en-US" altLang="en-US" dirty="0"/>
              <a:t>Click the </a:t>
            </a:r>
            <a:r>
              <a:rPr lang="en-US" altLang="en-US" b="1" dirty="0"/>
              <a:t>Select New Recording Device </a:t>
            </a:r>
            <a:r>
              <a:rPr lang="en-US" altLang="en-US" dirty="0"/>
              <a:t>button to try recording using a different attached device; or</a:t>
            </a:r>
          </a:p>
          <a:p>
            <a:pPr marL="171450" indent="-171450">
              <a:buFont typeface="Arial" panose="020B0604020202020204" pitchFamily="34" charset="0"/>
              <a:buChar char="•"/>
            </a:pPr>
            <a:r>
              <a:rPr lang="en-US" altLang="en-US" dirty="0"/>
              <a:t>Click the </a:t>
            </a:r>
            <a:r>
              <a:rPr lang="en-US" altLang="en-US" b="1" dirty="0"/>
              <a:t>Logout </a:t>
            </a:r>
            <a:r>
              <a:rPr lang="en-US" altLang="en-US" dirty="0"/>
              <a:t>button and work with the TA to adjust his or her recording device settings.</a:t>
            </a:r>
          </a:p>
          <a:p>
            <a:endParaRPr lang="en-US" dirty="0"/>
          </a:p>
        </p:txBody>
      </p:sp>
      <p:sp>
        <p:nvSpPr>
          <p:cNvPr id="4" name="Slide Number Placeholder 3"/>
          <p:cNvSpPr>
            <a:spLocks noGrp="1"/>
          </p:cNvSpPr>
          <p:nvPr>
            <p:ph type="sldNum" sz="quarter" idx="10"/>
          </p:nvPr>
        </p:nvSpPr>
        <p:spPr/>
        <p:txBody>
          <a:bodyPr/>
          <a:lstStyle/>
          <a:p>
            <a:fld id="{73E18F1F-5A84-4C55-B1EA-7EBC853F01F5}" type="slidenum">
              <a:rPr lang="en-US" smtClean="0"/>
              <a:pPr/>
              <a:t>13</a:t>
            </a:fld>
            <a:endParaRPr lang="en-US" dirty="0"/>
          </a:p>
        </p:txBody>
      </p:sp>
      <p:sp>
        <p:nvSpPr>
          <p:cNvPr id="7" name="Slide Image Placeholder 6">
            <a:extLst>
              <a:ext uri="{FF2B5EF4-FFF2-40B4-BE49-F238E27FC236}">
                <a16:creationId xmlns:a16="http://schemas.microsoft.com/office/drawing/2014/main" id="{DC4B8353-88E4-42CC-B872-43886559F21F}"/>
              </a:ext>
            </a:extLst>
          </p:cNvPr>
          <p:cNvSpPr>
            <a:spLocks noGrp="1" noRot="1" noChangeAspect="1"/>
          </p:cNvSpPr>
          <p:nvPr>
            <p:ph type="sldImg"/>
          </p:nvPr>
        </p:nvSpPr>
        <p:spPr/>
      </p:sp>
    </p:spTree>
    <p:extLst>
      <p:ext uri="{BB962C8B-B14F-4D97-AF65-F5344CB8AC3E}">
        <p14:creationId xmlns:p14="http://schemas.microsoft.com/office/powerpoint/2010/main" val="4078932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students have the opportunity to review detailed information about the tools and navigation features they will use during testing from the </a:t>
            </a:r>
            <a:r>
              <a:rPr lang="en-US" b="1" i="1" dirty="0"/>
              <a:t>Instructions and Help</a:t>
            </a:r>
            <a:r>
              <a:rPr lang="en-US" dirty="0"/>
              <a:t> screen. </a:t>
            </a:r>
          </a:p>
          <a:p>
            <a:endParaRPr lang="en-US" dirty="0"/>
          </a:p>
          <a:p>
            <a:pPr lvl="0"/>
            <a:r>
              <a:rPr lang="en-US" dirty="0"/>
              <a:t>The </a:t>
            </a:r>
            <a:r>
              <a:rPr lang="en-US" i="1" dirty="0"/>
              <a:t>Test Settings </a:t>
            </a:r>
            <a:r>
              <a:rPr lang="en-US" dirty="0"/>
              <a:t>section allows students to view their current test settings. </a:t>
            </a:r>
          </a:p>
          <a:p>
            <a:endParaRPr lang="en-US" dirty="0"/>
          </a:p>
          <a:p>
            <a:r>
              <a:rPr lang="en-US" dirty="0"/>
              <a:t>The </a:t>
            </a:r>
            <a:r>
              <a:rPr lang="en-US" i="1" dirty="0"/>
              <a:t>Help Guide </a:t>
            </a:r>
            <a:r>
              <a:rPr lang="en-US" dirty="0"/>
              <a:t>section contains an overview of the test site, test rules, and information on text-to-speech and print-on-request features.</a:t>
            </a:r>
          </a:p>
          <a:p>
            <a:endParaRPr lang="en-US" dirty="0"/>
          </a:p>
          <a:p>
            <a:r>
              <a:rPr lang="en-US" dirty="0"/>
              <a:t>When students select </a:t>
            </a:r>
            <a:r>
              <a:rPr lang="en-US" b="1" dirty="0"/>
              <a:t>Begin Test Now</a:t>
            </a:r>
            <a:r>
              <a:rPr lang="en-US" dirty="0"/>
              <a:t>, they will be presented with the first question of the test. Test Administrators should use the </a:t>
            </a:r>
            <a:r>
              <a:rPr lang="en-US" i="1" dirty="0"/>
              <a:t>TA Script of Student Directions </a:t>
            </a:r>
            <a:r>
              <a:rPr lang="en-US" dirty="0"/>
              <a:t>to walk students through the following checks.</a:t>
            </a:r>
          </a:p>
        </p:txBody>
      </p:sp>
      <p:sp>
        <p:nvSpPr>
          <p:cNvPr id="6246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A6711A-7B8E-4BAE-A2D1-EBCF0C5D76B5}" type="slidenum">
              <a:rPr lang="en-US" altLang="en-US" smtClean="0"/>
              <a:pPr/>
              <a:t>14</a:t>
            </a:fld>
            <a:endParaRPr lang="en-US" altLang="en-US" dirty="0"/>
          </a:p>
        </p:txBody>
      </p:sp>
      <p:sp>
        <p:nvSpPr>
          <p:cNvPr id="5" name="Slide Image Placeholder 4">
            <a:extLst>
              <a:ext uri="{FF2B5EF4-FFF2-40B4-BE49-F238E27FC236}">
                <a16:creationId xmlns:a16="http://schemas.microsoft.com/office/drawing/2014/main" id="{99F10654-4CA9-4EAD-A8DC-470156BE1119}"/>
              </a:ext>
            </a:extLst>
          </p:cNvPr>
          <p:cNvSpPr>
            <a:spLocks noGrp="1" noRot="1" noChangeAspect="1"/>
          </p:cNvSpPr>
          <p:nvPr>
            <p:ph type="sldImg"/>
          </p:nvPr>
        </p:nvSpPr>
        <p:spPr/>
      </p:sp>
    </p:spTree>
    <p:extLst>
      <p:ext uri="{BB962C8B-B14F-4D97-AF65-F5344CB8AC3E}">
        <p14:creationId xmlns:p14="http://schemas.microsoft.com/office/powerpoint/2010/main" val="132780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800" dirty="0">
                <a:effectLst/>
                <a:latin typeface="Segoe UI" panose="020B0502040204020203" pitchFamily="34" charset="0"/>
              </a:rPr>
              <a:t>When the students select the </a:t>
            </a:r>
            <a:r>
              <a:rPr lang="en-US" sz="1800" b="1" dirty="0">
                <a:effectLst/>
                <a:latin typeface="Segoe UI" panose="020B0502040204020203" pitchFamily="34" charset="0"/>
              </a:rPr>
              <a:t>View Test Settings </a:t>
            </a:r>
            <a:r>
              <a:rPr lang="en-US" sz="1800" dirty="0">
                <a:effectLst/>
                <a:latin typeface="Segoe UI" panose="020B0502040204020203" pitchFamily="34" charset="0"/>
              </a:rPr>
              <a:t>button, students will see the </a:t>
            </a:r>
            <a:r>
              <a:rPr lang="en-US" sz="1800" b="1" i="1" dirty="0">
                <a:effectLst/>
                <a:latin typeface="Segoe UI" panose="020B0502040204020203" pitchFamily="34" charset="0"/>
              </a:rPr>
              <a:t>Review Test Settings </a:t>
            </a:r>
            <a:r>
              <a:rPr lang="en-US" sz="1800" dirty="0">
                <a:effectLst/>
                <a:latin typeface="Segoe UI" panose="020B0502040204020203" pitchFamily="34" charset="0"/>
              </a:rPr>
              <a:t>screen. </a:t>
            </a:r>
            <a:r>
              <a:rPr lang="en-US" dirty="0"/>
              <a:t>This screen displays the name of the test and any selected accessibility resources. </a:t>
            </a:r>
            <a:r>
              <a:rPr lang="en-US" sz="1800" dirty="0">
                <a:effectLst/>
                <a:latin typeface="Segoe UI" panose="020B0502040204020203" pitchFamily="34" charset="0"/>
              </a:rPr>
              <a:t>If the information is correct, students should click the </a:t>
            </a:r>
            <a:r>
              <a:rPr lang="en-US" sz="1800" b="1" dirty="0">
                <a:effectLst/>
                <a:latin typeface="Segoe UI" panose="020B0502040204020203" pitchFamily="34" charset="0"/>
              </a:rPr>
              <a:t>OK</a:t>
            </a:r>
            <a:r>
              <a:rPr lang="en-US" sz="1800" dirty="0">
                <a:effectLst/>
                <a:latin typeface="Segoe UI" panose="020B0502040204020203" pitchFamily="34" charset="0"/>
              </a:rPr>
              <a:t> button to return to the previous screen.</a:t>
            </a:r>
            <a:r>
              <a:rPr lang="en-US" dirty="0"/>
              <a:t> </a:t>
            </a:r>
            <a:r>
              <a:rPr lang="en-US" sz="1800" dirty="0">
                <a:effectLst/>
                <a:latin typeface="Segoe UI" panose="020B0502040204020203" pitchFamily="34" charset="0"/>
              </a:rPr>
              <a:t>If any of the information is incorrect, they should raise their hand and then wait to be advised by the TA</a:t>
            </a:r>
            <a:r>
              <a:rPr lang="en-US" dirty="0"/>
              <a:t>. Note that the actual settings students see may vary from what is shown on this slide. Be sure to refer to the TA Script of Student Directions for online tests to guide students through the login and confirmation process.</a:t>
            </a:r>
          </a:p>
        </p:txBody>
      </p:sp>
      <p:sp>
        <p:nvSpPr>
          <p:cNvPr id="6042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ECBCBD13-7BB4-413B-8181-3B04E84906F9}" type="slidenum">
              <a:rPr lang="en-US" altLang="en-US" smtClean="0"/>
              <a:pPr/>
              <a:t>15</a:t>
            </a:fld>
            <a:endParaRPr lang="en-US" altLang="en-US" dirty="0"/>
          </a:p>
        </p:txBody>
      </p:sp>
      <p:sp>
        <p:nvSpPr>
          <p:cNvPr id="5" name="Slide Image Placeholder 4">
            <a:extLst>
              <a:ext uri="{FF2B5EF4-FFF2-40B4-BE49-F238E27FC236}">
                <a16:creationId xmlns:a16="http://schemas.microsoft.com/office/drawing/2014/main" id="{3277D384-25E9-444E-84D7-BB497A25CC2F}"/>
              </a:ext>
            </a:extLst>
          </p:cNvPr>
          <p:cNvSpPr>
            <a:spLocks noGrp="1" noRot="1" noChangeAspect="1"/>
          </p:cNvSpPr>
          <p:nvPr>
            <p:ph type="sldImg"/>
          </p:nvPr>
        </p:nvSpPr>
        <p:spPr/>
      </p:sp>
    </p:spTree>
    <p:extLst>
      <p:ext uri="{BB962C8B-B14F-4D97-AF65-F5344CB8AC3E}">
        <p14:creationId xmlns:p14="http://schemas.microsoft.com/office/powerpoint/2010/main" val="384365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a:t>
            </a:r>
            <a:r>
              <a:rPr lang="en-US" b="1" i="1" dirty="0"/>
              <a:t>Additional Test Information </a:t>
            </a:r>
            <a:r>
              <a:rPr lang="en-US" dirty="0"/>
              <a:t>screen lists any additional information that is necessary for students to know while in the testing session. This section will only appear for the summative ELA, math, and science tests in the spring.</a:t>
            </a:r>
          </a:p>
          <a:p>
            <a:pPr lvl="0"/>
            <a:endParaRPr lang="en-US" dirty="0"/>
          </a:p>
          <a:p>
            <a:pPr lvl="0"/>
            <a:r>
              <a:rPr lang="en-US" dirty="0"/>
              <a:t>The Test Administrator should instruct students to open the Help Guide. The </a:t>
            </a:r>
            <a:r>
              <a:rPr lang="en-US" b="1" dirty="0"/>
              <a:t>Help Guide </a:t>
            </a:r>
            <a:r>
              <a:rPr lang="en-US" dirty="0"/>
              <a:t>contains information the student will find useful throughout the test and can be accessed at any point during the test by clicking the </a:t>
            </a:r>
            <a:r>
              <a:rPr lang="en-US" b="1" dirty="0"/>
              <a:t>?</a:t>
            </a:r>
            <a:r>
              <a:rPr lang="en-US" dirty="0"/>
              <a:t> button. It includes the sections </a:t>
            </a:r>
            <a:r>
              <a:rPr lang="en-US" i="1" dirty="0"/>
              <a:t>How to Move Through the Test, Pause Rules, Overview of Test Screen, Tools, Menu,</a:t>
            </a:r>
            <a:r>
              <a:rPr lang="en-US" dirty="0"/>
              <a:t> and </a:t>
            </a:r>
            <a:r>
              <a:rPr lang="en-US" i="1" dirty="0"/>
              <a:t>Other Tools</a:t>
            </a:r>
            <a:r>
              <a:rPr lang="en-US" dirty="0"/>
              <a:t>. The Test Administrator should now instruct students to click on the </a:t>
            </a:r>
            <a:r>
              <a:rPr lang="en-US" b="1" dirty="0"/>
              <a:t>Back</a:t>
            </a:r>
            <a:r>
              <a:rPr lang="en-US" dirty="0"/>
              <a:t> button to return to the previous screen.</a:t>
            </a:r>
          </a:p>
          <a:p>
            <a:endParaRPr lang="en-US" dirty="0"/>
          </a:p>
          <a:p>
            <a:r>
              <a:rPr lang="en-US" dirty="0"/>
              <a:t>When students click the </a:t>
            </a:r>
            <a:r>
              <a:rPr lang="en-US" b="1" dirty="0"/>
              <a:t>Begin Test Now </a:t>
            </a:r>
            <a:r>
              <a:rPr lang="en-US" dirty="0"/>
              <a:t>button, they will be presented with the first question of the test.</a:t>
            </a:r>
          </a:p>
        </p:txBody>
      </p:sp>
      <p:sp>
        <p:nvSpPr>
          <p:cNvPr id="6246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A6711A-7B8E-4BAE-A2D1-EBCF0C5D76B5}" type="slidenum">
              <a:rPr lang="en-US" altLang="en-US" smtClean="0"/>
              <a:pPr/>
              <a:t>16</a:t>
            </a:fld>
            <a:endParaRPr lang="en-US" altLang="en-US" dirty="0"/>
          </a:p>
        </p:txBody>
      </p:sp>
      <p:sp>
        <p:nvSpPr>
          <p:cNvPr id="5" name="Slide Image Placeholder 4">
            <a:extLst>
              <a:ext uri="{FF2B5EF4-FFF2-40B4-BE49-F238E27FC236}">
                <a16:creationId xmlns:a16="http://schemas.microsoft.com/office/drawing/2014/main" id="{7A1854BD-F28D-42EB-B7AF-B19E3DCE3D3B}"/>
              </a:ext>
            </a:extLst>
          </p:cNvPr>
          <p:cNvSpPr>
            <a:spLocks noGrp="1" noRot="1" noChangeAspect="1"/>
          </p:cNvSpPr>
          <p:nvPr>
            <p:ph type="sldImg"/>
          </p:nvPr>
        </p:nvSpPr>
        <p:spPr/>
      </p:sp>
    </p:spTree>
    <p:extLst>
      <p:ext uri="{BB962C8B-B14F-4D97-AF65-F5344CB8AC3E}">
        <p14:creationId xmlns:p14="http://schemas.microsoft.com/office/powerpoint/2010/main" val="1327805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n-US" altLang="en-US" dirty="0"/>
              <a:t>After students log in, they will see the first item of the test. An example of the test interface is shown here. We will discuss more about the various features of the interface on the following slides. </a:t>
            </a:r>
          </a:p>
        </p:txBody>
      </p:sp>
      <p:sp>
        <p:nvSpPr>
          <p:cNvPr id="6451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06280C-6D1C-4A5C-909D-80764BF5D8EC}" type="slidenum">
              <a:rPr lang="en-US" altLang="en-US" smtClean="0"/>
              <a:pPr/>
              <a:t>17</a:t>
            </a:fld>
            <a:endParaRPr lang="en-US" altLang="en-US" dirty="0"/>
          </a:p>
        </p:txBody>
      </p:sp>
      <p:sp>
        <p:nvSpPr>
          <p:cNvPr id="4" name="Slide Image Placeholder 3">
            <a:extLst>
              <a:ext uri="{FF2B5EF4-FFF2-40B4-BE49-F238E27FC236}">
                <a16:creationId xmlns:a16="http://schemas.microsoft.com/office/drawing/2014/main" id="{34F27567-234E-4C27-8B3E-04C886DCE2B4}"/>
              </a:ext>
            </a:extLst>
          </p:cNvPr>
          <p:cNvSpPr>
            <a:spLocks noGrp="1" noRot="1" noChangeAspect="1"/>
          </p:cNvSpPr>
          <p:nvPr>
            <p:ph type="sldImg"/>
          </p:nvPr>
        </p:nvSpPr>
        <p:spPr/>
      </p:sp>
    </p:spTree>
    <p:extLst>
      <p:ext uri="{BB962C8B-B14F-4D97-AF65-F5344CB8AC3E}">
        <p14:creationId xmlns:p14="http://schemas.microsoft.com/office/powerpoint/2010/main" val="1150107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n-US" altLang="en-US" dirty="0"/>
              <a:t>The global menu appears at the top of the Student Interface. The left side of the menu contains navigation buttons that students use to advance through the test.</a:t>
            </a:r>
          </a:p>
          <a:p>
            <a:endParaRPr lang="en-US" altLang="en-US" dirty="0"/>
          </a:p>
          <a:p>
            <a:r>
              <a:rPr lang="en-US" altLang="en-US" dirty="0"/>
              <a:t>All students can navigate between pages using the Back and Next arrow buttons. Students can also navigate between items using the Items drop-down menu located above the navigation buttons. We will discuss the Items menu later in this module.</a:t>
            </a:r>
          </a:p>
          <a:p>
            <a:endParaRPr lang="en-US" altLang="en-US" dirty="0"/>
          </a:p>
          <a:p>
            <a:r>
              <a:rPr lang="en-US" dirty="0"/>
              <a:t>The Save button ensures that a response is committed to the system. However, the Save button is not required to save an item. Other actions, such as moving forward to the next question, will also save the response.</a:t>
            </a:r>
          </a:p>
          <a:p>
            <a:endParaRPr lang="en-US" altLang="en-US" dirty="0"/>
          </a:p>
          <a:p>
            <a:r>
              <a:rPr lang="en-US" altLang="en-US" dirty="0"/>
              <a:t>The right side of the menu contains test tools that students may use during testing. Some test tools, such as the Zoom In and Zoom Out buttons, are universal tools available to all students. The Pause button pauses a student’s test and logs the student out of the Student Interface. We will discuss more about pausing a test later in this presentation.</a:t>
            </a:r>
          </a:p>
          <a:p>
            <a:endParaRPr lang="en-US" altLang="en-US" dirty="0"/>
          </a:p>
          <a:p>
            <a:r>
              <a:rPr lang="en-US" altLang="en-US" dirty="0"/>
              <a:t>Other tools are designated supports or accommodations that must be set up in TIDE for students to use them.</a:t>
            </a:r>
          </a:p>
          <a:p>
            <a:endParaRPr lang="en-US" altLang="en-US" dirty="0"/>
          </a:p>
          <a:p>
            <a:r>
              <a:rPr lang="en-US" altLang="en-US" dirty="0"/>
              <a:t>The sample image on this slide is just one example of the test tools that may appear. </a:t>
            </a:r>
          </a:p>
        </p:txBody>
      </p:sp>
      <p:sp>
        <p:nvSpPr>
          <p:cNvPr id="6451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06280C-6D1C-4A5C-909D-80764BF5D8EC}" type="slidenum">
              <a:rPr lang="en-US" altLang="en-US" smtClean="0"/>
              <a:pPr/>
              <a:t>18</a:t>
            </a:fld>
            <a:endParaRPr lang="en-US" altLang="en-US" dirty="0"/>
          </a:p>
        </p:txBody>
      </p:sp>
      <p:sp>
        <p:nvSpPr>
          <p:cNvPr id="4" name="Slide Image Placeholder 3">
            <a:extLst>
              <a:ext uri="{FF2B5EF4-FFF2-40B4-BE49-F238E27FC236}">
                <a16:creationId xmlns:a16="http://schemas.microsoft.com/office/drawing/2014/main" id="{8AB6B058-ED70-4A7B-811B-C3A0A1B14F10}"/>
              </a:ext>
            </a:extLst>
          </p:cNvPr>
          <p:cNvSpPr>
            <a:spLocks noGrp="1" noRot="1" noChangeAspect="1"/>
          </p:cNvSpPr>
          <p:nvPr>
            <p:ph type="sldImg"/>
          </p:nvPr>
        </p:nvSpPr>
        <p:spPr/>
      </p:sp>
    </p:spTree>
    <p:extLst>
      <p:ext uri="{BB962C8B-B14F-4D97-AF65-F5344CB8AC3E}">
        <p14:creationId xmlns:p14="http://schemas.microsoft.com/office/powerpoint/2010/main" val="2505452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addition to using navigation buttons in the global menu, students can move through the test using the Items drop-down menu. The Items drop-down menu lists all items completed thus far and displays a blue flag for items that have been marked for review. If the test allows students to skip items, an orange triangle will appear next to the item number of any items the student does not answer. Students can jump directly to an item at any time during the test by selecting the item number.</a:t>
            </a:r>
          </a:p>
        </p:txBody>
      </p:sp>
      <p:sp>
        <p:nvSpPr>
          <p:cNvPr id="4" name="Slide Number Placeholder 3"/>
          <p:cNvSpPr>
            <a:spLocks noGrp="1"/>
          </p:cNvSpPr>
          <p:nvPr>
            <p:ph type="sldNum" sz="quarter" idx="5"/>
          </p:nvPr>
        </p:nvSpPr>
        <p:spPr/>
        <p:txBody>
          <a:bodyPr/>
          <a:lstStyle/>
          <a:p>
            <a:fld id="{73E18F1F-5A84-4C55-B1EA-7EBC853F01F5}" type="slidenum">
              <a:rPr lang="en-US" smtClean="0"/>
              <a:pPr/>
              <a:t>19</a:t>
            </a:fld>
            <a:endParaRPr lang="en-US" dirty="0"/>
          </a:p>
        </p:txBody>
      </p:sp>
      <p:sp>
        <p:nvSpPr>
          <p:cNvPr id="7" name="Slide Image Placeholder 6">
            <a:extLst>
              <a:ext uri="{FF2B5EF4-FFF2-40B4-BE49-F238E27FC236}">
                <a16:creationId xmlns:a16="http://schemas.microsoft.com/office/drawing/2014/main" id="{7AEC0252-D8CA-43D3-AF88-3EE07A150941}"/>
              </a:ext>
            </a:extLst>
          </p:cNvPr>
          <p:cNvSpPr>
            <a:spLocks noGrp="1" noRot="1" noChangeAspect="1"/>
          </p:cNvSpPr>
          <p:nvPr>
            <p:ph type="sldImg"/>
          </p:nvPr>
        </p:nvSpPr>
        <p:spPr/>
      </p:sp>
    </p:spTree>
    <p:extLst>
      <p:ext uri="{BB962C8B-B14F-4D97-AF65-F5344CB8AC3E}">
        <p14:creationId xmlns:p14="http://schemas.microsoft.com/office/powerpoint/2010/main" val="427310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viewing this presentation, you should understand the following:</a:t>
            </a:r>
          </a:p>
          <a:p>
            <a:endParaRPr lang="en-US" dirty="0"/>
          </a:p>
          <a:p>
            <a:pPr marL="171450" indent="-171450">
              <a:buFont typeface="Arial" panose="020B0604020202020204" pitchFamily="34" charset="0"/>
              <a:buChar char="•"/>
            </a:pPr>
            <a:r>
              <a:rPr lang="en-US" dirty="0"/>
              <a:t>How students log in to the testing system and select a test</a:t>
            </a:r>
          </a:p>
          <a:p>
            <a:pPr marL="171450" indent="-171450">
              <a:buFont typeface="Arial" panose="020B0604020202020204" pitchFamily="34" charset="0"/>
              <a:buChar char="•"/>
            </a:pPr>
            <a:r>
              <a:rPr lang="en-US" dirty="0"/>
              <a:t>The layout of the test and functionality of test tools</a:t>
            </a:r>
          </a:p>
          <a:p>
            <a:pPr marL="171450" indent="-171450">
              <a:buFont typeface="Arial" panose="020B0604020202020204" pitchFamily="34" charset="0"/>
              <a:buChar char="•"/>
            </a:pPr>
            <a:r>
              <a:rPr lang="en-US" dirty="0"/>
              <a:t>How students navigate through the test</a:t>
            </a:r>
          </a:p>
          <a:p>
            <a:endParaRPr lang="en-US" dirty="0"/>
          </a:p>
          <a:p>
            <a:r>
              <a:rPr lang="en-US" dirty="0"/>
              <a:t>Please note, the navigation instructions that follow are from the viewpoint of a Windows PC user with a two-button mouse. Your steps may vary slightly depending on the device and operating system you are using.</a:t>
            </a:r>
          </a:p>
          <a:p>
            <a:endParaRPr 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A89D2792-5275-4C39-A12F-D48DC13625F3}" type="slidenum">
              <a:rPr lang="en-US" altLang="en-US" smtClean="0"/>
              <a:pPr/>
              <a:t>2</a:t>
            </a:fld>
            <a:endParaRPr lang="en-US" altLang="en-US" dirty="0"/>
          </a:p>
        </p:txBody>
      </p:sp>
      <p:sp>
        <p:nvSpPr>
          <p:cNvPr id="5" name="Slide Image Placeholder 4">
            <a:extLst>
              <a:ext uri="{FF2B5EF4-FFF2-40B4-BE49-F238E27FC236}">
                <a16:creationId xmlns:a16="http://schemas.microsoft.com/office/drawing/2014/main" id="{505FB2C9-20D2-4184-8BD1-5313638CECBD}"/>
              </a:ext>
            </a:extLst>
          </p:cNvPr>
          <p:cNvSpPr>
            <a:spLocks noGrp="1" noRot="1" noChangeAspect="1"/>
          </p:cNvSpPr>
          <p:nvPr>
            <p:ph type="sldImg"/>
          </p:nvPr>
        </p:nvSpPr>
        <p:spPr/>
      </p:sp>
    </p:spTree>
    <p:extLst>
      <p:ext uri="{BB962C8B-B14F-4D97-AF65-F5344CB8AC3E}">
        <p14:creationId xmlns:p14="http://schemas.microsoft.com/office/powerpoint/2010/main" val="1183362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marL="0" lvl="1"/>
            <a:r>
              <a:rPr lang="en-US" dirty="0"/>
              <a:t>Test items and stimuli contain context menus. Students may use context menus to mark items for review, view item tutorials explaining how a particular item type works, send print requests to the TA (if test settings allow), and access additional test tools and features.</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0947" indent="-288827">
              <a:defRPr>
                <a:solidFill>
                  <a:schemeClr val="tx1"/>
                </a:solidFill>
                <a:latin typeface="Calibri" pitchFamily="34" charset="0"/>
              </a:defRPr>
            </a:lvl2pPr>
            <a:lvl3pPr marL="1155304" indent="-231060">
              <a:defRPr>
                <a:solidFill>
                  <a:schemeClr val="tx1"/>
                </a:solidFill>
                <a:latin typeface="Calibri" pitchFamily="34" charset="0"/>
              </a:defRPr>
            </a:lvl3pPr>
            <a:lvl4pPr marL="1617426" indent="-231060">
              <a:defRPr>
                <a:solidFill>
                  <a:schemeClr val="tx1"/>
                </a:solidFill>
                <a:latin typeface="Calibri" pitchFamily="34" charset="0"/>
              </a:defRPr>
            </a:lvl4pPr>
            <a:lvl5pPr marL="2079549" indent="-231060">
              <a:defRPr>
                <a:solidFill>
                  <a:schemeClr val="tx1"/>
                </a:solidFill>
                <a:latin typeface="Calibri" pitchFamily="34" charset="0"/>
              </a:defRPr>
            </a:lvl5pPr>
            <a:lvl6pPr marL="2541671" indent="-231060" fontAlgn="base">
              <a:spcBef>
                <a:spcPct val="0"/>
              </a:spcBef>
              <a:spcAft>
                <a:spcPct val="0"/>
              </a:spcAft>
              <a:defRPr>
                <a:solidFill>
                  <a:schemeClr val="tx1"/>
                </a:solidFill>
                <a:latin typeface="Calibri" pitchFamily="34" charset="0"/>
              </a:defRPr>
            </a:lvl6pPr>
            <a:lvl7pPr marL="3003792" indent="-231060" fontAlgn="base">
              <a:spcBef>
                <a:spcPct val="0"/>
              </a:spcBef>
              <a:spcAft>
                <a:spcPct val="0"/>
              </a:spcAft>
              <a:defRPr>
                <a:solidFill>
                  <a:schemeClr val="tx1"/>
                </a:solidFill>
                <a:latin typeface="Calibri" pitchFamily="34" charset="0"/>
              </a:defRPr>
            </a:lvl7pPr>
            <a:lvl8pPr marL="3465914" indent="-231060" fontAlgn="base">
              <a:spcBef>
                <a:spcPct val="0"/>
              </a:spcBef>
              <a:spcAft>
                <a:spcPct val="0"/>
              </a:spcAft>
              <a:defRPr>
                <a:solidFill>
                  <a:schemeClr val="tx1"/>
                </a:solidFill>
                <a:latin typeface="Calibri" pitchFamily="34" charset="0"/>
              </a:defRPr>
            </a:lvl8pPr>
            <a:lvl9pPr marL="3928035" indent="-231060"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20</a:t>
            </a:fld>
            <a:endParaRPr lang="en-US" altLang="en-US" dirty="0"/>
          </a:p>
        </p:txBody>
      </p:sp>
      <p:sp>
        <p:nvSpPr>
          <p:cNvPr id="4" name="Slide Image Placeholder 3">
            <a:extLst>
              <a:ext uri="{FF2B5EF4-FFF2-40B4-BE49-F238E27FC236}">
                <a16:creationId xmlns:a16="http://schemas.microsoft.com/office/drawing/2014/main" id="{AAD1DF07-A439-470F-9576-5E52F7BA81B7}"/>
              </a:ext>
            </a:extLst>
          </p:cNvPr>
          <p:cNvSpPr>
            <a:spLocks noGrp="1" noRot="1" noChangeAspect="1"/>
          </p:cNvSpPr>
          <p:nvPr>
            <p:ph type="sldImg"/>
          </p:nvPr>
        </p:nvSpPr>
        <p:spPr/>
      </p:sp>
    </p:spTree>
    <p:extLst>
      <p:ext uri="{BB962C8B-B14F-4D97-AF65-F5344CB8AC3E}">
        <p14:creationId xmlns:p14="http://schemas.microsoft.com/office/powerpoint/2010/main" val="992283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altLang="en-US" dirty="0"/>
              <a:t>Students can use the </a:t>
            </a:r>
            <a:r>
              <a:rPr lang="en-US" altLang="en-US" b="1" dirty="0"/>
              <a:t>Item Tutorial </a:t>
            </a:r>
            <a:r>
              <a:rPr lang="en-US" altLang="en-US" dirty="0"/>
              <a:t>tool to get more information about a particular item type. Selecting the </a:t>
            </a:r>
            <a:r>
              <a:rPr lang="en-US" altLang="en-US" b="1" dirty="0"/>
              <a:t>Tutorial </a:t>
            </a:r>
            <a:r>
              <a:rPr lang="en-US" altLang="en-US" b="0" dirty="0"/>
              <a:t>button</a:t>
            </a:r>
            <a:r>
              <a:rPr lang="en-US" altLang="en-US" b="1" dirty="0"/>
              <a:t> </a:t>
            </a:r>
            <a:r>
              <a:rPr lang="en-US" altLang="en-US" dirty="0"/>
              <a:t>from the context menu for a question opens a pop-up box that will show the student how that type of item works (for example, whether they should select an answer, drag-and-drop answers, or type a response in an answer space).</a:t>
            </a:r>
          </a:p>
        </p:txBody>
      </p:sp>
      <p:sp>
        <p:nvSpPr>
          <p:cNvPr id="809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E353F13-78F8-4D9E-8AF8-219E0900E10F}" type="slidenum">
              <a:rPr lang="en-US" altLang="en-US" smtClean="0"/>
              <a:pPr/>
              <a:t>21</a:t>
            </a:fld>
            <a:endParaRPr lang="en-US" altLang="en-US" dirty="0"/>
          </a:p>
        </p:txBody>
      </p:sp>
      <p:sp>
        <p:nvSpPr>
          <p:cNvPr id="4" name="Slide Image Placeholder 3">
            <a:extLst>
              <a:ext uri="{FF2B5EF4-FFF2-40B4-BE49-F238E27FC236}">
                <a16:creationId xmlns:a16="http://schemas.microsoft.com/office/drawing/2014/main" id="{85E02A1A-7C3E-4C4B-87DC-E7F52233D7CC}"/>
              </a:ext>
            </a:extLst>
          </p:cNvPr>
          <p:cNvSpPr>
            <a:spLocks noGrp="1" noRot="1" noChangeAspect="1"/>
          </p:cNvSpPr>
          <p:nvPr>
            <p:ph type="sldImg"/>
          </p:nvPr>
        </p:nvSpPr>
        <p:spPr/>
      </p:sp>
    </p:spTree>
    <p:extLst>
      <p:ext uri="{BB962C8B-B14F-4D97-AF65-F5344CB8AC3E}">
        <p14:creationId xmlns:p14="http://schemas.microsoft.com/office/powerpoint/2010/main" val="2295057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Universal tools and other features are available for all students to use during testing. These tools and features will be discussed in detail on the following slides.</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386914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Notes Placeholder 2"/>
          <p:cNvSpPr>
            <a:spLocks noGrp="1"/>
          </p:cNvSpPr>
          <p:nvPr>
            <p:ph type="body" idx="1"/>
          </p:nvPr>
        </p:nvSpPr>
        <p:spPr/>
        <p:txBody>
          <a:bodyPr/>
          <a:lstStyle/>
          <a:p>
            <a:r>
              <a:rPr lang="en-US" altLang="en-US" dirty="0"/>
              <a:t>Students can expand passages, stimuli, and test items so that they take up a larger area of the screen for easier reading. This can be done by selecting the double-arrow icon in the upper-right corner of the passage, stimulus, or item. This slide shows an expanded item in an ELA test. Note that the passage is hidden. To collapse the image and make the passage or stimulus viewable, students should select the arrow icon.</a:t>
            </a:r>
          </a:p>
        </p:txBody>
      </p:sp>
      <p:sp>
        <p:nvSpPr>
          <p:cNvPr id="6758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F44CC76-4D35-4536-AA13-A710AC9A0FB1}" type="slidenum">
              <a:rPr lang="en-US" altLang="en-US" smtClean="0"/>
              <a:pPr/>
              <a:t>23</a:t>
            </a:fld>
            <a:endParaRPr lang="en-US" altLang="en-US" dirty="0"/>
          </a:p>
        </p:txBody>
      </p:sp>
      <p:sp>
        <p:nvSpPr>
          <p:cNvPr id="4" name="Slide Image Placeholder 3">
            <a:extLst>
              <a:ext uri="{FF2B5EF4-FFF2-40B4-BE49-F238E27FC236}">
                <a16:creationId xmlns:a16="http://schemas.microsoft.com/office/drawing/2014/main" id="{EB047CBE-2B0B-424B-BAEE-6C3118140E23}"/>
              </a:ext>
            </a:extLst>
          </p:cNvPr>
          <p:cNvSpPr>
            <a:spLocks noGrp="1" noRot="1" noChangeAspect="1"/>
          </p:cNvSpPr>
          <p:nvPr>
            <p:ph type="sldImg"/>
          </p:nvPr>
        </p:nvSpPr>
        <p:spPr/>
      </p:sp>
    </p:spTree>
    <p:extLst>
      <p:ext uri="{BB962C8B-B14F-4D97-AF65-F5344CB8AC3E}">
        <p14:creationId xmlns:p14="http://schemas.microsoft.com/office/powerpoint/2010/main" val="31856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Notes Placeholder 2"/>
          <p:cNvSpPr>
            <a:spLocks noGrp="1"/>
          </p:cNvSpPr>
          <p:nvPr>
            <p:ph type="body" idx="1"/>
          </p:nvPr>
        </p:nvSpPr>
        <p:spPr/>
        <p:txBody>
          <a:bodyPr/>
          <a:lstStyle/>
          <a:p>
            <a:pPr lvl="0"/>
            <a:r>
              <a:rPr lang="en-US" dirty="0"/>
              <a:t>Students can use the </a:t>
            </a:r>
            <a:r>
              <a:rPr lang="en-US" b="1" dirty="0"/>
              <a:t>Global Notes </a:t>
            </a:r>
            <a:r>
              <a:rPr lang="en-US" dirty="0"/>
              <a:t>tool when taking the ELA Performance Task. Students can make notes in this tool while in Part 1, and the notes will still be available when the student moves to the full-write question in Part 2.</a:t>
            </a:r>
          </a:p>
          <a:p>
            <a:r>
              <a:rPr lang="en-US" altLang="en-US" dirty="0"/>
              <a:t>The </a:t>
            </a:r>
            <a:r>
              <a:rPr lang="en-US" altLang="en-US" b="1" dirty="0"/>
              <a:t>Global Notes </a:t>
            </a:r>
            <a:r>
              <a:rPr lang="en-US" altLang="en-US" dirty="0"/>
              <a:t>will also be retained if the student logs out of the test to resume later. Students can copy and paste text from </a:t>
            </a:r>
            <a:r>
              <a:rPr lang="en-US" altLang="en-US" b="1" dirty="0"/>
              <a:t>Global Notes </a:t>
            </a:r>
            <a:r>
              <a:rPr lang="en-US" altLang="en-US" dirty="0"/>
              <a:t>into the item response area, but this can only be done at the page level.</a:t>
            </a:r>
          </a:p>
          <a:p>
            <a:endParaRPr lang="en-US" altLang="en-US" dirty="0"/>
          </a:p>
          <a:p>
            <a:r>
              <a:rPr lang="en-US" dirty="0"/>
              <a:t>In addition, the </a:t>
            </a:r>
            <a:r>
              <a:rPr lang="en-US" i="1" dirty="0"/>
              <a:t>Global Notes</a:t>
            </a:r>
            <a:r>
              <a:rPr lang="en-US" dirty="0"/>
              <a:t> window can be resized by dragging the blue dots on the outer edge. </a:t>
            </a:r>
          </a:p>
        </p:txBody>
      </p:sp>
      <p:sp>
        <p:nvSpPr>
          <p:cNvPr id="696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44C8D9D-6597-4041-AC9C-8947382BCDC6}" type="slidenum">
              <a:rPr lang="en-US" altLang="en-US" smtClean="0"/>
              <a:pPr/>
              <a:t>24</a:t>
            </a:fld>
            <a:endParaRPr lang="en-US" altLang="en-US" dirty="0"/>
          </a:p>
        </p:txBody>
      </p:sp>
      <p:sp>
        <p:nvSpPr>
          <p:cNvPr id="4" name="Slide Image Placeholder 3">
            <a:extLst>
              <a:ext uri="{FF2B5EF4-FFF2-40B4-BE49-F238E27FC236}">
                <a16:creationId xmlns:a16="http://schemas.microsoft.com/office/drawing/2014/main" id="{5D3D9FFA-D2D7-439D-8C25-8BAFBCFF9C65}"/>
              </a:ext>
            </a:extLst>
          </p:cNvPr>
          <p:cNvSpPr>
            <a:spLocks noGrp="1" noRot="1" noChangeAspect="1"/>
          </p:cNvSpPr>
          <p:nvPr>
            <p:ph type="sldImg"/>
          </p:nvPr>
        </p:nvSpPr>
        <p:spPr/>
      </p:sp>
    </p:spTree>
    <p:extLst>
      <p:ext uri="{BB962C8B-B14F-4D97-AF65-F5344CB8AC3E}">
        <p14:creationId xmlns:p14="http://schemas.microsoft.com/office/powerpoint/2010/main" val="701355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Notes Placeholder 2"/>
          <p:cNvSpPr>
            <a:spLocks noGrp="1"/>
          </p:cNvSpPr>
          <p:nvPr>
            <p:ph type="body" idx="1"/>
          </p:nvPr>
        </p:nvSpPr>
        <p:spPr/>
        <p:txBody>
          <a:bodyPr/>
          <a:lstStyle/>
          <a:p>
            <a:r>
              <a:rPr lang="en-US" dirty="0"/>
              <a:t>Students can use the </a:t>
            </a:r>
            <a:r>
              <a:rPr lang="en-US" b="1" dirty="0"/>
              <a:t>Notepad</a:t>
            </a:r>
            <a:r>
              <a:rPr lang="en-US" dirty="0"/>
              <a:t> located in the context menu to make notes about an item. The </a:t>
            </a:r>
            <a:r>
              <a:rPr lang="en-US" b="1" dirty="0"/>
              <a:t>Notepad</a:t>
            </a:r>
            <a:r>
              <a:rPr lang="en-US" dirty="0"/>
              <a:t> is item specific, so students can only access their notes for a question when they are on that question’s test page. </a:t>
            </a:r>
            <a:r>
              <a:rPr lang="en-US" sz="1800" dirty="0">
                <a:effectLst/>
                <a:latin typeface="Segoe UI" panose="020B0502040204020203" pitchFamily="34" charset="0"/>
              </a:rPr>
              <a:t>Notes will continue to be saved if the test is paused.</a:t>
            </a:r>
            <a:r>
              <a:rPr lang="en-US" dirty="0"/>
              <a:t> Test items with notes will display with a small notepad and pencil badge next to the item number. The </a:t>
            </a:r>
            <a:r>
              <a:rPr lang="en-US" b="1" dirty="0"/>
              <a:t>Notepad</a:t>
            </a:r>
            <a:r>
              <a:rPr lang="en-US" dirty="0"/>
              <a:t> can be moved around the screen and resized.</a:t>
            </a:r>
          </a:p>
          <a:p>
            <a:endParaRPr lang="en-US" dirty="0"/>
          </a:p>
          <a:p>
            <a:pPr lvl="0"/>
            <a:r>
              <a:rPr lang="en-US" dirty="0"/>
              <a:t>The </a:t>
            </a:r>
            <a:r>
              <a:rPr lang="en-US" i="1" dirty="0"/>
              <a:t>Notepad</a:t>
            </a:r>
            <a:r>
              <a:rPr lang="en-US" dirty="0"/>
              <a:t> window can also be resized by dragging one of the blue dots on the outer edges. If the copy/paste feature is enabled, the text entered in this tool can be copied and pasted into text response areas of items displayed on that page. For example, students cannot copy notes taken on item #1 and paste them to an item displayed on the next page.</a:t>
            </a:r>
          </a:p>
          <a:p>
            <a:endParaRPr lang="en-US" dirty="0"/>
          </a:p>
        </p:txBody>
      </p:sp>
      <p:sp>
        <p:nvSpPr>
          <p:cNvPr id="696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44C8D9D-6597-4041-AC9C-8947382BCDC6}" type="slidenum">
              <a:rPr lang="en-US" altLang="en-US" smtClean="0"/>
              <a:pPr/>
              <a:t>25</a:t>
            </a:fld>
            <a:endParaRPr lang="en-US" altLang="en-US" dirty="0"/>
          </a:p>
        </p:txBody>
      </p:sp>
      <p:sp>
        <p:nvSpPr>
          <p:cNvPr id="4" name="Slide Image Placeholder 3">
            <a:extLst>
              <a:ext uri="{FF2B5EF4-FFF2-40B4-BE49-F238E27FC236}">
                <a16:creationId xmlns:a16="http://schemas.microsoft.com/office/drawing/2014/main" id="{628E9886-5ECE-4984-9EBF-7A56ECFDBFCF}"/>
              </a:ext>
            </a:extLst>
          </p:cNvPr>
          <p:cNvSpPr>
            <a:spLocks noGrp="1" noRot="1" noChangeAspect="1"/>
          </p:cNvSpPr>
          <p:nvPr>
            <p:ph type="sldImg"/>
          </p:nvPr>
        </p:nvSpPr>
        <p:spPr/>
      </p:sp>
    </p:spTree>
    <p:extLst>
      <p:ext uri="{BB962C8B-B14F-4D97-AF65-F5344CB8AC3E}">
        <p14:creationId xmlns:p14="http://schemas.microsoft.com/office/powerpoint/2010/main" val="255320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Notes Placeholder 2"/>
          <p:cNvSpPr>
            <a:spLocks noGrp="1"/>
          </p:cNvSpPr>
          <p:nvPr>
            <p:ph type="body" idx="1"/>
          </p:nvPr>
        </p:nvSpPr>
        <p:spPr/>
        <p:txBody>
          <a:bodyPr/>
          <a:lstStyle/>
          <a:p>
            <a:r>
              <a:rPr lang="en-US" altLang="en-US" dirty="0"/>
              <a:t>Students can use the Highlighter tool to mark text that they want to remember in reading passages, mathematics stimuli, and in text-based answer options, such as those that ask the student to select a section of text to choose an answer. To do this, students must select the desired text, right-click, and then select the Highlight Selection button that pops up. Students can select the color in which to highlight the text. To remove highlighting, students will right-click in the area of the highlighted text and select the Reset Highlighting button that pops up. If a student pauses the test, any highlighting made before pausing will be retained. The Highlighter tool can also be accessed from the context menu. </a:t>
            </a:r>
          </a:p>
        </p:txBody>
      </p:sp>
      <p:sp>
        <p:nvSpPr>
          <p:cNvPr id="706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0B92905-C9AC-455F-AE8C-8CF98D0670F5}" type="slidenum">
              <a:rPr lang="en-US" altLang="en-US" smtClean="0"/>
              <a:pPr/>
              <a:t>26</a:t>
            </a:fld>
            <a:endParaRPr lang="en-US" altLang="en-US" dirty="0"/>
          </a:p>
        </p:txBody>
      </p:sp>
      <p:sp>
        <p:nvSpPr>
          <p:cNvPr id="4" name="Slide Image Placeholder 3">
            <a:extLst>
              <a:ext uri="{FF2B5EF4-FFF2-40B4-BE49-F238E27FC236}">
                <a16:creationId xmlns:a16="http://schemas.microsoft.com/office/drawing/2014/main" id="{38C0CE69-D5CB-49A7-AA58-6FE481CEA128}"/>
              </a:ext>
            </a:extLst>
          </p:cNvPr>
          <p:cNvSpPr>
            <a:spLocks noGrp="1" noRot="1" noChangeAspect="1"/>
          </p:cNvSpPr>
          <p:nvPr>
            <p:ph type="sldImg"/>
          </p:nvPr>
        </p:nvSpPr>
        <p:spPr/>
      </p:sp>
    </p:spTree>
    <p:extLst>
      <p:ext uri="{BB962C8B-B14F-4D97-AF65-F5344CB8AC3E}">
        <p14:creationId xmlns:p14="http://schemas.microsoft.com/office/powerpoint/2010/main" val="1473826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Notes Placeholder 2"/>
          <p:cNvSpPr>
            <a:spLocks noGrp="1"/>
          </p:cNvSpPr>
          <p:nvPr>
            <p:ph type="body" idx="1"/>
          </p:nvPr>
        </p:nvSpPr>
        <p:spPr/>
        <p:txBody>
          <a:bodyPr/>
          <a:lstStyle/>
          <a:p>
            <a:pPr lvl="0"/>
            <a:r>
              <a:rPr lang="en-US" altLang="en-US" dirty="0"/>
              <a:t>For multiple-choice questions, students can use the Strikethrough tool to strike out the answer options they do not wish to choose. </a:t>
            </a:r>
          </a:p>
          <a:p>
            <a:pPr lvl="0"/>
            <a:endParaRPr lang="en-US" altLang="en-US" dirty="0"/>
          </a:p>
          <a:p>
            <a:pPr lvl="0"/>
            <a:r>
              <a:rPr lang="en-US" altLang="en-US" dirty="0"/>
              <a:t>To do this, students can right-click the answer option they want to strike out, and then select the Strikethrough button that pops up. The answer option will then be displayed with a line through it. </a:t>
            </a:r>
            <a:r>
              <a:rPr lang="en-US" dirty="0"/>
              <a:t>If an answer option spans multiple lines, as shown in this image, and if the enhanced Strikethrough mode is enabled, the entire answer text will be displayed with lines through it. </a:t>
            </a:r>
            <a:r>
              <a:rPr lang="en-US" altLang="en-US" dirty="0"/>
              <a:t>To remove the strikethrough, students must right-click and then select the Undo Strikethrough button that pops up. Alternatively, students can</a:t>
            </a:r>
            <a:r>
              <a:rPr lang="en-US" dirty="0"/>
              <a:t> open the context menu and select Strikethrough to activate Strikethrough mode and then select each answer option they wish to strike out. To deactivate Strikethrough mode, they can press Esc or select outside the question’s response area.</a:t>
            </a:r>
            <a:endParaRPr lang="en-US" altLang="en-US" dirty="0"/>
          </a:p>
          <a:p>
            <a:endParaRPr lang="en-US" altLang="en-US" dirty="0"/>
          </a:p>
          <a:p>
            <a:r>
              <a:rPr lang="en-US" altLang="en-US" dirty="0"/>
              <a:t>It is important to note that striking through answers does not indicate a response to the question. Students must still select a response to answer each question. Also, striking out an answer option does not prevent the student from selecting that answer option as a response.</a:t>
            </a:r>
          </a:p>
        </p:txBody>
      </p:sp>
      <p:sp>
        <p:nvSpPr>
          <p:cNvPr id="7168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C7804CE-3D7F-443A-BBBE-7212B356CE79}" type="slidenum">
              <a:rPr lang="en-US" altLang="en-US" smtClean="0"/>
              <a:pPr/>
              <a:t>27</a:t>
            </a:fld>
            <a:endParaRPr lang="en-US" altLang="en-US" dirty="0"/>
          </a:p>
        </p:txBody>
      </p:sp>
      <p:sp>
        <p:nvSpPr>
          <p:cNvPr id="4" name="Slide Image Placeholder 3">
            <a:extLst>
              <a:ext uri="{FF2B5EF4-FFF2-40B4-BE49-F238E27FC236}">
                <a16:creationId xmlns:a16="http://schemas.microsoft.com/office/drawing/2014/main" id="{A7255044-68A7-4164-8D2F-5B66CCF66F0C}"/>
              </a:ext>
            </a:extLst>
          </p:cNvPr>
          <p:cNvSpPr>
            <a:spLocks noGrp="1" noRot="1" noChangeAspect="1"/>
          </p:cNvSpPr>
          <p:nvPr>
            <p:ph type="sldImg"/>
          </p:nvPr>
        </p:nvSpPr>
        <p:spPr/>
      </p:sp>
    </p:spTree>
    <p:extLst>
      <p:ext uri="{BB962C8B-B14F-4D97-AF65-F5344CB8AC3E}">
        <p14:creationId xmlns:p14="http://schemas.microsoft.com/office/powerpoint/2010/main" val="2816522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Another element of the online test that helps students succeed is the Mark for Review feature. As they proceed through a summative test, students are required to answer each question on the screen before they can go on. If they are unsure of an answer, they should provide what they think is the best answer; there is no penalty for guessing. Students can then mark these items to review before completing the test segment. To mark an item for review, the student can open the context menu for an item and select </a:t>
            </a:r>
            <a:r>
              <a:rPr lang="en-US" b="0" dirty="0"/>
              <a:t>Mark for Review</a:t>
            </a:r>
            <a:r>
              <a:rPr lang="en-US" dirty="0"/>
              <a:t>. The item number will display a dog-eared corner and a small flag badge. For items with tabs, items marked for review will display a dog-eared tab. </a:t>
            </a:r>
          </a:p>
          <a:p>
            <a:endParaRPr lang="en-US" dirty="0"/>
          </a:p>
          <a:p>
            <a:r>
              <a:rPr lang="en-US" dirty="0"/>
              <a:t>At any time during a test segment, students can navigate back to marked items (within the segment) and review and change their answers as desired. This can be done either by selecting the Back button in the navigation toolbar until they reach the desired item or by using the Items drop-down menu, located in the upper-left corner of the page, to select a specific item. To unmark an item, students can open the context menu for the item and select Unmark Review Item. Note that once a student has completed a test segment in a test that prohibits navigation to previous segments, or if his or her test is paused for more than 20 minutes, returning to the items marked for review will not be allowed. However, the 20-minute rule does not apply to performance tasks.</a:t>
            </a:r>
          </a:p>
        </p:txBody>
      </p:sp>
      <p:sp>
        <p:nvSpPr>
          <p:cNvPr id="727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1BFDE4CD-643D-45B4-A672-ED4A8CCFA897}" type="slidenum">
              <a:rPr lang="en-US" altLang="en-US" smtClean="0"/>
              <a:pPr/>
              <a:t>28</a:t>
            </a:fld>
            <a:endParaRPr lang="en-US" altLang="en-US" dirty="0"/>
          </a:p>
        </p:txBody>
      </p:sp>
      <p:sp>
        <p:nvSpPr>
          <p:cNvPr id="5" name="Slide Image Placeholder 4">
            <a:extLst>
              <a:ext uri="{FF2B5EF4-FFF2-40B4-BE49-F238E27FC236}">
                <a16:creationId xmlns:a16="http://schemas.microsoft.com/office/drawing/2014/main" id="{5F86030E-EA4A-45FC-8155-ABE522B5BD03}"/>
              </a:ext>
            </a:extLst>
          </p:cNvPr>
          <p:cNvSpPr>
            <a:spLocks noGrp="1" noRot="1" noChangeAspect="1"/>
          </p:cNvSpPr>
          <p:nvPr>
            <p:ph type="sldImg"/>
          </p:nvPr>
        </p:nvSpPr>
        <p:spPr/>
      </p:sp>
    </p:spTree>
    <p:extLst>
      <p:ext uri="{BB962C8B-B14F-4D97-AF65-F5344CB8AC3E}">
        <p14:creationId xmlns:p14="http://schemas.microsoft.com/office/powerpoint/2010/main" val="1029677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Notes Placeholder 2"/>
          <p:cNvSpPr>
            <a:spLocks noGrp="1"/>
          </p:cNvSpPr>
          <p:nvPr>
            <p:ph type="body" idx="1"/>
          </p:nvPr>
        </p:nvSpPr>
        <p:spPr/>
        <p:txBody>
          <a:bodyPr/>
          <a:lstStyle/>
          <a:p>
            <a:r>
              <a:rPr lang="en-US" altLang="en-US" dirty="0"/>
              <a:t>During testing, students can use the Zoom feature to increase the size of text and graphics from 1.5 to 20 times their default size by using the Zoom In button. Text can be returned to a smaller size using the Zoom Out button. The default size for all tests is 14-point type. If desired, prior to testing, a Test Coordinator may increase the default print size for the entire test by setting the zoom level in TIDE, or the TA can change the text size setting in the TA Interface during the approval process.</a:t>
            </a:r>
          </a:p>
          <a:p>
            <a:endParaRPr lang="en-US" altLang="en-US" dirty="0"/>
          </a:p>
          <a:p>
            <a:r>
              <a:rPr lang="en-US" altLang="en-US" dirty="0"/>
              <a:t>Zoom levels beyond three times the default size will require Streamlined mode to be enabled for the student. Please note that the Zoom tool is not the same as magnification, which students can access using their own assistive devices.</a:t>
            </a:r>
          </a:p>
        </p:txBody>
      </p:sp>
      <p:sp>
        <p:nvSpPr>
          <p:cNvPr id="7373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0757C020-184A-4464-8284-5B45D93034F7}" type="slidenum">
              <a:rPr lang="en-US" altLang="en-US" smtClean="0"/>
              <a:pPr/>
              <a:t>29</a:t>
            </a:fld>
            <a:endParaRPr lang="en-US" altLang="en-US" dirty="0"/>
          </a:p>
        </p:txBody>
      </p:sp>
      <p:sp>
        <p:nvSpPr>
          <p:cNvPr id="4" name="Slide Image Placeholder 3">
            <a:extLst>
              <a:ext uri="{FF2B5EF4-FFF2-40B4-BE49-F238E27FC236}">
                <a16:creationId xmlns:a16="http://schemas.microsoft.com/office/drawing/2014/main" id="{E564C55B-373D-49CD-A737-D7FE3901B28F}"/>
              </a:ext>
            </a:extLst>
          </p:cNvPr>
          <p:cNvSpPr>
            <a:spLocks noGrp="1" noRot="1" noChangeAspect="1"/>
          </p:cNvSpPr>
          <p:nvPr>
            <p:ph type="sldImg"/>
          </p:nvPr>
        </p:nvSpPr>
        <p:spPr/>
      </p:sp>
    </p:spTree>
    <p:extLst>
      <p:ext uri="{BB962C8B-B14F-4D97-AF65-F5344CB8AC3E}">
        <p14:creationId xmlns:p14="http://schemas.microsoft.com/office/powerpoint/2010/main" val="367993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discuss the Secure Browser and how students log in to take a test.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001982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Notes Placeholder 2"/>
          <p:cNvSpPr>
            <a:spLocks noGrp="1"/>
          </p:cNvSpPr>
          <p:nvPr>
            <p:ph type="body" idx="1"/>
          </p:nvPr>
        </p:nvSpPr>
        <p:spPr/>
        <p:txBody>
          <a:bodyPr/>
          <a:lstStyle/>
          <a:p>
            <a:r>
              <a:rPr lang="en-US" altLang="en-US" dirty="0"/>
              <a:t>An English Glossary feature is available for students to use for some ELA and mathematics items during testing. The glossary is not available for ELA Reading items. The student can access the glossary by selecting any of the pre-selected terms, which are indicated on the screen by a gray dotted outline. When the student hovers the mouse over the term, it will be highlighted in blue. If the student selects a highlighted term, a pop-up box will appear with a definition of the term. Students can return to the item by selecting the X in the upper-right corner of the pop-up box to close it.</a:t>
            </a:r>
          </a:p>
          <a:p>
            <a:endParaRPr lang="en-US" altLang="en-US" dirty="0"/>
          </a:p>
          <a:p>
            <a:r>
              <a:rPr lang="en-US" altLang="en-US" dirty="0"/>
              <a:t>If the TTS feature is enabled, students can select the TTS icon in the Glossary pop-up window to listen to the content. While the text is being read aloud, the TTS icon is replaced by the speaking icon. </a:t>
            </a:r>
          </a:p>
        </p:txBody>
      </p:sp>
      <p:sp>
        <p:nvSpPr>
          <p:cNvPr id="747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32DDE4A8-391B-4A84-AB07-6DEDB4336BB5}" type="slidenum">
              <a:rPr lang="en-US" altLang="en-US" smtClean="0"/>
              <a:pPr/>
              <a:t>30</a:t>
            </a:fld>
            <a:endParaRPr lang="en-US" altLang="en-US" dirty="0"/>
          </a:p>
        </p:txBody>
      </p:sp>
      <p:sp>
        <p:nvSpPr>
          <p:cNvPr id="4" name="Slide Image Placeholder 3">
            <a:extLst>
              <a:ext uri="{FF2B5EF4-FFF2-40B4-BE49-F238E27FC236}">
                <a16:creationId xmlns:a16="http://schemas.microsoft.com/office/drawing/2014/main" id="{F36F69DA-648B-4524-B0C5-4A77674F2934}"/>
              </a:ext>
            </a:extLst>
          </p:cNvPr>
          <p:cNvSpPr>
            <a:spLocks noGrp="1" noRot="1" noChangeAspect="1"/>
          </p:cNvSpPr>
          <p:nvPr>
            <p:ph type="sldImg"/>
          </p:nvPr>
        </p:nvSpPr>
        <p:spPr/>
      </p:sp>
    </p:spTree>
    <p:extLst>
      <p:ext uri="{BB962C8B-B14F-4D97-AF65-F5344CB8AC3E}">
        <p14:creationId xmlns:p14="http://schemas.microsoft.com/office/powerpoint/2010/main" val="625009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can highlight an individual line of text in a passage or question by selecting the Line Reader button in the global menu near the top of the window. To turn off the Line Reader tool, students select the Line Reader button again. </a:t>
            </a:r>
          </a:p>
          <a:p>
            <a:pPr lvl="0"/>
            <a:endParaRPr lang="en-US" dirty="0"/>
          </a:p>
          <a:p>
            <a:pPr lvl="0"/>
            <a:r>
              <a:rPr lang="en-US" dirty="0"/>
              <a:t>Note that the Line Reader tool is not available when the Highlighter tool is in use.</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dirty="0"/>
          </a:p>
        </p:txBody>
      </p:sp>
      <p:sp>
        <p:nvSpPr>
          <p:cNvPr id="11" name="Slide Image Placeholder 10">
            <a:extLst>
              <a:ext uri="{FF2B5EF4-FFF2-40B4-BE49-F238E27FC236}">
                <a16:creationId xmlns:a16="http://schemas.microsoft.com/office/drawing/2014/main" id="{EC268197-C383-4799-B4D7-A5E1FB3C3D82}"/>
              </a:ext>
            </a:extLst>
          </p:cNvPr>
          <p:cNvSpPr>
            <a:spLocks noGrp="1" noRot="1" noChangeAspect="1"/>
          </p:cNvSpPr>
          <p:nvPr>
            <p:ph type="sldImg"/>
          </p:nvPr>
        </p:nvSpPr>
        <p:spPr/>
      </p:sp>
    </p:spTree>
    <p:extLst>
      <p:ext uri="{BB962C8B-B14F-4D97-AF65-F5344CB8AC3E}">
        <p14:creationId xmlns:p14="http://schemas.microsoft.com/office/powerpoint/2010/main" val="398211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Select Previous Version tool allows students to view and restore responses that they previously entered and saved for a Text Response item. To use this tool, students open the context menu for a Text Response item and choose Select Previous Version. A window will appear, listing any saved responses for the item and the text associated with each one. To view previous responses, students select a response version in the left panel and read the associated text in the right panel. To restore a selected response, students choose Select at the bottom of the window. The selected response will appear in the answer area for the item.</a:t>
            </a:r>
          </a:p>
          <a:p>
            <a:endParaRPr lang="en-US" dirty="0"/>
          </a:p>
          <a:p>
            <a:r>
              <a:rPr lang="en-US" dirty="0"/>
              <a:t>Please note that the Select Previous Version tool cannot restore responses that were entered before pausing a test.</a:t>
            </a:r>
          </a:p>
        </p:txBody>
      </p:sp>
      <p:sp>
        <p:nvSpPr>
          <p:cNvPr id="4" name="Slide Number Placeholder 3"/>
          <p:cNvSpPr>
            <a:spLocks noGrp="1"/>
          </p:cNvSpPr>
          <p:nvPr>
            <p:ph type="sldNum" sz="quarter" idx="10"/>
          </p:nvPr>
        </p:nvSpPr>
        <p:spPr/>
        <p:txBody>
          <a:bodyPr/>
          <a:lstStyle/>
          <a:p>
            <a:fld id="{73E18F1F-5A84-4C55-B1EA-7EBC853F01F5}" type="slidenum">
              <a:rPr lang="en-US" smtClean="0"/>
              <a:pPr/>
              <a:t>32</a:t>
            </a:fld>
            <a:endParaRPr lang="en-US" dirty="0"/>
          </a:p>
        </p:txBody>
      </p:sp>
      <p:sp>
        <p:nvSpPr>
          <p:cNvPr id="7" name="Slide Image Placeholder 6">
            <a:extLst>
              <a:ext uri="{FF2B5EF4-FFF2-40B4-BE49-F238E27FC236}">
                <a16:creationId xmlns:a16="http://schemas.microsoft.com/office/drawing/2014/main" id="{79EB1E0B-CBFF-40F9-A0BC-59D641AEBFE9}"/>
              </a:ext>
            </a:extLst>
          </p:cNvPr>
          <p:cNvSpPr>
            <a:spLocks noGrp="1" noRot="1" noChangeAspect="1"/>
          </p:cNvSpPr>
          <p:nvPr>
            <p:ph type="sldImg"/>
          </p:nvPr>
        </p:nvSpPr>
        <p:spPr/>
      </p:sp>
    </p:spTree>
    <p:extLst>
      <p:ext uri="{BB962C8B-B14F-4D97-AF65-F5344CB8AC3E}">
        <p14:creationId xmlns:p14="http://schemas.microsoft.com/office/powerpoint/2010/main" val="1694551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Dictionary tool allows students to look up definitions and synonyms in the Merriam-Webster Dictionary or Thesaurus. To launch the dictionary, students select the Dictionary button from the global menu near the top of the screen. Students will enter a word in the search box and select Dictionary or Thesaurus. If any entries are found, they will be shown in the text box.</a:t>
            </a:r>
          </a:p>
          <a:p>
            <a:endParaRPr lang="en-US" dirty="0"/>
          </a:p>
          <a:p>
            <a:r>
              <a:rPr lang="en-US" dirty="0"/>
              <a:t>The dictionary window can be resized by dragging the resizing handle on the outer edge of the dictionary window. Students can also maximize or minimize the window by selecting the arrows in the upper- right corner of the window. To remove the dictionary window, students will select the X button in the upper-right corner.</a:t>
            </a:r>
            <a:br>
              <a:rPr lang="en-US" dirty="0"/>
            </a:br>
            <a:br>
              <a:rPr lang="en-US" dirty="0"/>
            </a:br>
            <a:r>
              <a:rPr lang="en-US" b="1" dirty="0"/>
              <a:t>NOTE: </a:t>
            </a:r>
            <a:r>
              <a:rPr lang="en-US" dirty="0"/>
              <a:t>The Dictionary tool is only available for the full write portion of the ELA Performance task.</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33</a:t>
            </a:fld>
            <a:endParaRPr lang="en-US" dirty="0"/>
          </a:p>
        </p:txBody>
      </p:sp>
      <p:sp>
        <p:nvSpPr>
          <p:cNvPr id="11" name="Slide Image Placeholder 10">
            <a:extLst>
              <a:ext uri="{FF2B5EF4-FFF2-40B4-BE49-F238E27FC236}">
                <a16:creationId xmlns:a16="http://schemas.microsoft.com/office/drawing/2014/main" id="{2BCD134E-687D-42AF-98C7-AE2DB0F9B6AE}"/>
              </a:ext>
            </a:extLst>
          </p:cNvPr>
          <p:cNvSpPr>
            <a:spLocks noGrp="1" noRot="1" noChangeAspect="1"/>
          </p:cNvSpPr>
          <p:nvPr>
            <p:ph type="sldImg"/>
          </p:nvPr>
        </p:nvSpPr>
        <p:spPr/>
      </p:sp>
    </p:spTree>
    <p:extLst>
      <p:ext uri="{BB962C8B-B14F-4D97-AF65-F5344CB8AC3E}">
        <p14:creationId xmlns:p14="http://schemas.microsoft.com/office/powerpoint/2010/main" val="1767894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certain mathematics tests and all science tests, students can use the on-screen calculator. To use the calculator, students need to select the Calculator button from the global menu near the top of the page. The calculator window can also be resized by dragging the resizing handle on the outer edge of the calculator window. Students can also maximize or minimize the window by selecting the arrows in the upper-right corner of the window. To remove the calculator window, students will select the X button in the upper-right corner.</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34</a:t>
            </a:fld>
            <a:endParaRPr lang="en-US" dirty="0"/>
          </a:p>
        </p:txBody>
      </p:sp>
      <p:sp>
        <p:nvSpPr>
          <p:cNvPr id="11" name="Slide Image Placeholder 10">
            <a:extLst>
              <a:ext uri="{FF2B5EF4-FFF2-40B4-BE49-F238E27FC236}">
                <a16:creationId xmlns:a16="http://schemas.microsoft.com/office/drawing/2014/main" id="{019666B8-FD13-4C59-A7CE-AE8D89A7D9CF}"/>
              </a:ext>
            </a:extLst>
          </p:cNvPr>
          <p:cNvSpPr>
            <a:spLocks noGrp="1" noRot="1" noChangeAspect="1"/>
          </p:cNvSpPr>
          <p:nvPr>
            <p:ph type="sldImg"/>
          </p:nvPr>
        </p:nvSpPr>
        <p:spPr/>
      </p:sp>
    </p:spTree>
    <p:extLst>
      <p:ext uri="{BB962C8B-B14F-4D97-AF65-F5344CB8AC3E}">
        <p14:creationId xmlns:p14="http://schemas.microsoft.com/office/powerpoint/2010/main" val="1048096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can use the </a:t>
            </a:r>
            <a:r>
              <a:rPr lang="en-US" b="1" dirty="0"/>
              <a:t>Periodic Table </a:t>
            </a:r>
            <a:r>
              <a:rPr lang="en-US" dirty="0"/>
              <a:t>when taking the grade 8 or grade 11-12 science tests. To use the periodic table, students need to select the </a:t>
            </a:r>
            <a:r>
              <a:rPr lang="en-US" b="1" dirty="0"/>
              <a:t>Periodic Table </a:t>
            </a:r>
            <a:r>
              <a:rPr lang="en-US" dirty="0"/>
              <a:t>button from the global menu near the top of the page. The </a:t>
            </a:r>
            <a:r>
              <a:rPr lang="en-US" i="1" dirty="0"/>
              <a:t>Periodic Table </a:t>
            </a:r>
            <a:r>
              <a:rPr lang="en-US" dirty="0"/>
              <a:t>window can also be resized by dragging the blue dots on the outer edge of the </a:t>
            </a:r>
            <a:r>
              <a:rPr lang="en-US" i="1" dirty="0"/>
              <a:t>Periodic Table </a:t>
            </a:r>
            <a:r>
              <a:rPr lang="en-US" dirty="0"/>
              <a:t>window. To remove the </a:t>
            </a:r>
            <a:r>
              <a:rPr lang="en-US" i="1" dirty="0"/>
              <a:t>Periodic Table </a:t>
            </a:r>
            <a:r>
              <a:rPr lang="en-US" dirty="0"/>
              <a:t>window, students will click the </a:t>
            </a:r>
            <a:r>
              <a:rPr lang="en-US" b="1" dirty="0"/>
              <a:t>X</a:t>
            </a:r>
            <a:r>
              <a:rPr lang="en-US" dirty="0"/>
              <a:t> button in the upper-right corner. The periodic table is in Spanish if the student’s Presentation is set for the Spanish language.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35</a:t>
            </a:fld>
            <a:endParaRPr lang="en-US" dirty="0"/>
          </a:p>
        </p:txBody>
      </p:sp>
      <p:sp>
        <p:nvSpPr>
          <p:cNvPr id="11" name="Slide Image Placeholder 10">
            <a:extLst>
              <a:ext uri="{FF2B5EF4-FFF2-40B4-BE49-F238E27FC236}">
                <a16:creationId xmlns:a16="http://schemas.microsoft.com/office/drawing/2014/main" id="{A3AACF4C-2931-48A4-A3B9-E105968EABC7}"/>
              </a:ext>
            </a:extLst>
          </p:cNvPr>
          <p:cNvSpPr>
            <a:spLocks noGrp="1" noRot="1" noChangeAspect="1"/>
          </p:cNvSpPr>
          <p:nvPr>
            <p:ph type="sldImg"/>
          </p:nvPr>
        </p:nvSpPr>
        <p:spPr/>
      </p:sp>
    </p:spTree>
    <p:extLst>
      <p:ext uri="{BB962C8B-B14F-4D97-AF65-F5344CB8AC3E}">
        <p14:creationId xmlns:p14="http://schemas.microsoft.com/office/powerpoint/2010/main" val="387156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let us take a look at the various accessibility resources available for students.</a:t>
            </a:r>
          </a:p>
          <a:p>
            <a:endParaRPr lang="en-US" altLang="en-US" dirty="0"/>
          </a:p>
          <a:p>
            <a:r>
              <a:rPr lang="en-US" altLang="en-US" dirty="0"/>
              <a:t>In addition to universal tools, which are available to all students, designated supports </a:t>
            </a:r>
            <a:r>
              <a:rPr lang="en-US" dirty="0"/>
              <a:t>are available for use by any student for whom the need has been indicated by an educator. A</a:t>
            </a:r>
            <a:r>
              <a:rPr lang="en-US" altLang="en-US" dirty="0"/>
              <a:t>ccommodations </a:t>
            </a:r>
            <a:r>
              <a:rPr lang="en-US" dirty="0"/>
              <a:t>are changes in procedures or materials that increase equitable access during the test. Accommodations are available for students with documentation of the need for the accommodations on an Individualized Education Program (IEP) or Section 504 accommodation plan. </a:t>
            </a:r>
          </a:p>
          <a:p>
            <a:endParaRPr lang="en-US" altLang="en-US" dirty="0"/>
          </a:p>
          <a:p>
            <a:r>
              <a:rPr lang="en-US" altLang="en-US" dirty="0"/>
              <a:t>For detailed information about designated supports and accommodations, please refer to the Usability, Accessibility, and Accommodations Guidelines on the Smarter Balanced website.</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dirty="0"/>
          </a:p>
        </p:txBody>
      </p:sp>
    </p:spTree>
    <p:extLst>
      <p:ext uri="{BB962C8B-B14F-4D97-AF65-F5344CB8AC3E}">
        <p14:creationId xmlns:p14="http://schemas.microsoft.com/office/powerpoint/2010/main" val="3324603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Color Contrast </a:t>
            </a:r>
            <a:r>
              <a:rPr lang="en-US" dirty="0"/>
              <a:t>is a designated support that is available to eligible students. By default, tests are presented with black text on a white background. Students who require a different combination of font color and background color should be assigned the appropriate accommodation in TIDE. </a:t>
            </a:r>
          </a:p>
          <a:p>
            <a:endParaRPr lang="en-US" dirty="0"/>
          </a:p>
          <a:p>
            <a:r>
              <a:rPr lang="en-US" dirty="0"/>
              <a:t>The color contrast selected will apply to all tests for that student. Color contrast options may include the following: Black on White; Black on Rose; Medium Gray on Light Gray; Red on White; Reverse Contrast; White on Red; Yellow on Black; Yellow on Blue.</a:t>
            </a:r>
          </a:p>
        </p:txBody>
      </p:sp>
      <p:sp>
        <p:nvSpPr>
          <p:cNvPr id="757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3FEA6222-E8ED-4415-A932-72829B0F651E}" type="slidenum">
              <a:rPr lang="en-US" altLang="en-US" smtClean="0"/>
              <a:pPr/>
              <a:t>37</a:t>
            </a:fld>
            <a:endParaRPr lang="en-US" altLang="en-US" dirty="0"/>
          </a:p>
        </p:txBody>
      </p:sp>
      <p:sp>
        <p:nvSpPr>
          <p:cNvPr id="5" name="Slide Image Placeholder 4">
            <a:extLst>
              <a:ext uri="{FF2B5EF4-FFF2-40B4-BE49-F238E27FC236}">
                <a16:creationId xmlns:a16="http://schemas.microsoft.com/office/drawing/2014/main" id="{068B6597-579B-4069-ACB9-FDD39714A5E5}"/>
              </a:ext>
            </a:extLst>
          </p:cNvPr>
          <p:cNvSpPr>
            <a:spLocks noGrp="1" noRot="1" noChangeAspect="1"/>
          </p:cNvSpPr>
          <p:nvPr>
            <p:ph type="sldImg"/>
          </p:nvPr>
        </p:nvSpPr>
        <p:spPr/>
      </p:sp>
    </p:spTree>
    <p:extLst>
      <p:ext uri="{BB962C8B-B14F-4D97-AF65-F5344CB8AC3E}">
        <p14:creationId xmlns:p14="http://schemas.microsoft.com/office/powerpoint/2010/main" val="316651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Masking tool allows students to cover up a distracting area of the test page. To use this tool, students select the Masking button and then select and drag their mouse to choose a rectangular area on the screen that they wish to mask. To deactivate Masking mode, students must select the Masking button again. Masked areas remain on the screen even after Masking mode is deactivated. To remove a masked area, students select the X button in the upper-right corner of the masked area.</a:t>
            </a:r>
          </a:p>
        </p:txBody>
      </p:sp>
      <p:sp>
        <p:nvSpPr>
          <p:cNvPr id="4" name="Slide Number Placeholder 3"/>
          <p:cNvSpPr>
            <a:spLocks noGrp="1"/>
          </p:cNvSpPr>
          <p:nvPr>
            <p:ph type="sldNum" sz="quarter" idx="10"/>
          </p:nvPr>
        </p:nvSpPr>
        <p:spPr/>
        <p:txBody>
          <a:bodyPr/>
          <a:lstStyle/>
          <a:p>
            <a:fld id="{73E18F1F-5A84-4C55-B1EA-7EBC853F01F5}" type="slidenum">
              <a:rPr lang="en-US" smtClean="0"/>
              <a:pPr/>
              <a:t>38</a:t>
            </a:fld>
            <a:endParaRPr lang="en-US" dirty="0"/>
          </a:p>
        </p:txBody>
      </p:sp>
      <p:sp>
        <p:nvSpPr>
          <p:cNvPr id="7" name="Slide Image Placeholder 6">
            <a:extLst>
              <a:ext uri="{FF2B5EF4-FFF2-40B4-BE49-F238E27FC236}">
                <a16:creationId xmlns:a16="http://schemas.microsoft.com/office/drawing/2014/main" id="{A409B8DE-EFD1-4F71-86AD-A38D666904E7}"/>
              </a:ext>
            </a:extLst>
          </p:cNvPr>
          <p:cNvSpPr>
            <a:spLocks noGrp="1" noRot="1" noChangeAspect="1"/>
          </p:cNvSpPr>
          <p:nvPr>
            <p:ph type="sldImg"/>
          </p:nvPr>
        </p:nvSpPr>
        <p:spPr/>
      </p:sp>
    </p:spTree>
    <p:extLst>
      <p:ext uri="{BB962C8B-B14F-4D97-AF65-F5344CB8AC3E}">
        <p14:creationId xmlns:p14="http://schemas.microsoft.com/office/powerpoint/2010/main" val="159748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t>
            </a:r>
            <a:r>
              <a:rPr lang="en-US" b="1" dirty="0"/>
              <a:t>Hybrid Masking </a:t>
            </a:r>
            <a:r>
              <a:rPr lang="en-US" dirty="0"/>
              <a:t>tool is an embedded designated support that combines the functions of the </a:t>
            </a:r>
            <a:r>
              <a:rPr lang="en-US" b="1" dirty="0"/>
              <a:t>Masking</a:t>
            </a:r>
            <a:r>
              <a:rPr lang="en-US" dirty="0"/>
              <a:t> tool and </a:t>
            </a:r>
            <a:r>
              <a:rPr lang="en-US" b="1" dirty="0"/>
              <a:t>Line Reader</a:t>
            </a:r>
            <a:r>
              <a:rPr lang="en-US" dirty="0"/>
              <a:t>. Activating the </a:t>
            </a:r>
            <a:r>
              <a:rPr lang="en-US" b="1" dirty="0"/>
              <a:t>Hybrid Masking </a:t>
            </a:r>
            <a:r>
              <a:rPr lang="en-US" dirty="0"/>
              <a:t>tool blacks out the page content and only highlights the line the student clicks. The student can navigate using their arrow keys to change which line is being highlighted.</a:t>
            </a:r>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39</a:t>
            </a:fld>
            <a:endParaRPr lang="en-US" dirty="0"/>
          </a:p>
        </p:txBody>
      </p:sp>
      <p:sp>
        <p:nvSpPr>
          <p:cNvPr id="11" name="Slide Image Placeholder 10">
            <a:extLst>
              <a:ext uri="{FF2B5EF4-FFF2-40B4-BE49-F238E27FC236}">
                <a16:creationId xmlns:a16="http://schemas.microsoft.com/office/drawing/2014/main" id="{EC268197-C383-4799-B4D7-A5E1FB3C3D82}"/>
              </a:ext>
            </a:extLst>
          </p:cNvPr>
          <p:cNvSpPr>
            <a:spLocks noGrp="1" noRot="1" noChangeAspect="1"/>
          </p:cNvSpPr>
          <p:nvPr>
            <p:ph type="sldImg"/>
          </p:nvPr>
        </p:nvSpPr>
        <p:spPr/>
      </p:sp>
    </p:spTree>
    <p:extLst>
      <p:ext uri="{BB962C8B-B14F-4D97-AF65-F5344CB8AC3E}">
        <p14:creationId xmlns:p14="http://schemas.microsoft.com/office/powerpoint/2010/main" val="6982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altLang="en-US" dirty="0"/>
              <a:t>Students must use the Secure Browser to log in to the Student Interface. The Secure Browser is designed to ensure test security by prohibiting students from accessing any other programs or websites during testing.</a:t>
            </a:r>
          </a:p>
          <a:p>
            <a:endParaRPr lang="en-US" altLang="en-US" dirty="0"/>
          </a:p>
          <a:p>
            <a:r>
              <a:rPr lang="en-US" altLang="en-US" dirty="0"/>
              <a:t>Your school’s Technology Coordinator is responsible for ensuring that the Secure Browser has been correctly installed on all testing devices. If you have questions about installation of the Secure Browser, please contact your Technology Coordinator.</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BA78969E-9590-4321-9DE6-318E6F52368F}" type="slidenum">
              <a:rPr lang="en-US" altLang="en-US" smtClean="0"/>
              <a:pPr/>
              <a:t>4</a:t>
            </a:fld>
            <a:endParaRPr lang="en-US" altLang="en-US" dirty="0"/>
          </a:p>
        </p:txBody>
      </p:sp>
      <p:sp>
        <p:nvSpPr>
          <p:cNvPr id="4" name="Slide Image Placeholder 3">
            <a:extLst>
              <a:ext uri="{FF2B5EF4-FFF2-40B4-BE49-F238E27FC236}">
                <a16:creationId xmlns:a16="http://schemas.microsoft.com/office/drawing/2014/main" id="{9C72EC35-EBC4-4DBC-A2BF-B57BF59F0617}"/>
              </a:ext>
            </a:extLst>
          </p:cNvPr>
          <p:cNvSpPr>
            <a:spLocks noGrp="1" noRot="1" noChangeAspect="1"/>
          </p:cNvSpPr>
          <p:nvPr>
            <p:ph type="sldImg"/>
          </p:nvPr>
        </p:nvSpPr>
        <p:spPr/>
      </p:sp>
    </p:spTree>
    <p:extLst>
      <p:ext uri="{BB962C8B-B14F-4D97-AF65-F5344CB8AC3E}">
        <p14:creationId xmlns:p14="http://schemas.microsoft.com/office/powerpoint/2010/main" val="1616596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Notes Placeholder 2"/>
          <p:cNvSpPr>
            <a:spLocks noGrp="1"/>
          </p:cNvSpPr>
          <p:nvPr>
            <p:ph type="body" idx="1"/>
          </p:nvPr>
        </p:nvSpPr>
        <p:spPr/>
        <p:txBody>
          <a:bodyPr/>
          <a:lstStyle/>
          <a:p>
            <a:r>
              <a:rPr lang="en-US" altLang="en-US" dirty="0"/>
              <a:t>TTS allows eligible students to listen to test content, including passages, questions, and answer options. Students may also listen to their responses to constructed-response items if they have the appropriate accommodations. TTS must be set up in TIDE before testing. It is available either as an embedded designated support or as an embedded accommodation for students with an identified need. </a:t>
            </a:r>
          </a:p>
          <a:p>
            <a:endParaRPr lang="en-US" altLang="en-US" dirty="0"/>
          </a:p>
          <a:p>
            <a:r>
              <a:rPr lang="en-US" dirty="0"/>
              <a:t>Please note that a test may include text that is not permissible to be read aloud. This text will be skipped when using TTS.</a:t>
            </a:r>
          </a:p>
          <a:p>
            <a:endParaRPr lang="en-US" altLang="en-US" dirty="0"/>
          </a:p>
          <a:p>
            <a:r>
              <a:rPr lang="en-US" altLang="en-US" dirty="0"/>
              <a:t>New this year, the student can click on the speaker icon to initiate TTS from the start of the question. The student can also select the desired TTS option from the menu to hear the audio (for example: Speak Passage, Speak Question, or Speak Question and Options).</a:t>
            </a:r>
          </a:p>
          <a:p>
            <a:endParaRPr lang="en-US" altLang="en-US" dirty="0"/>
          </a:p>
          <a:p>
            <a:r>
              <a:rPr lang="en-US" altLang="en-US" dirty="0"/>
              <a:t>Students can also use the Start Speaking From Here option to have TTS read from anywhere in a passage or item to the end of that passage or item. To use this feature, students will right-click where they want TTS to begin reading and select </a:t>
            </a:r>
            <a:r>
              <a:rPr lang="en-US" altLang="en-US" b="0" dirty="0"/>
              <a:t>Start Speaking From Here</a:t>
            </a:r>
            <a:r>
              <a:rPr lang="en-US" altLang="en-US" dirty="0"/>
              <a:t>. </a:t>
            </a:r>
          </a:p>
          <a:p>
            <a:endParaRPr lang="en-US" altLang="en-US" dirty="0"/>
          </a:p>
          <a:p>
            <a:r>
              <a:rPr lang="en-US" altLang="en-US" dirty="0"/>
              <a:t>We recommend that students who will be using this feature can try it by taking the practice test prior to testing. As mentioned earlier, you should ensure that all students requiring the TTS feature have headphones and that they have completed the audio check successfully.</a:t>
            </a:r>
          </a:p>
          <a:p>
            <a:endParaRPr lang="en-US" altLang="en-US" dirty="0"/>
          </a:p>
          <a:p>
            <a:r>
              <a:rPr lang="en-US" altLang="en-US" dirty="0"/>
              <a:t>Some tests may also display ear icons by questions and answer options when TTS is enabled. The student can select these icons to listen to the content.</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If a student’s test settings require the test page to be mandatorily read out in its entirety, TTS will automatically read the entire page and will prevent the student from performing any action until the content has been fully read. </a:t>
            </a:r>
            <a:r>
              <a:rPr lang="en-US" dirty="0">
                <a:effectLst/>
              </a:rPr>
              <a:t> </a:t>
            </a:r>
            <a:endParaRPr lang="en-US" sz="1200" kern="1200" dirty="0">
              <a:solidFill>
                <a:schemeClr val="tx1"/>
              </a:solidFill>
              <a:effectLst/>
              <a:latin typeface="Calibri"/>
              <a:ea typeface="+mn-ea"/>
              <a:cs typeface="+mn-cs"/>
            </a:endParaRPr>
          </a:p>
          <a:p>
            <a:endParaRPr lang="en-US" altLang="en-US" dirty="0"/>
          </a:p>
        </p:txBody>
      </p:sp>
      <p:sp>
        <p:nvSpPr>
          <p:cNvPr id="768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08A6FC2-E632-4C30-8868-F193DA12A564}" type="slidenum">
              <a:rPr lang="en-US" altLang="en-US" smtClean="0"/>
              <a:pPr/>
              <a:t>40</a:t>
            </a:fld>
            <a:endParaRPr lang="en-US" altLang="en-US" dirty="0"/>
          </a:p>
        </p:txBody>
      </p:sp>
      <p:sp>
        <p:nvSpPr>
          <p:cNvPr id="4" name="Slide Image Placeholder 3">
            <a:extLst>
              <a:ext uri="{FF2B5EF4-FFF2-40B4-BE49-F238E27FC236}">
                <a16:creationId xmlns:a16="http://schemas.microsoft.com/office/drawing/2014/main" id="{6ED2BEDD-DA3A-47BB-885B-3D70F8E0696C}"/>
              </a:ext>
            </a:extLst>
          </p:cNvPr>
          <p:cNvSpPr>
            <a:spLocks noGrp="1" noRot="1" noChangeAspect="1"/>
          </p:cNvSpPr>
          <p:nvPr>
            <p:ph type="sldImg"/>
          </p:nvPr>
        </p:nvSpPr>
        <p:spPr/>
      </p:sp>
    </p:spTree>
    <p:extLst>
      <p:ext uri="{BB962C8B-B14F-4D97-AF65-F5344CB8AC3E}">
        <p14:creationId xmlns:p14="http://schemas.microsoft.com/office/powerpoint/2010/main" val="1910371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with the STT accommodation may use the STT tool when responding to text response items. The STT tool allows a student to dictate responses to items that support the use of STT, and the student’s spoken words are then transcribed as text in the item response areas. </a:t>
            </a:r>
          </a:p>
          <a:p>
            <a:endParaRPr lang="en-US" dirty="0"/>
          </a:p>
          <a:p>
            <a:r>
              <a:rPr lang="en-US" dirty="0"/>
              <a:t>To begin dictating, the student selects the microphone button that appears at the top of the item’s text response area. As the student speaks, words are transcribed into the text response area. Note that there may be a slight delay while text is being transcribed. While text is being transcribed, dots will appear in the text response to indicate that transcription is in progress. To stop the transcription, the student will select the stop button that appears after the microphone is selected. Students can dictate for five minutes at a time. Depending on the test and the accommodation settings, students may also be able to select whether to dictate text in English or Spanish from the language drop-down list in the formatting toolbar. </a:t>
            </a:r>
          </a:p>
          <a:p>
            <a:endParaRPr lang="en-US" dirty="0"/>
          </a:p>
          <a:p>
            <a:r>
              <a:rPr lang="en-US" dirty="0"/>
              <a:t>Depending on the tool settings, the text may be auto-punctuated. The student can also control some punctuation and grammar of the text through speech commands. For example, the student can say, “New Paragraph” to create a new paragraph. The student will need to ensure the accuracy of the speech transcription before continuing to the next item or submitting his or her test. Note that a student cannot navigate away from the test page while dictation is on.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41</a:t>
            </a:fld>
            <a:endParaRPr lang="en-US" dirty="0"/>
          </a:p>
        </p:txBody>
      </p:sp>
      <p:sp>
        <p:nvSpPr>
          <p:cNvPr id="11" name="Slide Image Placeholder 10">
            <a:extLst>
              <a:ext uri="{FF2B5EF4-FFF2-40B4-BE49-F238E27FC236}">
                <a16:creationId xmlns:a16="http://schemas.microsoft.com/office/drawing/2014/main" id="{F303F8DF-190A-407C-990E-4671D746182E}"/>
              </a:ext>
            </a:extLst>
          </p:cNvPr>
          <p:cNvSpPr>
            <a:spLocks noGrp="1" noRot="1" noChangeAspect="1"/>
          </p:cNvSpPr>
          <p:nvPr>
            <p:ph type="sldImg"/>
          </p:nvPr>
        </p:nvSpPr>
        <p:spPr/>
      </p:sp>
    </p:spTree>
    <p:extLst>
      <p:ext uri="{BB962C8B-B14F-4D97-AF65-F5344CB8AC3E}">
        <p14:creationId xmlns:p14="http://schemas.microsoft.com/office/powerpoint/2010/main" val="3197564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Print-on-Request feature is available only for students who require it. It is a testing impropriety to apply this restricted resource for a student without documentation of actual need. This feature is not intended as a method for printing the test in order to administer it on paper. Depending on whether they are allowed to print items, passages, or both, students with this accommodation will see either a Print Page button at the top of the screen, a Print Item option in the context menu, or both. When a student selects either print option, the TA will receive a request for approval. The student will see a pop-up message that indicates that the request for approval has been sent. Before approving the request, the TA should ensure that the printer is monitored by staff who have been properly trained in test security.</a:t>
            </a:r>
          </a:p>
          <a:p>
            <a:endParaRPr lang="en-US" dirty="0"/>
          </a:p>
          <a:p>
            <a:r>
              <a:rPr lang="en-US" dirty="0"/>
              <a:t>Test items that students have requested to print will be displayed with a small printer badge next to the item number.</a:t>
            </a:r>
          </a:p>
        </p:txBody>
      </p:sp>
      <p:sp>
        <p:nvSpPr>
          <p:cNvPr id="778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3AD7851-5429-45A1-A7CE-5B19708059A5}" type="slidenum">
              <a:rPr lang="en-US" altLang="en-US" smtClean="0"/>
              <a:pPr/>
              <a:t>42</a:t>
            </a:fld>
            <a:endParaRPr lang="en-US" altLang="en-US" dirty="0"/>
          </a:p>
        </p:txBody>
      </p:sp>
      <p:sp>
        <p:nvSpPr>
          <p:cNvPr id="5" name="Slide Image Placeholder 4">
            <a:extLst>
              <a:ext uri="{FF2B5EF4-FFF2-40B4-BE49-F238E27FC236}">
                <a16:creationId xmlns:a16="http://schemas.microsoft.com/office/drawing/2014/main" id="{ACAD36F5-07E8-4669-88DB-7775FED1FF1F}"/>
              </a:ext>
            </a:extLst>
          </p:cNvPr>
          <p:cNvSpPr>
            <a:spLocks noGrp="1" noRot="1" noChangeAspect="1"/>
          </p:cNvSpPr>
          <p:nvPr>
            <p:ph type="sldImg"/>
          </p:nvPr>
        </p:nvSpPr>
        <p:spPr/>
      </p:sp>
    </p:spTree>
    <p:extLst>
      <p:ext uri="{BB962C8B-B14F-4D97-AF65-F5344CB8AC3E}">
        <p14:creationId xmlns:p14="http://schemas.microsoft.com/office/powerpoint/2010/main" val="1916728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who are English learners (ELs) may benefit from using a Translation Glossary for some tests. These students should have the Translation Glossary option selected in TIDE for the appropriate language. See the Translation Glossaries section in the Usability, Accessibility, and Accommodations Guidelines, available on the Smarter Balanced website, for information on how to determine if this support is appropriate for particular students. Available languages include Arabic, Burmese, Cantonese, Filipino, Hmong, Korean, Mandarin, Punjabi, Russian, Spanish, Ukrainian, and Vietnamese. A dual-language option is also available, which allows students to see both the English glossary and another language glossary at the same time.</a:t>
            </a:r>
          </a:p>
          <a:p>
            <a:endParaRPr lang="en-US" dirty="0"/>
          </a:p>
          <a:p>
            <a:r>
              <a:rPr lang="en-US" dirty="0"/>
              <a:t>When the Translation Glossary is enabled, some terms in mathematics items will appear with a gray dotted outline around them. When the student hovers the mouse over the term, it will be highlighted in blue. If the student selects a highlighted term, a pop-up box will appear with the translation of the term. Students can also select the audio icon next to the glossary term and listen to the audio recording of the glossary. Selecting the X in the upper-right corner of the pop-up box will close it. If the student has Dual-Language mode enabled, the glossary will appear with two tabs, one for each language.</a:t>
            </a:r>
          </a:p>
        </p:txBody>
      </p:sp>
      <p:sp>
        <p:nvSpPr>
          <p:cNvPr id="7885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03836162-EECD-4484-BCD7-F1914F158B69}" type="slidenum">
              <a:rPr lang="en-US" altLang="en-US" smtClean="0"/>
              <a:pPr/>
              <a:t>43</a:t>
            </a:fld>
            <a:endParaRPr lang="en-US" altLang="en-US" dirty="0"/>
          </a:p>
        </p:txBody>
      </p:sp>
      <p:sp>
        <p:nvSpPr>
          <p:cNvPr id="5" name="Slide Image Placeholder 4">
            <a:extLst>
              <a:ext uri="{FF2B5EF4-FFF2-40B4-BE49-F238E27FC236}">
                <a16:creationId xmlns:a16="http://schemas.microsoft.com/office/drawing/2014/main" id="{00380444-A3CB-41F2-BC97-8F968E5E5A81}"/>
              </a:ext>
            </a:extLst>
          </p:cNvPr>
          <p:cNvSpPr>
            <a:spLocks noGrp="1" noRot="1" noChangeAspect="1"/>
          </p:cNvSpPr>
          <p:nvPr>
            <p:ph type="sldImg"/>
          </p:nvPr>
        </p:nvSpPr>
        <p:spPr/>
      </p:sp>
    </p:spTree>
    <p:extLst>
      <p:ext uri="{BB962C8B-B14F-4D97-AF65-F5344CB8AC3E}">
        <p14:creationId xmlns:p14="http://schemas.microsoft.com/office/powerpoint/2010/main" val="1054801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Washington, Math and Science assessments are available to qualified students in the Spanish language. Students have two different options for how the translated text will appear on their assessments.</a:t>
            </a:r>
          </a:p>
          <a:p>
            <a:endParaRPr lang="en-US" dirty="0"/>
          </a:p>
          <a:p>
            <a:r>
              <a:rPr lang="en-US" dirty="0"/>
              <a:t>This works by setting a student’s </a:t>
            </a:r>
            <a:r>
              <a:rPr lang="en-US" b="0" i="0" dirty="0">
                <a:solidFill>
                  <a:srgbClr val="525252"/>
                </a:solidFill>
                <a:effectLst/>
                <a:latin typeface="Helvetica Regular"/>
              </a:rPr>
              <a:t>Presentation (Designated Supports and Accommodations) in TIDE to Spanish for Math/Science and then selecting one of the two options for Translations (dual language) Test Spanish: “Switch between Spanish only or English only” or “Show Spanish above English.”</a:t>
            </a:r>
          </a:p>
          <a:p>
            <a:endParaRPr lang="en-US" b="0" i="0" dirty="0">
              <a:solidFill>
                <a:srgbClr val="525252"/>
              </a:solidFill>
              <a:effectLst/>
              <a:latin typeface="Helvetica Regular"/>
            </a:endParaRPr>
          </a:p>
          <a:p>
            <a:r>
              <a:rPr lang="en-US" b="0" i="0" dirty="0">
                <a:solidFill>
                  <a:srgbClr val="525252"/>
                </a:solidFill>
                <a:effectLst/>
                <a:latin typeface="Helvetica Regular"/>
              </a:rPr>
              <a:t>With the “Switch between Spanish only or English only” setting selected, the student will have the option to click on a button at the top of the test page to switch between Spanish and English language text.</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44</a:t>
            </a:fld>
            <a:endParaRPr lang="en-US" dirty="0"/>
          </a:p>
        </p:txBody>
      </p:sp>
      <p:sp>
        <p:nvSpPr>
          <p:cNvPr id="11" name="Slide Image Placeholder 10">
            <a:extLst>
              <a:ext uri="{FF2B5EF4-FFF2-40B4-BE49-F238E27FC236}">
                <a16:creationId xmlns:a16="http://schemas.microsoft.com/office/drawing/2014/main" id="{AB0D1D9B-3B75-43C4-8FB9-0DAE81165A0F}"/>
              </a:ext>
            </a:extLst>
          </p:cNvPr>
          <p:cNvSpPr>
            <a:spLocks noGrp="1" noRot="1" noChangeAspect="1"/>
          </p:cNvSpPr>
          <p:nvPr>
            <p:ph type="sldImg"/>
          </p:nvPr>
        </p:nvSpPr>
        <p:spPr/>
      </p:sp>
    </p:spTree>
    <p:extLst>
      <p:ext uri="{BB962C8B-B14F-4D97-AF65-F5344CB8AC3E}">
        <p14:creationId xmlns:p14="http://schemas.microsoft.com/office/powerpoint/2010/main" val="1678074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525252"/>
                </a:solidFill>
                <a:effectLst/>
                <a:latin typeface="Helvetica Regular"/>
              </a:rPr>
              <a:t>I</a:t>
            </a:r>
            <a:r>
              <a:rPr lang="en-US" dirty="0">
                <a:effectLst/>
                <a:latin typeface="Segoe UI" panose="020B0502040204020203" pitchFamily="34" charset="0"/>
              </a:rPr>
              <a:t>n Washington, Math and Science assessments are available to qualified students in the Spanish language. Students have two different options for how the translated text will appear on their assessments. </a:t>
            </a:r>
          </a:p>
          <a:p>
            <a:r>
              <a:rPr lang="en-US" b="0" i="0" dirty="0">
                <a:solidFill>
                  <a:srgbClr val="525252"/>
                </a:solidFill>
                <a:effectLst/>
                <a:latin typeface="Helvetica Regular"/>
              </a:rPr>
              <a:t>For students with Presentation set to Spanish in TIDE, the other option is to select “Show Spanish above English.” The text in the assessment will appear in both English and Spanish.</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45</a:t>
            </a:fld>
            <a:endParaRPr lang="en-US" dirty="0"/>
          </a:p>
        </p:txBody>
      </p:sp>
      <p:sp>
        <p:nvSpPr>
          <p:cNvPr id="11" name="Slide Image Placeholder 10">
            <a:extLst>
              <a:ext uri="{FF2B5EF4-FFF2-40B4-BE49-F238E27FC236}">
                <a16:creationId xmlns:a16="http://schemas.microsoft.com/office/drawing/2014/main" id="{AB0D1D9B-3B75-43C4-8FB9-0DAE81165A0F}"/>
              </a:ext>
            </a:extLst>
          </p:cNvPr>
          <p:cNvSpPr>
            <a:spLocks noGrp="1" noRot="1" noChangeAspect="1"/>
          </p:cNvSpPr>
          <p:nvPr>
            <p:ph type="sldImg"/>
          </p:nvPr>
        </p:nvSpPr>
        <p:spPr/>
      </p:sp>
    </p:spTree>
    <p:extLst>
      <p:ext uri="{BB962C8B-B14F-4D97-AF65-F5344CB8AC3E}">
        <p14:creationId xmlns:p14="http://schemas.microsoft.com/office/powerpoint/2010/main" val="26939895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Word prediction assistive technology suggests words to students as they type responses for test items. </a:t>
            </a:r>
            <a:r>
              <a:rPr lang="en-US" sz="1800" dirty="0">
                <a:effectLst/>
                <a:latin typeface="Calibri" panose="020F0502020204030204" pitchFamily="34" charset="0"/>
                <a:ea typeface="Times New Roman" panose="02020603050405020304" pitchFamily="18" charset="0"/>
                <a:cs typeface="Calibri" panose="020F0502020204030204" pitchFamily="34" charset="0"/>
              </a:rPr>
              <a:t>This tool automatically predicts each word as students type a written response, allowing them to select a word from a suggested list instead of typing it manually.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It is recommended that students use the embedded </a:t>
            </a:r>
            <a:r>
              <a:rPr lang="en-US" sz="1800" dirty="0" err="1">
                <a:effectLst/>
                <a:latin typeface="Calibri" panose="020F0502020204030204" pitchFamily="34" charset="0"/>
                <a:ea typeface="Times New Roman" panose="02020603050405020304" pitchFamily="18" charset="0"/>
              </a:rPr>
              <a:t>Co:Writer</a:t>
            </a:r>
            <a:r>
              <a:rPr lang="en-US" sz="1800" dirty="0">
                <a:effectLst/>
                <a:latin typeface="Calibri" panose="020F0502020204030204" pitchFamily="34" charset="0"/>
                <a:ea typeface="Times New Roman" panose="02020603050405020304" pitchFamily="18" charset="0"/>
              </a:rPr>
              <a:t> word prediction tool in TDS, which is supported on all devices for most subjects.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Times New Roman" panose="02020603050405020304" pitchFamily="18" charset="0"/>
              </a:rPr>
              <a:t>Note</a:t>
            </a:r>
            <a:r>
              <a:rPr lang="en-US" sz="1800" dirty="0">
                <a:effectLst/>
                <a:latin typeface="Calibri" panose="020F0502020204030204" pitchFamily="34" charset="0"/>
                <a:ea typeface="Times New Roman" panose="02020603050405020304" pitchFamily="18" charset="0"/>
              </a:rPr>
              <a:t>: Math and science tests do not work with word prediction on Windows and MacOS devices.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46</a:t>
            </a:fld>
            <a:endParaRPr lang="en-US" dirty="0"/>
          </a:p>
        </p:txBody>
      </p:sp>
    </p:spTree>
    <p:extLst>
      <p:ext uri="{BB962C8B-B14F-4D97-AF65-F5344CB8AC3E}">
        <p14:creationId xmlns:p14="http://schemas.microsoft.com/office/powerpoint/2010/main" val="3827153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will look at how students end a test.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47</a:t>
            </a:fld>
            <a:endParaRPr lang="en-US" dirty="0"/>
          </a:p>
        </p:txBody>
      </p:sp>
    </p:spTree>
    <p:extLst>
      <p:ext uri="{BB962C8B-B14F-4D97-AF65-F5344CB8AC3E}">
        <p14:creationId xmlns:p14="http://schemas.microsoft.com/office/powerpoint/2010/main" val="4134946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Notes Placeholder 2"/>
          <p:cNvSpPr>
            <a:spLocks noGrp="1"/>
          </p:cNvSpPr>
          <p:nvPr>
            <p:ph type="body" idx="1"/>
          </p:nvPr>
        </p:nvSpPr>
        <p:spPr/>
        <p:txBody>
          <a:bodyPr/>
          <a:lstStyle/>
          <a:p>
            <a:r>
              <a:rPr lang="en-US" altLang="en-US" dirty="0"/>
              <a:t>If your school plans to test over multiple days, you may wish to have students pause their tests at a certain point so that they can resume testing at another time. You may also allow a pause if students are taking a break from testing or if they need to leave the room for any reason. Whether they have been instructed to do so or not, students can pause their test at any time by selecting the Pause button in the upper-right corner of the screen. When they do so, a pop-up message will appear, asking them to confirm that they want to pause the test. Students should select </a:t>
            </a:r>
            <a:r>
              <a:rPr lang="en-US" altLang="en-US" b="0" dirty="0"/>
              <a:t>Yes</a:t>
            </a:r>
            <a:r>
              <a:rPr lang="en-US" altLang="en-US" dirty="0"/>
              <a:t> to confirm the pause or </a:t>
            </a:r>
            <a:r>
              <a:rPr lang="en-US" altLang="en-US" b="0" dirty="0"/>
              <a:t>No</a:t>
            </a:r>
            <a:r>
              <a:rPr lang="en-US" altLang="en-US" dirty="0"/>
              <a:t> to resume testing.</a:t>
            </a:r>
          </a:p>
        </p:txBody>
      </p:sp>
      <p:sp>
        <p:nvSpPr>
          <p:cNvPr id="655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4A80D515-0DD9-43B5-9CF0-8A1DC29A24EC}" type="slidenum">
              <a:rPr lang="en-US" altLang="en-US" smtClean="0"/>
              <a:pPr/>
              <a:t>48</a:t>
            </a:fld>
            <a:endParaRPr lang="en-US" altLang="en-US" dirty="0"/>
          </a:p>
        </p:txBody>
      </p:sp>
      <p:sp>
        <p:nvSpPr>
          <p:cNvPr id="4" name="Slide Image Placeholder 3">
            <a:extLst>
              <a:ext uri="{FF2B5EF4-FFF2-40B4-BE49-F238E27FC236}">
                <a16:creationId xmlns:a16="http://schemas.microsoft.com/office/drawing/2014/main" id="{F8F935B9-5DD8-4C1E-A083-2FE364B4FB3A}"/>
              </a:ext>
            </a:extLst>
          </p:cNvPr>
          <p:cNvSpPr>
            <a:spLocks noGrp="1" noRot="1" noChangeAspect="1"/>
          </p:cNvSpPr>
          <p:nvPr>
            <p:ph type="sldImg"/>
          </p:nvPr>
        </p:nvSpPr>
        <p:spPr/>
      </p:sp>
    </p:spTree>
    <p:extLst>
      <p:ext uri="{BB962C8B-B14F-4D97-AF65-F5344CB8AC3E}">
        <p14:creationId xmlns:p14="http://schemas.microsoft.com/office/powerpoint/2010/main" val="2810783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Some rules apply when students pause their tests, depending upon the type of test and how long the pause lasts. For WCAS and computer adaptive tests (CATs) that have been paused for less than 20 minutes, students returning from a break in testing can revisit any items in the current test segment and change their answers if desired. </a:t>
            </a:r>
            <a:r>
              <a:rPr lang="en-US" sz="1200" dirty="0">
                <a:solidFill>
                  <a:srgbClr val="53565A"/>
                </a:solidFill>
              </a:rPr>
              <a:t>There are no pause restrictions for the Performance Task (PT). If a PT is paused for 20 minutes or more, the student can return to the PT and review or change answers and continue entering their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Students taking the WCAS or CAT who have paused their tests for longer than 20 minutes may only return to the most recently visited page containing unanswered test items in the current test segment. They may change any answers present on this page but may not access any items on previous pages. If all items on the most recently visited page were answered prior to pausing, the student will resume the test on the next page with unanswered items and will not be allowed to access previous pages or segments of the test.</a:t>
            </a:r>
          </a:p>
        </p:txBody>
      </p:sp>
      <p:sp>
        <p:nvSpPr>
          <p:cNvPr id="6656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47F781B6-CBB3-4E3D-9BCA-CDD4E23F1BFB}" type="slidenum">
              <a:rPr lang="en-US" altLang="en-US" smtClean="0"/>
              <a:pPr/>
              <a:t>49</a:t>
            </a:fld>
            <a:endParaRPr lang="en-US" altLang="en-US" dirty="0"/>
          </a:p>
        </p:txBody>
      </p:sp>
      <p:sp>
        <p:nvSpPr>
          <p:cNvPr id="4" name="Slide Image Placeholder 3">
            <a:extLst>
              <a:ext uri="{FF2B5EF4-FFF2-40B4-BE49-F238E27FC236}">
                <a16:creationId xmlns:a16="http://schemas.microsoft.com/office/drawing/2014/main" id="{ADFBEE76-F34F-4F40-A9B6-3E7037A79A37}"/>
              </a:ext>
            </a:extLst>
          </p:cNvPr>
          <p:cNvSpPr>
            <a:spLocks noGrp="1" noRot="1" noChangeAspect="1"/>
          </p:cNvSpPr>
          <p:nvPr>
            <p:ph type="sldImg"/>
          </p:nvPr>
        </p:nvSpPr>
        <p:spPr/>
      </p:sp>
    </p:spTree>
    <p:extLst>
      <p:ext uri="{BB962C8B-B14F-4D97-AF65-F5344CB8AC3E}">
        <p14:creationId xmlns:p14="http://schemas.microsoft.com/office/powerpoint/2010/main" val="355423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To log in to the online testing system, students must use the Secure Browser on a computer or device separate from the one used by the TA. Students must enter three pieces of identifying information: their first name, their state-assigned student identifier (SSID), and the current test session ID. The test session ID is generated when the TA creates the test session. It needs to be given to students by the TA when it is time for them to log in to the test. </a:t>
            </a:r>
          </a:p>
          <a:p>
            <a:endParaRPr lang="en-US" altLang="en-US" dirty="0"/>
          </a:p>
          <a:p>
            <a:r>
              <a:rPr lang="en-US" altLang="en-US" dirty="0"/>
              <a:t>After entering their information, students will select the </a:t>
            </a:r>
            <a:r>
              <a:rPr lang="en-US" altLang="en-US" b="0" dirty="0"/>
              <a:t>Sign In </a:t>
            </a:r>
            <a:r>
              <a:rPr lang="en-US" altLang="en-US" dirty="0"/>
              <a:t>button to log in to the test. The TA may assist students with logging in, if necessary.</a:t>
            </a: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82CAD7D-2DB5-4BFE-ACF1-7E4C359B0ADE}" type="slidenum">
              <a:rPr lang="en-US" altLang="en-US" smtClean="0"/>
              <a:pPr/>
              <a:t>5</a:t>
            </a:fld>
            <a:endParaRPr lang="en-US" altLang="en-US" dirty="0"/>
          </a:p>
        </p:txBody>
      </p:sp>
      <p:sp>
        <p:nvSpPr>
          <p:cNvPr id="4" name="Slide Image Placeholder 3">
            <a:extLst>
              <a:ext uri="{FF2B5EF4-FFF2-40B4-BE49-F238E27FC236}">
                <a16:creationId xmlns:a16="http://schemas.microsoft.com/office/drawing/2014/main" id="{1C877321-95E6-4DED-A7AE-711E3AAD03A5}"/>
              </a:ext>
            </a:extLst>
          </p:cNvPr>
          <p:cNvSpPr>
            <a:spLocks noGrp="1" noRot="1" noChangeAspect="1"/>
          </p:cNvSpPr>
          <p:nvPr>
            <p:ph type="sldImg"/>
          </p:nvPr>
        </p:nvSpPr>
        <p:spPr/>
      </p:sp>
    </p:spTree>
    <p:extLst>
      <p:ext uri="{BB962C8B-B14F-4D97-AF65-F5344CB8AC3E}">
        <p14:creationId xmlns:p14="http://schemas.microsoft.com/office/powerpoint/2010/main" val="2108752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a security measure, after 30 minutes of test inactivity, students are logged out, and their tests are paused automatically. Inactivity is determined by whether or not the student is interacting with the test by selecting answers or using navigation tools. Clicking an empty space on the screen is not considered activity. Students will receive a warning message prior to being logged out and must click the </a:t>
            </a:r>
            <a:r>
              <a:rPr lang="en-US" b="1" dirty="0"/>
              <a:t>OK</a:t>
            </a:r>
            <a:r>
              <a:rPr lang="en-US" dirty="0"/>
              <a:t> button on the pop-up message within 60 seconds in order to avoid automatic logout and pausing of their test. If a student’s test is paused due to inactivity, the same rules apply as when the student intentionally pauses the test. The student can log in to the test again and resume from the point that testing was interrupted, subject to the pause rule, if applicable.</a:t>
            </a:r>
          </a:p>
          <a:p>
            <a:endParaRPr lang="en-US" dirty="0"/>
          </a:p>
          <a:p>
            <a:r>
              <a:rPr lang="en-US" dirty="0"/>
              <a:t>Additionally, if a screen saver is activated during testing, the security breach feature will log the student out of the test. To avoid any such interruption, schools should either deactivate screen savers before students start testing or ensure that screen savers are set to more than the allocated testing time.</a:t>
            </a:r>
          </a:p>
        </p:txBody>
      </p:sp>
      <p:sp>
        <p:nvSpPr>
          <p:cNvPr id="819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FC73CBB-093A-47D9-8AD0-75E15F648EBF}" type="slidenum">
              <a:rPr lang="en-US" altLang="en-US" smtClean="0"/>
              <a:pPr/>
              <a:t>50</a:t>
            </a:fld>
            <a:endParaRPr lang="en-US" altLang="en-US" dirty="0"/>
          </a:p>
        </p:txBody>
      </p:sp>
      <p:sp>
        <p:nvSpPr>
          <p:cNvPr id="5" name="Slide Image Placeholder 4">
            <a:extLst>
              <a:ext uri="{FF2B5EF4-FFF2-40B4-BE49-F238E27FC236}">
                <a16:creationId xmlns:a16="http://schemas.microsoft.com/office/drawing/2014/main" id="{089BAEF2-1E17-4D02-AEB8-E0050ED23CFF}"/>
              </a:ext>
            </a:extLst>
          </p:cNvPr>
          <p:cNvSpPr>
            <a:spLocks noGrp="1" noRot="1" noChangeAspect="1"/>
          </p:cNvSpPr>
          <p:nvPr>
            <p:ph type="sldImg"/>
          </p:nvPr>
        </p:nvSpPr>
        <p:spPr/>
      </p:sp>
    </p:spTree>
    <p:extLst>
      <p:ext uri="{BB962C8B-B14F-4D97-AF65-F5344CB8AC3E}">
        <p14:creationId xmlns:p14="http://schemas.microsoft.com/office/powerpoint/2010/main" val="3374466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p:txBody>
          <a:bodyPr/>
          <a:lstStyle/>
          <a:p>
            <a:r>
              <a:rPr lang="en-US" altLang="en-US" dirty="0"/>
              <a:t>Some of the tests are presented in segments. When students reach the end of a test segment, they will see a message on the </a:t>
            </a:r>
            <a:r>
              <a:rPr lang="en-US" altLang="en-US" b="1" i="1" dirty="0"/>
              <a:t>Review</a:t>
            </a:r>
            <a:r>
              <a:rPr lang="en-US" altLang="en-US" dirty="0"/>
              <a:t> screen advising that they cannot return to change their answers in the current segment once they have moved on. </a:t>
            </a:r>
            <a:r>
              <a:rPr lang="en-US" sz="1800" dirty="0">
                <a:effectLst/>
                <a:latin typeface="Segoe UI" panose="020B0502040204020203" pitchFamily="34" charset="0"/>
              </a:rPr>
              <a:t>When the student clicks the </a:t>
            </a:r>
            <a:r>
              <a:rPr lang="en-US" sz="1800" b="1" dirty="0">
                <a:effectLst/>
                <a:latin typeface="Segoe UI" panose="020B0502040204020203" pitchFamily="34" charset="0"/>
              </a:rPr>
              <a:t>Next</a:t>
            </a:r>
            <a:r>
              <a:rPr lang="en-US" sz="1800" dirty="0">
                <a:effectLst/>
                <a:latin typeface="Segoe UI" panose="020B0502040204020203" pitchFamily="34" charset="0"/>
              </a:rPr>
              <a:t> button on this screen, </a:t>
            </a:r>
            <a:r>
              <a:rPr lang="en-US" altLang="en-US" dirty="0"/>
              <a:t>a warning will appear asking if they are sure they want to leave the current segment and move on to the next segment. TAs should ensure that students understand the outcome of ending the test segment and encourage students to check their answers before moving on.</a:t>
            </a:r>
          </a:p>
          <a:p>
            <a:endParaRPr lang="en-US" altLang="en-US" dirty="0"/>
          </a:p>
          <a:p>
            <a:r>
              <a:rPr lang="en-US" altLang="en-US" dirty="0"/>
              <a:t>Students should click the </a:t>
            </a:r>
            <a:r>
              <a:rPr lang="en-US" altLang="en-US" b="1" dirty="0"/>
              <a:t>Yes</a:t>
            </a:r>
            <a:r>
              <a:rPr lang="en-US" altLang="en-US" dirty="0"/>
              <a:t> button to move to the next segment and the </a:t>
            </a:r>
            <a:r>
              <a:rPr lang="en-US" altLang="en-US" b="1" dirty="0"/>
              <a:t>No</a:t>
            </a:r>
            <a:r>
              <a:rPr lang="en-US" altLang="en-US" dirty="0"/>
              <a:t> button to return to the </a:t>
            </a:r>
            <a:r>
              <a:rPr lang="en-US" altLang="en-US" b="1" i="1" dirty="0"/>
              <a:t>Review</a:t>
            </a:r>
            <a:r>
              <a:rPr lang="en-US" altLang="en-US" dirty="0"/>
              <a:t> screen. </a:t>
            </a:r>
          </a:p>
        </p:txBody>
      </p:sp>
      <p:sp>
        <p:nvSpPr>
          <p:cNvPr id="829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948429CE-6888-45BF-8BC5-4884F848B5AC}" type="slidenum">
              <a:rPr lang="en-US" altLang="en-US" smtClean="0"/>
              <a:pPr/>
              <a:t>51</a:t>
            </a:fld>
            <a:endParaRPr lang="en-US" altLang="en-US" dirty="0"/>
          </a:p>
        </p:txBody>
      </p:sp>
      <p:sp>
        <p:nvSpPr>
          <p:cNvPr id="4" name="Slide Image Placeholder 3">
            <a:extLst>
              <a:ext uri="{FF2B5EF4-FFF2-40B4-BE49-F238E27FC236}">
                <a16:creationId xmlns:a16="http://schemas.microsoft.com/office/drawing/2014/main" id="{F37D2969-B40F-484E-8A99-D2547079F327}"/>
              </a:ext>
            </a:extLst>
          </p:cNvPr>
          <p:cNvSpPr>
            <a:spLocks noGrp="1" noRot="1" noChangeAspect="1"/>
          </p:cNvSpPr>
          <p:nvPr>
            <p:ph type="sldImg"/>
          </p:nvPr>
        </p:nvSpPr>
        <p:spPr/>
      </p:sp>
    </p:spTree>
    <p:extLst>
      <p:ext uri="{BB962C8B-B14F-4D97-AF65-F5344CB8AC3E}">
        <p14:creationId xmlns:p14="http://schemas.microsoft.com/office/powerpoint/2010/main" val="1290643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When students complete the first test segment in the ELA Performance Task, they will need to be approved by their TA into the next segment of their test. They will not be able to return to the previous segment.</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52</a:t>
            </a:fld>
            <a:endParaRPr lang="en-US" dirty="0"/>
          </a:p>
        </p:txBody>
      </p:sp>
      <p:sp>
        <p:nvSpPr>
          <p:cNvPr id="11" name="Slide Image Placeholder 10">
            <a:extLst>
              <a:ext uri="{FF2B5EF4-FFF2-40B4-BE49-F238E27FC236}">
                <a16:creationId xmlns:a16="http://schemas.microsoft.com/office/drawing/2014/main" id="{B5C2E8A9-706F-4195-98B1-D45498954F9E}"/>
              </a:ext>
            </a:extLst>
          </p:cNvPr>
          <p:cNvSpPr>
            <a:spLocks noGrp="1" noRot="1" noChangeAspect="1"/>
          </p:cNvSpPr>
          <p:nvPr>
            <p:ph type="sldImg"/>
          </p:nvPr>
        </p:nvSpPr>
        <p:spPr/>
      </p:sp>
    </p:spTree>
    <p:extLst>
      <p:ext uri="{BB962C8B-B14F-4D97-AF65-F5344CB8AC3E}">
        <p14:creationId xmlns:p14="http://schemas.microsoft.com/office/powerpoint/2010/main" val="3204807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r>
              <a:rPr lang="en-US" altLang="en-US" dirty="0"/>
              <a:t>When students answer the final item on the test and click the Next button, they will see the Review and End Test screen. Items marked for review will appear with a blue flag next to the item number. Students should review their answers one last time before submitting their test. </a:t>
            </a:r>
          </a:p>
          <a:p>
            <a:endParaRPr lang="en-US" altLang="en-US" dirty="0"/>
          </a:p>
          <a:p>
            <a:r>
              <a:rPr lang="en-US" dirty="0"/>
              <a:t>When students are ready to end the test, they should select the Submit Test button. Students will check the box next to “I Agree” and click Yes if they are ready to end the test or click No if they are not. Clicking No will close the pop-up window and allow the student to continue reviewing items. Selecting Yes will take them to the Test Completion page.</a:t>
            </a:r>
          </a:p>
          <a:p>
            <a:endParaRPr lang="en-US" dirty="0"/>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53</a:t>
            </a:fld>
            <a:endParaRPr lang="en-US" altLang="en-US" dirty="0"/>
          </a:p>
        </p:txBody>
      </p:sp>
      <p:sp>
        <p:nvSpPr>
          <p:cNvPr id="4" name="Slide Image Placeholder 3">
            <a:extLst>
              <a:ext uri="{FF2B5EF4-FFF2-40B4-BE49-F238E27FC236}">
                <a16:creationId xmlns:a16="http://schemas.microsoft.com/office/drawing/2014/main" id="{B07654EE-8036-4001-8E74-8257BAFF8345}"/>
              </a:ext>
            </a:extLst>
          </p:cNvPr>
          <p:cNvSpPr>
            <a:spLocks noGrp="1" noRot="1" noChangeAspect="1"/>
          </p:cNvSpPr>
          <p:nvPr>
            <p:ph type="sldImg"/>
          </p:nvPr>
        </p:nvSpPr>
        <p:spPr/>
      </p:sp>
    </p:spTree>
    <p:extLst>
      <p:ext uri="{BB962C8B-B14F-4D97-AF65-F5344CB8AC3E}">
        <p14:creationId xmlns:p14="http://schemas.microsoft.com/office/powerpoint/2010/main" val="1224562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r>
              <a:rPr lang="en-US" dirty="0"/>
              <a:t>On the Test Completion page, students will see confirmation that their test was successfully submitted. The student will click Log Out to exit the system. </a:t>
            </a:r>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54</a:t>
            </a:fld>
            <a:endParaRPr lang="en-US" altLang="en-US" dirty="0"/>
          </a:p>
        </p:txBody>
      </p:sp>
      <p:sp>
        <p:nvSpPr>
          <p:cNvPr id="4" name="Slide Image Placeholder 3">
            <a:extLst>
              <a:ext uri="{FF2B5EF4-FFF2-40B4-BE49-F238E27FC236}">
                <a16:creationId xmlns:a16="http://schemas.microsoft.com/office/drawing/2014/main" id="{B07654EE-8036-4001-8E74-8257BAFF8345}"/>
              </a:ext>
            </a:extLst>
          </p:cNvPr>
          <p:cNvSpPr>
            <a:spLocks noGrp="1" noRot="1" noChangeAspect="1"/>
          </p:cNvSpPr>
          <p:nvPr>
            <p:ph type="sldImg"/>
          </p:nvPr>
        </p:nvSpPr>
        <p:spPr/>
      </p:sp>
    </p:spTree>
    <p:extLst>
      <p:ext uri="{BB962C8B-B14F-4D97-AF65-F5344CB8AC3E}">
        <p14:creationId xmlns:p14="http://schemas.microsoft.com/office/powerpoint/2010/main" val="2419372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ltLang="en-US" dirty="0"/>
              <a:t>Thank you for taking the time to view this training module. If you have general questions or need further information, visit your WCAP portal, the Smarter Balanced website, or consult the Washington help desk for assistance.</a:t>
            </a:r>
          </a:p>
          <a:p>
            <a:endParaRPr lang="en-US" altLang="en-US" dirty="0"/>
          </a:p>
          <a:p>
            <a:r>
              <a:rPr lang="en-US" altLang="en-US" dirty="0"/>
              <a:t>For information about accessibility resources, consult the GTSA, available on the WCAP Portal. You may also wish to view additional training modules and resources also available on the WCAP portal.</a:t>
            </a: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55</a:t>
            </a:fld>
            <a:endParaRPr lang="en-US" altLang="en-US" dirty="0"/>
          </a:p>
        </p:txBody>
      </p:sp>
      <p:sp>
        <p:nvSpPr>
          <p:cNvPr id="4" name="Slide Image Placeholder 3">
            <a:extLst>
              <a:ext uri="{FF2B5EF4-FFF2-40B4-BE49-F238E27FC236}">
                <a16:creationId xmlns:a16="http://schemas.microsoft.com/office/drawing/2014/main" id="{28E1225B-297A-4A09-A63C-A7C2515BC123}"/>
              </a:ext>
            </a:extLst>
          </p:cNvPr>
          <p:cNvSpPr>
            <a:spLocks noGrp="1" noRot="1" noChangeAspect="1"/>
          </p:cNvSpPr>
          <p:nvPr>
            <p:ph type="sldImg"/>
          </p:nvPr>
        </p:nvSpPr>
        <p:spPr/>
      </p:sp>
    </p:spTree>
    <p:extLst>
      <p:ext uri="{BB962C8B-B14F-4D97-AF65-F5344CB8AC3E}">
        <p14:creationId xmlns:p14="http://schemas.microsoft.com/office/powerpoint/2010/main" val="237671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If a student is having difficulty logging in, an error message and code will display on the </a:t>
            </a:r>
            <a:r>
              <a:rPr lang="en-US" altLang="en-US" b="1" i="1" dirty="0"/>
              <a:t>Login</a:t>
            </a:r>
            <a:r>
              <a:rPr lang="en-US" altLang="en-US" dirty="0"/>
              <a:t> screen. The most common errors occur when the student’s first name and SSID do not match what is in the system and when SSIDs are entered incorrectly. If the student receives an error message indicating that he or she has entered incorrect information in the first name or SSID fields, the TA should use the </a:t>
            </a:r>
            <a:r>
              <a:rPr lang="en-US" altLang="en-US" b="1" dirty="0"/>
              <a:t>Student Lookup </a:t>
            </a:r>
            <a:r>
              <a:rPr lang="en-US" altLang="en-US" b="0" dirty="0"/>
              <a:t>tool</a:t>
            </a:r>
            <a:r>
              <a:rPr lang="en-US" altLang="en-US" b="1" dirty="0"/>
              <a:t> </a:t>
            </a:r>
            <a:r>
              <a:rPr lang="en-US" altLang="en-US" dirty="0"/>
              <a:t>in the </a:t>
            </a:r>
            <a:r>
              <a:rPr lang="en-US" altLang="en-US" i="1" dirty="0"/>
              <a:t>TA Interface </a:t>
            </a:r>
            <a:r>
              <a:rPr lang="en-US" altLang="en-US" dirty="0"/>
              <a:t>to verify the student’s information.</a:t>
            </a:r>
          </a:p>
          <a:p>
            <a:endParaRPr lang="en-US" altLang="en-US" dirty="0"/>
          </a:p>
          <a:p>
            <a:r>
              <a:rPr lang="en-US" altLang="en-US" dirty="0"/>
              <a:t>Another common error occurs when the student enters an incorrect </a:t>
            </a:r>
            <a:r>
              <a:rPr lang="en-US" altLang="en-US" i="1" dirty="0"/>
              <a:t>session ID</a:t>
            </a:r>
            <a:r>
              <a:rPr lang="en-US" altLang="en-US" dirty="0"/>
              <a:t>. If a student receives the message “The session is not available for testing,” verify that the </a:t>
            </a:r>
            <a:r>
              <a:rPr lang="en-US" altLang="en-US" i="1" dirty="0"/>
              <a:t>session ID </a:t>
            </a:r>
            <a:r>
              <a:rPr lang="en-US" altLang="en-US" dirty="0"/>
              <a:t>was entered correctly, with no extra spaces or characters. The </a:t>
            </a:r>
            <a:r>
              <a:rPr lang="en-US" altLang="en-US" i="1" dirty="0"/>
              <a:t>session ID </a:t>
            </a:r>
            <a:r>
              <a:rPr lang="en-US" altLang="en-US" dirty="0"/>
              <a:t>can be found in the </a:t>
            </a:r>
            <a:r>
              <a:rPr lang="en-US" altLang="en-US" i="1" dirty="0"/>
              <a:t>TA Interface</a:t>
            </a:r>
            <a:r>
              <a:rPr lang="en-US" altLang="en-US" dirty="0"/>
              <a:t>. </a:t>
            </a:r>
          </a:p>
          <a:p>
            <a:endParaRPr lang="en-US" altLang="en-US" dirty="0"/>
          </a:p>
          <a:p>
            <a:r>
              <a:rPr lang="en-US" altLang="en-US" dirty="0"/>
              <a:t>If a student receives the error message “Session has expired,” ensure that the student has entered the correct </a:t>
            </a:r>
            <a:r>
              <a:rPr lang="en-US" altLang="en-US" i="1" dirty="0"/>
              <a:t>session ID </a:t>
            </a:r>
            <a:r>
              <a:rPr lang="en-US" altLang="en-US" dirty="0"/>
              <a:t>for the current session. If the student has entered the </a:t>
            </a:r>
            <a:r>
              <a:rPr lang="en-US" altLang="en-US" i="1" dirty="0"/>
              <a:t>session ID </a:t>
            </a:r>
            <a:r>
              <a:rPr lang="en-US" altLang="en-US" dirty="0"/>
              <a:t>correctly, use the </a:t>
            </a:r>
            <a:r>
              <a:rPr lang="en-US" altLang="en-US" i="1" dirty="0"/>
              <a:t>TA Interface </a:t>
            </a:r>
            <a:r>
              <a:rPr lang="en-US" altLang="en-US" dirty="0"/>
              <a:t>to verify that your session is still open.</a:t>
            </a:r>
          </a:p>
          <a:p>
            <a:endParaRPr lang="en-US" altLang="en-US" dirty="0"/>
          </a:p>
          <a:p>
            <a:r>
              <a:rPr lang="en-US" altLang="en-US" dirty="0"/>
              <a:t>Finally, if administering a practice test, make sure that the TA and the student each use the appropriate </a:t>
            </a:r>
            <a:r>
              <a:rPr lang="en-US" altLang="en-US" b="1" i="1" dirty="0"/>
              <a:t>Practice and Training Test </a:t>
            </a:r>
            <a:r>
              <a:rPr lang="en-US" altLang="en-US" dirty="0"/>
              <a:t>site. If administering an operational test (an interim or summative test), ensure that the TA is using the </a:t>
            </a:r>
            <a:r>
              <a:rPr lang="en-US" altLang="en-US" b="1" i="1" dirty="0"/>
              <a:t>Operational Test Administration </a:t>
            </a:r>
            <a:r>
              <a:rPr lang="en-US" altLang="en-US" dirty="0"/>
              <a:t>site and the student is using the </a:t>
            </a:r>
            <a:r>
              <a:rPr lang="en-US" altLang="en-US" i="1" dirty="0"/>
              <a:t>Secure Browser.</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97C7CEA2-000B-4835-A215-D8FE036CBF18}" type="slidenum">
              <a:rPr lang="en-US" altLang="en-US" smtClean="0"/>
              <a:pPr/>
              <a:t>6</a:t>
            </a:fld>
            <a:endParaRPr lang="en-US" altLang="en-US" dirty="0"/>
          </a:p>
        </p:txBody>
      </p:sp>
      <p:sp>
        <p:nvSpPr>
          <p:cNvPr id="4" name="Slide Image Placeholder 3">
            <a:extLst>
              <a:ext uri="{FF2B5EF4-FFF2-40B4-BE49-F238E27FC236}">
                <a16:creationId xmlns:a16="http://schemas.microsoft.com/office/drawing/2014/main" id="{4A72099B-9AC4-41D3-B3D5-D4B438CE430B}"/>
              </a:ext>
            </a:extLst>
          </p:cNvPr>
          <p:cNvSpPr>
            <a:spLocks noGrp="1" noRot="1" noChangeAspect="1"/>
          </p:cNvSpPr>
          <p:nvPr>
            <p:ph type="sldImg"/>
          </p:nvPr>
        </p:nvSpPr>
        <p:spPr/>
      </p:sp>
    </p:spTree>
    <p:extLst>
      <p:ext uri="{BB962C8B-B14F-4D97-AF65-F5344CB8AC3E}">
        <p14:creationId xmlns:p14="http://schemas.microsoft.com/office/powerpoint/2010/main" val="323717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dirty="0"/>
              <a:t>After logging in, students need to complete a few more steps before they begin testing. Students will be asked to view and verify their personal information. If their information is correct, they should select </a:t>
            </a:r>
            <a:r>
              <a:rPr lang="en-US" altLang="en-US" b="0" dirty="0"/>
              <a:t>Yes</a:t>
            </a:r>
            <a:r>
              <a:rPr lang="en-US" altLang="en-US" b="1" dirty="0"/>
              <a:t> </a:t>
            </a:r>
            <a:r>
              <a:rPr lang="en-US" altLang="en-US" dirty="0"/>
              <a:t>to proceed. If their information is incorrect, they should select </a:t>
            </a:r>
            <a:r>
              <a:rPr lang="en-US" altLang="en-US" b="0" dirty="0"/>
              <a:t>No</a:t>
            </a:r>
            <a:r>
              <a:rPr lang="en-US" altLang="en-US" dirty="0"/>
              <a:t> to return to the login page. You must then contact your School or District Test Coordinator to have the student’s information updated in the Test Information Distribution Engine (TIDE) before the student attempts to log in again.</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35D206A-CF6D-485E-A581-AE8907CAFA09}" type="slidenum">
              <a:rPr lang="en-US" altLang="en-US" smtClean="0"/>
              <a:pPr/>
              <a:t>7</a:t>
            </a:fld>
            <a:endParaRPr lang="en-US" altLang="en-US" dirty="0"/>
          </a:p>
        </p:txBody>
      </p:sp>
      <p:sp>
        <p:nvSpPr>
          <p:cNvPr id="4" name="Slide Image Placeholder 3">
            <a:extLst>
              <a:ext uri="{FF2B5EF4-FFF2-40B4-BE49-F238E27FC236}">
                <a16:creationId xmlns:a16="http://schemas.microsoft.com/office/drawing/2014/main" id="{EEEF4BB7-58A1-4921-B8EC-5E52E13ABEF3}"/>
              </a:ext>
            </a:extLst>
          </p:cNvPr>
          <p:cNvSpPr>
            <a:spLocks noGrp="1" noRot="1" noChangeAspect="1"/>
          </p:cNvSpPr>
          <p:nvPr>
            <p:ph type="sldImg"/>
          </p:nvPr>
        </p:nvSpPr>
        <p:spPr/>
      </p:sp>
    </p:spTree>
    <p:extLst>
      <p:ext uri="{BB962C8B-B14F-4D97-AF65-F5344CB8AC3E}">
        <p14:creationId xmlns:p14="http://schemas.microsoft.com/office/powerpoint/2010/main" val="135327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p:cNvSpPr>
            <a:spLocks noGrp="1"/>
          </p:cNvSpPr>
          <p:nvPr>
            <p:ph type="body" idx="1"/>
          </p:nvPr>
        </p:nvSpPr>
        <p:spPr/>
        <p:txBody>
          <a:bodyPr/>
          <a:lstStyle/>
          <a:p>
            <a:r>
              <a:rPr lang="en-US" altLang="en-US" b="0" dirty="0"/>
              <a:t>On the Your Tests page, students will see a list of their assigned tests for this test session, color-coded by test category. Students may first need to select a category to see the tests available in that category as shown in the left image. The right image shows the tests available in the category selected.</a:t>
            </a:r>
          </a:p>
          <a:p>
            <a:endParaRPr lang="en-US" altLang="en-US" b="0" dirty="0"/>
          </a:p>
          <a:p>
            <a:r>
              <a:rPr lang="en-US" altLang="en-US" b="0" dirty="0"/>
              <a:t>If the tests displayed are incorrect, a test is inactive, or the expected test is not listed, students should select the Back to Login button to return to the login page and consult the TA to resolve the issue. </a:t>
            </a:r>
          </a:p>
          <a:p>
            <a:endParaRPr lang="en-US" altLang="en-US" b="0" dirty="0"/>
          </a:p>
          <a:p>
            <a:r>
              <a:rPr lang="en-US" altLang="en-US" b="0" dirty="0"/>
              <a:t>If there are no errors, students should select the correct test and wait for TA approval to proceed.</a:t>
            </a:r>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16C47F6E-8F35-4E3A-937D-B98B235BC170}" type="slidenum">
              <a:rPr lang="en-US" altLang="en-US" smtClean="0"/>
              <a:pPr/>
              <a:t>8</a:t>
            </a:fld>
            <a:endParaRPr lang="en-US" altLang="en-US" dirty="0"/>
          </a:p>
        </p:txBody>
      </p:sp>
      <p:sp>
        <p:nvSpPr>
          <p:cNvPr id="4" name="Slide Image Placeholder 3">
            <a:extLst>
              <a:ext uri="{FF2B5EF4-FFF2-40B4-BE49-F238E27FC236}">
                <a16:creationId xmlns:a16="http://schemas.microsoft.com/office/drawing/2014/main" id="{FE077EEE-882C-4AD3-A697-A35CCC968590}"/>
              </a:ext>
            </a:extLst>
          </p:cNvPr>
          <p:cNvSpPr>
            <a:spLocks noGrp="1" noRot="1" noChangeAspect="1"/>
          </p:cNvSpPr>
          <p:nvPr>
            <p:ph type="sldImg"/>
          </p:nvPr>
        </p:nvSpPr>
        <p:spPr/>
      </p:sp>
    </p:spTree>
    <p:extLst>
      <p:ext uri="{BB962C8B-B14F-4D97-AF65-F5344CB8AC3E}">
        <p14:creationId xmlns:p14="http://schemas.microsoft.com/office/powerpoint/2010/main" val="287208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the test they need to take, students will see a </a:t>
            </a:r>
            <a:r>
              <a:rPr lang="en-US" i="0" dirty="0"/>
              <a:t>Waiting for Approval </a:t>
            </a:r>
            <a:r>
              <a:rPr lang="en-US" dirty="0"/>
              <a:t>screen. Once the TA approves a student’s request, the student will be taken to the next screen, the Your Test Settings page.</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4012960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635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06016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95666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8" y="3828063"/>
            <a:ext cx="1972394" cy="169180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999237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ingle Column Bulle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980C0-9DF2-A394-78FA-E499218E1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2372"/>
            <a:ext cx="12248785" cy="539778"/>
          </a:xfrm>
          <a:prstGeom prst="rect">
            <a:avLst/>
          </a:prstGeom>
        </p:spPr>
      </p:pic>
      <p:pic>
        <p:nvPicPr>
          <p:cNvPr id="7" name="Picture 6">
            <a:extLst>
              <a:ext uri="{FF2B5EF4-FFF2-40B4-BE49-F238E27FC236}">
                <a16:creationId xmlns:a16="http://schemas.microsoft.com/office/drawing/2014/main" id="{69DB8A99-C260-EAEB-C45D-3E7A201DC6F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583277" y="118219"/>
            <a:ext cx="4740572" cy="6357643"/>
          </a:xfrm>
          <a:prstGeom prst="rect">
            <a:avLst/>
          </a:prstGeom>
        </p:spPr>
      </p:pic>
      <p:sp>
        <p:nvSpPr>
          <p:cNvPr id="5" name="Footer Placeholder 4">
            <a:extLst>
              <a:ext uri="{FF2B5EF4-FFF2-40B4-BE49-F238E27FC236}">
                <a16:creationId xmlns:a16="http://schemas.microsoft.com/office/drawing/2014/main" id="{F4C6AC84-F5D1-38D9-32A6-FFB48CA86931}"/>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615E266-D419-2368-3965-6743CBEB2E4A}"/>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0" name="Picture 9" descr="Cambium Assessment White Logo">
            <a:extLst>
              <a:ext uri="{FF2B5EF4-FFF2-40B4-BE49-F238E27FC236}">
                <a16:creationId xmlns:a16="http://schemas.microsoft.com/office/drawing/2014/main" id="{15DC8543-44E1-74C4-B1EF-D4E5CB9523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65803" y="4493339"/>
            <a:ext cx="1473276" cy="1257365"/>
          </a:xfrm>
          <a:prstGeom prst="rect">
            <a:avLst/>
          </a:prstGeom>
        </p:spPr>
      </p:pic>
      <p:sp>
        <p:nvSpPr>
          <p:cNvPr id="11" name="Title 1">
            <a:extLst>
              <a:ext uri="{FF2B5EF4-FFF2-40B4-BE49-F238E27FC236}">
                <a16:creationId xmlns:a16="http://schemas.microsoft.com/office/drawing/2014/main" id="{AB249E93-8764-98D8-CA6A-B660AF078764}"/>
              </a:ext>
            </a:extLst>
          </p:cNvPr>
          <p:cNvSpPr>
            <a:spLocks noGrp="1"/>
          </p:cNvSpPr>
          <p:nvPr>
            <p:ph type="title" hasCustomPrompt="1"/>
          </p:nvPr>
        </p:nvSpPr>
        <p:spPr>
          <a:xfrm>
            <a:off x="476529" y="433839"/>
            <a:ext cx="3597327" cy="1256849"/>
          </a:xfrm>
        </p:spPr>
        <p:txBody>
          <a:bodyPr>
            <a:normAutofit/>
          </a:bodyPr>
          <a:lstStyle>
            <a:lvl1pPr>
              <a:defRPr sz="4400" b="1" cap="all" baseline="0">
                <a:solidFill>
                  <a:schemeClr val="bg1"/>
                </a:solidFill>
              </a:defRPr>
            </a:lvl1pPr>
          </a:lstStyle>
          <a:p>
            <a:r>
              <a:rPr lang="en-US"/>
              <a:t>Agenda</a:t>
            </a:r>
          </a:p>
        </p:txBody>
      </p:sp>
      <p:sp>
        <p:nvSpPr>
          <p:cNvPr id="12" name="Content Placeholder 2">
            <a:extLst>
              <a:ext uri="{FF2B5EF4-FFF2-40B4-BE49-F238E27FC236}">
                <a16:creationId xmlns:a16="http://schemas.microsoft.com/office/drawing/2014/main" id="{491D083B-A35D-1BC9-7FB9-889263812A23}"/>
              </a:ext>
            </a:extLst>
          </p:cNvPr>
          <p:cNvSpPr>
            <a:spLocks noGrp="1"/>
          </p:cNvSpPr>
          <p:nvPr>
            <p:ph idx="1"/>
          </p:nvPr>
        </p:nvSpPr>
        <p:spPr>
          <a:xfrm>
            <a:off x="565242" y="1825625"/>
            <a:ext cx="7486938" cy="4168879"/>
          </a:xfrm>
        </p:spPr>
        <p:txBody>
          <a:bodyPr/>
          <a:lstStyle>
            <a:lvl1pPr marL="228600" indent="-228600">
              <a:buClrTx/>
              <a:buFont typeface="Cera Pro" panose="00000400000000000000" pitchFamily="50" charset="0"/>
              <a:buChar char="▸"/>
              <a:defRPr baseline="0">
                <a:solidFill>
                  <a:schemeClr val="bg1"/>
                </a:solidFill>
              </a:defRPr>
            </a:lvl1pPr>
            <a:lvl2pPr marL="685800" indent="-228600">
              <a:buClrTx/>
              <a:buFont typeface="Cera Pro" panose="00000400000000000000" pitchFamily="50" charset="0"/>
              <a:buChar char="▸"/>
              <a:defRPr baseline="0">
                <a:solidFill>
                  <a:schemeClr val="bg1"/>
                </a:solidFill>
              </a:defRPr>
            </a:lvl2pPr>
            <a:lvl3pPr marL="1143000" indent="-228600">
              <a:buClrTx/>
              <a:buFont typeface="Cera Pro" panose="00000400000000000000" pitchFamily="50" charset="0"/>
              <a:buChar char="▸"/>
              <a:defRPr baseline="0">
                <a:solidFill>
                  <a:schemeClr val="bg1"/>
                </a:solidFill>
              </a:defRPr>
            </a:lvl3pPr>
            <a:lvl4pPr marL="1600200" indent="-228600">
              <a:buClrTx/>
              <a:buFont typeface="Cera Pro" panose="00000400000000000000" pitchFamily="50" charset="0"/>
              <a:buChar char="▸"/>
              <a:defRPr baseline="0">
                <a:solidFill>
                  <a:schemeClr val="bg1"/>
                </a:solidFill>
              </a:defRPr>
            </a:lvl4pPr>
            <a:lvl5pPr marL="2057400" indent="-228600">
              <a:buClrTx/>
              <a:buFont typeface="Cera Pro" panose="00000400000000000000" pitchFamily="50" charset="0"/>
              <a:buChar cha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68F34CC1-3065-143A-08D9-625D0257C45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03706" y="998760"/>
            <a:ext cx="2851297" cy="127007"/>
          </a:xfrm>
          <a:prstGeom prst="rect">
            <a:avLst/>
          </a:prstGeom>
        </p:spPr>
      </p:pic>
    </p:spTree>
    <p:custDataLst>
      <p:tags r:id="rId1"/>
    </p:custDataLst>
    <p:extLst>
      <p:ext uri="{BB962C8B-B14F-4D97-AF65-F5344CB8AC3E}">
        <p14:creationId xmlns:p14="http://schemas.microsoft.com/office/powerpoint/2010/main" val="3221766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Lef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156061-6576-CF3C-C0D1-3422A285D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20928"/>
            <a:ext cx="12264317" cy="584230"/>
          </a:xfrm>
          <a:prstGeom prst="rect">
            <a:avLst/>
          </a:prstGeom>
        </p:spPr>
      </p:pic>
      <p:pic>
        <p:nvPicPr>
          <p:cNvPr id="3" name="Picture 2">
            <a:extLst>
              <a:ext uri="{FF2B5EF4-FFF2-40B4-BE49-F238E27FC236}">
                <a16:creationId xmlns:a16="http://schemas.microsoft.com/office/drawing/2014/main" id="{EF21835A-4A3B-30A3-37C0-49BDB24E6E3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01090"/>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309361" y="6540962"/>
            <a:ext cx="7139439" cy="230541"/>
          </a:xfrm>
          <a:prstGeom prst="rect">
            <a:avLst/>
          </a:prstGeom>
        </p:spPr>
        <p:txBody>
          <a:bodyPr anchor="ctr" anchorCtr="0"/>
          <a:lstStyle>
            <a:lvl1pPr algn="ctr">
              <a:defRPr sz="14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9448800" y="6540963"/>
            <a:ext cx="2743200" cy="230541"/>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7" name="Picture 6" descr="Shape, icon, arrow&#10;&#10;Description automatically generated">
            <a:extLst>
              <a:ext uri="{FF2B5EF4-FFF2-40B4-BE49-F238E27FC236}">
                <a16:creationId xmlns:a16="http://schemas.microsoft.com/office/drawing/2014/main" id="{C7924081-30BB-9310-C10D-19B81EDE0D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8427" y="354887"/>
            <a:ext cx="3518081" cy="4750044"/>
          </a:xfrm>
          <a:prstGeom prst="rect">
            <a:avLst/>
          </a:prstGeom>
        </p:spPr>
      </p:pic>
      <p:pic>
        <p:nvPicPr>
          <p:cNvPr id="9" name="Picture 8" descr="Logo, company name&#10;&#10;Description automatically generated">
            <a:extLst>
              <a:ext uri="{FF2B5EF4-FFF2-40B4-BE49-F238E27FC236}">
                <a16:creationId xmlns:a16="http://schemas.microsoft.com/office/drawing/2014/main" id="{0429C3B2-9686-4F98-EE3C-CEC12A9DF9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8427" y="426944"/>
            <a:ext cx="3759393" cy="4451579"/>
          </a:xfrm>
          <a:prstGeom prst="rect">
            <a:avLst/>
          </a:prstGeom>
        </p:spPr>
      </p:pic>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99375" y="5299773"/>
            <a:ext cx="2902099" cy="857294"/>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462885" y="2135865"/>
            <a:ext cx="8087437" cy="1086633"/>
          </a:xfrm>
        </p:spPr>
        <p:txBody>
          <a:bodyPr>
            <a:noAutofit/>
          </a:bodyPr>
          <a:lstStyle>
            <a:lvl1pPr>
              <a:defRPr sz="4000" b="1">
                <a:solidFill>
                  <a:schemeClr val="bg1"/>
                </a:solidFill>
              </a:defRPr>
            </a:lvl1pPr>
          </a:lstStyle>
          <a:p>
            <a:r>
              <a:rPr lang="en-US"/>
              <a:t>SECTION HEADER</a:t>
            </a:r>
            <a:br>
              <a:rPr lang="en-US"/>
            </a:br>
            <a:r>
              <a:rPr lang="en-US"/>
              <a:t>(DIVIDER) TITLE</a:t>
            </a:r>
          </a:p>
        </p:txBody>
      </p:sp>
      <p:sp>
        <p:nvSpPr>
          <p:cNvPr id="12" name="Text Placeholder 11">
            <a:extLst>
              <a:ext uri="{FF2B5EF4-FFF2-40B4-BE49-F238E27FC236}">
                <a16:creationId xmlns:a16="http://schemas.microsoft.com/office/drawing/2014/main" id="{B36EC441-DFD8-5597-D98D-81F0AC16A2F6}"/>
              </a:ext>
            </a:extLst>
          </p:cNvPr>
          <p:cNvSpPr>
            <a:spLocks noGrp="1"/>
          </p:cNvSpPr>
          <p:nvPr>
            <p:ph type="body" sz="quarter" idx="13" hasCustomPrompt="1"/>
          </p:nvPr>
        </p:nvSpPr>
        <p:spPr>
          <a:xfrm>
            <a:off x="463550" y="3249371"/>
            <a:ext cx="8086725" cy="243906"/>
          </a:xfrm>
        </p:spPr>
        <p:txBody>
          <a:bodyPr anchor="ctr" anchorCtr="0">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algn="l">
              <a:lnSpc>
                <a:spcPct val="100000"/>
              </a:lnSpc>
              <a:spcBef>
                <a:spcPts val="0"/>
              </a:spcBef>
            </a:pPr>
            <a:r>
              <a:rPr lang="en-US" sz="1200" cap="none" baseline="0">
                <a:solidFill>
                  <a:schemeClr val="bg1"/>
                </a:solidFill>
              </a:rPr>
              <a:t>Additional information about this section (optional)</a:t>
            </a:r>
          </a:p>
        </p:txBody>
      </p:sp>
    </p:spTree>
    <p:custDataLst>
      <p:tags r:id="rId1"/>
    </p:custDataLst>
    <p:extLst>
      <p:ext uri="{BB962C8B-B14F-4D97-AF65-F5344CB8AC3E}">
        <p14:creationId xmlns:p14="http://schemas.microsoft.com/office/powerpoint/2010/main" val="1460440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 Section Title Righ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6B44A8E-9CCA-57F1-52F6-11CA7712C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82" y="6319744"/>
            <a:ext cx="12256781" cy="584230"/>
          </a:xfrm>
          <a:prstGeom prst="rect">
            <a:avLst/>
          </a:prstGeom>
        </p:spPr>
      </p:pic>
      <p:pic>
        <p:nvPicPr>
          <p:cNvPr id="10" name="Picture 9" descr="Shape, rectangle&#10;&#10;Description automatically generated">
            <a:extLst>
              <a:ext uri="{FF2B5EF4-FFF2-40B4-BE49-F238E27FC236}">
                <a16:creationId xmlns:a16="http://schemas.microsoft.com/office/drawing/2014/main" id="{4F0D2CCA-C39B-0E83-471A-580BA58C92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0539" y="899035"/>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743200" y="6540963"/>
            <a:ext cx="7139439" cy="218528"/>
          </a:xfrm>
          <a:prstGeom prst="rect">
            <a:avLst/>
          </a:prstGeom>
        </p:spPr>
        <p:txBody>
          <a:bodyPr anchor="ctr" anchorCtr="0"/>
          <a:lstStyle>
            <a:lvl1pPr algn="ctr">
              <a:defRPr sz="14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0" y="6540964"/>
            <a:ext cx="2743200" cy="218528"/>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dirty="0"/>
          </a:p>
        </p:txBody>
      </p:sp>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4960" y="5296651"/>
            <a:ext cx="2902099" cy="857294"/>
          </a:xfrm>
          <a:prstGeom prst="rect">
            <a:avLst/>
          </a:prstGeom>
        </p:spPr>
      </p:pic>
      <p:pic>
        <p:nvPicPr>
          <p:cNvPr id="12" name="Picture 11">
            <a:extLst>
              <a:ext uri="{FF2B5EF4-FFF2-40B4-BE49-F238E27FC236}">
                <a16:creationId xmlns:a16="http://schemas.microsoft.com/office/drawing/2014/main" id="{5DBC4E81-4E52-AE0B-54D5-BA13A91B71D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1945" y="353078"/>
            <a:ext cx="3524431" cy="4750044"/>
          </a:xfrm>
          <a:prstGeom prst="rect">
            <a:avLst/>
          </a:prstGeom>
        </p:spPr>
      </p:pic>
      <p:pic>
        <p:nvPicPr>
          <p:cNvPr id="18" name="Picture 17">
            <a:extLst>
              <a:ext uri="{FF2B5EF4-FFF2-40B4-BE49-F238E27FC236}">
                <a16:creationId xmlns:a16="http://schemas.microsoft.com/office/drawing/2014/main" id="{ACE1FDC9-B7B5-3D76-60DE-A13A5117272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2666" y="443385"/>
            <a:ext cx="3759393" cy="4451579"/>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3665551" y="2091804"/>
            <a:ext cx="8134479" cy="1170644"/>
          </a:xfrm>
        </p:spPr>
        <p:txBody>
          <a:bodyPr>
            <a:noAutofit/>
          </a:bodyPr>
          <a:lstStyle>
            <a:lvl1pPr algn="r">
              <a:defRPr sz="4000" b="1">
                <a:solidFill>
                  <a:schemeClr val="bg1"/>
                </a:solidFill>
              </a:defRPr>
            </a:lvl1pPr>
          </a:lstStyle>
          <a:p>
            <a:r>
              <a:rPr lang="en-US"/>
              <a:t>SECTION HEADER</a:t>
            </a:r>
            <a:br>
              <a:rPr lang="en-US"/>
            </a:br>
            <a:r>
              <a:rPr lang="en-US"/>
              <a:t>(DIVIDER) TITLE</a:t>
            </a:r>
          </a:p>
        </p:txBody>
      </p:sp>
      <p:sp>
        <p:nvSpPr>
          <p:cNvPr id="20" name="Text Placeholder 19">
            <a:extLst>
              <a:ext uri="{FF2B5EF4-FFF2-40B4-BE49-F238E27FC236}">
                <a16:creationId xmlns:a16="http://schemas.microsoft.com/office/drawing/2014/main" id="{896D7E17-6416-B22A-3271-B02427DD5BA9}"/>
              </a:ext>
            </a:extLst>
          </p:cNvPr>
          <p:cNvSpPr>
            <a:spLocks noGrp="1"/>
          </p:cNvSpPr>
          <p:nvPr>
            <p:ph type="body" sz="quarter" idx="13" hasCustomPrompt="1"/>
          </p:nvPr>
        </p:nvSpPr>
        <p:spPr>
          <a:xfrm>
            <a:off x="3665551" y="3273785"/>
            <a:ext cx="8134479" cy="241300"/>
          </a:xfrm>
        </p:spPr>
        <p:txBody>
          <a:bodyPr anchor="ctr" anchorCtr="0">
            <a:noAutofit/>
          </a:bodyPr>
          <a:lstStyle>
            <a:lvl1pPr marL="0" indent="0" algn="r">
              <a:buNone/>
              <a:defRPr sz="12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Additional information about this section (optional)</a:t>
            </a:r>
          </a:p>
        </p:txBody>
      </p:sp>
    </p:spTree>
    <p:custDataLst>
      <p:tags r:id="rId1"/>
    </p:custDataLst>
    <p:extLst>
      <p:ext uri="{BB962C8B-B14F-4D97-AF65-F5344CB8AC3E}">
        <p14:creationId xmlns:p14="http://schemas.microsoft.com/office/powerpoint/2010/main" val="447771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1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3" name="Content Placeholder 2">
            <a:extLst>
              <a:ext uri="{FF2B5EF4-FFF2-40B4-BE49-F238E27FC236}">
                <a16:creationId xmlns:a16="http://schemas.microsoft.com/office/drawing/2014/main" id="{86162BB4-EF82-2F1D-5E95-51EB7DC24E8A}"/>
              </a:ext>
            </a:extLst>
          </p:cNvPr>
          <p:cNvSpPr>
            <a:spLocks noGrp="1"/>
          </p:cNvSpPr>
          <p:nvPr>
            <p:ph sz="half" idx="1"/>
          </p:nvPr>
        </p:nvSpPr>
        <p:spPr>
          <a:xfrm>
            <a:off x="301202" y="1960708"/>
            <a:ext cx="11589595" cy="423996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669FDE00-E73C-F4F7-B850-F064B5FE5F04}"/>
              </a:ext>
            </a:extLst>
          </p:cNvPr>
          <p:cNvSpPr>
            <a:spLocks noGrp="1"/>
          </p:cNvSpPr>
          <p:nvPr>
            <p:ph type="body" idx="14"/>
          </p:nvPr>
        </p:nvSpPr>
        <p:spPr>
          <a:xfrm>
            <a:off x="309492" y="1320874"/>
            <a:ext cx="1158130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ustDataLst>
      <p:tags r:id="rId1"/>
    </p:custDataLst>
    <p:extLst>
      <p:ext uri="{BB962C8B-B14F-4D97-AF65-F5344CB8AC3E}">
        <p14:creationId xmlns:p14="http://schemas.microsoft.com/office/powerpoint/2010/main" val="3631536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2 Column w/ header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8B0558EB-483B-8BC6-5205-57C2B47760AF}"/>
              </a:ext>
            </a:extLst>
          </p:cNvPr>
          <p:cNvSpPr>
            <a:spLocks noGrp="1"/>
          </p:cNvSpPr>
          <p:nvPr>
            <p:ph type="body" idx="1"/>
          </p:nvPr>
        </p:nvSpPr>
        <p:spPr>
          <a:xfrm>
            <a:off x="309492" y="1320874"/>
            <a:ext cx="562067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3B44DE36-1C31-7313-C768-B744984B0120}"/>
              </a:ext>
            </a:extLst>
          </p:cNvPr>
          <p:cNvSpPr>
            <a:spLocks noGrp="1"/>
          </p:cNvSpPr>
          <p:nvPr>
            <p:ph sz="half" idx="2"/>
          </p:nvPr>
        </p:nvSpPr>
        <p:spPr>
          <a:xfrm>
            <a:off x="309492" y="1945825"/>
            <a:ext cx="5620675"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AD86047C-1292-D492-40A2-45F117BEC852}"/>
              </a:ext>
            </a:extLst>
          </p:cNvPr>
          <p:cNvSpPr>
            <a:spLocks noGrp="1"/>
          </p:cNvSpPr>
          <p:nvPr>
            <p:ph type="body" sz="quarter" idx="3"/>
          </p:nvPr>
        </p:nvSpPr>
        <p:spPr>
          <a:xfrm>
            <a:off x="6098002" y="1320874"/>
            <a:ext cx="5808774"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C6108DF1-CE12-99A2-B89F-3101CAA9AFF6}"/>
              </a:ext>
            </a:extLst>
          </p:cNvPr>
          <p:cNvSpPr>
            <a:spLocks noGrp="1"/>
          </p:cNvSpPr>
          <p:nvPr>
            <p:ph sz="quarter" idx="4"/>
          </p:nvPr>
        </p:nvSpPr>
        <p:spPr>
          <a:xfrm>
            <a:off x="6098002" y="1945825"/>
            <a:ext cx="5808774"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844405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2 Alt Pictur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2B7459-A84D-6219-32BD-074A5C8B44C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3" y="214657"/>
            <a:ext cx="12021168" cy="977950"/>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0" y="218853"/>
            <a:ext cx="10037928" cy="942586"/>
          </a:xfrm>
        </p:spPr>
        <p:txBody>
          <a:bodyPr lIns="274320" tIns="91440">
            <a:noAutofit/>
          </a:bodyPr>
          <a:lstStyle>
            <a:lvl1pPr>
              <a:lnSpc>
                <a:spcPts val="3300"/>
              </a:lnSpc>
              <a:defRPr sz="3600" b="1">
                <a:solidFill>
                  <a:schemeClr val="bg1"/>
                </a:solidFill>
              </a:defRPr>
            </a:lvl1pPr>
          </a:lstStyle>
          <a:p>
            <a:r>
              <a:rPr lang="en-US"/>
              <a:t>Click to edit Master title style</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1" y="6615876"/>
            <a:ext cx="9448800" cy="233605"/>
          </a:xfrm>
          <a:prstGeom prst="rect">
            <a:avLst/>
          </a:prstGeom>
        </p:spPr>
        <p:txBody>
          <a:bodyPr anchor="ctr" anchorCtr="0"/>
          <a:lstStyle>
            <a:lvl1pPr algn="ctr">
              <a:defRPr sz="1400">
                <a:solidFill>
                  <a:schemeClr val="tx1"/>
                </a:solidFill>
              </a:defRPr>
            </a:lvl1pPr>
          </a:lstStyle>
          <a:p>
            <a:endParaRPr lang="en-US" dirty="0"/>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9448800" y="6615877"/>
            <a:ext cx="2743200" cy="233605"/>
          </a:xfrm>
          <a:prstGeom prst="rect">
            <a:avLst/>
          </a:prstGeom>
        </p:spPr>
        <p:txBody>
          <a:bodyPr anchor="ctr" anchorCtr="0"/>
          <a:lstStyle>
            <a:lvl1pPr algn="r">
              <a:defRPr sz="1400">
                <a:solidFill>
                  <a:schemeClr val="tx1"/>
                </a:solidFill>
              </a:defRPr>
            </a:lvl1pPr>
          </a:lstStyle>
          <a:p>
            <a:fld id="{3681D07F-2A2F-485F-853D-A069260EAD11}" type="slidenum">
              <a:rPr lang="en-US" smtClean="0"/>
              <a:pPr/>
              <a:t>‹#›</a:t>
            </a:fld>
            <a:endParaRPr lang="en-US" dirty="0"/>
          </a:p>
        </p:txBody>
      </p:sp>
      <p:pic>
        <p:nvPicPr>
          <p:cNvPr id="20" name="Picture 19">
            <a:extLst>
              <a:ext uri="{FF2B5EF4-FFF2-40B4-BE49-F238E27FC236}">
                <a16:creationId xmlns:a16="http://schemas.microsoft.com/office/drawing/2014/main" id="{AB0E7A0D-9DE3-EA87-EBDB-2988383B9A6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00457" y="8272"/>
            <a:ext cx="1962251" cy="1390721"/>
          </a:xfrm>
          <a:prstGeom prst="rect">
            <a:avLst/>
          </a:prstGeom>
        </p:spPr>
      </p:pic>
      <p:pic>
        <p:nvPicPr>
          <p:cNvPr id="27" name="Picture 26" descr="Cambium Assessment White Logo">
            <a:extLst>
              <a:ext uri="{FF2B5EF4-FFF2-40B4-BE49-F238E27FC236}">
                <a16:creationId xmlns:a16="http://schemas.microsoft.com/office/drawing/2014/main" id="{B62547D0-BF4E-09F8-3521-06324B18B4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90853" y="276837"/>
            <a:ext cx="869995" cy="768389"/>
          </a:xfrm>
          <a:prstGeom prst="rect">
            <a:avLst/>
          </a:prstGeom>
        </p:spPr>
      </p:pic>
      <p:pic>
        <p:nvPicPr>
          <p:cNvPr id="8" name="Picture 7">
            <a:extLst>
              <a:ext uri="{FF2B5EF4-FFF2-40B4-BE49-F238E27FC236}">
                <a16:creationId xmlns:a16="http://schemas.microsoft.com/office/drawing/2014/main" id="{31A32E63-925A-4C79-22C3-419B5AF6470B}"/>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6305" y="1015380"/>
            <a:ext cx="1314518" cy="146058"/>
          </a:xfrm>
          <a:prstGeom prst="rect">
            <a:avLst/>
          </a:prstGeom>
        </p:spPr>
      </p:pic>
      <p:sp>
        <p:nvSpPr>
          <p:cNvPr id="17" name="Text Placeholder 29">
            <a:extLst>
              <a:ext uri="{FF2B5EF4-FFF2-40B4-BE49-F238E27FC236}">
                <a16:creationId xmlns:a16="http://schemas.microsoft.com/office/drawing/2014/main" id="{BDFABCE2-820E-3EFD-FBFE-8CE74C8B882C}"/>
              </a:ext>
            </a:extLst>
          </p:cNvPr>
          <p:cNvSpPr>
            <a:spLocks noGrp="1"/>
          </p:cNvSpPr>
          <p:nvPr>
            <p:ph type="body" sz="quarter" idx="14" hasCustomPrompt="1"/>
          </p:nvPr>
        </p:nvSpPr>
        <p:spPr>
          <a:xfrm>
            <a:off x="269875" y="6419208"/>
            <a:ext cx="4273202" cy="138542"/>
          </a:xfrm>
        </p:spPr>
        <p:txBody>
          <a:bodyPr anchor="ctr" anchorCtr="0">
            <a:noAutofit/>
          </a:bodyPr>
          <a:lstStyle>
            <a:lvl1pPr marL="0" indent="0" algn="l">
              <a:buNone/>
              <a:defRPr sz="800">
                <a:solidFill>
                  <a:schemeClr val="tx1"/>
                </a:solidFill>
              </a:defRPr>
            </a:lvl1pPr>
          </a:lstStyle>
          <a:p>
            <a:pPr lvl="0"/>
            <a:r>
              <a:rPr lang="en-US"/>
              <a:t>Source: Placeholder for sources and permissions (if needed).</a:t>
            </a:r>
          </a:p>
        </p:txBody>
      </p:sp>
      <p:sp>
        <p:nvSpPr>
          <p:cNvPr id="22" name="Text Placeholder 3">
            <a:extLst>
              <a:ext uri="{FF2B5EF4-FFF2-40B4-BE49-F238E27FC236}">
                <a16:creationId xmlns:a16="http://schemas.microsoft.com/office/drawing/2014/main" id="{E8502BB0-5084-2F5D-C335-4532ADACCA74}"/>
              </a:ext>
            </a:extLst>
          </p:cNvPr>
          <p:cNvSpPr>
            <a:spLocks noGrp="1"/>
          </p:cNvSpPr>
          <p:nvPr>
            <p:ph type="body" sz="half" idx="2"/>
          </p:nvPr>
        </p:nvSpPr>
        <p:spPr>
          <a:xfrm>
            <a:off x="7287903" y="2093029"/>
            <a:ext cx="4653887" cy="42852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Content Placeholder 16">
            <a:extLst>
              <a:ext uri="{FF2B5EF4-FFF2-40B4-BE49-F238E27FC236}">
                <a16:creationId xmlns:a16="http://schemas.microsoft.com/office/drawing/2014/main" id="{43BC0B19-6AD4-D158-FD1F-6F2CFF2B8F34}"/>
              </a:ext>
            </a:extLst>
          </p:cNvPr>
          <p:cNvSpPr>
            <a:spLocks noGrp="1"/>
          </p:cNvSpPr>
          <p:nvPr>
            <p:ph sz="quarter" idx="15"/>
          </p:nvPr>
        </p:nvSpPr>
        <p:spPr>
          <a:xfrm>
            <a:off x="7286315" y="1318329"/>
            <a:ext cx="4653888" cy="774700"/>
          </a:xfrm>
        </p:spPr>
        <p:txBody>
          <a:bodyPr/>
          <a:lstStyle>
            <a:lvl1pPr marL="0" indent="0">
              <a:buNone/>
              <a:defRPr sz="2400" b="1">
                <a:solidFill>
                  <a:schemeClr val="accent1"/>
                </a:solidFill>
                <a:latin typeface="+mj-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p:txBody>
      </p:sp>
      <p:sp>
        <p:nvSpPr>
          <p:cNvPr id="24" name="Picture Placeholder 2">
            <a:extLst>
              <a:ext uri="{FF2B5EF4-FFF2-40B4-BE49-F238E27FC236}">
                <a16:creationId xmlns:a16="http://schemas.microsoft.com/office/drawing/2014/main" id="{4BF4F379-100E-7101-5680-F0A253E502D9}"/>
              </a:ext>
            </a:extLst>
          </p:cNvPr>
          <p:cNvSpPr>
            <a:spLocks noGrp="1"/>
          </p:cNvSpPr>
          <p:nvPr>
            <p:ph type="pic" idx="1"/>
          </p:nvPr>
        </p:nvSpPr>
        <p:spPr>
          <a:xfrm>
            <a:off x="269875" y="1318329"/>
            <a:ext cx="6758603" cy="509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ustDataLst>
      <p:tags r:id="rId1"/>
    </p:custDataLst>
    <p:extLst>
      <p:ext uri="{BB962C8B-B14F-4D97-AF65-F5344CB8AC3E}">
        <p14:creationId xmlns:p14="http://schemas.microsoft.com/office/powerpoint/2010/main" val="2746889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1D030-B9D8-E5AC-BBF6-45C4CE91966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1504"/>
            <a:ext cx="12192000" cy="3733992"/>
          </a:xfrm>
          <a:prstGeom prst="rect">
            <a:avLst/>
          </a:prstGeom>
        </p:spPr>
      </p:pic>
      <p:pic>
        <p:nvPicPr>
          <p:cNvPr id="6" name="Picture 5">
            <a:extLst>
              <a:ext uri="{FF2B5EF4-FFF2-40B4-BE49-F238E27FC236}">
                <a16:creationId xmlns:a16="http://schemas.microsoft.com/office/drawing/2014/main" id="{CDB42EB7-3D71-A598-6B19-4271BBE31DC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09" y="0"/>
            <a:ext cx="774740" cy="2508379"/>
          </a:xfrm>
          <a:prstGeom prst="rect">
            <a:avLst/>
          </a:prstGeom>
        </p:spPr>
      </p:pic>
      <p:pic>
        <p:nvPicPr>
          <p:cNvPr id="8" name="Picture 7">
            <a:extLst>
              <a:ext uri="{FF2B5EF4-FFF2-40B4-BE49-F238E27FC236}">
                <a16:creationId xmlns:a16="http://schemas.microsoft.com/office/drawing/2014/main" id="{24351DA4-4B32-178A-5E47-897481BEDDB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7218760" y="192054"/>
            <a:ext cx="4973240" cy="4692891"/>
          </a:xfrm>
          <a:prstGeom prst="rect">
            <a:avLst/>
          </a:prstGeom>
        </p:spPr>
      </p:pic>
      <p:pic>
        <p:nvPicPr>
          <p:cNvPr id="12" name="Picture 11">
            <a:extLst>
              <a:ext uri="{FF2B5EF4-FFF2-40B4-BE49-F238E27FC236}">
                <a16:creationId xmlns:a16="http://schemas.microsoft.com/office/drawing/2014/main" id="{CCBD09BF-D934-CD28-9D8A-FCD494355F2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35392" y="3491988"/>
            <a:ext cx="2609984" cy="114306"/>
          </a:xfrm>
          <a:prstGeom prst="rect">
            <a:avLst/>
          </a:prstGeom>
        </p:spPr>
      </p:pic>
      <p:pic>
        <p:nvPicPr>
          <p:cNvPr id="22" name="Picture 21" descr="Cambium Assessment Color Logo">
            <a:extLst>
              <a:ext uri="{FF2B5EF4-FFF2-40B4-BE49-F238E27FC236}">
                <a16:creationId xmlns:a16="http://schemas.microsoft.com/office/drawing/2014/main" id="{3C106A42-7FB7-8ED2-45C7-2ED3703AD0B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38874" y="4540875"/>
            <a:ext cx="1772502" cy="1518413"/>
          </a:xfrm>
          <a:prstGeom prst="rect">
            <a:avLst/>
          </a:prstGeom>
        </p:spPr>
      </p:pic>
      <p:pic>
        <p:nvPicPr>
          <p:cNvPr id="24" name="Picture 23">
            <a:extLst>
              <a:ext uri="{FF2B5EF4-FFF2-40B4-BE49-F238E27FC236}">
                <a16:creationId xmlns:a16="http://schemas.microsoft.com/office/drawing/2014/main" id="{7BD94B90-6EFE-1278-B296-594ED98F1C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14934"/>
            <a:ext cx="12259798" cy="584230"/>
          </a:xfrm>
          <a:prstGeom prst="rect">
            <a:avLst/>
          </a:prstGeom>
        </p:spPr>
      </p:pic>
      <p:sp>
        <p:nvSpPr>
          <p:cNvPr id="30" name="TextBox 29">
            <a:extLst>
              <a:ext uri="{FF2B5EF4-FFF2-40B4-BE49-F238E27FC236}">
                <a16:creationId xmlns:a16="http://schemas.microsoft.com/office/drawing/2014/main" id="{9634FE77-4DAD-9A07-1AD6-8D343130DACB}"/>
              </a:ext>
            </a:extLst>
          </p:cNvPr>
          <p:cNvSpPr txBox="1"/>
          <p:nvPr userDrawn="1"/>
        </p:nvSpPr>
        <p:spPr>
          <a:xfrm>
            <a:off x="2320119" y="6550925"/>
            <a:ext cx="987188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Notice of Trademark: “Cambium Assessment, Inc.” is a registered trademark. All other brand, product, or company names are trademarks or registered trademarks of their respective owners.</a:t>
            </a:r>
          </a:p>
        </p:txBody>
      </p:sp>
    </p:spTree>
    <p:custDataLst>
      <p:tags r:id="rId1"/>
    </p:custDataLst>
    <p:extLst>
      <p:ext uri="{BB962C8B-B14F-4D97-AF65-F5344CB8AC3E}">
        <p14:creationId xmlns:p14="http://schemas.microsoft.com/office/powerpoint/2010/main" val="92290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ags" Target="../tags/tag2.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74F4A6-3599-70E9-BDCA-30079CF39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EB646-41E0-DD6D-DF11-8C2C8BACC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0"/>
    </p:custDataLst>
    <p:extLst>
      <p:ext uri="{BB962C8B-B14F-4D97-AF65-F5344CB8AC3E}">
        <p14:creationId xmlns:p14="http://schemas.microsoft.com/office/powerpoint/2010/main" val="348859182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20.xml"/><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21.xml"/><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22.xml"/><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23.xml"/><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24.xml"/><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25.xml"/><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27.xml"/><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28.xml"/><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2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30.xml"/><Relationship Id="rId5" Type="http://schemas.openxmlformats.org/officeDocument/2006/relationships/image" Target="../media/image78.pn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31.xml"/><Relationship Id="rId5" Type="http://schemas.openxmlformats.org/officeDocument/2006/relationships/image" Target="../media/image80.png"/><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ags" Target="../tags/tag32.xml"/><Relationship Id="rId5" Type="http://schemas.openxmlformats.org/officeDocument/2006/relationships/image" Target="../media/image81.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ags" Target="../tags/tag33.xml"/><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34.xml"/><Relationship Id="rId5" Type="http://schemas.openxmlformats.org/officeDocument/2006/relationships/image" Target="../media/image84.png"/><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tags" Target="../tags/tag35.xml"/><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tags" Target="../tags/tag36.xml"/><Relationship Id="rId4" Type="http://schemas.openxmlformats.org/officeDocument/2006/relationships/image" Target="../media/image8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tags" Target="../tags/tag37.xml"/><Relationship Id="rId5" Type="http://schemas.openxmlformats.org/officeDocument/2006/relationships/image" Target="../media/image89.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9.xml"/><Relationship Id="rId1" Type="http://schemas.openxmlformats.org/officeDocument/2006/relationships/tags" Target="../tags/tag39.xml"/><Relationship Id="rId5" Type="http://schemas.openxmlformats.org/officeDocument/2006/relationships/image" Target="../media/image93.png"/><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9.xml"/><Relationship Id="rId1" Type="http://schemas.openxmlformats.org/officeDocument/2006/relationships/tags" Target="../tags/tag40.xml"/><Relationship Id="rId5" Type="http://schemas.openxmlformats.org/officeDocument/2006/relationships/image" Target="../media/image84.png"/><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14.xml"/><Relationship Id="rId4" Type="http://schemas.openxmlformats.org/officeDocument/2006/relationships/image" Target="../media/image5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9.xml"/><Relationship Id="rId1" Type="http://schemas.openxmlformats.org/officeDocument/2006/relationships/tags" Target="../tags/tag4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9.xml"/><Relationship Id="rId1" Type="http://schemas.openxmlformats.org/officeDocument/2006/relationships/tags" Target="../tags/tag42.xml"/><Relationship Id="rId4" Type="http://schemas.openxmlformats.org/officeDocument/2006/relationships/image" Target="../media/image9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9.xml"/><Relationship Id="rId1" Type="http://schemas.openxmlformats.org/officeDocument/2006/relationships/tags" Target="../tags/tag4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9.xml"/><Relationship Id="rId1" Type="http://schemas.openxmlformats.org/officeDocument/2006/relationships/tags" Target="../tags/tag44.xml"/><Relationship Id="rId5" Type="http://schemas.openxmlformats.org/officeDocument/2006/relationships/image" Target="../media/image103.png"/><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4.xml"/><Relationship Id="rId1" Type="http://schemas.openxmlformats.org/officeDocument/2006/relationships/slideLayout" Target="../slideLayouts/slideLayout19.xml"/><Relationship Id="rId5" Type="http://schemas.openxmlformats.org/officeDocument/2006/relationships/image" Target="../media/image106.png"/><Relationship Id="rId4" Type="http://schemas.openxmlformats.org/officeDocument/2006/relationships/image" Target="../media/image105.png"/></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9.xml"/><Relationship Id="rId1" Type="http://schemas.openxmlformats.org/officeDocument/2006/relationships/tags" Target="../tags/tag45.xml"/><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9.xml"/><Relationship Id="rId1" Type="http://schemas.openxmlformats.org/officeDocument/2006/relationships/tags" Target="../tags/tag4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15.xml"/><Relationship Id="rId4" Type="http://schemas.openxmlformats.org/officeDocument/2006/relationships/image" Target="../media/image51.png"/></Relationships>
</file>

<file path=ppt/slides/_rels/slide5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9.xml"/><Relationship Id="rId1" Type="http://schemas.openxmlformats.org/officeDocument/2006/relationships/tags" Target="../tags/tag48.xml"/><Relationship Id="rId5" Type="http://schemas.openxmlformats.org/officeDocument/2006/relationships/image" Target="../media/image114.png"/><Relationship Id="rId4" Type="http://schemas.openxmlformats.org/officeDocument/2006/relationships/image" Target="../media/image113.png"/></Relationships>
</file>

<file path=ppt/slides/_rels/slide5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9.xml"/><Relationship Id="rId1" Type="http://schemas.openxmlformats.org/officeDocument/2006/relationships/tags" Target="../tags/tag49.xml"/><Relationship Id="rId5" Type="http://schemas.openxmlformats.org/officeDocument/2006/relationships/image" Target="../media/image117.png"/><Relationship Id="rId4" Type="http://schemas.openxmlformats.org/officeDocument/2006/relationships/image" Target="../media/image11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9.xml"/><Relationship Id="rId1" Type="http://schemas.openxmlformats.org/officeDocument/2006/relationships/tags" Target="../tags/tag50.xml"/><Relationship Id="rId4" Type="http://schemas.openxmlformats.org/officeDocument/2006/relationships/image" Target="../media/image118.png"/></Relationships>
</file>

<file path=ppt/slides/_rels/slide55.xml.rels><?xml version="1.0" encoding="UTF-8" standalone="yes"?>
<Relationships xmlns="http://schemas.openxmlformats.org/package/2006/relationships"><Relationship Id="rId3" Type="http://schemas.openxmlformats.org/officeDocument/2006/relationships/hyperlink" Target="https://wa.portal.cambiumast.com/" TargetMode="External"/><Relationship Id="rId2" Type="http://schemas.openxmlformats.org/officeDocument/2006/relationships/notesSlide" Target="../notesSlides/notesSlide55.xml"/><Relationship Id="rId1" Type="http://schemas.openxmlformats.org/officeDocument/2006/relationships/slideLayout" Target="../slideLayouts/slideLayout20.xml"/><Relationship Id="rId4" Type="http://schemas.openxmlformats.org/officeDocument/2006/relationships/hyperlink" Target="mailto:wahelpdesk@cambiumassessmen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16.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17.xml"/><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18.xml"/><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70765" y="500285"/>
            <a:ext cx="6996544" cy="3243783"/>
          </a:xfrm>
        </p:spPr>
        <p:txBody>
          <a:bodyPr>
            <a:normAutofit/>
          </a:bodyPr>
          <a:lstStyle/>
          <a:p>
            <a:pPr algn="l"/>
            <a:r>
              <a:rPr lang="en-US" cap="none" dirty="0"/>
              <a:t>Secure Browser for Student Online Testing</a:t>
            </a:r>
          </a:p>
        </p:txBody>
      </p:sp>
      <p:sp>
        <p:nvSpPr>
          <p:cNvPr id="3" name="Subtitle 2"/>
          <p:cNvSpPr>
            <a:spLocks noGrp="1"/>
          </p:cNvSpPr>
          <p:nvPr>
            <p:ph type="subTitle" idx="1"/>
          </p:nvPr>
        </p:nvSpPr>
        <p:spPr>
          <a:xfrm>
            <a:off x="6677892" y="4325993"/>
            <a:ext cx="4444950" cy="1110746"/>
          </a:xfrm>
        </p:spPr>
        <p:txBody>
          <a:bodyPr>
            <a:normAutofit/>
          </a:bodyPr>
          <a:lstStyle/>
          <a:p>
            <a:r>
              <a:rPr lang="en-US" sz="2000" cap="none" dirty="0"/>
              <a:t>Training Module</a:t>
            </a:r>
          </a:p>
          <a:p>
            <a:r>
              <a:rPr lang="en-US" sz="2000" cap="none" dirty="0"/>
              <a:t>2023–2024 </a:t>
            </a:r>
          </a:p>
        </p:txBody>
      </p:sp>
      <p:sp>
        <p:nvSpPr>
          <p:cNvPr id="5" name="Rectangle 4">
            <a:extLst>
              <a:ext uri="{FF2B5EF4-FFF2-40B4-BE49-F238E27FC236}">
                <a16:creationId xmlns:a16="http://schemas.microsoft.com/office/drawing/2014/main" id="{9E8D8B18-F1A0-417C-A373-73A28495EA22}"/>
              </a:ext>
              <a:ext uri="{C183D7F6-B498-43B3-948B-1728B52AA6E4}">
                <adec:decorative xmlns:adec="http://schemas.microsoft.com/office/drawing/2017/decorative" val="1"/>
              </a:ext>
            </a:extLst>
          </p:cNvPr>
          <p:cNvSpPr/>
          <p:nvPr/>
        </p:nvSpPr>
        <p:spPr>
          <a:xfrm>
            <a:off x="104541" y="6544051"/>
            <a:ext cx="263405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era Pro"/>
                <a:ea typeface="+mn-ea"/>
                <a:cs typeface="+mn-cs"/>
              </a:rPr>
              <a:t>Copyright © Cambium Assessment, Inc. All rights reserved.</a:t>
            </a:r>
          </a:p>
        </p:txBody>
      </p:sp>
    </p:spTree>
    <p:custDataLst>
      <p:tags r:id="rId1"/>
    </p:custDataLst>
    <p:extLst>
      <p:ext uri="{BB962C8B-B14F-4D97-AF65-F5344CB8AC3E}">
        <p14:creationId xmlns:p14="http://schemas.microsoft.com/office/powerpoint/2010/main" val="738931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751F-89B3-4CFC-86E7-14E75CF9B044}"/>
              </a:ext>
            </a:extLst>
          </p:cNvPr>
          <p:cNvSpPr>
            <a:spLocks noGrp="1"/>
          </p:cNvSpPr>
          <p:nvPr>
            <p:ph type="title"/>
          </p:nvPr>
        </p:nvSpPr>
        <p:spPr/>
        <p:txBody>
          <a:bodyPr/>
          <a:lstStyle/>
          <a:p>
            <a:r>
              <a:rPr lang="en-US" dirty="0"/>
              <a:t>Functionality Checks</a:t>
            </a:r>
          </a:p>
        </p:txBody>
      </p:sp>
    </p:spTree>
    <p:custDataLst>
      <p:tags r:id="rId1"/>
    </p:custDataLst>
    <p:extLst>
      <p:ext uri="{BB962C8B-B14F-4D97-AF65-F5344CB8AC3E}">
        <p14:creationId xmlns:p14="http://schemas.microsoft.com/office/powerpoint/2010/main" val="341758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7C22-0E00-4B2D-B632-7F19A247DCF8}"/>
              </a:ext>
            </a:extLst>
          </p:cNvPr>
          <p:cNvSpPr>
            <a:spLocks noGrp="1"/>
          </p:cNvSpPr>
          <p:nvPr>
            <p:ph type="title"/>
          </p:nvPr>
        </p:nvSpPr>
        <p:spPr/>
        <p:txBody>
          <a:bodyPr/>
          <a:lstStyle/>
          <a:p>
            <a:r>
              <a:rPr lang="en-US" dirty="0"/>
              <a:t>Audio/Video Checks</a:t>
            </a:r>
          </a:p>
        </p:txBody>
      </p:sp>
      <p:pic>
        <p:nvPicPr>
          <p:cNvPr id="5" name="Picture 4" descr="A screenshot of the Audio/Video playback check.">
            <a:extLst>
              <a:ext uri="{FF2B5EF4-FFF2-40B4-BE49-F238E27FC236}">
                <a16:creationId xmlns:a16="http://schemas.microsoft.com/office/drawing/2014/main" id="{3536C8A7-D0E6-5890-1BC9-3A4F52B701BC}"/>
              </a:ext>
            </a:extLst>
          </p:cNvPr>
          <p:cNvPicPr>
            <a:picLocks noChangeAspect="1"/>
          </p:cNvPicPr>
          <p:nvPr/>
        </p:nvPicPr>
        <p:blipFill>
          <a:blip r:embed="rId4"/>
          <a:stretch>
            <a:fillRect/>
          </a:stretch>
        </p:blipFill>
        <p:spPr>
          <a:xfrm>
            <a:off x="1245449" y="910371"/>
            <a:ext cx="9701101" cy="5037257"/>
          </a:xfrm>
          <a:prstGeom prst="rect">
            <a:avLst/>
          </a:prstGeom>
        </p:spPr>
      </p:pic>
      <p:grpSp>
        <p:nvGrpSpPr>
          <p:cNvPr id="12" name="Group 11">
            <a:extLst>
              <a:ext uri="{FF2B5EF4-FFF2-40B4-BE49-F238E27FC236}">
                <a16:creationId xmlns:a16="http://schemas.microsoft.com/office/drawing/2014/main" id="{7E9504A4-7751-455D-B857-3B0F9D05D9E9}"/>
              </a:ext>
              <a:ext uri="{C183D7F6-B498-43B3-948B-1728B52AA6E4}">
                <adec:decorative xmlns:adec="http://schemas.microsoft.com/office/drawing/2017/decorative" val="1"/>
              </a:ext>
            </a:extLst>
          </p:cNvPr>
          <p:cNvGrpSpPr/>
          <p:nvPr/>
        </p:nvGrpSpPr>
        <p:grpSpPr>
          <a:xfrm>
            <a:off x="3447007" y="3864730"/>
            <a:ext cx="1235718" cy="1907975"/>
            <a:chOff x="3447007" y="3864730"/>
            <a:chExt cx="1235718" cy="1907975"/>
          </a:xfrm>
        </p:grpSpPr>
        <p:sp>
          <p:nvSpPr>
            <p:cNvPr id="9" name="Arrow: Right 8">
              <a:extLst>
                <a:ext uri="{FF2B5EF4-FFF2-40B4-BE49-F238E27FC236}">
                  <a16:creationId xmlns:a16="http://schemas.microsoft.com/office/drawing/2014/main" id="{86CEC301-484D-433D-AB5C-238C9FE482F1}"/>
                </a:ext>
              </a:extLst>
            </p:cNvPr>
            <p:cNvSpPr/>
            <p:nvPr/>
          </p:nvSpPr>
          <p:spPr>
            <a:xfrm>
              <a:off x="3447007" y="3864730"/>
              <a:ext cx="682841" cy="3967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24B5C128-FFC3-4B36-AB60-38A96F5F4F32}"/>
                </a:ext>
              </a:extLst>
            </p:cNvPr>
            <p:cNvSpPr/>
            <p:nvPr/>
          </p:nvSpPr>
          <p:spPr>
            <a:xfrm>
              <a:off x="3999884" y="5375993"/>
              <a:ext cx="682841" cy="3967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8ADCB587-06EE-475E-B8EA-36B262D30A5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11</a:t>
            </a:fld>
            <a:endParaRPr lang="en-US" dirty="0"/>
          </a:p>
        </p:txBody>
      </p:sp>
    </p:spTree>
    <p:custDataLst>
      <p:tags r:id="rId1"/>
    </p:custDataLst>
    <p:extLst>
      <p:ext uri="{BB962C8B-B14F-4D97-AF65-F5344CB8AC3E}">
        <p14:creationId xmlns:p14="http://schemas.microsoft.com/office/powerpoint/2010/main" val="239895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Text-to-Speech Check</a:t>
            </a:r>
          </a:p>
        </p:txBody>
      </p:sp>
      <p:pic>
        <p:nvPicPr>
          <p:cNvPr id="4" name="Picture 3" descr="Screenshot of the Text-to-Speech Sound check.">
            <a:extLst>
              <a:ext uri="{FF2B5EF4-FFF2-40B4-BE49-F238E27FC236}">
                <a16:creationId xmlns:a16="http://schemas.microsoft.com/office/drawing/2014/main" id="{1689A1E2-EDA2-8B66-4DA8-B0E1A7998969}"/>
              </a:ext>
            </a:extLst>
          </p:cNvPr>
          <p:cNvPicPr>
            <a:picLocks noChangeAspect="1"/>
          </p:cNvPicPr>
          <p:nvPr/>
        </p:nvPicPr>
        <p:blipFill>
          <a:blip r:embed="rId4"/>
          <a:stretch>
            <a:fillRect/>
          </a:stretch>
        </p:blipFill>
        <p:spPr>
          <a:xfrm>
            <a:off x="2621750" y="766686"/>
            <a:ext cx="6948499" cy="5324628"/>
          </a:xfrm>
          <a:prstGeom prst="rect">
            <a:avLst/>
          </a:prstGeom>
        </p:spPr>
      </p:pic>
      <p:sp>
        <p:nvSpPr>
          <p:cNvPr id="5" name="Arrow: Right 4">
            <a:extLst>
              <a:ext uri="{FF2B5EF4-FFF2-40B4-BE49-F238E27FC236}">
                <a16:creationId xmlns:a16="http://schemas.microsoft.com/office/drawing/2014/main" id="{BBC0F6F1-4045-4992-B366-7990A04EEBCF}"/>
              </a:ext>
              <a:ext uri="{C183D7F6-B498-43B3-948B-1728B52AA6E4}">
                <adec:decorative xmlns:adec="http://schemas.microsoft.com/office/drawing/2017/decorative" val="1"/>
              </a:ext>
            </a:extLst>
          </p:cNvPr>
          <p:cNvSpPr/>
          <p:nvPr/>
        </p:nvSpPr>
        <p:spPr>
          <a:xfrm>
            <a:off x="1943100" y="1395568"/>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83BA85A-43AE-454B-BF53-C3F67880F08A}"/>
              </a:ext>
              <a:ext uri="{C183D7F6-B498-43B3-948B-1728B52AA6E4}">
                <adec:decorative xmlns:adec="http://schemas.microsoft.com/office/drawing/2017/decorative" val="1"/>
              </a:ext>
            </a:extLst>
          </p:cNvPr>
          <p:cNvSpPr/>
          <p:nvPr/>
        </p:nvSpPr>
        <p:spPr>
          <a:xfrm>
            <a:off x="2806700" y="2773750"/>
            <a:ext cx="2062549" cy="15342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54ECBDDF-E895-4DBD-B164-750010334C57}"/>
              </a:ext>
              <a:ext uri="{C183D7F6-B498-43B3-948B-1728B52AA6E4}">
                <adec:decorative xmlns:adec="http://schemas.microsoft.com/office/drawing/2017/decorative" val="1"/>
              </a:ext>
            </a:extLst>
          </p:cNvPr>
          <p:cNvSpPr/>
          <p:nvPr/>
        </p:nvSpPr>
        <p:spPr>
          <a:xfrm>
            <a:off x="3888774" y="4837730"/>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id="{437A339F-7F5D-400F-BDE5-97B982AA731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12</a:t>
            </a:fld>
            <a:endParaRPr lang="en-US" dirty="0"/>
          </a:p>
        </p:txBody>
      </p:sp>
    </p:spTree>
    <p:custDataLst>
      <p:tags r:id="rId1"/>
    </p:custDataLst>
    <p:extLst>
      <p:ext uri="{BB962C8B-B14F-4D97-AF65-F5344CB8AC3E}">
        <p14:creationId xmlns:p14="http://schemas.microsoft.com/office/powerpoint/2010/main" val="325970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Device Check</a:t>
            </a:r>
          </a:p>
        </p:txBody>
      </p:sp>
      <p:pic>
        <p:nvPicPr>
          <p:cNvPr id="6" name="Picture 5" descr="Recording Device Check screen. Red arrows point to the red microphone button the student will click to record their voice, the green play button the student will click to hear their voice, and the green &quot;I heard my recording&quot; button at the bottom, which is next to the &quot;I did not hear my recording&quot; button. ">
            <a:extLst>
              <a:ext uri="{FF2B5EF4-FFF2-40B4-BE49-F238E27FC236}">
                <a16:creationId xmlns:a16="http://schemas.microsoft.com/office/drawing/2014/main" id="{89C18C3B-D861-4A77-BC8C-66ED7B696909}"/>
              </a:ext>
            </a:extLst>
          </p:cNvPr>
          <p:cNvPicPr>
            <a:picLocks noChangeAspect="1"/>
          </p:cNvPicPr>
          <p:nvPr/>
        </p:nvPicPr>
        <p:blipFill>
          <a:blip r:embed="rId3"/>
          <a:stretch>
            <a:fillRect/>
          </a:stretch>
        </p:blipFill>
        <p:spPr>
          <a:xfrm>
            <a:off x="16072" y="704477"/>
            <a:ext cx="9292064" cy="4292825"/>
          </a:xfrm>
          <a:prstGeom prst="rect">
            <a:avLst/>
          </a:prstGeom>
        </p:spPr>
      </p:pic>
      <p:sp>
        <p:nvSpPr>
          <p:cNvPr id="10" name="Slide Number Placeholder 3">
            <a:extLst>
              <a:ext uri="{FF2B5EF4-FFF2-40B4-BE49-F238E27FC236}">
                <a16:creationId xmlns:a16="http://schemas.microsoft.com/office/drawing/2014/main" id="{A330865B-C819-40DD-A470-130A59A16CD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13</a:t>
            </a:fld>
            <a:endParaRPr lang="en-US" dirty="0"/>
          </a:p>
        </p:txBody>
      </p:sp>
      <p:grpSp>
        <p:nvGrpSpPr>
          <p:cNvPr id="5" name="Group 4" descr="Image of the message students will see if they select &quot;I did not hear my recording.&quot; Problem Recording Audio. You must be able to record audio for this test. Please tell your Test Administrator that your device has a recording problem. A blue error points to a button labeled Try Again. A second option is available labeled Select New Recording Device.">
            <a:extLst>
              <a:ext uri="{FF2B5EF4-FFF2-40B4-BE49-F238E27FC236}">
                <a16:creationId xmlns:a16="http://schemas.microsoft.com/office/drawing/2014/main" id="{0BA33BBA-1A8C-40C9-9A04-6F2A7C578EAC}"/>
              </a:ext>
            </a:extLst>
          </p:cNvPr>
          <p:cNvGrpSpPr/>
          <p:nvPr/>
        </p:nvGrpSpPr>
        <p:grpSpPr>
          <a:xfrm>
            <a:off x="5180814" y="3908077"/>
            <a:ext cx="6809658" cy="1957460"/>
            <a:chOff x="4632773" y="3982508"/>
            <a:chExt cx="6809658" cy="1957460"/>
          </a:xfrm>
        </p:grpSpPr>
        <p:pic>
          <p:nvPicPr>
            <p:cNvPr id="7" name="Picture 6">
              <a:extLst>
                <a:ext uri="{FF2B5EF4-FFF2-40B4-BE49-F238E27FC236}">
                  <a16:creationId xmlns:a16="http://schemas.microsoft.com/office/drawing/2014/main" id="{51232C19-3ECA-4C03-B797-0C1195411204}"/>
                </a:ext>
              </a:extLst>
            </p:cNvPr>
            <p:cNvPicPr>
              <a:picLocks noChangeAspect="1"/>
            </p:cNvPicPr>
            <p:nvPr/>
          </p:nvPicPr>
          <p:blipFill>
            <a:blip r:embed="rId4"/>
            <a:stretch>
              <a:fillRect/>
            </a:stretch>
          </p:blipFill>
          <p:spPr>
            <a:xfrm>
              <a:off x="6245842" y="3982508"/>
              <a:ext cx="5196589" cy="1957460"/>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E8037860-C0DD-46B3-B0A8-F08E792666FE}"/>
                </a:ext>
              </a:extLst>
            </p:cNvPr>
            <p:cNvGrpSpPr/>
            <p:nvPr/>
          </p:nvGrpSpPr>
          <p:grpSpPr>
            <a:xfrm>
              <a:off x="4632773" y="4360768"/>
              <a:ext cx="2843078" cy="1565529"/>
              <a:chOff x="5067050" y="3759397"/>
              <a:chExt cx="2843078" cy="1565529"/>
            </a:xfrm>
          </p:grpSpPr>
          <p:sp>
            <p:nvSpPr>
              <p:cNvPr id="9" name="Arrow: Right 8">
                <a:extLst>
                  <a:ext uri="{FF2B5EF4-FFF2-40B4-BE49-F238E27FC236}">
                    <a16:creationId xmlns:a16="http://schemas.microsoft.com/office/drawing/2014/main" id="{547C4485-CB65-4B5D-8574-96D9C4D5EB88}"/>
                  </a:ext>
                </a:extLst>
              </p:cNvPr>
              <p:cNvSpPr/>
              <p:nvPr/>
            </p:nvSpPr>
            <p:spPr>
              <a:xfrm>
                <a:off x="6963666" y="4808674"/>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8753FE20-5049-4DB7-9210-10D0F414602A}"/>
                  </a:ext>
                </a:extLst>
              </p:cNvPr>
              <p:cNvSpPr/>
              <p:nvPr/>
            </p:nvSpPr>
            <p:spPr>
              <a:xfrm rot="16200000">
                <a:off x="4851945" y="3974502"/>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12355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and Help</a:t>
            </a:r>
          </a:p>
        </p:txBody>
      </p:sp>
      <p:pic>
        <p:nvPicPr>
          <p:cNvPr id="4" name="Picture 3" descr="You Are Almost Ready to Begin Your Test page is displayed. Options available: View Test Settings, View Help Guide. Buttons at the bottom to Begin Test Now or Go Back.">
            <a:extLst>
              <a:ext uri="{FF2B5EF4-FFF2-40B4-BE49-F238E27FC236}">
                <a16:creationId xmlns:a16="http://schemas.microsoft.com/office/drawing/2014/main" id="{6F2DF8C1-ED27-4F40-B094-F458FD9BD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89" y="716045"/>
            <a:ext cx="10630821" cy="5425910"/>
          </a:xfrm>
          <a:prstGeom prst="rect">
            <a:avLst/>
          </a:prstGeom>
        </p:spPr>
      </p:pic>
      <p:sp>
        <p:nvSpPr>
          <p:cNvPr id="5" name="Slide Number Placeholder 3">
            <a:extLst>
              <a:ext uri="{FF2B5EF4-FFF2-40B4-BE49-F238E27FC236}">
                <a16:creationId xmlns:a16="http://schemas.microsoft.com/office/drawing/2014/main" id="{773C2E76-B685-437A-B4D8-A315BAC5E868}"/>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Test Information</a:t>
            </a:r>
          </a:p>
        </p:txBody>
      </p:sp>
      <p:pic>
        <p:nvPicPr>
          <p:cNvPr id="4" name="Picture 3" descr="Review Test Settings screen. Name of the interim test is below the title, with the settings listed out below. First is the section Universal Tools Embedded, with the tools listed below. Only the title of the following section is visible, Embedded Designated Supports.">
            <a:extLst>
              <a:ext uri="{FF2B5EF4-FFF2-40B4-BE49-F238E27FC236}">
                <a16:creationId xmlns:a16="http://schemas.microsoft.com/office/drawing/2014/main" id="{E3169972-BB00-37F3-6264-9BAD436A0ECD}"/>
              </a:ext>
            </a:extLst>
          </p:cNvPr>
          <p:cNvPicPr>
            <a:picLocks noChangeAspect="1"/>
          </p:cNvPicPr>
          <p:nvPr/>
        </p:nvPicPr>
        <p:blipFill>
          <a:blip r:embed="rId3"/>
          <a:stretch>
            <a:fillRect/>
          </a:stretch>
        </p:blipFill>
        <p:spPr>
          <a:xfrm>
            <a:off x="2615877" y="760441"/>
            <a:ext cx="6801095" cy="5469151"/>
          </a:xfrm>
          <a:prstGeom prst="rect">
            <a:avLst/>
          </a:prstGeom>
        </p:spPr>
      </p:pic>
      <p:sp>
        <p:nvSpPr>
          <p:cNvPr id="6" name="Slide Number Placeholder 3">
            <a:extLst>
              <a:ext uri="{FF2B5EF4-FFF2-40B4-BE49-F238E27FC236}">
                <a16:creationId xmlns:a16="http://schemas.microsoft.com/office/drawing/2014/main" id="{EE57AD06-DED7-4B7C-B867-84701EF6245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and Help </a:t>
            </a:r>
          </a:p>
        </p:txBody>
      </p:sp>
      <p:pic>
        <p:nvPicPr>
          <p:cNvPr id="7" name="Picture 6" descr="You Are Almost Ready to Begin Your Test screen, with two sections the student can click, Test Settings and Help Guide. There are two buttons at the bottom, the Begin Test Now and Go Back. A red arrow points to the expanded Help Guide screen, which opens when clicking the View Help Guide button. It is highlighted in a red box. ">
            <a:extLst>
              <a:ext uri="{FF2B5EF4-FFF2-40B4-BE49-F238E27FC236}">
                <a16:creationId xmlns:a16="http://schemas.microsoft.com/office/drawing/2014/main" id="{06C9B9C2-53F7-4073-909E-5655EC87B2CD}"/>
              </a:ext>
            </a:extLst>
          </p:cNvPr>
          <p:cNvPicPr>
            <a:picLocks noChangeAspect="1"/>
          </p:cNvPicPr>
          <p:nvPr/>
        </p:nvPicPr>
        <p:blipFill>
          <a:blip r:embed="rId3"/>
          <a:stretch>
            <a:fillRect/>
          </a:stretch>
        </p:blipFill>
        <p:spPr>
          <a:xfrm>
            <a:off x="437006" y="871871"/>
            <a:ext cx="11317988" cy="5316278"/>
          </a:xfrm>
          <a:prstGeom prst="rect">
            <a:avLst/>
          </a:prstGeom>
        </p:spPr>
      </p:pic>
      <p:sp>
        <p:nvSpPr>
          <p:cNvPr id="5" name="Slide Number Placeholder 3">
            <a:extLst>
              <a:ext uri="{FF2B5EF4-FFF2-40B4-BE49-F238E27FC236}">
                <a16:creationId xmlns:a16="http://schemas.microsoft.com/office/drawing/2014/main" id="{773C2E76-B685-437A-B4D8-A315BAC5E868}"/>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Interface</a:t>
            </a:r>
          </a:p>
        </p:txBody>
      </p:sp>
      <p:pic>
        <p:nvPicPr>
          <p:cNvPr id="4" name="Picture 3" descr="Example of a test item student will see when they enter the test">
            <a:extLst>
              <a:ext uri="{FF2B5EF4-FFF2-40B4-BE49-F238E27FC236}">
                <a16:creationId xmlns:a16="http://schemas.microsoft.com/office/drawing/2014/main" id="{63AE41D2-B990-DDC1-CC49-6B97C4E2B705}"/>
              </a:ext>
            </a:extLst>
          </p:cNvPr>
          <p:cNvPicPr>
            <a:picLocks noChangeAspect="1"/>
          </p:cNvPicPr>
          <p:nvPr/>
        </p:nvPicPr>
        <p:blipFill rotWithShape="1">
          <a:blip r:embed="rId4"/>
          <a:srcRect b="21341"/>
          <a:stretch/>
        </p:blipFill>
        <p:spPr>
          <a:xfrm>
            <a:off x="2893450" y="1274280"/>
            <a:ext cx="6405100" cy="4309440"/>
          </a:xfrm>
          <a:prstGeom prst="rect">
            <a:avLst/>
          </a:prstGeom>
          <a:ln>
            <a:noFill/>
          </a:ln>
          <a:effectLst>
            <a:outerShdw blurRad="292100" dist="139700" dir="2700000" algn="tl" rotWithShape="0">
              <a:srgbClr val="333333">
                <a:alpha val="65000"/>
              </a:srgbClr>
            </a:outerShdw>
          </a:effectLst>
        </p:spPr>
      </p:pic>
      <p:sp>
        <p:nvSpPr>
          <p:cNvPr id="5" name="Slide Number Placeholder 3">
            <a:extLst>
              <a:ext uri="{FF2B5EF4-FFF2-40B4-BE49-F238E27FC236}">
                <a16:creationId xmlns:a16="http://schemas.microsoft.com/office/drawing/2014/main" id="{A7BB4701-EDCF-474B-9D24-7F0E59704F15}"/>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17</a:t>
            </a:fld>
            <a:endParaRPr 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Menu</a:t>
            </a:r>
          </a:p>
        </p:txBody>
      </p:sp>
      <p:grpSp>
        <p:nvGrpSpPr>
          <p:cNvPr id="8" name="Group 7">
            <a:extLst>
              <a:ext uri="{FF2B5EF4-FFF2-40B4-BE49-F238E27FC236}">
                <a16:creationId xmlns:a16="http://schemas.microsoft.com/office/drawing/2014/main" id="{F5A0125A-0F59-4CDE-89A9-F973FB28AE13}"/>
              </a:ext>
              <a:ext uri="{C183D7F6-B498-43B3-948B-1728B52AA6E4}">
                <adec:decorative xmlns:adec="http://schemas.microsoft.com/office/drawing/2017/decorative" val="1"/>
              </a:ext>
            </a:extLst>
          </p:cNvPr>
          <p:cNvGrpSpPr/>
          <p:nvPr/>
        </p:nvGrpSpPr>
        <p:grpSpPr>
          <a:xfrm>
            <a:off x="309033" y="1066068"/>
            <a:ext cx="11737380" cy="4344132"/>
            <a:chOff x="309033" y="1066068"/>
            <a:chExt cx="11737380" cy="4344132"/>
          </a:xfrm>
        </p:grpSpPr>
        <p:pic>
          <p:nvPicPr>
            <p:cNvPr id="17" name="Picture 16">
              <a:extLst>
                <a:ext uri="{FF2B5EF4-FFF2-40B4-BE49-F238E27FC236}">
                  <a16:creationId xmlns:a16="http://schemas.microsoft.com/office/drawing/2014/main" id="{859F38A9-DCE4-43D2-A8E8-35875FCAD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275" y="1066068"/>
              <a:ext cx="7623525" cy="4344132"/>
            </a:xfrm>
            <a:prstGeom prst="rect">
              <a:avLst/>
            </a:prstGeom>
          </p:spPr>
        </p:pic>
        <p:grpSp>
          <p:nvGrpSpPr>
            <p:cNvPr id="21" name="Group 20">
              <a:extLst>
                <a:ext uri="{FF2B5EF4-FFF2-40B4-BE49-F238E27FC236}">
                  <a16:creationId xmlns:a16="http://schemas.microsoft.com/office/drawing/2014/main" id="{68A6C528-CF12-4387-8622-15730723DD13}"/>
                </a:ext>
              </a:extLst>
            </p:cNvPr>
            <p:cNvGrpSpPr/>
            <p:nvPr/>
          </p:nvGrpSpPr>
          <p:grpSpPr>
            <a:xfrm>
              <a:off x="309033" y="1219200"/>
              <a:ext cx="11737380" cy="3184858"/>
              <a:chOff x="309033" y="1219200"/>
              <a:chExt cx="11737380" cy="3184858"/>
            </a:xfrm>
          </p:grpSpPr>
          <p:sp>
            <p:nvSpPr>
              <p:cNvPr id="10" name="TextBox 9"/>
              <p:cNvSpPr txBox="1"/>
              <p:nvPr/>
            </p:nvSpPr>
            <p:spPr>
              <a:xfrm>
                <a:off x="685800" y="3757727"/>
                <a:ext cx="1295400" cy="646331"/>
              </a:xfrm>
              <a:prstGeom prst="rect">
                <a:avLst/>
              </a:prstGeom>
              <a:noFill/>
            </p:spPr>
            <p:txBody>
              <a:bodyPr wrap="square" rtlCol="0">
                <a:spAutoFit/>
              </a:bodyPr>
              <a:lstStyle/>
              <a:p>
                <a:pPr algn="ctr"/>
                <a:r>
                  <a:rPr lang="en-US" b="1" dirty="0">
                    <a:ln w="12700">
                      <a:noFill/>
                    </a:ln>
                    <a:solidFill>
                      <a:srgbClr val="00B050"/>
                    </a:solidFill>
                  </a:rPr>
                  <a:t>Navigation </a:t>
                </a:r>
                <a:br>
                  <a:rPr lang="en-US" b="1" dirty="0">
                    <a:ln w="12700">
                      <a:noFill/>
                    </a:ln>
                    <a:solidFill>
                      <a:srgbClr val="00B050"/>
                    </a:solidFill>
                  </a:rPr>
                </a:br>
                <a:r>
                  <a:rPr lang="en-US" b="1" dirty="0">
                    <a:ln w="12700">
                      <a:noFill/>
                    </a:ln>
                    <a:solidFill>
                      <a:srgbClr val="00B050"/>
                    </a:solidFill>
                  </a:rPr>
                  <a:t>Buttons</a:t>
                </a:r>
              </a:p>
            </p:txBody>
          </p:sp>
          <p:sp>
            <p:nvSpPr>
              <p:cNvPr id="11" name="TextBox 10"/>
              <p:cNvSpPr txBox="1"/>
              <p:nvPr/>
            </p:nvSpPr>
            <p:spPr>
              <a:xfrm>
                <a:off x="10287000" y="3753666"/>
                <a:ext cx="929640" cy="646331"/>
              </a:xfrm>
              <a:prstGeom prst="rect">
                <a:avLst/>
              </a:prstGeom>
              <a:noFill/>
            </p:spPr>
            <p:txBody>
              <a:bodyPr wrap="square" rtlCol="0">
                <a:spAutoFit/>
              </a:bodyPr>
              <a:lstStyle/>
              <a:p>
                <a:pPr algn="ctr"/>
                <a:r>
                  <a:rPr lang="en-US" b="1" dirty="0">
                    <a:ln w="12700">
                      <a:noFill/>
                    </a:ln>
                    <a:solidFill>
                      <a:srgbClr val="00B0F0"/>
                    </a:solidFill>
                  </a:rPr>
                  <a:t>Test </a:t>
                </a:r>
                <a:br>
                  <a:rPr lang="en-US" b="1" dirty="0">
                    <a:ln w="12700">
                      <a:noFill/>
                    </a:ln>
                    <a:solidFill>
                      <a:srgbClr val="00B0F0"/>
                    </a:solidFill>
                  </a:rPr>
                </a:br>
                <a:r>
                  <a:rPr lang="en-US" b="1" dirty="0">
                    <a:ln w="12700">
                      <a:noFill/>
                    </a:ln>
                    <a:solidFill>
                      <a:srgbClr val="00B0F0"/>
                    </a:solidFill>
                  </a:rPr>
                  <a:t>Tools</a:t>
                </a:r>
              </a:p>
            </p:txBody>
          </p:sp>
          <p:grpSp>
            <p:nvGrpSpPr>
              <p:cNvPr id="28" name="Group 27">
                <a:extLst>
                  <a:ext uri="{FF2B5EF4-FFF2-40B4-BE49-F238E27FC236}">
                    <a16:creationId xmlns:a16="http://schemas.microsoft.com/office/drawing/2014/main" id="{E45E314D-D8B9-488D-B5F7-6189E9089235}"/>
                  </a:ext>
                </a:extLst>
              </p:cNvPr>
              <p:cNvGrpSpPr/>
              <p:nvPr/>
            </p:nvGrpSpPr>
            <p:grpSpPr>
              <a:xfrm>
                <a:off x="309033" y="1230605"/>
                <a:ext cx="11737380" cy="1508809"/>
                <a:chOff x="309033" y="1230605"/>
                <a:chExt cx="11737380" cy="1508809"/>
              </a:xfrm>
            </p:grpSpPr>
            <p:cxnSp>
              <p:nvCxnSpPr>
                <p:cNvPr id="16" name="Straight Connector 15">
                  <a:extLst>
                    <a:ext uri="{FF2B5EF4-FFF2-40B4-BE49-F238E27FC236}">
                      <a16:creationId xmlns:a16="http://schemas.microsoft.com/office/drawing/2014/main" id="{F2C33616-F8DD-4020-84CB-28C9065E32B8}"/>
                    </a:ext>
                  </a:extLst>
                </p:cNvPr>
                <p:cNvCxnSpPr>
                  <a:cxnSpLocks/>
                </p:cNvCxnSpPr>
                <p:nvPr/>
              </p:nvCxnSpPr>
              <p:spPr>
                <a:xfrm flipV="1">
                  <a:off x="309033" y="1230605"/>
                  <a:ext cx="2463787" cy="1508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6EE48E-D0D1-4867-A8AA-4F3C9BC6738D}"/>
                    </a:ext>
                  </a:extLst>
                </p:cNvPr>
                <p:cNvCxnSpPr>
                  <a:cxnSpLocks/>
                </p:cNvCxnSpPr>
                <p:nvPr/>
              </p:nvCxnSpPr>
              <p:spPr>
                <a:xfrm>
                  <a:off x="9795946" y="1230605"/>
                  <a:ext cx="2250467" cy="1508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2772820" y="1219200"/>
                <a:ext cx="7023126" cy="487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grpSp>
      </p:grpSp>
      <p:sp>
        <p:nvSpPr>
          <p:cNvPr id="18" name="Slide Number Placeholder 3">
            <a:extLst>
              <a:ext uri="{FF2B5EF4-FFF2-40B4-BE49-F238E27FC236}">
                <a16:creationId xmlns:a16="http://schemas.microsoft.com/office/drawing/2014/main" id="{E8ECEECA-ACFF-46E4-8099-6BB6FFDA8B67}"/>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18</a:t>
            </a:fld>
            <a:endParaRPr lang="en-US" dirty="0"/>
          </a:p>
        </p:txBody>
      </p:sp>
      <p:pic>
        <p:nvPicPr>
          <p:cNvPr id="4" name="Picture 3" descr="Screenshot of the global menu with navigation buttons and test tools highlighted.">
            <a:extLst>
              <a:ext uri="{FF2B5EF4-FFF2-40B4-BE49-F238E27FC236}">
                <a16:creationId xmlns:a16="http://schemas.microsoft.com/office/drawing/2014/main" id="{87530D72-99D2-A8EF-B16A-2A4941010E7E}"/>
              </a:ext>
            </a:extLst>
          </p:cNvPr>
          <p:cNvPicPr>
            <a:picLocks noChangeAspect="1"/>
          </p:cNvPicPr>
          <p:nvPr/>
        </p:nvPicPr>
        <p:blipFill>
          <a:blip r:embed="rId5"/>
          <a:stretch>
            <a:fillRect/>
          </a:stretch>
        </p:blipFill>
        <p:spPr>
          <a:xfrm>
            <a:off x="223084" y="2668719"/>
            <a:ext cx="11849116" cy="815526"/>
          </a:xfrm>
          <a:prstGeom prst="rect">
            <a:avLst/>
          </a:prstGeom>
          <a:effectLst>
            <a:outerShdw blurRad="50800" dist="38100" dir="2700000" algn="tl" rotWithShape="0">
              <a:prstClr val="black">
                <a:alpha val="40000"/>
              </a:prstClr>
            </a:outerShdw>
          </a:effectLst>
        </p:spPr>
      </p:pic>
      <p:sp>
        <p:nvSpPr>
          <p:cNvPr id="23" name="Rectangle 22">
            <a:extLst>
              <a:ext uri="{FF2B5EF4-FFF2-40B4-BE49-F238E27FC236}">
                <a16:creationId xmlns:a16="http://schemas.microsoft.com/office/drawing/2014/main" id="{3007FE40-ABE0-482F-97E8-BD1891CA3547}"/>
              </a:ext>
              <a:ext uri="{C183D7F6-B498-43B3-948B-1728B52AA6E4}">
                <adec:decorative xmlns:adec="http://schemas.microsoft.com/office/drawing/2017/decorative" val="1"/>
              </a:ext>
            </a:extLst>
          </p:cNvPr>
          <p:cNvSpPr/>
          <p:nvPr/>
        </p:nvSpPr>
        <p:spPr>
          <a:xfrm>
            <a:off x="280959" y="2945723"/>
            <a:ext cx="1900767" cy="5848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739AA68-85C2-4F71-B30D-C6D1AADBE008}"/>
              </a:ext>
              <a:ext uri="{C183D7F6-B498-43B3-948B-1728B52AA6E4}">
                <adec:decorative xmlns:adec="http://schemas.microsoft.com/office/drawing/2017/decorative" val="1"/>
              </a:ext>
            </a:extLst>
          </p:cNvPr>
          <p:cNvSpPr/>
          <p:nvPr/>
        </p:nvSpPr>
        <p:spPr>
          <a:xfrm>
            <a:off x="9468091" y="2936805"/>
            <a:ext cx="2578322" cy="5848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9336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D966-9C86-4365-927C-F3238DD31BA0}"/>
              </a:ext>
            </a:extLst>
          </p:cNvPr>
          <p:cNvSpPr>
            <a:spLocks noGrp="1"/>
          </p:cNvSpPr>
          <p:nvPr>
            <p:ph type="title"/>
          </p:nvPr>
        </p:nvSpPr>
        <p:spPr/>
        <p:txBody>
          <a:bodyPr>
            <a:normAutofit/>
          </a:bodyPr>
          <a:lstStyle/>
          <a:p>
            <a:r>
              <a:rPr lang="en-US" dirty="0"/>
              <a:t>Items Drop-Down Menu</a:t>
            </a:r>
          </a:p>
        </p:txBody>
      </p:sp>
      <p:grpSp>
        <p:nvGrpSpPr>
          <p:cNvPr id="35" name="Group 34" descr="Items menu showing 15 items">
            <a:extLst>
              <a:ext uri="{FF2B5EF4-FFF2-40B4-BE49-F238E27FC236}">
                <a16:creationId xmlns:a16="http://schemas.microsoft.com/office/drawing/2014/main" id="{008CD174-3468-8704-7898-A820D9AA4362}"/>
              </a:ext>
            </a:extLst>
          </p:cNvPr>
          <p:cNvGrpSpPr/>
          <p:nvPr/>
        </p:nvGrpSpPr>
        <p:grpSpPr>
          <a:xfrm>
            <a:off x="426231" y="1804975"/>
            <a:ext cx="11155544" cy="2800921"/>
            <a:chOff x="528456" y="738175"/>
            <a:chExt cx="11155544" cy="2800921"/>
          </a:xfrm>
        </p:grpSpPr>
        <p:grpSp>
          <p:nvGrpSpPr>
            <p:cNvPr id="33" name="Group 32">
              <a:extLst>
                <a:ext uri="{FF2B5EF4-FFF2-40B4-BE49-F238E27FC236}">
                  <a16:creationId xmlns:a16="http://schemas.microsoft.com/office/drawing/2014/main" id="{4771F9AE-B187-8744-C6AE-5A0987B23BD3}"/>
                </a:ext>
              </a:extLst>
            </p:cNvPr>
            <p:cNvGrpSpPr/>
            <p:nvPr/>
          </p:nvGrpSpPr>
          <p:grpSpPr>
            <a:xfrm>
              <a:off x="528456" y="738175"/>
              <a:ext cx="11155544" cy="2800921"/>
              <a:chOff x="528456" y="738175"/>
              <a:chExt cx="11155544" cy="2800921"/>
            </a:xfrm>
          </p:grpSpPr>
          <p:grpSp>
            <p:nvGrpSpPr>
              <p:cNvPr id="30" name="Group 29">
                <a:extLst>
                  <a:ext uri="{FF2B5EF4-FFF2-40B4-BE49-F238E27FC236}">
                    <a16:creationId xmlns:a16="http://schemas.microsoft.com/office/drawing/2014/main" id="{1285DC43-07BC-BDD6-CB2D-64C8975ABA4C}"/>
                  </a:ext>
                </a:extLst>
              </p:cNvPr>
              <p:cNvGrpSpPr/>
              <p:nvPr/>
            </p:nvGrpSpPr>
            <p:grpSpPr>
              <a:xfrm>
                <a:off x="1385794" y="889000"/>
                <a:ext cx="10298206" cy="2650096"/>
                <a:chOff x="1385794" y="889000"/>
                <a:chExt cx="10298206" cy="2650096"/>
              </a:xfrm>
            </p:grpSpPr>
            <p:pic>
              <p:nvPicPr>
                <p:cNvPr id="17" name="Picture 16">
                  <a:extLst>
                    <a:ext uri="{FF2B5EF4-FFF2-40B4-BE49-F238E27FC236}">
                      <a16:creationId xmlns:a16="http://schemas.microsoft.com/office/drawing/2014/main" id="{BF3A3941-FB9C-79F3-814C-005A82957F65}"/>
                    </a:ext>
                  </a:extLst>
                </p:cNvPr>
                <p:cNvPicPr>
                  <a:picLocks noChangeAspect="1"/>
                </p:cNvPicPr>
                <p:nvPr/>
              </p:nvPicPr>
              <p:blipFill rotWithShape="1">
                <a:blip r:embed="rId4"/>
                <a:srcRect b="2532"/>
                <a:stretch/>
              </p:blipFill>
              <p:spPr>
                <a:xfrm>
                  <a:off x="1385794" y="889000"/>
                  <a:ext cx="10298206" cy="2650096"/>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066E595D-4E05-44E5-9B66-8C950552F641}"/>
                    </a:ext>
                  </a:extLst>
                </p:cNvPr>
                <p:cNvSpPr/>
                <p:nvPr/>
              </p:nvSpPr>
              <p:spPr>
                <a:xfrm>
                  <a:off x="1474918" y="1171388"/>
                  <a:ext cx="9699587" cy="13478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Arrow: Right 31">
                <a:extLst>
                  <a:ext uri="{FF2B5EF4-FFF2-40B4-BE49-F238E27FC236}">
                    <a16:creationId xmlns:a16="http://schemas.microsoft.com/office/drawing/2014/main" id="{16E2B270-D427-E058-8DA9-D2B258FEFA6F}"/>
                  </a:ext>
                </a:extLst>
              </p:cNvPr>
              <p:cNvSpPr/>
              <p:nvPr/>
            </p:nvSpPr>
            <p:spPr>
              <a:xfrm>
                <a:off x="528456" y="738175"/>
                <a:ext cx="1005840" cy="5486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Items Menu</a:t>
                </a:r>
              </a:p>
            </p:txBody>
          </p:sp>
        </p:grpSp>
        <p:sp>
          <p:nvSpPr>
            <p:cNvPr id="34" name="Oval 33">
              <a:extLst>
                <a:ext uri="{FF2B5EF4-FFF2-40B4-BE49-F238E27FC236}">
                  <a16:creationId xmlns:a16="http://schemas.microsoft.com/office/drawing/2014/main" id="{BCEBD56E-AC60-E309-28B9-B9E4B55C791F}"/>
                </a:ext>
              </a:extLst>
            </p:cNvPr>
            <p:cNvSpPr/>
            <p:nvPr/>
          </p:nvSpPr>
          <p:spPr>
            <a:xfrm>
              <a:off x="6669742" y="1602080"/>
              <a:ext cx="477876" cy="45957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4" name="Slide Number Placeholder 3">
            <a:extLst>
              <a:ext uri="{FF2B5EF4-FFF2-40B4-BE49-F238E27FC236}">
                <a16:creationId xmlns:a16="http://schemas.microsoft.com/office/drawing/2014/main" id="{C260EA8B-6DEE-4A7A-8C6E-0EFF3E19D46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19</a:t>
            </a:fld>
            <a:endParaRPr lang="en-US" dirty="0"/>
          </a:p>
        </p:txBody>
      </p:sp>
    </p:spTree>
    <p:custDataLst>
      <p:tags r:id="rId1"/>
    </p:custDataLst>
    <p:extLst>
      <p:ext uri="{BB962C8B-B14F-4D97-AF65-F5344CB8AC3E}">
        <p14:creationId xmlns:p14="http://schemas.microsoft.com/office/powerpoint/2010/main" val="228288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52718" y="996950"/>
            <a:ext cx="10563225" cy="4965700"/>
          </a:xfrm>
        </p:spPr>
        <p:txBody>
          <a:bodyPr rtlCol="0">
            <a:normAutofit fontScale="77500" lnSpcReduction="20000"/>
          </a:bodyPr>
          <a:lstStyle/>
          <a:p>
            <a:pPr fontAlgn="auto">
              <a:defRPr/>
            </a:pPr>
            <a:r>
              <a:rPr lang="en-US" sz="3200" b="1" dirty="0">
                <a:solidFill>
                  <a:srgbClr val="53565A"/>
                </a:solidFill>
              </a:rPr>
              <a:t>After viewing this presentation, you should understand the following:</a:t>
            </a:r>
            <a:endParaRPr lang="en-US" sz="3200"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r>
              <a:rPr lang="en-US" b="1" dirty="0">
                <a:solidFill>
                  <a:srgbClr val="53565A"/>
                </a:solidFill>
              </a:rPr>
              <a:t>Please note: </a:t>
            </a:r>
            <a:r>
              <a:rPr lang="en-US" i="1" dirty="0">
                <a:solidFill>
                  <a:srgbClr val="53565A"/>
                </a:solidFill>
              </a:rPr>
              <a:t>The navigation instructions that follow are from the viewpoint of a Windows PC user with a two-button mouse. Your steps may vary slightly depending on the device and operating system you are using.</a:t>
            </a:r>
          </a:p>
          <a:p>
            <a:pPr fontAlgn="auto">
              <a:defRPr/>
            </a:pPr>
            <a:endParaRPr lang="en-US" dirty="0"/>
          </a:p>
        </p:txBody>
      </p:sp>
      <p:graphicFrame>
        <p:nvGraphicFramePr>
          <p:cNvPr id="4" name="Diagram 3" descr="Graphic showing the three objectives of the presentation: ">
            <a:extLst>
              <a:ext uri="{FF2B5EF4-FFF2-40B4-BE49-F238E27FC236}">
                <a16:creationId xmlns:a16="http://schemas.microsoft.com/office/drawing/2014/main" id="{8372DF0B-4890-4E3D-BC0B-3C407A791591}"/>
              </a:ext>
            </a:extLst>
          </p:cNvPr>
          <p:cNvGraphicFramePr/>
          <p:nvPr>
            <p:extLst>
              <p:ext uri="{D42A27DB-BD31-4B8C-83A1-F6EECF244321}">
                <p14:modId xmlns:p14="http://schemas.microsoft.com/office/powerpoint/2010/main" val="2226470954"/>
              </p:ext>
            </p:extLst>
          </p:nvPr>
        </p:nvGraphicFramePr>
        <p:xfrm>
          <a:off x="1252792" y="1784350"/>
          <a:ext cx="9138983" cy="2816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3">
            <a:extLst>
              <a:ext uri="{FF2B5EF4-FFF2-40B4-BE49-F238E27FC236}">
                <a16:creationId xmlns:a16="http://schemas.microsoft.com/office/drawing/2014/main" id="{2FFD9855-2374-495A-88DB-94413FAB462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a:t>
            </a:fld>
            <a:endParaRPr 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a:xfrm>
            <a:off x="429768" y="64008"/>
            <a:ext cx="11018520" cy="521208"/>
          </a:xfrm>
        </p:spPr>
        <p:txBody>
          <a:bodyPr/>
          <a:lstStyle/>
          <a:p>
            <a:r>
              <a:rPr lang="en-US" altLang="en-US" dirty="0"/>
              <a:t>Context Menus</a:t>
            </a:r>
            <a:endParaRPr altLang="en-US" dirty="0"/>
          </a:p>
        </p:txBody>
      </p:sp>
      <p:sp>
        <p:nvSpPr>
          <p:cNvPr id="21" name="Rectangle 20"/>
          <p:cNvSpPr/>
          <p:nvPr/>
        </p:nvSpPr>
        <p:spPr>
          <a:xfrm>
            <a:off x="685800" y="1720840"/>
            <a:ext cx="5366781" cy="3046988"/>
          </a:xfrm>
          <a:prstGeom prst="rect">
            <a:avLst/>
          </a:prstGeom>
        </p:spPr>
        <p:txBody>
          <a:bodyPr wrap="square">
            <a:spAutoFit/>
          </a:bodyPr>
          <a:lstStyle/>
          <a:p>
            <a:pPr>
              <a:spcBef>
                <a:spcPts val="600"/>
              </a:spcBef>
              <a:buClr>
                <a:schemeClr val="bg1">
                  <a:lumMod val="65000"/>
                </a:schemeClr>
              </a:buClr>
              <a:defRPr/>
            </a:pPr>
            <a:r>
              <a:rPr lang="en-US" sz="2400" b="1" dirty="0">
                <a:solidFill>
                  <a:srgbClr val="53565A"/>
                </a:solidFill>
                <a:latin typeface="+mn-lt"/>
                <a:ea typeface="Arial" pitchFamily="34" charset="0"/>
                <a:cs typeface="Arial" pitchFamily="34" charset="0"/>
              </a:rPr>
              <a:t>Context menus allow students to:</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Mark items for review</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View item tutorials</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Send print requests to the TA             (if available)</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Access additional features depending on test settings and item types</a:t>
            </a:r>
          </a:p>
          <a:p>
            <a:pPr marL="292100" lvl="1" indent="-292100" fontAlgn="auto">
              <a:spcBef>
                <a:spcPts val="0"/>
              </a:spcBef>
              <a:spcAft>
                <a:spcPts val="0"/>
              </a:spcAft>
              <a:buClr>
                <a:schemeClr val="bg1">
                  <a:lumMod val="65000"/>
                </a:schemeClr>
              </a:buClr>
              <a:buFont typeface="Wingdings" pitchFamily="2" charset="2"/>
              <a:buChar char="§"/>
              <a:defRPr/>
            </a:pPr>
            <a:endParaRPr lang="en-US" sz="2400" dirty="0">
              <a:solidFill>
                <a:schemeClr val="tx2">
                  <a:lumMod val="75000"/>
                </a:schemeClr>
              </a:solidFill>
              <a:latin typeface="+mn-lt"/>
              <a:cs typeface="+mn-cs"/>
            </a:endParaRPr>
          </a:p>
        </p:txBody>
      </p:sp>
      <p:pic>
        <p:nvPicPr>
          <p:cNvPr id="7" name="Picture 6" descr="Sample test screen, with a red arrow pointing to the Context menu, which is indicated by an icon of 3 stacked horizontal lines. A red box highlights the context dropdown menu. Options are Tutorials, Unmark Review Item, Notepad, Highlight Selection, and Strikethrough. ">
            <a:extLst>
              <a:ext uri="{FF2B5EF4-FFF2-40B4-BE49-F238E27FC236}">
                <a16:creationId xmlns:a16="http://schemas.microsoft.com/office/drawing/2014/main" id="{DDD2B231-49E6-0EB1-921B-023ED20F083B}"/>
              </a:ext>
            </a:extLst>
          </p:cNvPr>
          <p:cNvPicPr>
            <a:picLocks noChangeAspect="1"/>
          </p:cNvPicPr>
          <p:nvPr/>
        </p:nvPicPr>
        <p:blipFill rotWithShape="1">
          <a:blip r:embed="rId4"/>
          <a:srcRect l="40179" t="26666" b="23333"/>
          <a:stretch/>
        </p:blipFill>
        <p:spPr>
          <a:xfrm>
            <a:off x="6192643" y="1684092"/>
            <a:ext cx="5515220" cy="3428999"/>
          </a:xfrm>
          <a:prstGeom prst="rect">
            <a:avLst/>
          </a:prstGeom>
          <a:ln>
            <a:noFill/>
          </a:ln>
          <a:effectLst>
            <a:outerShdw blurRad="292100" dist="139700" dir="2700000" algn="tl" rotWithShape="0">
              <a:srgbClr val="333333">
                <a:alpha val="65000"/>
              </a:srgbClr>
            </a:outerShdw>
          </a:effectLst>
        </p:spPr>
      </p:pic>
      <p:sp>
        <p:nvSpPr>
          <p:cNvPr id="3" name="Arrow: Right 2">
            <a:extLst>
              <a:ext uri="{FF2B5EF4-FFF2-40B4-BE49-F238E27FC236}">
                <a16:creationId xmlns:a16="http://schemas.microsoft.com/office/drawing/2014/main" id="{544C20FF-08E0-4C69-8335-5D2D60DBC01D}"/>
              </a:ext>
              <a:ext uri="{C183D7F6-B498-43B3-948B-1728B52AA6E4}">
                <adec:decorative xmlns:adec="http://schemas.microsoft.com/office/drawing/2017/decorative" val="1"/>
              </a:ext>
            </a:extLst>
          </p:cNvPr>
          <p:cNvSpPr/>
          <p:nvPr/>
        </p:nvSpPr>
        <p:spPr>
          <a:xfrm>
            <a:off x="9954578" y="1724957"/>
            <a:ext cx="865092" cy="52120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u="sng" dirty="0"/>
              <a:t>Context Menu</a:t>
            </a:r>
          </a:p>
        </p:txBody>
      </p:sp>
      <p:sp>
        <p:nvSpPr>
          <p:cNvPr id="4" name="Rectangle 3">
            <a:extLst>
              <a:ext uri="{FF2B5EF4-FFF2-40B4-BE49-F238E27FC236}">
                <a16:creationId xmlns:a16="http://schemas.microsoft.com/office/drawing/2014/main" id="{39FC4937-0964-4E5E-9616-7FAC4872439C}"/>
              </a:ext>
              <a:ext uri="{C183D7F6-B498-43B3-948B-1728B52AA6E4}">
                <adec:decorative xmlns:adec="http://schemas.microsoft.com/office/drawing/2017/decorative" val="1"/>
              </a:ext>
            </a:extLst>
          </p:cNvPr>
          <p:cNvSpPr/>
          <p:nvPr/>
        </p:nvSpPr>
        <p:spPr>
          <a:xfrm>
            <a:off x="9036462" y="2263589"/>
            <a:ext cx="2647537" cy="25176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9" name="Slide Number Placeholder 3">
            <a:extLst>
              <a:ext uri="{FF2B5EF4-FFF2-40B4-BE49-F238E27FC236}">
                <a16:creationId xmlns:a16="http://schemas.microsoft.com/office/drawing/2014/main" id="{1D7CB0FF-629D-46A6-BCB9-5647BD0D800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20</a:t>
            </a:fld>
            <a:endParaRPr lang="en-US" dirty="0"/>
          </a:p>
        </p:txBody>
      </p:sp>
    </p:spTree>
    <p:custDataLst>
      <p:tags r:id="rId1"/>
    </p:custDataLst>
    <p:extLst>
      <p:ext uri="{BB962C8B-B14F-4D97-AF65-F5344CB8AC3E}">
        <p14:creationId xmlns:p14="http://schemas.microsoft.com/office/powerpoint/2010/main" val="680819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Tutorial</a:t>
            </a:r>
          </a:p>
        </p:txBody>
      </p:sp>
      <p:pic>
        <p:nvPicPr>
          <p:cNvPr id="7" name="Picture 6" descr="Sample test window screenshot with a red arrow pointing to the highlighted Tutorial option in the expanded Context Menu. A red box highlights the open Tutorial window.">
            <a:extLst>
              <a:ext uri="{FF2B5EF4-FFF2-40B4-BE49-F238E27FC236}">
                <a16:creationId xmlns:a16="http://schemas.microsoft.com/office/drawing/2014/main" id="{F5934D9C-B2AA-4C62-AB6E-07CE3880C27D}"/>
              </a:ext>
            </a:extLst>
          </p:cNvPr>
          <p:cNvPicPr>
            <a:picLocks noChangeAspect="1"/>
          </p:cNvPicPr>
          <p:nvPr/>
        </p:nvPicPr>
        <p:blipFill>
          <a:blip r:embed="rId3"/>
          <a:stretch>
            <a:fillRect/>
          </a:stretch>
        </p:blipFill>
        <p:spPr>
          <a:xfrm>
            <a:off x="1481142" y="747753"/>
            <a:ext cx="9961289" cy="5362494"/>
          </a:xfrm>
          <a:prstGeom prst="rect">
            <a:avLst/>
          </a:prstGeom>
        </p:spPr>
      </p:pic>
      <p:sp>
        <p:nvSpPr>
          <p:cNvPr id="8" name="Slide Number Placeholder 3">
            <a:extLst>
              <a:ext uri="{FF2B5EF4-FFF2-40B4-BE49-F238E27FC236}">
                <a16:creationId xmlns:a16="http://schemas.microsoft.com/office/drawing/2014/main" id="{E21EE143-94D2-469B-ADB7-0A7C28A3483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1C45-EEDF-4128-9F99-A831E94EFCBC}"/>
              </a:ext>
            </a:extLst>
          </p:cNvPr>
          <p:cNvSpPr>
            <a:spLocks noGrp="1"/>
          </p:cNvSpPr>
          <p:nvPr>
            <p:ph type="title"/>
          </p:nvPr>
        </p:nvSpPr>
        <p:spPr/>
        <p:txBody>
          <a:bodyPr/>
          <a:lstStyle/>
          <a:p>
            <a:r>
              <a:rPr lang="en-US" dirty="0"/>
              <a:t>Universal Tools</a:t>
            </a:r>
          </a:p>
        </p:txBody>
      </p:sp>
    </p:spTree>
    <p:custDataLst>
      <p:tags r:id="rId1"/>
    </p:custDataLst>
    <p:extLst>
      <p:ext uri="{BB962C8B-B14F-4D97-AF65-F5344CB8AC3E}">
        <p14:creationId xmlns:p14="http://schemas.microsoft.com/office/powerpoint/2010/main" val="3444417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normAutofit/>
          </a:bodyPr>
          <a:lstStyle/>
          <a:p>
            <a:r>
              <a:rPr lang="en-US" dirty="0"/>
              <a:t>Universal Tools: Expandable Items</a:t>
            </a:r>
          </a:p>
        </p:txBody>
      </p:sp>
      <p:pic>
        <p:nvPicPr>
          <p:cNvPr id="5" name="Picture 4" descr="A screenshot of an item with the expandable passage icons highlighted.">
            <a:extLst>
              <a:ext uri="{FF2B5EF4-FFF2-40B4-BE49-F238E27FC236}">
                <a16:creationId xmlns:a16="http://schemas.microsoft.com/office/drawing/2014/main" id="{BE021EC7-3196-8D76-B03B-CB63A9EDC32D}"/>
              </a:ext>
            </a:extLst>
          </p:cNvPr>
          <p:cNvPicPr>
            <a:picLocks noChangeAspect="1"/>
          </p:cNvPicPr>
          <p:nvPr/>
        </p:nvPicPr>
        <p:blipFill>
          <a:blip r:embed="rId4"/>
          <a:stretch>
            <a:fillRect/>
          </a:stretch>
        </p:blipFill>
        <p:spPr>
          <a:xfrm>
            <a:off x="3530949" y="899514"/>
            <a:ext cx="7256714" cy="4567247"/>
          </a:xfrm>
          <a:prstGeom prst="rect">
            <a:avLst/>
          </a:prstGeom>
        </p:spPr>
      </p:pic>
      <p:pic>
        <p:nvPicPr>
          <p:cNvPr id="10" name="Picture 9">
            <a:extLst>
              <a:ext uri="{FF2B5EF4-FFF2-40B4-BE49-F238E27FC236}">
                <a16:creationId xmlns:a16="http://schemas.microsoft.com/office/drawing/2014/main" id="{90DB83A3-E861-5D65-566D-FF819A6215D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2632" y="1325553"/>
            <a:ext cx="1428571" cy="695238"/>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F2D1EDCF-F6F1-4677-A818-22530882DFFA}"/>
              </a:ext>
              <a:ext uri="{C183D7F6-B498-43B3-948B-1728B52AA6E4}">
                <adec:decorative xmlns:adec="http://schemas.microsoft.com/office/drawing/2017/decorative" val="1"/>
              </a:ext>
            </a:extLst>
          </p:cNvPr>
          <p:cNvSpPr/>
          <p:nvPr/>
        </p:nvSpPr>
        <p:spPr>
          <a:xfrm>
            <a:off x="651457" y="1312106"/>
            <a:ext cx="1439746" cy="7351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CDB1FCE7-5F2E-4570-8495-FF138C89E42A}"/>
              </a:ext>
              <a:ext uri="{C183D7F6-B498-43B3-948B-1728B52AA6E4}">
                <adec:decorative xmlns:adec="http://schemas.microsoft.com/office/drawing/2017/decorative" val="1"/>
              </a:ext>
            </a:extLst>
          </p:cNvPr>
          <p:cNvCxnSpPr>
            <a:cxnSpLocks/>
          </p:cNvCxnSpPr>
          <p:nvPr/>
        </p:nvCxnSpPr>
        <p:spPr>
          <a:xfrm flipH="1" flipV="1">
            <a:off x="2091203" y="1714768"/>
            <a:ext cx="1687616" cy="65517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252D4D9-A815-4180-B54E-F52460B0854D}"/>
              </a:ext>
              <a:ext uri="{C183D7F6-B498-43B3-948B-1728B52AA6E4}">
                <adec:decorative xmlns:adec="http://schemas.microsoft.com/office/drawing/2017/decorative" val="1"/>
              </a:ext>
            </a:extLst>
          </p:cNvPr>
          <p:cNvSpPr/>
          <p:nvPr/>
        </p:nvSpPr>
        <p:spPr>
          <a:xfrm>
            <a:off x="3778819" y="2141341"/>
            <a:ext cx="412002"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Brace 7">
            <a:extLst>
              <a:ext uri="{FF2B5EF4-FFF2-40B4-BE49-F238E27FC236}">
                <a16:creationId xmlns:a16="http://schemas.microsoft.com/office/drawing/2014/main" id="{88596223-5F7A-4E96-BBE2-BB9F0B2A510D}"/>
              </a:ext>
              <a:ext uri="{C183D7F6-B498-43B3-948B-1728B52AA6E4}">
                <adec:decorative xmlns:adec="http://schemas.microsoft.com/office/drawing/2017/decorative" val="1"/>
              </a:ext>
            </a:extLst>
          </p:cNvPr>
          <p:cNvSpPr/>
          <p:nvPr/>
        </p:nvSpPr>
        <p:spPr>
          <a:xfrm>
            <a:off x="2927577" y="3375210"/>
            <a:ext cx="595404" cy="2057400"/>
          </a:xfrm>
          <a:prstGeom prst="leftBrace">
            <a:avLst>
              <a:gd name="adj1" fmla="val 49452"/>
              <a:gd name="adj2" fmla="val 48647"/>
            </a:avLst>
          </a:prstGeom>
          <a:noFill/>
          <a:ln w="38100">
            <a:solidFill>
              <a:srgbClr val="C00000"/>
            </a:solidFill>
          </a:ln>
        </p:spPr>
        <p:style>
          <a:lnRef idx="1">
            <a:schemeClr val="accent2"/>
          </a:lnRef>
          <a:fillRef idx="0">
            <a:schemeClr val="accent2"/>
          </a:fillRef>
          <a:effectRef idx="0">
            <a:schemeClr val="accent2"/>
          </a:effectRef>
          <a:fontRef idx="minor">
            <a:schemeClr val="tx1"/>
          </a:fontRef>
        </p:style>
        <p:txBody>
          <a:bodyPr vert="vert270" rtlCol="0" anchor="ctr"/>
          <a:lstStyle/>
          <a:p>
            <a:pPr algn="ctr"/>
            <a:r>
              <a:rPr lang="en-US" sz="1400" dirty="0">
                <a:solidFill>
                  <a:srgbClr val="003AD4"/>
                </a:solidFill>
              </a:rPr>
              <a:t>Passage</a:t>
            </a:r>
          </a:p>
        </p:txBody>
      </p:sp>
      <p:sp>
        <p:nvSpPr>
          <p:cNvPr id="13" name="Slide Number Placeholder 3">
            <a:extLst>
              <a:ext uri="{FF2B5EF4-FFF2-40B4-BE49-F238E27FC236}">
                <a16:creationId xmlns:a16="http://schemas.microsoft.com/office/drawing/2014/main" id="{FF0E9F50-8499-4C16-81DE-28C8C5CCB40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23</a:t>
            </a:fld>
            <a:endParaRPr lang="en-US" dirty="0"/>
          </a:p>
        </p:txBody>
      </p:sp>
    </p:spTree>
    <p:custDataLst>
      <p:tags r:id="rId1"/>
    </p:custDataLst>
    <p:extLst>
      <p:ext uri="{BB962C8B-B14F-4D97-AF65-F5344CB8AC3E}">
        <p14:creationId xmlns:p14="http://schemas.microsoft.com/office/powerpoint/2010/main" val="1364188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Global Notes</a:t>
            </a:r>
          </a:p>
        </p:txBody>
      </p:sp>
      <p:pic>
        <p:nvPicPr>
          <p:cNvPr id="6" name="Picture 5" descr="Screenshot of the window that opens when the Notes tool is selected.">
            <a:extLst>
              <a:ext uri="{FF2B5EF4-FFF2-40B4-BE49-F238E27FC236}">
                <a16:creationId xmlns:a16="http://schemas.microsoft.com/office/drawing/2014/main" id="{26C6BB7E-2844-E84B-5BE1-1C6F137F887A}"/>
              </a:ext>
            </a:extLst>
          </p:cNvPr>
          <p:cNvPicPr>
            <a:picLocks noChangeAspect="1"/>
          </p:cNvPicPr>
          <p:nvPr/>
        </p:nvPicPr>
        <p:blipFill>
          <a:blip r:embed="rId4"/>
          <a:stretch>
            <a:fillRect/>
          </a:stretch>
        </p:blipFill>
        <p:spPr>
          <a:xfrm>
            <a:off x="1633674" y="1030513"/>
            <a:ext cx="6662683" cy="5092941"/>
          </a:xfrm>
          <a:prstGeom prst="rect">
            <a:avLst/>
          </a:prstGeom>
        </p:spPr>
      </p:pic>
      <p:grpSp>
        <p:nvGrpSpPr>
          <p:cNvPr id="8" name="Group 7">
            <a:extLst>
              <a:ext uri="{FF2B5EF4-FFF2-40B4-BE49-F238E27FC236}">
                <a16:creationId xmlns:a16="http://schemas.microsoft.com/office/drawing/2014/main" id="{ED5135DC-3E2D-430D-B6CF-A15E1F7C9E77}"/>
              </a:ext>
              <a:ext uri="{C183D7F6-B498-43B3-948B-1728B52AA6E4}">
                <adec:decorative xmlns:adec="http://schemas.microsoft.com/office/drawing/2017/decorative" val="1"/>
              </a:ext>
            </a:extLst>
          </p:cNvPr>
          <p:cNvGrpSpPr/>
          <p:nvPr/>
        </p:nvGrpSpPr>
        <p:grpSpPr>
          <a:xfrm>
            <a:off x="6569513" y="1219891"/>
            <a:ext cx="381003" cy="1102783"/>
            <a:chOff x="7507815" y="1447800"/>
            <a:chExt cx="381003" cy="1102783"/>
          </a:xfrm>
        </p:grpSpPr>
        <p:sp>
          <p:nvSpPr>
            <p:cNvPr id="5" name="Rectangle 4">
              <a:extLst>
                <a:ext uri="{FF2B5EF4-FFF2-40B4-BE49-F238E27FC236}">
                  <a16:creationId xmlns:a16="http://schemas.microsoft.com/office/drawing/2014/main" id="{BB380D2F-78B8-491D-9090-443267B11B83}"/>
                </a:ext>
              </a:extLst>
            </p:cNvPr>
            <p:cNvSpPr/>
            <p:nvPr/>
          </p:nvSpPr>
          <p:spPr>
            <a:xfrm>
              <a:off x="7507815" y="1447800"/>
              <a:ext cx="381001" cy="3809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ECC0A8C0-6437-45E7-A98E-2EFCC5D5B7AE}"/>
                </a:ext>
              </a:extLst>
            </p:cNvPr>
            <p:cNvSpPr/>
            <p:nvPr/>
          </p:nvSpPr>
          <p:spPr>
            <a:xfrm rot="5400000">
              <a:off x="7375526" y="2037292"/>
              <a:ext cx="645583"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Screenshot of the Notes icon.">
            <a:extLst>
              <a:ext uri="{FF2B5EF4-FFF2-40B4-BE49-F238E27FC236}">
                <a16:creationId xmlns:a16="http://schemas.microsoft.com/office/drawing/2014/main" id="{EBE1D19B-8502-4A9F-9DD1-93FA050BA472}"/>
              </a:ext>
            </a:extLst>
          </p:cNvPr>
          <p:cNvPicPr>
            <a:picLocks noChangeAspect="1"/>
          </p:cNvPicPr>
          <p:nvPr/>
        </p:nvPicPr>
        <p:blipFill>
          <a:blip r:embed="rId5"/>
          <a:stretch>
            <a:fillRect/>
          </a:stretch>
        </p:blipFill>
        <p:spPr>
          <a:xfrm>
            <a:off x="8626916" y="2322756"/>
            <a:ext cx="1350599" cy="154528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8" name="Right Arrow 4">
            <a:extLst>
              <a:ext uri="{FF2B5EF4-FFF2-40B4-BE49-F238E27FC236}">
                <a16:creationId xmlns:a16="http://schemas.microsoft.com/office/drawing/2014/main" id="{42A35448-1BAC-4678-B744-1E65120DB0F3}"/>
              </a:ext>
            </a:extLst>
          </p:cNvPr>
          <p:cNvSpPr/>
          <p:nvPr/>
        </p:nvSpPr>
        <p:spPr>
          <a:xfrm flipH="1">
            <a:off x="7756513" y="5053480"/>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t>resize</a:t>
            </a:r>
          </a:p>
        </p:txBody>
      </p:sp>
      <p:sp>
        <p:nvSpPr>
          <p:cNvPr id="12" name="Slide Number Placeholder 3">
            <a:extLst>
              <a:ext uri="{FF2B5EF4-FFF2-40B4-BE49-F238E27FC236}">
                <a16:creationId xmlns:a16="http://schemas.microsoft.com/office/drawing/2014/main" id="{FF16AE84-5315-4162-9AD1-4019D38DFD0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24</a:t>
            </a:fld>
            <a:endParaRPr lang="en-US" dirty="0"/>
          </a:p>
        </p:txBody>
      </p:sp>
    </p:spTree>
    <p:custDataLst>
      <p:tags r:id="rId1"/>
    </p:custDataLst>
    <p:extLst>
      <p:ext uri="{BB962C8B-B14F-4D97-AF65-F5344CB8AC3E}">
        <p14:creationId xmlns:p14="http://schemas.microsoft.com/office/powerpoint/2010/main" val="3922597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Item Notepad</a:t>
            </a:r>
          </a:p>
        </p:txBody>
      </p:sp>
      <p:pic>
        <p:nvPicPr>
          <p:cNvPr id="11" name="Picture 10" descr="Sample test page screenshot showing an expanded Context menu with a red arrow pointing to the Notepad selection. In front is the expanded Notepad window. ">
            <a:extLst>
              <a:ext uri="{FF2B5EF4-FFF2-40B4-BE49-F238E27FC236}">
                <a16:creationId xmlns:a16="http://schemas.microsoft.com/office/drawing/2014/main" id="{B43C76FB-9279-43D8-87D5-AAE0A52F4E70}"/>
              </a:ext>
            </a:extLst>
          </p:cNvPr>
          <p:cNvPicPr>
            <a:picLocks noChangeAspect="1"/>
          </p:cNvPicPr>
          <p:nvPr/>
        </p:nvPicPr>
        <p:blipFill>
          <a:blip r:embed="rId3"/>
          <a:stretch>
            <a:fillRect/>
          </a:stretch>
        </p:blipFill>
        <p:spPr>
          <a:xfrm>
            <a:off x="2972362" y="769256"/>
            <a:ext cx="6909690" cy="5406325"/>
          </a:xfrm>
          <a:prstGeom prst="rect">
            <a:avLst/>
          </a:prstGeom>
        </p:spPr>
      </p:pic>
      <p:sp>
        <p:nvSpPr>
          <p:cNvPr id="9" name="Slide Number Placeholder 3">
            <a:extLst>
              <a:ext uri="{FF2B5EF4-FFF2-40B4-BE49-F238E27FC236}">
                <a16:creationId xmlns:a16="http://schemas.microsoft.com/office/drawing/2014/main" id="{51AE7BC5-234C-41F8-9A1B-6326AFE9770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Highlighter</a:t>
            </a:r>
          </a:p>
        </p:txBody>
      </p:sp>
      <p:pic>
        <p:nvPicPr>
          <p:cNvPr id="6" name="Picture 5" descr="Screenshot displaying an item with highlighted text, including color selections.">
            <a:extLst>
              <a:ext uri="{FF2B5EF4-FFF2-40B4-BE49-F238E27FC236}">
                <a16:creationId xmlns:a16="http://schemas.microsoft.com/office/drawing/2014/main" id="{44416EFD-0FE6-A055-625E-9362C32588DA}"/>
              </a:ext>
            </a:extLst>
          </p:cNvPr>
          <p:cNvPicPr>
            <a:picLocks noChangeAspect="1"/>
          </p:cNvPicPr>
          <p:nvPr/>
        </p:nvPicPr>
        <p:blipFill rotWithShape="1">
          <a:blip r:embed="rId4"/>
          <a:srcRect t="13454"/>
          <a:stretch/>
        </p:blipFill>
        <p:spPr>
          <a:xfrm>
            <a:off x="2289395" y="1043120"/>
            <a:ext cx="7912011" cy="4892856"/>
          </a:xfrm>
          <a:prstGeom prst="rect">
            <a:avLst/>
          </a:prstGeom>
        </p:spPr>
      </p:pic>
      <p:sp>
        <p:nvSpPr>
          <p:cNvPr id="3" name="Rectangle 2">
            <a:extLst>
              <a:ext uri="{FF2B5EF4-FFF2-40B4-BE49-F238E27FC236}">
                <a16:creationId xmlns:a16="http://schemas.microsoft.com/office/drawing/2014/main" id="{9DF56D34-D916-463D-9798-496B60ECCF85}"/>
              </a:ext>
              <a:ext uri="{C183D7F6-B498-43B3-948B-1728B52AA6E4}">
                <adec:decorative xmlns:adec="http://schemas.microsoft.com/office/drawing/2017/decorative" val="1"/>
              </a:ext>
            </a:extLst>
          </p:cNvPr>
          <p:cNvSpPr/>
          <p:nvPr/>
        </p:nvSpPr>
        <p:spPr>
          <a:xfrm>
            <a:off x="4419600" y="1019071"/>
            <a:ext cx="457200" cy="3815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F07A864-19AE-4B0F-AD24-13DF9B0D3584}"/>
              </a:ext>
              <a:ext uri="{C183D7F6-B498-43B3-948B-1728B52AA6E4}">
                <adec:decorative xmlns:adec="http://schemas.microsoft.com/office/drawing/2017/decorative" val="1"/>
              </a:ext>
            </a:extLst>
          </p:cNvPr>
          <p:cNvSpPr/>
          <p:nvPr/>
        </p:nvSpPr>
        <p:spPr>
          <a:xfrm>
            <a:off x="5060130" y="4032120"/>
            <a:ext cx="2330255" cy="4419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Left 3">
            <a:extLst>
              <a:ext uri="{FF2B5EF4-FFF2-40B4-BE49-F238E27FC236}">
                <a16:creationId xmlns:a16="http://schemas.microsoft.com/office/drawing/2014/main" id="{EB5F32EF-20B5-428C-A3F5-EC6D41023643}"/>
              </a:ext>
              <a:ext uri="{C183D7F6-B498-43B3-948B-1728B52AA6E4}">
                <adec:decorative xmlns:adec="http://schemas.microsoft.com/office/drawing/2017/decorative" val="1"/>
              </a:ext>
            </a:extLst>
          </p:cNvPr>
          <p:cNvSpPr/>
          <p:nvPr/>
        </p:nvSpPr>
        <p:spPr>
          <a:xfrm rot="10800000">
            <a:off x="3715168" y="1039121"/>
            <a:ext cx="645583"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FAE9FB2-0492-A87C-7576-30E9576501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78638" y="4055314"/>
            <a:ext cx="2317376" cy="422408"/>
          </a:xfrm>
          <a:prstGeom prst="rect">
            <a:avLst/>
          </a:prstGeom>
        </p:spPr>
      </p:pic>
      <p:pic>
        <p:nvPicPr>
          <p:cNvPr id="11" name="Picture 10">
            <a:extLst>
              <a:ext uri="{FF2B5EF4-FFF2-40B4-BE49-F238E27FC236}">
                <a16:creationId xmlns:a16="http://schemas.microsoft.com/office/drawing/2014/main" id="{7906F61F-E23A-3E77-9F79-98CF17BDC04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35649" y="1014092"/>
            <a:ext cx="2590476" cy="2028571"/>
          </a:xfrm>
          <a:prstGeom prst="rect">
            <a:avLst/>
          </a:prstGeom>
        </p:spPr>
      </p:pic>
      <p:sp>
        <p:nvSpPr>
          <p:cNvPr id="14" name="Rectangle 13">
            <a:extLst>
              <a:ext uri="{FF2B5EF4-FFF2-40B4-BE49-F238E27FC236}">
                <a16:creationId xmlns:a16="http://schemas.microsoft.com/office/drawing/2014/main" id="{2C8C4520-6A55-1F89-81B1-394DDF22AF3C}"/>
              </a:ext>
              <a:ext uri="{C183D7F6-B498-43B3-948B-1728B52AA6E4}">
                <adec:decorative xmlns:adec="http://schemas.microsoft.com/office/drawing/2017/decorative" val="1"/>
              </a:ext>
            </a:extLst>
          </p:cNvPr>
          <p:cNvSpPr/>
          <p:nvPr/>
        </p:nvSpPr>
        <p:spPr>
          <a:xfrm>
            <a:off x="4935649" y="1022800"/>
            <a:ext cx="2460365" cy="20053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3">
            <a:extLst>
              <a:ext uri="{FF2B5EF4-FFF2-40B4-BE49-F238E27FC236}">
                <a16:creationId xmlns:a16="http://schemas.microsoft.com/office/drawing/2014/main" id="{7C25B016-927B-4254-952A-1CD6404E107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26</a:t>
            </a:fld>
            <a:endParaRPr lang="en-US"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Strikethrough</a:t>
            </a:r>
          </a:p>
        </p:txBody>
      </p:sp>
      <p:grpSp>
        <p:nvGrpSpPr>
          <p:cNvPr id="16" name="Group 15" descr="strikethrough tool in use">
            <a:extLst>
              <a:ext uri="{FF2B5EF4-FFF2-40B4-BE49-F238E27FC236}">
                <a16:creationId xmlns:a16="http://schemas.microsoft.com/office/drawing/2014/main" id="{C6F85A11-C839-47A1-9ADC-35F3BF4C0BBD}"/>
              </a:ext>
            </a:extLst>
          </p:cNvPr>
          <p:cNvGrpSpPr/>
          <p:nvPr/>
        </p:nvGrpSpPr>
        <p:grpSpPr>
          <a:xfrm>
            <a:off x="2374899" y="1282700"/>
            <a:ext cx="8267701" cy="4565214"/>
            <a:chOff x="2031999" y="1282700"/>
            <a:chExt cx="8267701" cy="4565214"/>
          </a:xfrm>
        </p:grpSpPr>
        <p:pic>
          <p:nvPicPr>
            <p:cNvPr id="15" name="Picture 14">
              <a:extLst>
                <a:ext uri="{FF2B5EF4-FFF2-40B4-BE49-F238E27FC236}">
                  <a16:creationId xmlns:a16="http://schemas.microsoft.com/office/drawing/2014/main" id="{C5AC7A33-ECC1-47A2-BCEB-A6B4D61351CE}"/>
                </a:ext>
              </a:extLst>
            </p:cNvPr>
            <p:cNvPicPr>
              <a:picLocks noChangeAspect="1"/>
            </p:cNvPicPr>
            <p:nvPr/>
          </p:nvPicPr>
          <p:blipFill rotWithShape="1">
            <a:blip r:embed="rId4"/>
            <a:srcRect l="1354" t="9524" r="1406"/>
            <a:stretch/>
          </p:blipFill>
          <p:spPr>
            <a:xfrm>
              <a:off x="2031999" y="1282700"/>
              <a:ext cx="5880101" cy="456521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95C65B2-1957-48FF-9F8C-F20E0AC01EF9}"/>
                </a:ext>
              </a:extLst>
            </p:cNvPr>
            <p:cNvPicPr>
              <a:picLocks noChangeAspect="1"/>
            </p:cNvPicPr>
            <p:nvPr/>
          </p:nvPicPr>
          <p:blipFill rotWithShape="1">
            <a:blip r:embed="rId5"/>
            <a:srcRect l="2843" t="4055" r="2817"/>
            <a:stretch/>
          </p:blipFill>
          <p:spPr>
            <a:xfrm>
              <a:off x="7569200" y="1701800"/>
              <a:ext cx="1701800" cy="174093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7D4868FA-422F-498C-92B7-189C2AD6A251}"/>
                </a:ext>
              </a:extLst>
            </p:cNvPr>
            <p:cNvSpPr/>
            <p:nvPr/>
          </p:nvSpPr>
          <p:spPr>
            <a:xfrm>
              <a:off x="9309100" y="3044744"/>
              <a:ext cx="990600" cy="4570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3">
            <a:extLst>
              <a:ext uri="{FF2B5EF4-FFF2-40B4-BE49-F238E27FC236}">
                <a16:creationId xmlns:a16="http://schemas.microsoft.com/office/drawing/2014/main" id="{D53DB9FD-B700-4C3D-A0AF-5E43AC3DF42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27</a:t>
            </a:fld>
            <a:endParaRPr lang="en-US"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Mark for Review</a:t>
            </a:r>
          </a:p>
        </p:txBody>
      </p:sp>
      <p:pic>
        <p:nvPicPr>
          <p:cNvPr id="10" name="Picture 9" descr="Screenshot of the Mark for Review selections.">
            <a:extLst>
              <a:ext uri="{FF2B5EF4-FFF2-40B4-BE49-F238E27FC236}">
                <a16:creationId xmlns:a16="http://schemas.microsoft.com/office/drawing/2014/main" id="{B41C0992-7B2A-3862-A408-D647379C45ED}"/>
              </a:ext>
            </a:extLst>
          </p:cNvPr>
          <p:cNvPicPr>
            <a:picLocks noChangeAspect="1"/>
          </p:cNvPicPr>
          <p:nvPr/>
        </p:nvPicPr>
        <p:blipFill>
          <a:blip r:embed="rId4"/>
          <a:stretch>
            <a:fillRect/>
          </a:stretch>
        </p:blipFill>
        <p:spPr>
          <a:xfrm>
            <a:off x="876054" y="1615251"/>
            <a:ext cx="5243014" cy="4389500"/>
          </a:xfrm>
          <a:prstGeom prst="rect">
            <a:avLst/>
          </a:prstGeom>
        </p:spPr>
      </p:pic>
      <p:sp>
        <p:nvSpPr>
          <p:cNvPr id="8" name="Arrow: Left 7">
            <a:extLst>
              <a:ext uri="{FF2B5EF4-FFF2-40B4-BE49-F238E27FC236}">
                <a16:creationId xmlns:a16="http://schemas.microsoft.com/office/drawing/2014/main" id="{861DC85E-F9A6-464D-9BDA-9928C44E50E1}"/>
              </a:ext>
              <a:ext uri="{C183D7F6-B498-43B3-948B-1728B52AA6E4}">
                <adec:decorative xmlns:adec="http://schemas.microsoft.com/office/drawing/2017/decorative" val="1"/>
              </a:ext>
            </a:extLst>
          </p:cNvPr>
          <p:cNvSpPr/>
          <p:nvPr/>
        </p:nvSpPr>
        <p:spPr>
          <a:xfrm rot="5400000">
            <a:off x="5154457" y="3082473"/>
            <a:ext cx="990600" cy="569147"/>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D99CC0C-4BBD-4C60-8075-627C95F735AB}"/>
              </a:ext>
              <a:ext uri="{C183D7F6-B498-43B3-948B-1728B52AA6E4}">
                <adec:decorative xmlns:adec="http://schemas.microsoft.com/office/drawing/2017/decorative" val="1"/>
              </a:ext>
            </a:extLst>
          </p:cNvPr>
          <p:cNvSpPr/>
          <p:nvPr/>
        </p:nvSpPr>
        <p:spPr>
          <a:xfrm>
            <a:off x="4223658" y="2324100"/>
            <a:ext cx="1895410" cy="4953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creenshot of an item that has been marked for review.">
            <a:extLst>
              <a:ext uri="{FF2B5EF4-FFF2-40B4-BE49-F238E27FC236}">
                <a16:creationId xmlns:a16="http://schemas.microsoft.com/office/drawing/2014/main" id="{AB918313-539A-4E3F-8AB2-D989D505A4B6}"/>
              </a:ext>
            </a:extLst>
          </p:cNvPr>
          <p:cNvPicPr>
            <a:picLocks noChangeAspect="1"/>
          </p:cNvPicPr>
          <p:nvPr/>
        </p:nvPicPr>
        <p:blipFill>
          <a:blip r:embed="rId5"/>
          <a:stretch>
            <a:fillRect/>
          </a:stretch>
        </p:blipFill>
        <p:spPr>
          <a:xfrm>
            <a:off x="6721953" y="1764632"/>
            <a:ext cx="4915586" cy="344853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FAC7F7EA-9404-4A80-B4DA-E411946D9ADD}"/>
              </a:ext>
              <a:ext uri="{C183D7F6-B498-43B3-948B-1728B52AA6E4}">
                <adec:decorative xmlns:adec="http://schemas.microsoft.com/office/drawing/2017/decorative" val="1"/>
              </a:ext>
            </a:extLst>
          </p:cNvPr>
          <p:cNvSpPr/>
          <p:nvPr/>
        </p:nvSpPr>
        <p:spPr>
          <a:xfrm>
            <a:off x="6874353" y="1897982"/>
            <a:ext cx="945387" cy="4953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3">
            <a:extLst>
              <a:ext uri="{FF2B5EF4-FFF2-40B4-BE49-F238E27FC236}">
                <a16:creationId xmlns:a16="http://schemas.microsoft.com/office/drawing/2014/main" id="{9170688C-6ED1-4DFC-9C39-6F0B7A70816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28</a:t>
            </a:fld>
            <a:endParaRPr lang="en-US"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Zoom</a:t>
            </a:r>
          </a:p>
        </p:txBody>
      </p:sp>
      <p:pic>
        <p:nvPicPr>
          <p:cNvPr id="4" name="Picture 3" descr="Screenshot of an item with the Zoom In and Zoom Out buttons highlighted.">
            <a:extLst>
              <a:ext uri="{FF2B5EF4-FFF2-40B4-BE49-F238E27FC236}">
                <a16:creationId xmlns:a16="http://schemas.microsoft.com/office/drawing/2014/main" id="{72A2F80A-6B4F-C7A8-9B82-9B72B96588BB}"/>
              </a:ext>
            </a:extLst>
          </p:cNvPr>
          <p:cNvPicPr>
            <a:picLocks noChangeAspect="1"/>
          </p:cNvPicPr>
          <p:nvPr/>
        </p:nvPicPr>
        <p:blipFill rotWithShape="1">
          <a:blip r:embed="rId4"/>
          <a:srcRect b="42641"/>
          <a:stretch/>
        </p:blipFill>
        <p:spPr>
          <a:xfrm>
            <a:off x="178881" y="1218905"/>
            <a:ext cx="10380049" cy="4254310"/>
          </a:xfrm>
          <a:prstGeom prst="rect">
            <a:avLst/>
          </a:prstGeom>
        </p:spPr>
      </p:pic>
      <p:sp>
        <p:nvSpPr>
          <p:cNvPr id="6" name="Rectangle 5">
            <a:extLst>
              <a:ext uri="{FF2B5EF4-FFF2-40B4-BE49-F238E27FC236}">
                <a16:creationId xmlns:a16="http://schemas.microsoft.com/office/drawing/2014/main" id="{014EE292-39B5-4A47-8409-C3DAC5FB23E9}"/>
              </a:ext>
              <a:ext uri="{C183D7F6-B498-43B3-948B-1728B52AA6E4}">
                <adec:decorative xmlns:adec="http://schemas.microsoft.com/office/drawing/2017/decorative" val="1"/>
              </a:ext>
            </a:extLst>
          </p:cNvPr>
          <p:cNvSpPr/>
          <p:nvPr/>
        </p:nvSpPr>
        <p:spPr>
          <a:xfrm>
            <a:off x="9448800" y="1393203"/>
            <a:ext cx="1110130" cy="6171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5" name="Arrow: Left 4">
            <a:extLst>
              <a:ext uri="{FF2B5EF4-FFF2-40B4-BE49-F238E27FC236}">
                <a16:creationId xmlns:a16="http://schemas.microsoft.com/office/drawing/2014/main" id="{1384A408-C0D1-4ADB-A913-CB2DD9BF615E}"/>
              </a:ext>
              <a:ext uri="{C183D7F6-B498-43B3-948B-1728B52AA6E4}">
                <adec:decorative xmlns:adec="http://schemas.microsoft.com/office/drawing/2017/decorative" val="1"/>
              </a:ext>
            </a:extLst>
          </p:cNvPr>
          <p:cNvSpPr/>
          <p:nvPr/>
        </p:nvSpPr>
        <p:spPr>
          <a:xfrm>
            <a:off x="10669314" y="1509009"/>
            <a:ext cx="990600" cy="50134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pic>
        <p:nvPicPr>
          <p:cNvPr id="11" name="Picture 10">
            <a:extLst>
              <a:ext uri="{FF2B5EF4-FFF2-40B4-BE49-F238E27FC236}">
                <a16:creationId xmlns:a16="http://schemas.microsoft.com/office/drawing/2014/main" id="{2A1059C6-074C-441C-A3FC-93EE933917B3}"/>
              </a:ext>
              <a:ext uri="{C183D7F6-B498-43B3-948B-1728B52AA6E4}">
                <adec:decorative xmlns:adec="http://schemas.microsoft.com/office/drawing/2017/decorative" val="1"/>
              </a:ext>
            </a:extLst>
          </p:cNvPr>
          <p:cNvPicPr>
            <a:picLocks noChangeAspect="1"/>
          </p:cNvPicPr>
          <p:nvPr/>
        </p:nvPicPr>
        <p:blipFill rotWithShape="1">
          <a:blip r:embed="rId5"/>
          <a:srcRect l="3150" b="4737"/>
          <a:stretch/>
        </p:blipFill>
        <p:spPr>
          <a:xfrm>
            <a:off x="9340512" y="2530571"/>
            <a:ext cx="2343488" cy="8984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Slide Number Placeholder 3">
            <a:extLst>
              <a:ext uri="{FF2B5EF4-FFF2-40B4-BE49-F238E27FC236}">
                <a16:creationId xmlns:a16="http://schemas.microsoft.com/office/drawing/2014/main" id="{A58EE1D5-7715-4075-BB7F-EBAF9160D21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29</a:t>
            </a:fld>
            <a:endParaRPr lang="en-US"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The Secure Browser and Logging In</a:t>
            </a:r>
          </a:p>
        </p:txBody>
      </p:sp>
    </p:spTree>
    <p:custDataLst>
      <p:tags r:id="rId1"/>
    </p:custDataLst>
    <p:extLst>
      <p:ext uri="{BB962C8B-B14F-4D97-AF65-F5344CB8AC3E}">
        <p14:creationId xmlns:p14="http://schemas.microsoft.com/office/powerpoint/2010/main" val="266167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English Glossary</a:t>
            </a:r>
          </a:p>
        </p:txBody>
      </p:sp>
      <p:pic>
        <p:nvPicPr>
          <p:cNvPr id="5" name="Picture 4" descr="A screenshot of an item with a glossary selection highlighted.">
            <a:extLst>
              <a:ext uri="{FF2B5EF4-FFF2-40B4-BE49-F238E27FC236}">
                <a16:creationId xmlns:a16="http://schemas.microsoft.com/office/drawing/2014/main" id="{B18D1EE6-2C07-4B23-9208-C7FD244C0D67}"/>
              </a:ext>
            </a:extLst>
          </p:cNvPr>
          <p:cNvPicPr>
            <a:picLocks noChangeAspect="1"/>
          </p:cNvPicPr>
          <p:nvPr/>
        </p:nvPicPr>
        <p:blipFill rotWithShape="1">
          <a:blip r:embed="rId4"/>
          <a:srcRect t="10179"/>
          <a:stretch/>
        </p:blipFill>
        <p:spPr>
          <a:xfrm>
            <a:off x="2670628" y="1009313"/>
            <a:ext cx="5926181" cy="497057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A3FF459E-C6DB-440A-BE81-567C24D73EE8}"/>
              </a:ext>
              <a:ext uri="{C183D7F6-B498-43B3-948B-1728B52AA6E4}">
                <adec:decorative xmlns:adec="http://schemas.microsoft.com/office/drawing/2017/decorative" val="1"/>
              </a:ext>
            </a:extLst>
          </p:cNvPr>
          <p:cNvSpPr/>
          <p:nvPr/>
        </p:nvSpPr>
        <p:spPr>
          <a:xfrm>
            <a:off x="4368801" y="3309257"/>
            <a:ext cx="4005942" cy="11611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418E5512-3741-49B7-AC9E-52BBDEA6597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30</a:t>
            </a:fld>
            <a:endParaRPr lang="en-US" dirty="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EA83-3B24-4D17-B4AF-04EFDBBF56D6}"/>
              </a:ext>
            </a:extLst>
          </p:cNvPr>
          <p:cNvSpPr>
            <a:spLocks noGrp="1"/>
          </p:cNvSpPr>
          <p:nvPr>
            <p:ph type="title"/>
          </p:nvPr>
        </p:nvSpPr>
        <p:spPr/>
        <p:txBody>
          <a:bodyPr/>
          <a:lstStyle/>
          <a:p>
            <a:r>
              <a:rPr lang="en-US" dirty="0"/>
              <a:t>Universal Tools: Line Reader</a:t>
            </a:r>
          </a:p>
        </p:txBody>
      </p:sp>
      <p:pic>
        <p:nvPicPr>
          <p:cNvPr id="6" name="Picture 5" descr="Screenshot of an item with the Line Reader button highlighted.">
            <a:extLst>
              <a:ext uri="{FF2B5EF4-FFF2-40B4-BE49-F238E27FC236}">
                <a16:creationId xmlns:a16="http://schemas.microsoft.com/office/drawing/2014/main" id="{04B0833D-58F1-CBD4-DAE2-177D058D85DD}"/>
              </a:ext>
            </a:extLst>
          </p:cNvPr>
          <p:cNvPicPr>
            <a:picLocks noChangeAspect="1"/>
          </p:cNvPicPr>
          <p:nvPr/>
        </p:nvPicPr>
        <p:blipFill>
          <a:blip r:embed="rId4"/>
          <a:stretch>
            <a:fillRect/>
          </a:stretch>
        </p:blipFill>
        <p:spPr>
          <a:xfrm>
            <a:off x="2011670" y="1224547"/>
            <a:ext cx="7658764" cy="4587638"/>
          </a:xfrm>
          <a:prstGeom prst="rect">
            <a:avLst/>
          </a:prstGeom>
        </p:spPr>
      </p:pic>
      <p:pic>
        <p:nvPicPr>
          <p:cNvPr id="7" name="Picture 6">
            <a:extLst>
              <a:ext uri="{FF2B5EF4-FFF2-40B4-BE49-F238E27FC236}">
                <a16:creationId xmlns:a16="http://schemas.microsoft.com/office/drawing/2014/main" id="{A84DE322-D752-4E27-A047-236AF4A6579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5792" y="2996955"/>
            <a:ext cx="1263256" cy="10428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C2D5EFC0-444C-1E8E-D30D-9EED089BC6B6}"/>
              </a:ext>
              <a:ext uri="{C183D7F6-B498-43B3-948B-1728B52AA6E4}">
                <adec:decorative xmlns:adec="http://schemas.microsoft.com/office/drawing/2017/decorative" val="1"/>
              </a:ext>
            </a:extLst>
          </p:cNvPr>
          <p:cNvSpPr/>
          <p:nvPr/>
        </p:nvSpPr>
        <p:spPr>
          <a:xfrm>
            <a:off x="8730634" y="4354869"/>
            <a:ext cx="990600" cy="50134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Left 3">
            <a:extLst>
              <a:ext uri="{FF2B5EF4-FFF2-40B4-BE49-F238E27FC236}">
                <a16:creationId xmlns:a16="http://schemas.microsoft.com/office/drawing/2014/main" id="{80F9D724-1951-4203-B769-164EB276690B}"/>
              </a:ext>
              <a:ext uri="{C183D7F6-B498-43B3-948B-1728B52AA6E4}">
                <adec:decorative xmlns:adec="http://schemas.microsoft.com/office/drawing/2017/decorative" val="1"/>
              </a:ext>
            </a:extLst>
          </p:cNvPr>
          <p:cNvSpPr/>
          <p:nvPr/>
        </p:nvSpPr>
        <p:spPr>
          <a:xfrm rot="1854447">
            <a:off x="8621408" y="1637069"/>
            <a:ext cx="990600" cy="50134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37BE9A37-C4AD-4D79-8484-49224B398174}"/>
              </a:ext>
            </a:extLst>
          </p:cNvPr>
          <p:cNvSpPr>
            <a:spLocks noGrp="1"/>
          </p:cNvSpPr>
          <p:nvPr>
            <p:ph type="sldNum" sz="quarter" idx="10"/>
          </p:nvPr>
        </p:nvSpPr>
        <p:spPr>
          <a:xfrm>
            <a:off x="11700164" y="6507123"/>
            <a:ext cx="355407" cy="257359"/>
          </a:xfrm>
        </p:spPr>
        <p:txBody>
          <a:bodyPr/>
          <a:lstStyle/>
          <a:p>
            <a:pPr algn="r"/>
            <a:fld id="{F3477EC8-074D-41C4-94AE-E9EA7CEEA348}" type="slidenum">
              <a:rPr lang="en-US" smtClean="0"/>
              <a:pPr algn="r"/>
              <a:t>31</a:t>
            </a:fld>
            <a:endParaRPr lang="en-US" dirty="0"/>
          </a:p>
        </p:txBody>
      </p:sp>
    </p:spTree>
    <p:custDataLst>
      <p:tags r:id="rId1"/>
    </p:custDataLst>
    <p:extLst>
      <p:ext uri="{BB962C8B-B14F-4D97-AF65-F5344CB8AC3E}">
        <p14:creationId xmlns:p14="http://schemas.microsoft.com/office/powerpoint/2010/main" val="2555874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Universal Tools: Select Previous Version</a:t>
            </a:r>
          </a:p>
        </p:txBody>
      </p:sp>
      <p:pic>
        <p:nvPicPr>
          <p:cNvPr id="4" name="Picture 3" descr="Screenshot of an item with the Select Previous Version tool open.">
            <a:extLst>
              <a:ext uri="{FF2B5EF4-FFF2-40B4-BE49-F238E27FC236}">
                <a16:creationId xmlns:a16="http://schemas.microsoft.com/office/drawing/2014/main" id="{D14C685F-EAEA-BAB0-3EED-99A0BBBD1FB8}"/>
              </a:ext>
            </a:extLst>
          </p:cNvPr>
          <p:cNvPicPr>
            <a:picLocks noChangeAspect="1"/>
          </p:cNvPicPr>
          <p:nvPr/>
        </p:nvPicPr>
        <p:blipFill>
          <a:blip r:embed="rId4"/>
          <a:stretch>
            <a:fillRect/>
          </a:stretch>
        </p:blipFill>
        <p:spPr>
          <a:xfrm>
            <a:off x="2606675" y="940989"/>
            <a:ext cx="6977867" cy="4976021"/>
          </a:xfrm>
          <a:prstGeom prst="rect">
            <a:avLst/>
          </a:prstGeom>
        </p:spPr>
      </p:pic>
      <p:pic>
        <p:nvPicPr>
          <p:cNvPr id="8" name="Picture 7" descr="Context menu with Select Previous Version selected.">
            <a:extLst>
              <a:ext uri="{FF2B5EF4-FFF2-40B4-BE49-F238E27FC236}">
                <a16:creationId xmlns:a16="http://schemas.microsoft.com/office/drawing/2014/main" id="{330C7B54-C2D3-44F2-8834-E6D12F497592}"/>
              </a:ext>
            </a:extLst>
          </p:cNvPr>
          <p:cNvPicPr>
            <a:picLocks noChangeAspect="1"/>
          </p:cNvPicPr>
          <p:nvPr/>
        </p:nvPicPr>
        <p:blipFill rotWithShape="1">
          <a:blip r:embed="rId5"/>
          <a:srcRect l="6141" t="3019" r="2554" b="1"/>
          <a:stretch/>
        </p:blipFill>
        <p:spPr>
          <a:xfrm>
            <a:off x="8505380" y="1928476"/>
            <a:ext cx="1484076" cy="132166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3A197B57-EFC7-483A-A65D-E9DC215EA6F5}"/>
              </a:ext>
              <a:ext uri="{C183D7F6-B498-43B3-948B-1728B52AA6E4}">
                <adec:decorative xmlns:adec="http://schemas.microsoft.com/office/drawing/2017/decorative" val="1"/>
              </a:ext>
            </a:extLst>
          </p:cNvPr>
          <p:cNvSpPr/>
          <p:nvPr/>
        </p:nvSpPr>
        <p:spPr>
          <a:xfrm>
            <a:off x="3497035" y="1245493"/>
            <a:ext cx="2134508" cy="11929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8F2BA3D1-5C8B-4F3C-9902-9C3B8C886828}"/>
              </a:ext>
              <a:ext uri="{C183D7F6-B498-43B3-948B-1728B52AA6E4}">
                <adec:decorative xmlns:adec="http://schemas.microsoft.com/office/drawing/2017/decorative" val="1"/>
              </a:ext>
            </a:extLst>
          </p:cNvPr>
          <p:cNvSpPr/>
          <p:nvPr/>
        </p:nvSpPr>
        <p:spPr>
          <a:xfrm>
            <a:off x="10050235" y="2581783"/>
            <a:ext cx="990600" cy="55419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3">
            <a:extLst>
              <a:ext uri="{FF2B5EF4-FFF2-40B4-BE49-F238E27FC236}">
                <a16:creationId xmlns:a16="http://schemas.microsoft.com/office/drawing/2014/main" id="{9F85CDA4-9B83-4F71-B166-140673A9DA1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32</a:t>
            </a:fld>
            <a:endParaRPr lang="en-US" dirty="0"/>
          </a:p>
        </p:txBody>
      </p:sp>
    </p:spTree>
    <p:custDataLst>
      <p:tags r:id="rId1"/>
    </p:custDataLst>
    <p:extLst>
      <p:ext uri="{BB962C8B-B14F-4D97-AF65-F5344CB8AC3E}">
        <p14:creationId xmlns:p14="http://schemas.microsoft.com/office/powerpoint/2010/main" val="17940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40A5-2DD0-48A5-8481-A2C5D73261B9}"/>
              </a:ext>
            </a:extLst>
          </p:cNvPr>
          <p:cNvSpPr>
            <a:spLocks noGrp="1"/>
          </p:cNvSpPr>
          <p:nvPr>
            <p:ph type="title"/>
          </p:nvPr>
        </p:nvSpPr>
        <p:spPr/>
        <p:txBody>
          <a:bodyPr/>
          <a:lstStyle/>
          <a:p>
            <a:r>
              <a:rPr lang="en-US" dirty="0"/>
              <a:t>Universal Tools: Dictionary</a:t>
            </a:r>
          </a:p>
        </p:txBody>
      </p:sp>
      <p:pic>
        <p:nvPicPr>
          <p:cNvPr id="6" name="Picture 5" descr="A screenshot of a test with the dictionary tool displayed.">
            <a:extLst>
              <a:ext uri="{FF2B5EF4-FFF2-40B4-BE49-F238E27FC236}">
                <a16:creationId xmlns:a16="http://schemas.microsoft.com/office/drawing/2014/main" id="{B2CA2F42-54D8-6087-9FC9-C83DB31F3260}"/>
              </a:ext>
            </a:extLst>
          </p:cNvPr>
          <p:cNvPicPr>
            <a:picLocks noChangeAspect="1"/>
          </p:cNvPicPr>
          <p:nvPr/>
        </p:nvPicPr>
        <p:blipFill>
          <a:blip r:embed="rId4"/>
          <a:stretch>
            <a:fillRect/>
          </a:stretch>
        </p:blipFill>
        <p:spPr>
          <a:xfrm>
            <a:off x="2197101" y="1064506"/>
            <a:ext cx="8401320" cy="5094994"/>
          </a:xfrm>
          <a:prstGeom prst="rect">
            <a:avLst/>
          </a:prstGeom>
        </p:spPr>
      </p:pic>
      <p:sp>
        <p:nvSpPr>
          <p:cNvPr id="3" name="Slide Number Placeholder 2">
            <a:extLst>
              <a:ext uri="{FF2B5EF4-FFF2-40B4-BE49-F238E27FC236}">
                <a16:creationId xmlns:a16="http://schemas.microsoft.com/office/drawing/2014/main" id="{E558753C-626D-4A74-A61D-8E5AE8AA416D}"/>
              </a:ext>
            </a:extLst>
          </p:cNvPr>
          <p:cNvSpPr>
            <a:spLocks noGrp="1"/>
          </p:cNvSpPr>
          <p:nvPr>
            <p:ph type="sldNum" sz="quarter" idx="10"/>
          </p:nvPr>
        </p:nvSpPr>
        <p:spPr>
          <a:xfrm>
            <a:off x="11328131" y="6496732"/>
            <a:ext cx="706657" cy="278820"/>
          </a:xfrm>
        </p:spPr>
        <p:txBody>
          <a:bodyPr/>
          <a:lstStyle/>
          <a:p>
            <a:pPr algn="r"/>
            <a:fld id="{F3477EC8-074D-41C4-94AE-E9EA7CEEA348}" type="slidenum">
              <a:rPr lang="en-US" smtClean="0"/>
              <a:pPr algn="r"/>
              <a:t>33</a:t>
            </a:fld>
            <a:endParaRPr lang="en-US" dirty="0"/>
          </a:p>
        </p:txBody>
      </p:sp>
    </p:spTree>
    <p:custDataLst>
      <p:tags r:id="rId1"/>
    </p:custDataLst>
    <p:extLst>
      <p:ext uri="{BB962C8B-B14F-4D97-AF65-F5344CB8AC3E}">
        <p14:creationId xmlns:p14="http://schemas.microsoft.com/office/powerpoint/2010/main" val="1721547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7DC5-957D-4B7D-949E-EE00B02D3794}"/>
              </a:ext>
            </a:extLst>
          </p:cNvPr>
          <p:cNvSpPr>
            <a:spLocks noGrp="1"/>
          </p:cNvSpPr>
          <p:nvPr>
            <p:ph type="title"/>
          </p:nvPr>
        </p:nvSpPr>
        <p:spPr/>
        <p:txBody>
          <a:bodyPr/>
          <a:lstStyle/>
          <a:p>
            <a:r>
              <a:rPr lang="en-US" dirty="0"/>
              <a:t>Universal Tools: Calculator</a:t>
            </a:r>
          </a:p>
        </p:txBody>
      </p:sp>
      <p:pic>
        <p:nvPicPr>
          <p:cNvPr id="8" name="Picture 7">
            <a:extLst>
              <a:ext uri="{FF2B5EF4-FFF2-40B4-BE49-F238E27FC236}">
                <a16:creationId xmlns:a16="http://schemas.microsoft.com/office/drawing/2014/main" id="{A8BDA102-92A0-4211-AE60-42ED8DAAC050}"/>
              </a:ext>
              <a:ext uri="{C183D7F6-B498-43B3-948B-1728B52AA6E4}">
                <adec:decorative xmlns:adec="http://schemas.microsoft.com/office/drawing/2017/decorative" val="1"/>
              </a:ext>
            </a:extLst>
          </p:cNvPr>
          <p:cNvPicPr>
            <a:picLocks noChangeAspect="1"/>
          </p:cNvPicPr>
          <p:nvPr/>
        </p:nvPicPr>
        <p:blipFill rotWithShape="1">
          <a:blip r:embed="rId4"/>
          <a:srcRect l="6693"/>
          <a:stretch/>
        </p:blipFill>
        <p:spPr>
          <a:xfrm>
            <a:off x="9702799" y="2200234"/>
            <a:ext cx="1203721" cy="115361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9" name="Picture 18" descr="Screenshot of an item with the calculator tool displayed.">
            <a:extLst>
              <a:ext uri="{FF2B5EF4-FFF2-40B4-BE49-F238E27FC236}">
                <a16:creationId xmlns:a16="http://schemas.microsoft.com/office/drawing/2014/main" id="{9FDD833B-4D66-ED29-DF23-247A760715FD}"/>
              </a:ext>
            </a:extLst>
          </p:cNvPr>
          <p:cNvPicPr>
            <a:picLocks noChangeAspect="1"/>
          </p:cNvPicPr>
          <p:nvPr/>
        </p:nvPicPr>
        <p:blipFill>
          <a:blip r:embed="rId5"/>
          <a:stretch>
            <a:fillRect/>
          </a:stretch>
        </p:blipFill>
        <p:spPr>
          <a:xfrm>
            <a:off x="1562100" y="990309"/>
            <a:ext cx="7829737" cy="5099722"/>
          </a:xfrm>
          <a:prstGeom prst="rect">
            <a:avLst/>
          </a:prstGeom>
        </p:spPr>
      </p:pic>
      <p:sp>
        <p:nvSpPr>
          <p:cNvPr id="3" name="Slide Number Placeholder 2">
            <a:extLst>
              <a:ext uri="{FF2B5EF4-FFF2-40B4-BE49-F238E27FC236}">
                <a16:creationId xmlns:a16="http://schemas.microsoft.com/office/drawing/2014/main" id="{6ADD3B57-315C-4547-9E45-B651FB343F3E}"/>
              </a:ext>
            </a:extLst>
          </p:cNvPr>
          <p:cNvSpPr>
            <a:spLocks noGrp="1"/>
          </p:cNvSpPr>
          <p:nvPr>
            <p:ph type="sldNum" sz="quarter" idx="10"/>
          </p:nvPr>
        </p:nvSpPr>
        <p:spPr>
          <a:xfrm>
            <a:off x="11328131" y="6496732"/>
            <a:ext cx="706657" cy="278820"/>
          </a:xfrm>
        </p:spPr>
        <p:txBody>
          <a:bodyPr/>
          <a:lstStyle/>
          <a:p>
            <a:pPr algn="r"/>
            <a:fld id="{F3477EC8-074D-41C4-94AE-E9EA7CEEA348}" type="slidenum">
              <a:rPr lang="en-US" smtClean="0"/>
              <a:pPr algn="r"/>
              <a:t>34</a:t>
            </a:fld>
            <a:endParaRPr lang="en-US" dirty="0"/>
          </a:p>
        </p:txBody>
      </p:sp>
    </p:spTree>
    <p:custDataLst>
      <p:tags r:id="rId1"/>
    </p:custDataLst>
    <p:extLst>
      <p:ext uri="{BB962C8B-B14F-4D97-AF65-F5344CB8AC3E}">
        <p14:creationId xmlns:p14="http://schemas.microsoft.com/office/powerpoint/2010/main" val="2956809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1FB2-29D6-426F-B8BC-60CAA7F81D70}"/>
              </a:ext>
            </a:extLst>
          </p:cNvPr>
          <p:cNvSpPr>
            <a:spLocks noGrp="1"/>
          </p:cNvSpPr>
          <p:nvPr>
            <p:ph type="title"/>
          </p:nvPr>
        </p:nvSpPr>
        <p:spPr/>
        <p:txBody>
          <a:bodyPr/>
          <a:lstStyle/>
          <a:p>
            <a:r>
              <a:rPr lang="en-US" dirty="0"/>
              <a:t>Universal Tools: Periodic Table</a:t>
            </a:r>
          </a:p>
        </p:txBody>
      </p:sp>
      <p:pic>
        <p:nvPicPr>
          <p:cNvPr id="5" name="Picture 4" descr="Screenshot of expanded periodic table window in front of a sample test page. A red box highlights the Universal Tools menu in the top right of the page. Call out box of a closeup of the Universal Tools menu with a red arrow pointing to the Periodic Table button. Below is a close up of the Periodic Table button.">
            <a:extLst>
              <a:ext uri="{FF2B5EF4-FFF2-40B4-BE49-F238E27FC236}">
                <a16:creationId xmlns:a16="http://schemas.microsoft.com/office/drawing/2014/main" id="{1E121A4B-D0EB-45EC-8272-ECF2DB8E174B}"/>
              </a:ext>
            </a:extLst>
          </p:cNvPr>
          <p:cNvPicPr>
            <a:picLocks noChangeAspect="1"/>
          </p:cNvPicPr>
          <p:nvPr/>
        </p:nvPicPr>
        <p:blipFill>
          <a:blip r:embed="rId3"/>
          <a:stretch>
            <a:fillRect/>
          </a:stretch>
        </p:blipFill>
        <p:spPr>
          <a:xfrm>
            <a:off x="567608" y="885050"/>
            <a:ext cx="11056784" cy="5088467"/>
          </a:xfrm>
          <a:prstGeom prst="rect">
            <a:avLst/>
          </a:prstGeom>
        </p:spPr>
      </p:pic>
      <p:sp>
        <p:nvSpPr>
          <p:cNvPr id="3" name="Slide Number Placeholder 2">
            <a:extLst>
              <a:ext uri="{FF2B5EF4-FFF2-40B4-BE49-F238E27FC236}">
                <a16:creationId xmlns:a16="http://schemas.microsoft.com/office/drawing/2014/main" id="{1936E7AF-E838-4C25-9FB4-53DA1158119D}"/>
              </a:ext>
            </a:extLst>
          </p:cNvPr>
          <p:cNvSpPr>
            <a:spLocks noGrp="1"/>
          </p:cNvSpPr>
          <p:nvPr>
            <p:ph type="sldNum" sz="quarter" idx="10"/>
          </p:nvPr>
        </p:nvSpPr>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892390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585B-ADA4-47B3-808F-A8D822181A1D}"/>
              </a:ext>
            </a:extLst>
          </p:cNvPr>
          <p:cNvSpPr>
            <a:spLocks noGrp="1"/>
          </p:cNvSpPr>
          <p:nvPr>
            <p:ph type="title"/>
          </p:nvPr>
        </p:nvSpPr>
        <p:spPr/>
        <p:txBody>
          <a:bodyPr/>
          <a:lstStyle/>
          <a:p>
            <a:r>
              <a:rPr lang="en-US" dirty="0"/>
              <a:t>Accessibility Resources</a:t>
            </a:r>
          </a:p>
        </p:txBody>
      </p:sp>
    </p:spTree>
    <p:custDataLst>
      <p:tags r:id="rId1"/>
    </p:custDataLst>
    <p:extLst>
      <p:ext uri="{BB962C8B-B14F-4D97-AF65-F5344CB8AC3E}">
        <p14:creationId xmlns:p14="http://schemas.microsoft.com/office/powerpoint/2010/main" val="3467398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64008"/>
            <a:ext cx="11018520" cy="521208"/>
          </a:xfrm>
        </p:spPr>
        <p:txBody>
          <a:bodyPr>
            <a:normAutofit/>
          </a:bodyPr>
          <a:lstStyle/>
          <a:p>
            <a:r>
              <a:rPr lang="en-US" dirty="0"/>
              <a:t>Accessibility Resources: Color Contrast</a:t>
            </a:r>
          </a:p>
        </p:txBody>
      </p:sp>
      <p:sp>
        <p:nvSpPr>
          <p:cNvPr id="48" name="TextBox 47">
            <a:extLst>
              <a:ext uri="{FF2B5EF4-FFF2-40B4-BE49-F238E27FC236}">
                <a16:creationId xmlns:a16="http://schemas.microsoft.com/office/drawing/2014/main" id="{9E4FC128-12E4-4465-9DCA-D590DAAE62E0}"/>
              </a:ext>
            </a:extLst>
          </p:cNvPr>
          <p:cNvSpPr txBox="1"/>
          <p:nvPr/>
        </p:nvSpPr>
        <p:spPr>
          <a:xfrm>
            <a:off x="327660" y="1537682"/>
            <a:ext cx="3764280" cy="37292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Black on White</a:t>
            </a:r>
          </a:p>
          <a:p>
            <a:pPr marL="285750" indent="-285750">
              <a:lnSpc>
                <a:spcPct val="150000"/>
              </a:lnSpc>
              <a:buFont typeface="Arial" panose="020B0604020202020204" pitchFamily="34" charset="0"/>
              <a:buChar char="•"/>
            </a:pPr>
            <a:r>
              <a:rPr lang="en-US" sz="2000" dirty="0"/>
              <a:t>Black on Rose</a:t>
            </a:r>
          </a:p>
          <a:p>
            <a:pPr marL="285750" indent="-285750">
              <a:lnSpc>
                <a:spcPct val="150000"/>
              </a:lnSpc>
              <a:buFont typeface="Arial" panose="020B0604020202020204" pitchFamily="34" charset="0"/>
              <a:buChar char="•"/>
            </a:pPr>
            <a:r>
              <a:rPr lang="en-US" sz="2000" dirty="0"/>
              <a:t>Medium Gray on Light Gray</a:t>
            </a:r>
          </a:p>
          <a:p>
            <a:pPr marL="285750" indent="-285750">
              <a:lnSpc>
                <a:spcPct val="150000"/>
              </a:lnSpc>
              <a:buFont typeface="Arial" panose="020B0604020202020204" pitchFamily="34" charset="0"/>
              <a:buChar char="•"/>
            </a:pPr>
            <a:r>
              <a:rPr lang="en-US" sz="2000" dirty="0"/>
              <a:t>Red on White</a:t>
            </a:r>
          </a:p>
          <a:p>
            <a:pPr marL="285750" indent="-285750">
              <a:lnSpc>
                <a:spcPct val="150000"/>
              </a:lnSpc>
              <a:buFont typeface="Arial" panose="020B0604020202020204" pitchFamily="34" charset="0"/>
              <a:buChar char="•"/>
            </a:pPr>
            <a:r>
              <a:rPr lang="en-US" sz="2000" dirty="0"/>
              <a:t>Reverse Contrast</a:t>
            </a:r>
          </a:p>
          <a:p>
            <a:pPr marL="285750" indent="-285750">
              <a:lnSpc>
                <a:spcPct val="150000"/>
              </a:lnSpc>
              <a:buFont typeface="Arial" panose="020B0604020202020204" pitchFamily="34" charset="0"/>
              <a:buChar char="•"/>
            </a:pPr>
            <a:r>
              <a:rPr lang="en-US" sz="2000" dirty="0"/>
              <a:t>White on Red</a:t>
            </a:r>
          </a:p>
          <a:p>
            <a:pPr marL="285750" indent="-285750">
              <a:lnSpc>
                <a:spcPct val="150000"/>
              </a:lnSpc>
              <a:buFont typeface="Arial" panose="020B0604020202020204" pitchFamily="34" charset="0"/>
              <a:buChar char="•"/>
            </a:pPr>
            <a:r>
              <a:rPr lang="en-US" sz="2000" dirty="0"/>
              <a:t>Yellow on Black</a:t>
            </a:r>
          </a:p>
          <a:p>
            <a:pPr marL="285750" indent="-285750">
              <a:lnSpc>
                <a:spcPct val="150000"/>
              </a:lnSpc>
              <a:buFont typeface="Arial" panose="020B0604020202020204" pitchFamily="34" charset="0"/>
              <a:buChar char="•"/>
            </a:pPr>
            <a:r>
              <a:rPr lang="en-US" sz="2000" dirty="0"/>
              <a:t>Yellow on Blue</a:t>
            </a:r>
          </a:p>
        </p:txBody>
      </p:sp>
      <p:pic>
        <p:nvPicPr>
          <p:cNvPr id="31" name="Picture 30" descr="A collage of 8 screenshots demonstrating 8 different Color Contrast display options. ">
            <a:extLst>
              <a:ext uri="{FF2B5EF4-FFF2-40B4-BE49-F238E27FC236}">
                <a16:creationId xmlns:a16="http://schemas.microsoft.com/office/drawing/2014/main" id="{3ED31168-B07C-4297-BCD5-7FF66A630841}"/>
              </a:ext>
            </a:extLst>
          </p:cNvPr>
          <p:cNvPicPr>
            <a:picLocks noChangeAspect="1"/>
          </p:cNvPicPr>
          <p:nvPr/>
        </p:nvPicPr>
        <p:blipFill>
          <a:blip r:embed="rId3"/>
          <a:stretch>
            <a:fillRect/>
          </a:stretch>
        </p:blipFill>
        <p:spPr>
          <a:xfrm>
            <a:off x="4714506" y="760494"/>
            <a:ext cx="6498161" cy="5438425"/>
          </a:xfrm>
          <a:prstGeom prst="rect">
            <a:avLst/>
          </a:prstGeom>
        </p:spPr>
      </p:pic>
      <p:sp>
        <p:nvSpPr>
          <p:cNvPr id="10" name="Slide Number Placeholder 3">
            <a:extLst>
              <a:ext uri="{FF2B5EF4-FFF2-40B4-BE49-F238E27FC236}">
                <a16:creationId xmlns:a16="http://schemas.microsoft.com/office/drawing/2014/main" id="{51397FEA-7748-4171-8485-632225ECEC9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3666234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Resources: Masking</a:t>
            </a:r>
          </a:p>
        </p:txBody>
      </p:sp>
      <p:pic>
        <p:nvPicPr>
          <p:cNvPr id="4" name="Picture 3" descr="Screenshot of an item with the Masking tool selected.">
            <a:extLst>
              <a:ext uri="{FF2B5EF4-FFF2-40B4-BE49-F238E27FC236}">
                <a16:creationId xmlns:a16="http://schemas.microsoft.com/office/drawing/2014/main" id="{46731993-E08B-47EC-8CED-AD2B2C2F4095}"/>
              </a:ext>
            </a:extLst>
          </p:cNvPr>
          <p:cNvPicPr>
            <a:picLocks noChangeAspect="1"/>
          </p:cNvPicPr>
          <p:nvPr/>
        </p:nvPicPr>
        <p:blipFill>
          <a:blip r:embed="rId4"/>
          <a:stretch>
            <a:fillRect/>
          </a:stretch>
        </p:blipFill>
        <p:spPr>
          <a:xfrm>
            <a:off x="1940560" y="1321913"/>
            <a:ext cx="7122476" cy="42813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Arrow: Left 5">
            <a:extLst>
              <a:ext uri="{FF2B5EF4-FFF2-40B4-BE49-F238E27FC236}">
                <a16:creationId xmlns:a16="http://schemas.microsoft.com/office/drawing/2014/main" id="{5852C850-D9EA-4BF3-B7FC-E01663DAD98E}"/>
              </a:ext>
              <a:ext uri="{C183D7F6-B498-43B3-948B-1728B52AA6E4}">
                <adec:decorative xmlns:adec="http://schemas.microsoft.com/office/drawing/2017/decorative" val="1"/>
              </a:ext>
            </a:extLst>
          </p:cNvPr>
          <p:cNvSpPr/>
          <p:nvPr/>
        </p:nvSpPr>
        <p:spPr>
          <a:xfrm rot="1781508">
            <a:off x="6565550" y="1735616"/>
            <a:ext cx="7620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332D02F-70E5-4DE5-99DD-32B19E1F0321}"/>
              </a:ext>
              <a:ext uri="{C183D7F6-B498-43B3-948B-1728B52AA6E4}">
                <adec:decorative xmlns:adec="http://schemas.microsoft.com/office/drawing/2017/decorative" val="1"/>
              </a:ext>
            </a:extLst>
          </p:cNvPr>
          <p:cNvSpPr/>
          <p:nvPr/>
        </p:nvSpPr>
        <p:spPr>
          <a:xfrm>
            <a:off x="4781296" y="3947160"/>
            <a:ext cx="4330508" cy="10271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E01781E-057B-4281-B375-3C62D7B55E6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11406" y="2842209"/>
            <a:ext cx="1219306" cy="117358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Slide Number Placeholder 3">
            <a:extLst>
              <a:ext uri="{FF2B5EF4-FFF2-40B4-BE49-F238E27FC236}">
                <a16:creationId xmlns:a16="http://schemas.microsoft.com/office/drawing/2014/main" id="{F082AF1B-804D-44AA-81B8-195224E7BF8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38</a:t>
            </a:fld>
            <a:endParaRPr lang="en-US" dirty="0"/>
          </a:p>
        </p:txBody>
      </p:sp>
    </p:spTree>
    <p:custDataLst>
      <p:tags r:id="rId1"/>
    </p:custDataLst>
    <p:extLst>
      <p:ext uri="{BB962C8B-B14F-4D97-AF65-F5344CB8AC3E}">
        <p14:creationId xmlns:p14="http://schemas.microsoft.com/office/powerpoint/2010/main" val="1525199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EA83-3B24-4D17-B4AF-04EFDBBF56D6}"/>
              </a:ext>
            </a:extLst>
          </p:cNvPr>
          <p:cNvSpPr>
            <a:spLocks noGrp="1"/>
          </p:cNvSpPr>
          <p:nvPr>
            <p:ph type="title"/>
          </p:nvPr>
        </p:nvSpPr>
        <p:spPr/>
        <p:txBody>
          <a:bodyPr/>
          <a:lstStyle/>
          <a:p>
            <a:r>
              <a:rPr lang="en-US" dirty="0"/>
              <a:t>Accessibility Resources: Hybrid Masking Tool</a:t>
            </a:r>
          </a:p>
        </p:txBody>
      </p:sp>
      <p:pic>
        <p:nvPicPr>
          <p:cNvPr id="1028" name="Picture 4" descr="A screenshot of an item with line reader selected.&#10;">
            <a:extLst>
              <a:ext uri="{FF2B5EF4-FFF2-40B4-BE49-F238E27FC236}">
                <a16:creationId xmlns:a16="http://schemas.microsoft.com/office/drawing/2014/main" id="{BE29E9FD-98E4-6964-20B9-37C43ABFF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448" y="1194266"/>
            <a:ext cx="7286625" cy="4648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84DE322-D752-4E27-A047-236AF4A6579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5792" y="2996955"/>
            <a:ext cx="1263256" cy="10428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Arrow: Left 3">
            <a:extLst>
              <a:ext uri="{FF2B5EF4-FFF2-40B4-BE49-F238E27FC236}">
                <a16:creationId xmlns:a16="http://schemas.microsoft.com/office/drawing/2014/main" id="{80F9D724-1951-4203-B769-164EB276690B}"/>
              </a:ext>
              <a:ext uri="{C183D7F6-B498-43B3-948B-1728B52AA6E4}">
                <adec:decorative xmlns:adec="http://schemas.microsoft.com/office/drawing/2017/decorative" val="1"/>
              </a:ext>
            </a:extLst>
          </p:cNvPr>
          <p:cNvSpPr/>
          <p:nvPr/>
        </p:nvSpPr>
        <p:spPr>
          <a:xfrm rot="1854447">
            <a:off x="8621408" y="1637069"/>
            <a:ext cx="990600" cy="50134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37BE9A37-C4AD-4D79-8484-49224B398174}"/>
              </a:ext>
            </a:extLst>
          </p:cNvPr>
          <p:cNvSpPr>
            <a:spLocks noGrp="1"/>
          </p:cNvSpPr>
          <p:nvPr>
            <p:ph type="sldNum" sz="quarter" idx="10"/>
          </p:nvPr>
        </p:nvSpPr>
        <p:spPr>
          <a:xfrm>
            <a:off x="11700164" y="6507123"/>
            <a:ext cx="355407" cy="257359"/>
          </a:xfrm>
        </p:spPr>
        <p:txBody>
          <a:bodyPr/>
          <a:lstStyle/>
          <a:p>
            <a:pPr algn="r"/>
            <a:fld id="{F3477EC8-074D-41C4-94AE-E9EA7CEEA348}" type="slidenum">
              <a:rPr lang="en-US" smtClean="0"/>
              <a:pPr algn="r"/>
              <a:t>39</a:t>
            </a:fld>
            <a:endParaRPr lang="en-US" dirty="0"/>
          </a:p>
        </p:txBody>
      </p:sp>
    </p:spTree>
    <p:custDataLst>
      <p:tags r:id="rId1"/>
    </p:custDataLst>
    <p:extLst>
      <p:ext uri="{BB962C8B-B14F-4D97-AF65-F5344CB8AC3E}">
        <p14:creationId xmlns:p14="http://schemas.microsoft.com/office/powerpoint/2010/main" val="175588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Secure Browser?</a:t>
            </a:r>
          </a:p>
        </p:txBody>
      </p:sp>
      <p:sp>
        <p:nvSpPr>
          <p:cNvPr id="17411" name="Content Placeholder 2"/>
          <p:cNvSpPr>
            <a:spLocks noGrp="1"/>
          </p:cNvSpPr>
          <p:nvPr>
            <p:ph idx="4294967295"/>
          </p:nvPr>
        </p:nvSpPr>
        <p:spPr>
          <a:xfrm>
            <a:off x="648758" y="1279432"/>
            <a:ext cx="10894483" cy="731588"/>
          </a:xfrm>
        </p:spPr>
        <p:txBody>
          <a:bodyPr>
            <a:noAutofit/>
          </a:bodyPr>
          <a:lstStyle/>
          <a:p>
            <a:pPr marL="0" indent="0">
              <a:buNone/>
            </a:pPr>
            <a:r>
              <a:rPr lang="en-US" altLang="en-US" sz="2400" dirty="0"/>
              <a:t>The Secure Browser is designed to ensure test security by prohibiting students from accessing any other programs or websites during testing.</a:t>
            </a:r>
          </a:p>
        </p:txBody>
      </p:sp>
      <p:pic>
        <p:nvPicPr>
          <p:cNvPr id="3" name="Picture 2" descr="Washington Secure  Browser Icon">
            <a:extLst>
              <a:ext uri="{FF2B5EF4-FFF2-40B4-BE49-F238E27FC236}">
                <a16:creationId xmlns:a16="http://schemas.microsoft.com/office/drawing/2014/main" id="{2AEF2B56-54C8-4224-A3C4-00D254DB12E4}"/>
              </a:ext>
            </a:extLst>
          </p:cNvPr>
          <p:cNvPicPr>
            <a:picLocks noChangeAspect="1"/>
          </p:cNvPicPr>
          <p:nvPr/>
        </p:nvPicPr>
        <p:blipFill>
          <a:blip r:embed="rId4"/>
          <a:stretch>
            <a:fillRect/>
          </a:stretch>
        </p:blipFill>
        <p:spPr>
          <a:xfrm>
            <a:off x="5050971" y="2251503"/>
            <a:ext cx="2090057" cy="2354994"/>
          </a:xfrm>
          <a:prstGeom prst="rect">
            <a:avLst/>
          </a:prstGeom>
        </p:spPr>
      </p:pic>
      <p:sp>
        <p:nvSpPr>
          <p:cNvPr id="17412" name="Content Placeholder 2"/>
          <p:cNvSpPr txBox="1">
            <a:spLocks/>
          </p:cNvSpPr>
          <p:nvPr/>
        </p:nvSpPr>
        <p:spPr bwMode="auto">
          <a:xfrm>
            <a:off x="832453" y="4912660"/>
            <a:ext cx="10896600" cy="990600"/>
          </a:xfrm>
          <a:prstGeom prst="rect">
            <a:avLst/>
          </a:prstGeom>
          <a:noFill/>
          <a:ln w="9525">
            <a:noFill/>
            <a:miter lim="800000"/>
            <a:headEnd/>
            <a:tailEnd/>
          </a:ln>
        </p:spPr>
        <p:txBody>
          <a:bodyPr/>
          <a:lstStyle/>
          <a:p>
            <a:pPr>
              <a:spcBef>
                <a:spcPct val="20000"/>
              </a:spcBef>
              <a:buFont typeface="Arial" charset="0"/>
              <a:buNone/>
            </a:pPr>
            <a:r>
              <a:rPr lang="en-US" altLang="en-US" sz="2400" dirty="0">
                <a:solidFill>
                  <a:srgbClr val="53565A"/>
                </a:solidFill>
              </a:rPr>
              <a:t>If you have questions about installation of the Secure Browser, contact your Technology Coordinator.</a:t>
            </a:r>
          </a:p>
        </p:txBody>
      </p:sp>
      <p:sp>
        <p:nvSpPr>
          <p:cNvPr id="8" name="Slide Number Placeholder 3">
            <a:extLst>
              <a:ext uri="{FF2B5EF4-FFF2-40B4-BE49-F238E27FC236}">
                <a16:creationId xmlns:a16="http://schemas.microsoft.com/office/drawing/2014/main" id="{415A4134-F954-4BA7-8910-9885855F4226}"/>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a:t>
            </a:fld>
            <a:endParaRPr lang="en-US"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Resources: Text-to-Speech</a:t>
            </a:r>
          </a:p>
        </p:txBody>
      </p:sp>
      <p:pic>
        <p:nvPicPr>
          <p:cNvPr id="8" name="Picture 7" descr="Screenshot of a test item with the context menu expanded and the Speak Question option highlighted.">
            <a:extLst>
              <a:ext uri="{FF2B5EF4-FFF2-40B4-BE49-F238E27FC236}">
                <a16:creationId xmlns:a16="http://schemas.microsoft.com/office/drawing/2014/main" id="{D49FAFE7-4F05-47D9-8871-C2609FEDD191}"/>
              </a:ext>
            </a:extLst>
          </p:cNvPr>
          <p:cNvPicPr>
            <a:picLocks noChangeAspect="1"/>
          </p:cNvPicPr>
          <p:nvPr/>
        </p:nvPicPr>
        <p:blipFill rotWithShape="1">
          <a:blip r:embed="rId4"/>
          <a:srcRect b="3896"/>
          <a:stretch/>
        </p:blipFill>
        <p:spPr>
          <a:xfrm>
            <a:off x="629138" y="1387228"/>
            <a:ext cx="5001323" cy="267332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9C20E34E-C1C0-48B0-9018-04CC994EDCB5}"/>
              </a:ext>
              <a:ext uri="{C183D7F6-B498-43B3-948B-1728B52AA6E4}">
                <adec:decorative xmlns:adec="http://schemas.microsoft.com/office/drawing/2017/decorative" val="1"/>
              </a:ext>
            </a:extLst>
          </p:cNvPr>
          <p:cNvSpPr/>
          <p:nvPr/>
        </p:nvSpPr>
        <p:spPr>
          <a:xfrm>
            <a:off x="4160436" y="3118380"/>
            <a:ext cx="1402164" cy="29158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extLst>
              <a:ext uri="{C183D7F6-B498-43B3-948B-1728B52AA6E4}">
                <adec:decorative xmlns:adec="http://schemas.microsoft.com/office/drawing/2017/decorative" val="1"/>
              </a:ext>
            </a:extLst>
          </p:cNvPr>
          <p:cNvSpPr/>
          <p:nvPr/>
        </p:nvSpPr>
        <p:spPr>
          <a:xfrm flipH="1">
            <a:off x="5578351" y="3073671"/>
            <a:ext cx="673859"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descr="Screenshot of a test item with the context menu expanded and the Start Speaking From Here option highlighted.">
            <a:extLst>
              <a:ext uri="{FF2B5EF4-FFF2-40B4-BE49-F238E27FC236}">
                <a16:creationId xmlns:a16="http://schemas.microsoft.com/office/drawing/2014/main" id="{3087C70C-EE41-401C-ACFA-8A5F0F714A5D}"/>
              </a:ext>
            </a:extLst>
          </p:cNvPr>
          <p:cNvPicPr>
            <a:picLocks noChangeAspect="1"/>
          </p:cNvPicPr>
          <p:nvPr/>
        </p:nvPicPr>
        <p:blipFill rotWithShape="1">
          <a:blip r:embed="rId5"/>
          <a:srcRect b="2939"/>
          <a:stretch/>
        </p:blipFill>
        <p:spPr>
          <a:xfrm>
            <a:off x="6403001" y="2982242"/>
            <a:ext cx="5020376" cy="2783128"/>
          </a:xfrm>
          <a:prstGeom prst="rect">
            <a:avLst/>
          </a:prstGeom>
          <a:ln>
            <a:noFill/>
          </a:ln>
          <a:effectLst>
            <a:outerShdw blurRad="292100" dist="139700" dir="2700000" algn="tl" rotWithShape="0">
              <a:srgbClr val="333333">
                <a:alpha val="65000"/>
              </a:srgbClr>
            </a:outerShdw>
          </a:effectLst>
        </p:spPr>
      </p:pic>
      <p:sp>
        <p:nvSpPr>
          <p:cNvPr id="16" name="Right Arrow 5">
            <a:extLst>
              <a:ext uri="{FF2B5EF4-FFF2-40B4-BE49-F238E27FC236}">
                <a16:creationId xmlns:a16="http://schemas.microsoft.com/office/drawing/2014/main" id="{064A5DA8-932F-404E-9661-599238C0527C}"/>
              </a:ext>
              <a:ext uri="{C183D7F6-B498-43B3-948B-1728B52AA6E4}">
                <adec:decorative xmlns:adec="http://schemas.microsoft.com/office/drawing/2017/decorative" val="1"/>
              </a:ext>
            </a:extLst>
          </p:cNvPr>
          <p:cNvSpPr/>
          <p:nvPr/>
        </p:nvSpPr>
        <p:spPr>
          <a:xfrm flipH="1">
            <a:off x="11349037" y="4833938"/>
            <a:ext cx="67386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a:extLst>
              <a:ext uri="{FF2B5EF4-FFF2-40B4-BE49-F238E27FC236}">
                <a16:creationId xmlns:a16="http://schemas.microsoft.com/office/drawing/2014/main" id="{9FD84CCE-A158-4353-A0C8-C7440D3D8A96}"/>
              </a:ext>
              <a:ext uri="{C183D7F6-B498-43B3-948B-1728B52AA6E4}">
                <adec:decorative xmlns:adec="http://schemas.microsoft.com/office/drawing/2017/decorative" val="1"/>
              </a:ext>
            </a:extLst>
          </p:cNvPr>
          <p:cNvSpPr/>
          <p:nvPr/>
        </p:nvSpPr>
        <p:spPr>
          <a:xfrm>
            <a:off x="9574088" y="4897189"/>
            <a:ext cx="1755899" cy="2796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id="{7DA1352E-3514-4AF6-A5F2-E3AEEE0E8BE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40</a:t>
            </a:fld>
            <a:endParaRPr lang="en-US" dirty="0"/>
          </a:p>
        </p:txBody>
      </p:sp>
      <p:pic>
        <p:nvPicPr>
          <p:cNvPr id="9" name="Picture 8">
            <a:extLst>
              <a:ext uri="{FF2B5EF4-FFF2-40B4-BE49-F238E27FC236}">
                <a16:creationId xmlns:a16="http://schemas.microsoft.com/office/drawing/2014/main" id="{3DAE240D-E94D-6B02-5FDD-3C03326789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332463" y="1559429"/>
            <a:ext cx="529055" cy="413625"/>
          </a:xfrm>
          <a:prstGeom prst="rect">
            <a:avLst/>
          </a:prstGeom>
        </p:spPr>
      </p:pic>
      <p:pic>
        <p:nvPicPr>
          <p:cNvPr id="11" name="Picture 10">
            <a:extLst>
              <a:ext uri="{FF2B5EF4-FFF2-40B4-BE49-F238E27FC236}">
                <a16:creationId xmlns:a16="http://schemas.microsoft.com/office/drawing/2014/main" id="{E5948EE8-A057-F12D-E966-BDD381211A7F}"/>
              </a:ext>
              <a:ext uri="{C183D7F6-B498-43B3-948B-1728B52AA6E4}">
                <adec:decorative xmlns:adec="http://schemas.microsoft.com/office/drawing/2017/decorative" val="1"/>
              </a:ext>
            </a:extLst>
          </p:cNvPr>
          <p:cNvPicPr>
            <a:picLocks noChangeAspect="1"/>
          </p:cNvPicPr>
          <p:nvPr/>
        </p:nvPicPr>
        <p:blipFill rotWithShape="1">
          <a:blip r:embed="rId6"/>
          <a:srcRect b="32390"/>
          <a:stretch/>
        </p:blipFill>
        <p:spPr>
          <a:xfrm>
            <a:off x="10053397" y="3165098"/>
            <a:ext cx="529055" cy="279649"/>
          </a:xfrm>
          <a:prstGeom prst="rect">
            <a:avLst/>
          </a:prstGeom>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CDC86E-6734-EDC3-085E-FDEF9CBBB18B}"/>
              </a:ext>
            </a:extLst>
          </p:cNvPr>
          <p:cNvPicPr>
            <a:picLocks noChangeAspect="1"/>
          </p:cNvPicPr>
          <p:nvPr/>
        </p:nvPicPr>
        <p:blipFill>
          <a:blip r:embed="rId4"/>
          <a:stretch>
            <a:fillRect/>
          </a:stretch>
        </p:blipFill>
        <p:spPr>
          <a:xfrm>
            <a:off x="1517372" y="1410790"/>
            <a:ext cx="9157256" cy="403642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3F082B1-AED1-4D25-ACBD-298A2FDC80B0}"/>
              </a:ext>
            </a:extLst>
          </p:cNvPr>
          <p:cNvSpPr>
            <a:spLocks noGrp="1"/>
          </p:cNvSpPr>
          <p:nvPr>
            <p:ph type="title"/>
          </p:nvPr>
        </p:nvSpPr>
        <p:spPr/>
        <p:txBody>
          <a:bodyPr/>
          <a:lstStyle/>
          <a:p>
            <a:r>
              <a:rPr lang="en-US" dirty="0"/>
              <a:t>Accessibility Resources: Speech-to-Text</a:t>
            </a:r>
          </a:p>
        </p:txBody>
      </p:sp>
      <p:sp>
        <p:nvSpPr>
          <p:cNvPr id="6" name="Arrow: Left 5">
            <a:extLst>
              <a:ext uri="{FF2B5EF4-FFF2-40B4-BE49-F238E27FC236}">
                <a16:creationId xmlns:a16="http://schemas.microsoft.com/office/drawing/2014/main" id="{F76FA630-57F5-4D5A-9AA7-D63AA30CA665}"/>
              </a:ext>
              <a:ext uri="{C183D7F6-B498-43B3-948B-1728B52AA6E4}">
                <adec:decorative xmlns:adec="http://schemas.microsoft.com/office/drawing/2017/decorative" val="1"/>
              </a:ext>
            </a:extLst>
          </p:cNvPr>
          <p:cNvSpPr/>
          <p:nvPr/>
        </p:nvSpPr>
        <p:spPr>
          <a:xfrm rot="10800000">
            <a:off x="6927406" y="1765452"/>
            <a:ext cx="982639" cy="51801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Slide Number Placeholder 2">
            <a:extLst>
              <a:ext uri="{FF2B5EF4-FFF2-40B4-BE49-F238E27FC236}">
                <a16:creationId xmlns:a16="http://schemas.microsoft.com/office/drawing/2014/main" id="{E96017D6-E6E3-441B-8D9E-57DF7E79B80D}"/>
              </a:ext>
            </a:extLst>
          </p:cNvPr>
          <p:cNvSpPr>
            <a:spLocks noGrp="1"/>
          </p:cNvSpPr>
          <p:nvPr>
            <p:ph type="sldNum" sz="quarter" idx="10"/>
          </p:nvPr>
        </p:nvSpPr>
        <p:spPr>
          <a:xfrm>
            <a:off x="11348913" y="6496732"/>
            <a:ext cx="706657" cy="278820"/>
          </a:xfrm>
        </p:spPr>
        <p:txBody>
          <a:bodyPr/>
          <a:lstStyle/>
          <a:p>
            <a:pPr algn="r"/>
            <a:fld id="{F3477EC8-074D-41C4-94AE-E9EA7CEEA348}" type="slidenum">
              <a:rPr lang="en-US" smtClean="0"/>
              <a:pPr algn="r"/>
              <a:t>41</a:t>
            </a:fld>
            <a:endParaRPr lang="en-US" dirty="0"/>
          </a:p>
        </p:txBody>
      </p:sp>
    </p:spTree>
    <p:custDataLst>
      <p:tags r:id="rId1"/>
    </p:custDataLst>
    <p:extLst>
      <p:ext uri="{BB962C8B-B14F-4D97-AF65-F5344CB8AC3E}">
        <p14:creationId xmlns:p14="http://schemas.microsoft.com/office/powerpoint/2010/main" val="3693607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Resources: Print-on-Request</a:t>
            </a:r>
          </a:p>
        </p:txBody>
      </p:sp>
      <p:pic>
        <p:nvPicPr>
          <p:cNvPr id="20" name="Picture 19" descr="Print page icon in global menu and print item icon in context menu shown.">
            <a:extLst>
              <a:ext uri="{FF2B5EF4-FFF2-40B4-BE49-F238E27FC236}">
                <a16:creationId xmlns:a16="http://schemas.microsoft.com/office/drawing/2014/main" id="{C5F863BE-1649-9D67-87FA-82C490EA351B}"/>
              </a:ext>
            </a:extLst>
          </p:cNvPr>
          <p:cNvPicPr>
            <a:picLocks noChangeAspect="1"/>
          </p:cNvPicPr>
          <p:nvPr/>
        </p:nvPicPr>
        <p:blipFill rotWithShape="1">
          <a:blip r:embed="rId4"/>
          <a:srcRect b="3683"/>
          <a:stretch/>
        </p:blipFill>
        <p:spPr>
          <a:xfrm>
            <a:off x="624542" y="859428"/>
            <a:ext cx="8319848" cy="4670516"/>
          </a:xfrm>
          <a:prstGeom prst="rect">
            <a:avLst/>
          </a:prstGeom>
          <a:ln>
            <a:noFill/>
          </a:ln>
          <a:effectLst>
            <a:outerShdw blurRad="292100" dist="139700" dir="2700000" algn="tl" rotWithShape="0">
              <a:srgbClr val="333333">
                <a:alpha val="65000"/>
              </a:srgbClr>
            </a:outerShdw>
          </a:effectLst>
        </p:spPr>
      </p:pic>
      <p:sp>
        <p:nvSpPr>
          <p:cNvPr id="14" name="Arrow: Left 13">
            <a:extLst>
              <a:ext uri="{FF2B5EF4-FFF2-40B4-BE49-F238E27FC236}">
                <a16:creationId xmlns:a16="http://schemas.microsoft.com/office/drawing/2014/main" id="{9F83FB9D-28CC-4D1C-89BD-EF6F8E2F2066}"/>
              </a:ext>
              <a:ext uri="{C183D7F6-B498-43B3-948B-1728B52AA6E4}">
                <adec:decorative xmlns:adec="http://schemas.microsoft.com/office/drawing/2017/decorative" val="1"/>
              </a:ext>
            </a:extLst>
          </p:cNvPr>
          <p:cNvSpPr/>
          <p:nvPr/>
        </p:nvSpPr>
        <p:spPr>
          <a:xfrm>
            <a:off x="8973418" y="3445057"/>
            <a:ext cx="932083" cy="502899"/>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Left 14">
            <a:extLst>
              <a:ext uri="{FF2B5EF4-FFF2-40B4-BE49-F238E27FC236}">
                <a16:creationId xmlns:a16="http://schemas.microsoft.com/office/drawing/2014/main" id="{11F4E86D-001C-4D22-9D0C-8B7D4D7A3C7D}"/>
              </a:ext>
              <a:ext uri="{C183D7F6-B498-43B3-948B-1728B52AA6E4}">
                <adec:decorative xmlns:adec="http://schemas.microsoft.com/office/drawing/2017/decorative" val="1"/>
              </a:ext>
            </a:extLst>
          </p:cNvPr>
          <p:cNvSpPr/>
          <p:nvPr/>
        </p:nvSpPr>
        <p:spPr>
          <a:xfrm rot="5400000">
            <a:off x="7131265" y="1894935"/>
            <a:ext cx="932083" cy="48616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B54E6E7-7DB6-4409-BA06-38F16D1636BF}"/>
              </a:ext>
              <a:ext uri="{C183D7F6-B498-43B3-948B-1728B52AA6E4}">
                <adec:decorative xmlns:adec="http://schemas.microsoft.com/office/drawing/2017/decorative" val="1"/>
              </a:ext>
            </a:extLst>
          </p:cNvPr>
          <p:cNvPicPr>
            <a:picLocks noChangeAspect="1"/>
          </p:cNvPicPr>
          <p:nvPr/>
        </p:nvPicPr>
        <p:blipFill rotWithShape="1">
          <a:blip r:embed="rId5"/>
          <a:srcRect l="8651" r="7390"/>
          <a:stretch/>
        </p:blipFill>
        <p:spPr>
          <a:xfrm>
            <a:off x="10032999" y="1280001"/>
            <a:ext cx="1295401" cy="132405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descr="alert that the student has sent a print request to the TA">
            <a:extLst>
              <a:ext uri="{FF2B5EF4-FFF2-40B4-BE49-F238E27FC236}">
                <a16:creationId xmlns:a16="http://schemas.microsoft.com/office/drawing/2014/main" id="{B014D8FA-075C-6712-3BC5-7D943B4565D1}"/>
              </a:ext>
            </a:extLst>
          </p:cNvPr>
          <p:cNvPicPr>
            <a:picLocks noChangeAspect="1"/>
          </p:cNvPicPr>
          <p:nvPr/>
        </p:nvPicPr>
        <p:blipFill rotWithShape="1">
          <a:blip r:embed="rId6"/>
          <a:srcRect l="949" t="5610" r="1124" b="6050"/>
          <a:stretch/>
        </p:blipFill>
        <p:spPr>
          <a:xfrm>
            <a:off x="5203693" y="5142525"/>
            <a:ext cx="6363765" cy="1131962"/>
          </a:xfrm>
          <a:prstGeom prst="roundRect">
            <a:avLst>
              <a:gd name="adj" fmla="val 9086"/>
            </a:avLst>
          </a:prstGeom>
          <a:ln w="28575">
            <a:solidFill>
              <a:srgbClr val="C00000"/>
            </a:solidFill>
          </a:ln>
          <a:effectLst>
            <a:outerShdw blurRad="292100" dist="139700" dir="2700000" algn="tl" rotWithShape="0">
              <a:srgbClr val="333333">
                <a:alpha val="65000"/>
              </a:srgbClr>
            </a:outerShdw>
          </a:effectLst>
        </p:spPr>
      </p:pic>
      <p:sp>
        <p:nvSpPr>
          <p:cNvPr id="11" name="Slide Number Placeholder 3">
            <a:extLst>
              <a:ext uri="{FF2B5EF4-FFF2-40B4-BE49-F238E27FC236}">
                <a16:creationId xmlns:a16="http://schemas.microsoft.com/office/drawing/2014/main" id="{0EE1D4AB-DED3-4725-8D01-2E3E943B8A9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42</a:t>
            </a:fld>
            <a:endParaRPr lang="en-US"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Resources: Translation Glossaries</a:t>
            </a:r>
          </a:p>
        </p:txBody>
      </p:sp>
      <p:pic>
        <p:nvPicPr>
          <p:cNvPr id="7" name="Picture 6" descr="Screenshot of the translation glossary in Engli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985" y="2296865"/>
            <a:ext cx="4114800" cy="226426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26" name="Picture 2" descr="Screenshot of the translation glossary in Spanish."/>
          <p:cNvPicPr preferRelativeResize="0">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57169" y="2296864"/>
            <a:ext cx="4114800" cy="22370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7DF83AE4-CE9D-4B70-B38A-8FE0B206C084}"/>
              </a:ext>
              <a:ext uri="{C183D7F6-B498-43B3-948B-1728B52AA6E4}">
                <adec:decorative xmlns:adec="http://schemas.microsoft.com/office/drawing/2017/decorative" val="1"/>
              </a:ext>
            </a:extLst>
          </p:cNvPr>
          <p:cNvSpPr/>
          <p:nvPr/>
        </p:nvSpPr>
        <p:spPr>
          <a:xfrm>
            <a:off x="9979339" y="3245078"/>
            <a:ext cx="838200"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014EFA9E-D468-49C4-BBCE-CB4AF3BCB876}"/>
              </a:ext>
              <a:ext uri="{C183D7F6-B498-43B3-948B-1728B52AA6E4}">
                <adec:decorative xmlns:adec="http://schemas.microsoft.com/office/drawing/2017/decorative" val="1"/>
              </a:ext>
            </a:extLst>
          </p:cNvPr>
          <p:cNvSpPr/>
          <p:nvPr/>
        </p:nvSpPr>
        <p:spPr>
          <a:xfrm rot="10800000">
            <a:off x="4267200" y="3245078"/>
            <a:ext cx="838200"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id="{295AF14D-E9D8-4410-9336-BB4C78B239E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43</a:t>
            </a:fld>
            <a:endParaRPr lang="en-US" dirty="0"/>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1D37-213D-455F-974E-407E59AD05AC}"/>
              </a:ext>
            </a:extLst>
          </p:cNvPr>
          <p:cNvSpPr>
            <a:spLocks noGrp="1"/>
          </p:cNvSpPr>
          <p:nvPr>
            <p:ph type="title"/>
          </p:nvPr>
        </p:nvSpPr>
        <p:spPr/>
        <p:txBody>
          <a:bodyPr/>
          <a:lstStyle/>
          <a:p>
            <a:r>
              <a:rPr lang="en-US" dirty="0"/>
              <a:t>Accessibility Resources: Spanish Presentation</a:t>
            </a:r>
          </a:p>
        </p:txBody>
      </p:sp>
      <p:pic>
        <p:nvPicPr>
          <p:cNvPr id="6" name="Picture 5" descr="Screenshot of test item in English.">
            <a:extLst>
              <a:ext uri="{FF2B5EF4-FFF2-40B4-BE49-F238E27FC236}">
                <a16:creationId xmlns:a16="http://schemas.microsoft.com/office/drawing/2014/main" id="{6D1682C1-5B3F-816B-04D9-D8617DF6375F}"/>
              </a:ext>
            </a:extLst>
          </p:cNvPr>
          <p:cNvPicPr>
            <a:picLocks noChangeAspect="1"/>
          </p:cNvPicPr>
          <p:nvPr/>
        </p:nvPicPr>
        <p:blipFill>
          <a:blip r:embed="rId3"/>
          <a:stretch>
            <a:fillRect/>
          </a:stretch>
        </p:blipFill>
        <p:spPr>
          <a:xfrm>
            <a:off x="1438689" y="1100888"/>
            <a:ext cx="5098222" cy="4656223"/>
          </a:xfrm>
          <a:prstGeom prst="rect">
            <a:avLst/>
          </a:prstGeom>
          <a:ln>
            <a:solidFill>
              <a:schemeClr val="tx2"/>
            </a:solidFill>
          </a:ln>
        </p:spPr>
      </p:pic>
      <p:sp>
        <p:nvSpPr>
          <p:cNvPr id="8" name="Rectangle 7">
            <a:extLst>
              <a:ext uri="{FF2B5EF4-FFF2-40B4-BE49-F238E27FC236}">
                <a16:creationId xmlns:a16="http://schemas.microsoft.com/office/drawing/2014/main" id="{70D482BC-4144-D41B-7D7A-FDA253A44CDC}"/>
              </a:ext>
              <a:ext uri="{C183D7F6-B498-43B3-948B-1728B52AA6E4}">
                <adec:decorative xmlns:adec="http://schemas.microsoft.com/office/drawing/2017/decorative" val="1"/>
              </a:ext>
            </a:extLst>
          </p:cNvPr>
          <p:cNvSpPr/>
          <p:nvPr/>
        </p:nvSpPr>
        <p:spPr>
          <a:xfrm>
            <a:off x="3924300" y="1266825"/>
            <a:ext cx="2612611" cy="422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026" name="Picture 2" descr="Screenshot of test item in Spanish.">
            <a:extLst>
              <a:ext uri="{FF2B5EF4-FFF2-40B4-BE49-F238E27FC236}">
                <a16:creationId xmlns:a16="http://schemas.microsoft.com/office/drawing/2014/main" id="{64ED86C6-C535-7D6A-B347-A20B9D2C4C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33125"/>
          <a:stretch/>
        </p:blipFill>
        <p:spPr bwMode="auto">
          <a:xfrm>
            <a:off x="4735932" y="3325917"/>
            <a:ext cx="4265507" cy="259713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 name="Picture 9" descr="Screenshot of the test tools with the Change Language button highlighted.">
            <a:extLst>
              <a:ext uri="{FF2B5EF4-FFF2-40B4-BE49-F238E27FC236}">
                <a16:creationId xmlns:a16="http://schemas.microsoft.com/office/drawing/2014/main" id="{798E4731-60EE-83B3-AEC9-AC0C061C9EA2}"/>
              </a:ext>
            </a:extLst>
          </p:cNvPr>
          <p:cNvPicPr>
            <a:picLocks noChangeAspect="1"/>
          </p:cNvPicPr>
          <p:nvPr/>
        </p:nvPicPr>
        <p:blipFill>
          <a:blip r:embed="rId5"/>
          <a:stretch>
            <a:fillRect/>
          </a:stretch>
        </p:blipFill>
        <p:spPr>
          <a:xfrm>
            <a:off x="5021368" y="1855037"/>
            <a:ext cx="5731943" cy="963961"/>
          </a:xfrm>
          <a:prstGeom prst="rect">
            <a:avLst/>
          </a:prstGeom>
          <a:ln w="38100">
            <a:solidFill>
              <a:srgbClr val="FF0000"/>
            </a:solidFill>
          </a:ln>
        </p:spPr>
      </p:pic>
      <p:sp>
        <p:nvSpPr>
          <p:cNvPr id="11" name="Arrow: Left 10">
            <a:extLst>
              <a:ext uri="{FF2B5EF4-FFF2-40B4-BE49-F238E27FC236}">
                <a16:creationId xmlns:a16="http://schemas.microsoft.com/office/drawing/2014/main" id="{A349DD26-EF41-D142-6F7C-F03310E00BCD}"/>
              </a:ext>
              <a:ext uri="{C183D7F6-B498-43B3-948B-1728B52AA6E4}">
                <adec:decorative xmlns:adec="http://schemas.microsoft.com/office/drawing/2017/decorative" val="1"/>
              </a:ext>
            </a:extLst>
          </p:cNvPr>
          <p:cNvSpPr/>
          <p:nvPr/>
        </p:nvSpPr>
        <p:spPr>
          <a:xfrm>
            <a:off x="8582339" y="1962378"/>
            <a:ext cx="838200"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9001E21-8613-451C-BEE4-F3364CB18386}"/>
              </a:ext>
            </a:extLst>
          </p:cNvPr>
          <p:cNvSpPr>
            <a:spLocks noGrp="1"/>
          </p:cNvSpPr>
          <p:nvPr>
            <p:ph type="sldNum" sz="quarter" idx="10"/>
          </p:nvPr>
        </p:nvSpPr>
        <p:spPr/>
        <p:txBody>
          <a:bodyPr/>
          <a:lstStyle/>
          <a:p>
            <a:pPr algn="r"/>
            <a:fld id="{F3477EC8-074D-41C4-94AE-E9EA7CEEA348}" type="slidenum">
              <a:rPr lang="en-US" smtClean="0"/>
              <a:pPr algn="r"/>
              <a:t>44</a:t>
            </a:fld>
            <a:endParaRPr lang="en-US" dirty="0"/>
          </a:p>
        </p:txBody>
      </p:sp>
    </p:spTree>
    <p:extLst>
      <p:ext uri="{BB962C8B-B14F-4D97-AF65-F5344CB8AC3E}">
        <p14:creationId xmlns:p14="http://schemas.microsoft.com/office/powerpoint/2010/main" val="247555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1D37-213D-455F-974E-407E59AD05AC}"/>
              </a:ext>
            </a:extLst>
          </p:cNvPr>
          <p:cNvSpPr>
            <a:spLocks noGrp="1"/>
          </p:cNvSpPr>
          <p:nvPr>
            <p:ph type="title"/>
          </p:nvPr>
        </p:nvSpPr>
        <p:spPr/>
        <p:txBody>
          <a:bodyPr/>
          <a:lstStyle/>
          <a:p>
            <a:r>
              <a:rPr lang="en-US" dirty="0"/>
              <a:t>Accessibility Resources: Spanish Presentation </a:t>
            </a:r>
          </a:p>
        </p:txBody>
      </p:sp>
      <p:pic>
        <p:nvPicPr>
          <p:cNvPr id="7" name="Picture 6" descr="Test item displayed with both English and Spanish text. A red arrow indicates the Spanish text. A second red arrow indicates the English text.">
            <a:extLst>
              <a:ext uri="{FF2B5EF4-FFF2-40B4-BE49-F238E27FC236}">
                <a16:creationId xmlns:a16="http://schemas.microsoft.com/office/drawing/2014/main" id="{3382CA0B-4523-478F-9D36-E3C9DBF4B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629" y="712408"/>
            <a:ext cx="7866531" cy="5433184"/>
          </a:xfrm>
          <a:prstGeom prst="rect">
            <a:avLst/>
          </a:prstGeom>
        </p:spPr>
      </p:pic>
      <p:sp>
        <p:nvSpPr>
          <p:cNvPr id="5" name="TextBox 4">
            <a:extLst>
              <a:ext uri="{FF2B5EF4-FFF2-40B4-BE49-F238E27FC236}">
                <a16:creationId xmlns:a16="http://schemas.microsoft.com/office/drawing/2014/main" id="{EBFFC431-AEBB-99F8-6A51-4AB9BD98AE87}"/>
              </a:ext>
            </a:extLst>
          </p:cNvPr>
          <p:cNvSpPr txBox="1"/>
          <p:nvPr/>
        </p:nvSpPr>
        <p:spPr>
          <a:xfrm>
            <a:off x="7763748" y="4390893"/>
            <a:ext cx="4385341" cy="923330"/>
          </a:xfrm>
          <a:prstGeom prst="rect">
            <a:avLst/>
          </a:prstGeom>
          <a:noFill/>
        </p:spPr>
        <p:txBody>
          <a:bodyPr wrap="square">
            <a:spAutoFit/>
          </a:bodyPr>
          <a:lstStyle/>
          <a:p>
            <a:r>
              <a:rPr lang="en-US" sz="1800" dirty="0">
                <a:effectLst/>
                <a:latin typeface="Segoe UI" panose="020B0502040204020203" pitchFamily="34" charset="0"/>
              </a:rPr>
              <a:t>If a word is also included in the English glossary, the glossary will appear with two tabs, one for each language.</a:t>
            </a:r>
            <a:endParaRPr lang="en-US" dirty="0"/>
          </a:p>
        </p:txBody>
      </p:sp>
      <p:sp>
        <p:nvSpPr>
          <p:cNvPr id="3" name="Slide Number Placeholder 2">
            <a:extLst>
              <a:ext uri="{FF2B5EF4-FFF2-40B4-BE49-F238E27FC236}">
                <a16:creationId xmlns:a16="http://schemas.microsoft.com/office/drawing/2014/main" id="{B9001E21-8613-451C-BEE4-F3364CB18386}"/>
              </a:ext>
            </a:extLst>
          </p:cNvPr>
          <p:cNvSpPr>
            <a:spLocks noGrp="1"/>
          </p:cNvSpPr>
          <p:nvPr>
            <p:ph type="sldNum" sz="quarter" idx="10"/>
          </p:nvPr>
        </p:nvSpPr>
        <p:spPr/>
        <p:txBody>
          <a:bodyPr/>
          <a:lstStyle/>
          <a:p>
            <a:pPr algn="r"/>
            <a:fld id="{F3477EC8-074D-41C4-94AE-E9EA7CEEA348}" type="slidenum">
              <a:rPr lang="en-US" smtClean="0"/>
              <a:pPr algn="r"/>
              <a:t>45</a:t>
            </a:fld>
            <a:endParaRPr lang="en-US" dirty="0"/>
          </a:p>
        </p:txBody>
      </p:sp>
    </p:spTree>
    <p:extLst>
      <p:ext uri="{BB962C8B-B14F-4D97-AF65-F5344CB8AC3E}">
        <p14:creationId xmlns:p14="http://schemas.microsoft.com/office/powerpoint/2010/main" val="3540555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7CC6-407A-4817-81E7-C97653023FE4}"/>
              </a:ext>
            </a:extLst>
          </p:cNvPr>
          <p:cNvSpPr>
            <a:spLocks noGrp="1"/>
          </p:cNvSpPr>
          <p:nvPr>
            <p:ph type="title"/>
          </p:nvPr>
        </p:nvSpPr>
        <p:spPr/>
        <p:txBody>
          <a:bodyPr/>
          <a:lstStyle/>
          <a:p>
            <a:r>
              <a:rPr lang="en-US" dirty="0"/>
              <a:t>Accessibility Resources: Word Prediction</a:t>
            </a:r>
          </a:p>
        </p:txBody>
      </p:sp>
      <p:sp>
        <p:nvSpPr>
          <p:cNvPr id="12" name="TextBox 11">
            <a:extLst>
              <a:ext uri="{FF2B5EF4-FFF2-40B4-BE49-F238E27FC236}">
                <a16:creationId xmlns:a16="http://schemas.microsoft.com/office/drawing/2014/main" id="{8BD1D3A9-66B6-46B6-8A3D-8089520AC807}"/>
              </a:ext>
            </a:extLst>
          </p:cNvPr>
          <p:cNvSpPr txBox="1"/>
          <p:nvPr/>
        </p:nvSpPr>
        <p:spPr>
          <a:xfrm>
            <a:off x="426231" y="1530178"/>
            <a:ext cx="5481083" cy="3787191"/>
          </a:xfrm>
          <a:prstGeom prst="rect">
            <a:avLst/>
          </a:prstGeom>
          <a:noFill/>
        </p:spPr>
        <p:txBody>
          <a:bodyPr wrap="square">
            <a:spAutoFit/>
          </a:bodyPr>
          <a:lstStyle/>
          <a:p>
            <a:pPr marL="571500" marR="0" lvl="1" indent="-342900" algn="l" defTabSz="685800" rtl="0" eaLnBrk="1" fontAlgn="auto" latinLnBrk="0" hangingPunct="1">
              <a:lnSpc>
                <a:spcPct val="105000"/>
              </a:lnSpc>
              <a:spcBef>
                <a:spcPts val="600"/>
              </a:spcBef>
              <a:spcAft>
                <a:spcPts val="0"/>
              </a:spcAft>
              <a:buClr>
                <a:srgbClr val="53565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65000"/>
                    <a:lumOff val="35000"/>
                  </a:srgbClr>
                </a:solidFill>
                <a:effectLst/>
                <a:uLnTx/>
                <a:uFillTx/>
                <a:cs typeface="Calibri"/>
              </a:rPr>
              <a:t>Available in the Test Delivery System (TDS) for students with the appropriate accommodations.</a:t>
            </a:r>
          </a:p>
          <a:p>
            <a:pPr marL="571500" lvl="1" indent="-342900" defTabSz="685800">
              <a:lnSpc>
                <a:spcPct val="105000"/>
              </a:lnSpc>
              <a:spcBef>
                <a:spcPts val="600"/>
              </a:spcBef>
              <a:buClr>
                <a:srgbClr val="53565A"/>
              </a:buClr>
              <a:buFont typeface="Arial" panose="020B0604020202020204" pitchFamily="34" charset="0"/>
              <a:buChar char="•"/>
              <a:defRPr/>
            </a:pPr>
            <a:r>
              <a:rPr kumimoji="0" lang="en-US" sz="2400" b="0" i="0" u="none" strike="noStrike" kern="1200" cap="none" spc="0" normalizeH="0" baseline="0" noProof="0" dirty="0">
                <a:ln>
                  <a:noFill/>
                </a:ln>
                <a:solidFill>
                  <a:srgbClr val="000000">
                    <a:lumMod val="65000"/>
                    <a:lumOff val="35000"/>
                  </a:srgbClr>
                </a:solidFill>
                <a:effectLst/>
                <a:uLnTx/>
                <a:uFillTx/>
                <a:cs typeface="Calibri"/>
              </a:rPr>
              <a:t>Predicts each word as students type a written response.</a:t>
            </a:r>
          </a:p>
          <a:p>
            <a:pPr marL="571500" lvl="1" indent="-342900" defTabSz="685800">
              <a:lnSpc>
                <a:spcPct val="105000"/>
              </a:lnSpc>
              <a:spcBef>
                <a:spcPts val="600"/>
              </a:spcBef>
              <a:buClr>
                <a:srgbClr val="53565A"/>
              </a:buClr>
              <a:buFont typeface="Arial" panose="020B0604020202020204" pitchFamily="34" charset="0"/>
              <a:buChar char="•"/>
              <a:defRPr/>
            </a:pPr>
            <a:r>
              <a:rPr lang="en-US" sz="2400" dirty="0">
                <a:solidFill>
                  <a:srgbClr val="000000">
                    <a:lumMod val="65000"/>
                    <a:lumOff val="35000"/>
                  </a:srgbClr>
                </a:solidFill>
                <a:cs typeface="Calibri"/>
              </a:rPr>
              <a:t>Students can select a word instead of typing it manually.</a:t>
            </a:r>
            <a:endParaRPr kumimoji="0" lang="en-US" sz="2400" b="0" i="0" u="none" strike="noStrike" kern="1200" cap="none" spc="0" normalizeH="0" baseline="0" noProof="0" dirty="0">
              <a:ln>
                <a:noFill/>
              </a:ln>
              <a:solidFill>
                <a:srgbClr val="000000">
                  <a:lumMod val="65000"/>
                  <a:lumOff val="35000"/>
                </a:srgbClr>
              </a:solidFill>
              <a:effectLst/>
              <a:uLnTx/>
              <a:uFillTx/>
              <a:cs typeface="Calibri"/>
            </a:endParaRPr>
          </a:p>
          <a:p>
            <a:pPr marL="571500" marR="0" lvl="1" indent="-342900" algn="l" defTabSz="685800" rtl="0" eaLnBrk="1" fontAlgn="auto" latinLnBrk="0" hangingPunct="1">
              <a:lnSpc>
                <a:spcPct val="105000"/>
              </a:lnSpc>
              <a:spcBef>
                <a:spcPts val="600"/>
              </a:spcBef>
              <a:spcAft>
                <a:spcPts val="0"/>
              </a:spcAft>
              <a:buClr>
                <a:srgbClr val="53565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65000"/>
                    <a:lumOff val="35000"/>
                  </a:srgbClr>
                </a:solidFill>
                <a:effectLst/>
                <a:uLnTx/>
                <a:uFillTx/>
                <a:cs typeface="Calibri"/>
              </a:rPr>
              <a:t>Available on supported iPadOS and ChromeOS devices.</a:t>
            </a:r>
          </a:p>
        </p:txBody>
      </p:sp>
      <p:pic>
        <p:nvPicPr>
          <p:cNvPr id="13" name="Picture 12" descr="word prediction tool in use">
            <a:extLst>
              <a:ext uri="{FF2B5EF4-FFF2-40B4-BE49-F238E27FC236}">
                <a16:creationId xmlns:a16="http://schemas.microsoft.com/office/drawing/2014/main" id="{929D1ABE-3F38-4F7D-A075-EC9D53AE8FE4}"/>
              </a:ext>
            </a:extLst>
          </p:cNvPr>
          <p:cNvPicPr/>
          <p:nvPr/>
        </p:nvPicPr>
        <p:blipFill>
          <a:blip r:embed="rId4">
            <a:extLst>
              <a:ext uri="{28A0092B-C50C-407E-A947-70E740481C1C}">
                <a14:useLocalDpi xmlns:a14="http://schemas.microsoft.com/office/drawing/2010/main" val="0"/>
              </a:ext>
            </a:extLst>
          </a:blip>
          <a:stretch>
            <a:fillRect/>
          </a:stretch>
        </p:blipFill>
        <p:spPr>
          <a:xfrm>
            <a:off x="6443442" y="2020570"/>
            <a:ext cx="5152793" cy="281686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4D955CAD-B55B-40FA-AD9F-FF27411CD569}"/>
              </a:ext>
            </a:extLst>
          </p:cNvPr>
          <p:cNvSpPr>
            <a:spLocks noGrp="1"/>
          </p:cNvSpPr>
          <p:nvPr>
            <p:ph type="sldNum" sz="quarter" idx="10"/>
          </p:nvPr>
        </p:nvSpPr>
        <p:spPr>
          <a:xfrm>
            <a:off x="11335557" y="6492277"/>
            <a:ext cx="706657" cy="278820"/>
          </a:xfrm>
        </p:spPr>
        <p:txBody>
          <a:bodyPr/>
          <a:lstStyle/>
          <a:p>
            <a:pPr algn="r"/>
            <a:fld id="{F3477EC8-074D-41C4-94AE-E9EA7CEEA348}" type="slidenum">
              <a:rPr lang="en-US" smtClean="0"/>
              <a:pPr algn="r"/>
              <a:t>46</a:t>
            </a:fld>
            <a:endParaRPr lang="en-US" dirty="0"/>
          </a:p>
        </p:txBody>
      </p:sp>
    </p:spTree>
    <p:custDataLst>
      <p:tags r:id="rId1"/>
    </p:custDataLst>
    <p:extLst>
      <p:ext uri="{BB962C8B-B14F-4D97-AF65-F5344CB8AC3E}">
        <p14:creationId xmlns:p14="http://schemas.microsoft.com/office/powerpoint/2010/main" val="3801596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1E64-829F-4916-8291-1873529F091B}"/>
              </a:ext>
            </a:extLst>
          </p:cNvPr>
          <p:cNvSpPr>
            <a:spLocks noGrp="1"/>
          </p:cNvSpPr>
          <p:nvPr>
            <p:ph type="title"/>
          </p:nvPr>
        </p:nvSpPr>
        <p:spPr/>
        <p:txBody>
          <a:bodyPr/>
          <a:lstStyle/>
          <a:p>
            <a:r>
              <a:rPr lang="en-US" dirty="0"/>
              <a:t>Ending a Test</a:t>
            </a:r>
          </a:p>
        </p:txBody>
      </p:sp>
    </p:spTree>
    <p:custDataLst>
      <p:tags r:id="rId1"/>
    </p:custDataLst>
    <p:extLst>
      <p:ext uri="{BB962C8B-B14F-4D97-AF65-F5344CB8AC3E}">
        <p14:creationId xmlns:p14="http://schemas.microsoft.com/office/powerpoint/2010/main" val="42468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Pause</a:t>
            </a:r>
          </a:p>
        </p:txBody>
      </p:sp>
      <p:pic>
        <p:nvPicPr>
          <p:cNvPr id="7" name="Picture 6" descr="Screenshot of the alert students will see when they select the pause button">
            <a:extLst>
              <a:ext uri="{FF2B5EF4-FFF2-40B4-BE49-F238E27FC236}">
                <a16:creationId xmlns:a16="http://schemas.microsoft.com/office/drawing/2014/main" id="{73603A5B-83F4-4F49-7146-4E859CFFFDF1}"/>
              </a:ext>
            </a:extLst>
          </p:cNvPr>
          <p:cNvPicPr>
            <a:picLocks noChangeAspect="1"/>
          </p:cNvPicPr>
          <p:nvPr/>
        </p:nvPicPr>
        <p:blipFill>
          <a:blip r:embed="rId4"/>
          <a:stretch>
            <a:fillRect/>
          </a:stretch>
        </p:blipFill>
        <p:spPr>
          <a:xfrm>
            <a:off x="1160194" y="2603424"/>
            <a:ext cx="7835468" cy="2368144"/>
          </a:xfrm>
          <a:prstGeom prst="rect">
            <a:avLst/>
          </a:prstGeom>
        </p:spPr>
      </p:pic>
      <p:pic>
        <p:nvPicPr>
          <p:cNvPr id="9" name="Picture 8" descr="Screenshot of a test with the the pause button location highlighted.">
            <a:extLst>
              <a:ext uri="{FF2B5EF4-FFF2-40B4-BE49-F238E27FC236}">
                <a16:creationId xmlns:a16="http://schemas.microsoft.com/office/drawing/2014/main" id="{62EA41F9-22A0-4F11-B78F-81B9F73634E1}"/>
              </a:ext>
            </a:extLst>
          </p:cNvPr>
          <p:cNvPicPr>
            <a:picLocks noChangeAspect="1"/>
          </p:cNvPicPr>
          <p:nvPr/>
        </p:nvPicPr>
        <p:blipFill>
          <a:blip r:embed="rId5"/>
          <a:stretch>
            <a:fillRect/>
          </a:stretch>
        </p:blipFill>
        <p:spPr>
          <a:xfrm>
            <a:off x="1096695" y="1333536"/>
            <a:ext cx="10375376" cy="75516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Arrow: Left 5">
            <a:extLst>
              <a:ext uri="{FF2B5EF4-FFF2-40B4-BE49-F238E27FC236}">
                <a16:creationId xmlns:a16="http://schemas.microsoft.com/office/drawing/2014/main" id="{647BADBB-66D7-40EF-B4CB-283CB30A1EFB}"/>
              </a:ext>
              <a:ext uri="{C183D7F6-B498-43B3-948B-1728B52AA6E4}">
                <adec:decorative xmlns:adec="http://schemas.microsoft.com/office/drawing/2017/decorative" val="1"/>
              </a:ext>
            </a:extLst>
          </p:cNvPr>
          <p:cNvSpPr/>
          <p:nvPr/>
        </p:nvSpPr>
        <p:spPr>
          <a:xfrm rot="5400000">
            <a:off x="10830416" y="1696816"/>
            <a:ext cx="778628" cy="57294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BD8675E-106C-4CD7-88A0-9A000DE72E7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561534" y="3323189"/>
            <a:ext cx="1686160" cy="116221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FD5E00D2-FCD0-4873-BB0A-25D99C613328}"/>
              </a:ext>
              <a:ext uri="{C183D7F6-B498-43B3-948B-1728B52AA6E4}">
                <adec:decorative xmlns:adec="http://schemas.microsoft.com/office/drawing/2017/decorative" val="1"/>
              </a:ext>
            </a:extLst>
          </p:cNvPr>
          <p:cNvSpPr/>
          <p:nvPr/>
        </p:nvSpPr>
        <p:spPr>
          <a:xfrm>
            <a:off x="1269999" y="4387368"/>
            <a:ext cx="1485901" cy="533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Slide Number Placeholder 3">
            <a:extLst>
              <a:ext uri="{FF2B5EF4-FFF2-40B4-BE49-F238E27FC236}">
                <a16:creationId xmlns:a16="http://schemas.microsoft.com/office/drawing/2014/main" id="{B0F4D381-8243-4F3A-8A19-80EE2AEACEF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48</a:t>
            </a:fld>
            <a:endParaRPr lang="en-US" dirty="0"/>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Pause Rules</a:t>
            </a:r>
          </a:p>
        </p:txBody>
      </p:sp>
      <p:sp>
        <p:nvSpPr>
          <p:cNvPr id="3" name="Content Placeholder 2"/>
          <p:cNvSpPr>
            <a:spLocks noGrp="1"/>
          </p:cNvSpPr>
          <p:nvPr>
            <p:ph idx="1"/>
          </p:nvPr>
        </p:nvSpPr>
        <p:spPr>
          <a:xfrm>
            <a:off x="612867" y="849407"/>
            <a:ext cx="10966265" cy="5107640"/>
          </a:xfrm>
        </p:spPr>
        <p:txBody>
          <a:bodyPr rtlCol="0">
            <a:noAutofit/>
          </a:bodyPr>
          <a:lstStyle/>
          <a:p>
            <a:pPr fontAlgn="auto">
              <a:buFont typeface="Arial" panose="020B0604020202020204" pitchFamily="34" charset="0"/>
              <a:buChar char="•"/>
              <a:defRPr/>
            </a:pPr>
            <a:r>
              <a:rPr lang="en-US" sz="1950" dirty="0">
                <a:solidFill>
                  <a:srgbClr val="53565A"/>
                </a:solidFill>
              </a:rPr>
              <a:t>For WCAS and computer adaptive tests (CATs) and that have been paused for less than 20 minutes, students returning from a break in testing can revisit any items in the current test segment and change their answers if desired.</a:t>
            </a:r>
          </a:p>
          <a:p>
            <a:pPr fontAlgn="auto">
              <a:buFont typeface="Arial" panose="020B0604020202020204" pitchFamily="34" charset="0"/>
              <a:buChar char="•"/>
              <a:defRPr/>
            </a:pPr>
            <a:r>
              <a:rPr lang="en-US" sz="1950" dirty="0">
                <a:solidFill>
                  <a:srgbClr val="53565A"/>
                </a:solidFill>
              </a:rPr>
              <a:t>Students taking a CAT or WCAS who have paused their tests for longer than 20 minutes may only return to the most recently visited page containing unanswered test items in the current test segment. They may change any answers present on this page but may not access any items on previous pages or in previous segments of the test.</a:t>
            </a:r>
          </a:p>
          <a:p>
            <a:pPr>
              <a:buFont typeface="Arial" panose="020B0604020202020204" pitchFamily="34" charset="0"/>
              <a:buChar char="•"/>
              <a:defRPr/>
            </a:pPr>
            <a:r>
              <a:rPr lang="en-US" sz="1950" dirty="0">
                <a:solidFill>
                  <a:srgbClr val="53565A"/>
                </a:solidFill>
              </a:rPr>
              <a:t>If all items on the most recently visited page were answered prior to pausing, the student will resume the test on the next page with unanswered items and will not be allowed to access previous pages or segments of the test.</a:t>
            </a:r>
          </a:p>
          <a:p>
            <a:pPr>
              <a:buFont typeface="Arial" panose="020B0604020202020204" pitchFamily="34" charset="0"/>
              <a:buChar char="•"/>
              <a:defRPr/>
            </a:pPr>
            <a:r>
              <a:rPr lang="en-US" sz="1950" dirty="0">
                <a:solidFill>
                  <a:srgbClr val="53565A"/>
                </a:solidFill>
              </a:rPr>
              <a:t>For performance tasks (PTs), there are no pause restrictions. If a PT is paused for 20 minutes or more, the student can return to the PT and review or change answers and continue entering their responses.</a:t>
            </a:r>
          </a:p>
        </p:txBody>
      </p:sp>
      <p:sp>
        <p:nvSpPr>
          <p:cNvPr id="6" name="Slide Number Placeholder 3">
            <a:extLst>
              <a:ext uri="{FF2B5EF4-FFF2-40B4-BE49-F238E27FC236}">
                <a16:creationId xmlns:a16="http://schemas.microsoft.com/office/drawing/2014/main" id="{AF0D88E1-FBF4-407C-9027-9D0183EF04C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Browser Login</a:t>
            </a:r>
          </a:p>
        </p:txBody>
      </p:sp>
      <p:grpSp>
        <p:nvGrpSpPr>
          <p:cNvPr id="3" name="Group 2" descr="Student Sign In page.">
            <a:extLst>
              <a:ext uri="{FF2B5EF4-FFF2-40B4-BE49-F238E27FC236}">
                <a16:creationId xmlns:a16="http://schemas.microsoft.com/office/drawing/2014/main" id="{1CDCB5DE-2331-F52A-991B-770AAD1799BA}"/>
              </a:ext>
            </a:extLst>
          </p:cNvPr>
          <p:cNvGrpSpPr/>
          <p:nvPr/>
        </p:nvGrpSpPr>
        <p:grpSpPr>
          <a:xfrm>
            <a:off x="2127025" y="904651"/>
            <a:ext cx="7614612" cy="5048698"/>
            <a:chOff x="2127025" y="904651"/>
            <a:chExt cx="7614612" cy="5048698"/>
          </a:xfrm>
        </p:grpSpPr>
        <p:pic>
          <p:nvPicPr>
            <p:cNvPr id="12" name="Picture 11">
              <a:extLst>
                <a:ext uri="{FF2B5EF4-FFF2-40B4-BE49-F238E27FC236}">
                  <a16:creationId xmlns:a16="http://schemas.microsoft.com/office/drawing/2014/main" id="{2CFF7ED2-D09D-DADF-E12E-20D295B4E101}"/>
                </a:ext>
              </a:extLst>
            </p:cNvPr>
            <p:cNvPicPr>
              <a:picLocks noChangeAspect="1"/>
            </p:cNvPicPr>
            <p:nvPr/>
          </p:nvPicPr>
          <p:blipFill>
            <a:blip r:embed="rId4"/>
            <a:stretch>
              <a:fillRect/>
            </a:stretch>
          </p:blipFill>
          <p:spPr>
            <a:xfrm>
              <a:off x="2127025" y="904651"/>
              <a:ext cx="7614612" cy="5048698"/>
            </a:xfrm>
            <a:prstGeom prst="rect">
              <a:avLst/>
            </a:prstGeom>
            <a:ln>
              <a:noFill/>
            </a:ln>
            <a:effectLst>
              <a:outerShdw blurRad="292100" dist="139700" dir="2700000" algn="tl" rotWithShape="0">
                <a:srgbClr val="333333">
                  <a:alpha val="65000"/>
                </a:srgbClr>
              </a:outerShdw>
            </a:effectLst>
          </p:spPr>
        </p:pic>
        <p:grpSp>
          <p:nvGrpSpPr>
            <p:cNvPr id="5" name="Group 4" descr="Image fo the Secure Browser sign in screen.">
              <a:extLst>
                <a:ext uri="{FF2B5EF4-FFF2-40B4-BE49-F238E27FC236}">
                  <a16:creationId xmlns:a16="http://schemas.microsoft.com/office/drawing/2014/main" id="{FA31ABE5-BE9D-486C-A8EE-5D7CBA9976C3}"/>
                </a:ext>
              </a:extLst>
            </p:cNvPr>
            <p:cNvGrpSpPr/>
            <p:nvPr/>
          </p:nvGrpSpPr>
          <p:grpSpPr>
            <a:xfrm>
              <a:off x="3880517" y="2349840"/>
              <a:ext cx="3497145" cy="3603508"/>
              <a:chOff x="4391251" y="2517504"/>
              <a:chExt cx="3062740" cy="3070191"/>
            </a:xfrm>
          </p:grpSpPr>
          <p:sp>
            <p:nvSpPr>
              <p:cNvPr id="4" name="Arrow: Left 3">
                <a:extLst>
                  <a:ext uri="{FF2B5EF4-FFF2-40B4-BE49-F238E27FC236}">
                    <a16:creationId xmlns:a16="http://schemas.microsoft.com/office/drawing/2014/main" id="{5F507729-29D0-4BB2-9B48-5DF5ADBB34F1}"/>
                  </a:ext>
                </a:extLst>
              </p:cNvPr>
              <p:cNvSpPr/>
              <p:nvPr/>
            </p:nvSpPr>
            <p:spPr>
              <a:xfrm rot="10800000">
                <a:off x="4391537" y="2517504"/>
                <a:ext cx="720734" cy="38953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 5">
                <a:extLst>
                  <a:ext uri="{FF2B5EF4-FFF2-40B4-BE49-F238E27FC236}">
                    <a16:creationId xmlns:a16="http://schemas.microsoft.com/office/drawing/2014/main" id="{897623B2-83F7-48D8-ACE4-6AD39A7203E4}"/>
                  </a:ext>
                </a:extLst>
              </p:cNvPr>
              <p:cNvSpPr/>
              <p:nvPr/>
            </p:nvSpPr>
            <p:spPr>
              <a:xfrm rot="10800000">
                <a:off x="4426472" y="4069850"/>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43811B24-3DD5-4480-A391-BAABD71E5C70}"/>
                  </a:ext>
                </a:extLst>
              </p:cNvPr>
              <p:cNvSpPr/>
              <p:nvPr/>
            </p:nvSpPr>
            <p:spPr>
              <a:xfrm rot="10800000">
                <a:off x="4391251" y="3205199"/>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E7B7AC0B-F586-45DB-B056-F0D68CD68215}"/>
                  </a:ext>
                </a:extLst>
              </p:cNvPr>
              <p:cNvSpPr/>
              <p:nvPr/>
            </p:nvSpPr>
            <p:spPr>
              <a:xfrm>
                <a:off x="6768191" y="5206695"/>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 name="Slide Number Placeholder 3">
            <a:extLst>
              <a:ext uri="{FF2B5EF4-FFF2-40B4-BE49-F238E27FC236}">
                <a16:creationId xmlns:a16="http://schemas.microsoft.com/office/drawing/2014/main" id="{9D0E9FFB-6AEB-4FA0-B69E-727039D9E2F5}"/>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a:t>
            </a:fld>
            <a:endParaRPr lang="en-US"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Timeout</a:t>
            </a:r>
          </a:p>
        </p:txBody>
      </p:sp>
      <p:sp>
        <p:nvSpPr>
          <p:cNvPr id="3" name="Content Placeholder 2"/>
          <p:cNvSpPr>
            <a:spLocks noGrp="1"/>
          </p:cNvSpPr>
          <p:nvPr>
            <p:ph idx="1"/>
          </p:nvPr>
        </p:nvSpPr>
        <p:spPr>
          <a:xfrm>
            <a:off x="426231" y="883920"/>
            <a:ext cx="10966265" cy="4450080"/>
          </a:xfrm>
        </p:spPr>
        <p:txBody>
          <a:bodyPr rtlCol="0">
            <a:noAutofit/>
          </a:bodyPr>
          <a:lstStyle/>
          <a:p>
            <a:pPr marL="0" indent="0" fontAlgn="auto">
              <a:buNone/>
              <a:defRPr/>
            </a:pPr>
            <a:r>
              <a:rPr lang="en-US" sz="2400" b="1" dirty="0">
                <a:solidFill>
                  <a:srgbClr val="53565A"/>
                </a:solidFill>
              </a:rPr>
              <a:t>Test Timeout Due to Inactivity</a:t>
            </a:r>
          </a:p>
          <a:p>
            <a:pPr fontAlgn="auto">
              <a:lnSpc>
                <a:spcPct val="100000"/>
              </a:lnSpc>
              <a:spcAft>
                <a:spcPts val="600"/>
              </a:spcAft>
              <a:buFont typeface="Arial" panose="020B0604020202020204" pitchFamily="34" charset="0"/>
              <a:buChar char="•"/>
              <a:defRPr/>
            </a:pPr>
            <a:r>
              <a:rPr lang="en-US" sz="2000" dirty="0">
                <a:solidFill>
                  <a:srgbClr val="53565A"/>
                </a:solidFill>
              </a:rPr>
              <a:t>As a security measure, after 30 minutes of test inactivity, students are logged out and their tests are paused automatically.</a:t>
            </a:r>
          </a:p>
          <a:p>
            <a:pPr fontAlgn="auto">
              <a:lnSpc>
                <a:spcPct val="100000"/>
              </a:lnSpc>
              <a:spcAft>
                <a:spcPts val="600"/>
              </a:spcAft>
              <a:buFont typeface="Arial" panose="020B0604020202020204" pitchFamily="34" charset="0"/>
              <a:buChar char="•"/>
              <a:defRPr/>
            </a:pPr>
            <a:r>
              <a:rPr lang="en-US" sz="2000" dirty="0">
                <a:solidFill>
                  <a:srgbClr val="53565A"/>
                </a:solidFill>
              </a:rPr>
              <a:t>Inactivity is determined by whether the student is interacting with the test by selecting answers or using navigation tools. Clicking an empty space on the screen is not considered activity.</a:t>
            </a:r>
          </a:p>
          <a:p>
            <a:pPr fontAlgn="auto">
              <a:lnSpc>
                <a:spcPct val="100000"/>
              </a:lnSpc>
              <a:spcAft>
                <a:spcPts val="600"/>
              </a:spcAft>
              <a:buFont typeface="Arial" panose="020B0604020202020204" pitchFamily="34" charset="0"/>
              <a:buChar char="•"/>
              <a:defRPr/>
            </a:pPr>
            <a:r>
              <a:rPr lang="en-US" sz="2000" dirty="0">
                <a:solidFill>
                  <a:srgbClr val="53565A"/>
                </a:solidFill>
              </a:rPr>
              <a:t>Students will receive a warning message prior to being logged out and must click the </a:t>
            </a:r>
            <a:r>
              <a:rPr lang="en-US" sz="2000" b="1" dirty="0">
                <a:solidFill>
                  <a:srgbClr val="53565A"/>
                </a:solidFill>
              </a:rPr>
              <a:t>OK</a:t>
            </a:r>
            <a:r>
              <a:rPr lang="en-US" sz="2000" dirty="0">
                <a:solidFill>
                  <a:srgbClr val="53565A"/>
                </a:solidFill>
              </a:rPr>
              <a:t> button on the pop-up message within 60 seconds in order to avoid automatic logout and pausing of their test.</a:t>
            </a:r>
          </a:p>
          <a:p>
            <a:pPr fontAlgn="auto">
              <a:lnSpc>
                <a:spcPct val="100000"/>
              </a:lnSpc>
              <a:spcAft>
                <a:spcPts val="600"/>
              </a:spcAft>
              <a:buFont typeface="Arial" panose="020B0604020202020204" pitchFamily="34" charset="0"/>
              <a:buChar char="•"/>
              <a:defRPr/>
            </a:pPr>
            <a:r>
              <a:rPr lang="en-US" sz="2000" dirty="0">
                <a:solidFill>
                  <a:srgbClr val="53565A"/>
                </a:solidFill>
              </a:rPr>
              <a:t>If a student’s test is paused due to inactivity, the same rules apply as when the student intentionally pauses the test.</a:t>
            </a:r>
          </a:p>
        </p:txBody>
      </p:sp>
      <p:pic>
        <p:nvPicPr>
          <p:cNvPr id="5" name="Picture 4" descr="Message window that checks if the students is still there. Student can click the OK button to stay in the test. ">
            <a:extLst>
              <a:ext uri="{FF2B5EF4-FFF2-40B4-BE49-F238E27FC236}">
                <a16:creationId xmlns:a16="http://schemas.microsoft.com/office/drawing/2014/main" id="{21674E5E-9152-42C0-BE5E-20CD422D3F31}"/>
              </a:ext>
            </a:extLst>
          </p:cNvPr>
          <p:cNvPicPr>
            <a:picLocks noChangeAspect="1"/>
          </p:cNvPicPr>
          <p:nvPr/>
        </p:nvPicPr>
        <p:blipFill rotWithShape="1">
          <a:blip r:embed="rId3"/>
          <a:srcRect l="2680" t="18962" r="5470" b="19119"/>
          <a:stretch/>
        </p:blipFill>
        <p:spPr>
          <a:xfrm>
            <a:off x="4273571" y="4875213"/>
            <a:ext cx="7118925" cy="151819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01459EEB-9852-4F74-95BC-29D4E44C6FF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Segment</a:t>
            </a:r>
          </a:p>
        </p:txBody>
      </p:sp>
      <p:pic>
        <p:nvPicPr>
          <p:cNvPr id="8" name="Picture 7" descr="the message students will see when they have reached the end of a segment in segmented tests.">
            <a:extLst>
              <a:ext uri="{FF2B5EF4-FFF2-40B4-BE49-F238E27FC236}">
                <a16:creationId xmlns:a16="http://schemas.microsoft.com/office/drawing/2014/main" id="{BF6A5556-221E-482A-9A7C-C08C2066CE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58066" y="1259839"/>
            <a:ext cx="7475868" cy="24381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descr="the alert students will see before moving on to a new segment in segmented tests">
            <a:extLst>
              <a:ext uri="{FF2B5EF4-FFF2-40B4-BE49-F238E27FC236}">
                <a16:creationId xmlns:a16="http://schemas.microsoft.com/office/drawing/2014/main" id="{74D4F620-3AA4-4964-8EEB-E3B597C5FA95}"/>
              </a:ext>
            </a:extLst>
          </p:cNvPr>
          <p:cNvPicPr>
            <a:picLocks noChangeAspect="1"/>
          </p:cNvPicPr>
          <p:nvPr/>
        </p:nvPicPr>
        <p:blipFill rotWithShape="1">
          <a:blip r:embed="rId5">
            <a:extLst>
              <a:ext uri="{28A0092B-C50C-407E-A947-70E740481C1C}">
                <a14:useLocalDpi xmlns:a14="http://schemas.microsoft.com/office/drawing/2010/main" val="0"/>
              </a:ext>
            </a:extLst>
          </a:blip>
          <a:srcRect l="21863" t="36828" r="22550" b="35986"/>
          <a:stretch/>
        </p:blipFill>
        <p:spPr>
          <a:xfrm>
            <a:off x="3497179" y="4114801"/>
            <a:ext cx="5197642" cy="181275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Slide Number Placeholder 3">
            <a:extLst>
              <a:ext uri="{FF2B5EF4-FFF2-40B4-BE49-F238E27FC236}">
                <a16:creationId xmlns:a16="http://schemas.microsoft.com/office/drawing/2014/main" id="{CDADC928-A2E4-405F-86BB-1A3C17B766F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51</a:t>
            </a:fld>
            <a:endParaRPr lang="en-US" dirty="0"/>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2E1B-2772-4879-8916-CED2791869E3}"/>
              </a:ext>
            </a:extLst>
          </p:cNvPr>
          <p:cNvSpPr>
            <a:spLocks noGrp="1"/>
          </p:cNvSpPr>
          <p:nvPr>
            <p:ph type="title"/>
          </p:nvPr>
        </p:nvSpPr>
        <p:spPr/>
        <p:txBody>
          <a:bodyPr/>
          <a:lstStyle/>
          <a:p>
            <a:r>
              <a:rPr lang="en-US" dirty="0"/>
              <a:t>Begin a New Segment</a:t>
            </a:r>
          </a:p>
        </p:txBody>
      </p:sp>
      <p:pic>
        <p:nvPicPr>
          <p:cNvPr id="5" name="Picture 4" descr="Light grey screen with the message &quot;Waiting for segment approval.&quot;">
            <a:extLst>
              <a:ext uri="{FF2B5EF4-FFF2-40B4-BE49-F238E27FC236}">
                <a16:creationId xmlns:a16="http://schemas.microsoft.com/office/drawing/2014/main" id="{B925349A-EABE-4AA2-B1D5-92F3F758C85A}"/>
              </a:ext>
            </a:extLst>
          </p:cNvPr>
          <p:cNvPicPr>
            <a:picLocks noChangeAspect="1"/>
          </p:cNvPicPr>
          <p:nvPr/>
        </p:nvPicPr>
        <p:blipFill>
          <a:blip r:embed="rId3"/>
          <a:stretch>
            <a:fillRect/>
          </a:stretch>
        </p:blipFill>
        <p:spPr>
          <a:xfrm>
            <a:off x="2133056" y="841256"/>
            <a:ext cx="7925888" cy="5175487"/>
          </a:xfrm>
          <a:prstGeom prst="rect">
            <a:avLst/>
          </a:prstGeom>
        </p:spPr>
      </p:pic>
      <p:sp>
        <p:nvSpPr>
          <p:cNvPr id="3" name="Slide Number Placeholder 2">
            <a:extLst>
              <a:ext uri="{FF2B5EF4-FFF2-40B4-BE49-F238E27FC236}">
                <a16:creationId xmlns:a16="http://schemas.microsoft.com/office/drawing/2014/main" id="{976ED264-6A54-4CCE-9CBE-94DCD2069E31}"/>
              </a:ext>
            </a:extLst>
          </p:cNvPr>
          <p:cNvSpPr>
            <a:spLocks noGrp="1"/>
          </p:cNvSpPr>
          <p:nvPr>
            <p:ph type="sldNum" sz="quarter" idx="10"/>
          </p:nvPr>
        </p:nvSpPr>
        <p:spPr/>
        <p:txBody>
          <a:bodyPr/>
          <a:lstStyle/>
          <a:p>
            <a:pPr algn="r"/>
            <a:fld id="{F3477EC8-074D-41C4-94AE-E9EA7CEEA348}" type="slidenum">
              <a:rPr lang="en-US" smtClean="0"/>
              <a:pPr algn="r"/>
              <a:t>52</a:t>
            </a:fld>
            <a:endParaRPr lang="en-US" dirty="0"/>
          </a:p>
        </p:txBody>
      </p:sp>
    </p:spTree>
    <p:extLst>
      <p:ext uri="{BB962C8B-B14F-4D97-AF65-F5344CB8AC3E}">
        <p14:creationId xmlns:p14="http://schemas.microsoft.com/office/powerpoint/2010/main" val="3732524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End Test</a:t>
            </a:r>
          </a:p>
        </p:txBody>
      </p:sp>
      <p:pic>
        <p:nvPicPr>
          <p:cNvPr id="5" name="Picture 4" descr="Screenshot of the Review Test page.">
            <a:extLst>
              <a:ext uri="{FF2B5EF4-FFF2-40B4-BE49-F238E27FC236}">
                <a16:creationId xmlns:a16="http://schemas.microsoft.com/office/drawing/2014/main" id="{70BF1DCC-E79E-45FE-23CB-9C40713578F3}"/>
              </a:ext>
            </a:extLst>
          </p:cNvPr>
          <p:cNvPicPr>
            <a:picLocks noChangeAspect="1"/>
          </p:cNvPicPr>
          <p:nvPr/>
        </p:nvPicPr>
        <p:blipFill>
          <a:blip r:embed="rId4"/>
          <a:stretch>
            <a:fillRect/>
          </a:stretch>
        </p:blipFill>
        <p:spPr>
          <a:xfrm>
            <a:off x="2624710" y="760073"/>
            <a:ext cx="7082530" cy="3893713"/>
          </a:xfrm>
          <a:prstGeom prst="rect">
            <a:avLst/>
          </a:prstGeom>
        </p:spPr>
      </p:pic>
      <p:pic>
        <p:nvPicPr>
          <p:cNvPr id="8" name="Picture 7" descr="Screenshot of the test submission confirmation dialogue.">
            <a:extLst>
              <a:ext uri="{FF2B5EF4-FFF2-40B4-BE49-F238E27FC236}">
                <a16:creationId xmlns:a16="http://schemas.microsoft.com/office/drawing/2014/main" id="{56D5CCAB-68F0-7612-18ED-E3C305A839F1}"/>
              </a:ext>
            </a:extLst>
          </p:cNvPr>
          <p:cNvPicPr>
            <a:picLocks noChangeAspect="1"/>
          </p:cNvPicPr>
          <p:nvPr/>
        </p:nvPicPr>
        <p:blipFill>
          <a:blip r:embed="rId5"/>
          <a:stretch>
            <a:fillRect/>
          </a:stretch>
        </p:blipFill>
        <p:spPr>
          <a:xfrm>
            <a:off x="3352800" y="4740870"/>
            <a:ext cx="5204349" cy="1444139"/>
          </a:xfrm>
          <a:prstGeom prst="rect">
            <a:avLst/>
          </a:prstGeom>
        </p:spPr>
      </p:pic>
      <p:sp>
        <p:nvSpPr>
          <p:cNvPr id="13" name="Slide Number Placeholder 3">
            <a:extLst>
              <a:ext uri="{FF2B5EF4-FFF2-40B4-BE49-F238E27FC236}">
                <a16:creationId xmlns:a16="http://schemas.microsoft.com/office/drawing/2014/main" id="{B3DAFFDC-5EAA-48F5-9028-E1C5D48C03C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53</a:t>
            </a:fld>
            <a:endParaRPr lang="en-US" dirty="0"/>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Completion Page</a:t>
            </a:r>
          </a:p>
        </p:txBody>
      </p:sp>
      <p:pic>
        <p:nvPicPr>
          <p:cNvPr id="4" name="Picture 3" descr="Screenshot of the Test Completion Page.">
            <a:extLst>
              <a:ext uri="{FF2B5EF4-FFF2-40B4-BE49-F238E27FC236}">
                <a16:creationId xmlns:a16="http://schemas.microsoft.com/office/drawing/2014/main" id="{FD2E21A3-D5B1-5172-502D-AECAF4DE56F5}"/>
              </a:ext>
            </a:extLst>
          </p:cNvPr>
          <p:cNvPicPr>
            <a:picLocks noChangeAspect="1"/>
          </p:cNvPicPr>
          <p:nvPr/>
        </p:nvPicPr>
        <p:blipFill>
          <a:blip r:embed="rId4"/>
          <a:stretch>
            <a:fillRect/>
          </a:stretch>
        </p:blipFill>
        <p:spPr>
          <a:xfrm>
            <a:off x="2506675" y="1047543"/>
            <a:ext cx="7260133" cy="4921457"/>
          </a:xfrm>
          <a:prstGeom prst="rect">
            <a:avLst/>
          </a:prstGeom>
          <a:effectLst>
            <a:outerShdw blurRad="50800" dist="38100" dir="2700000" algn="tl" rotWithShape="0">
              <a:prstClr val="black">
                <a:alpha val="40000"/>
              </a:prstClr>
            </a:outerShdw>
          </a:effectLst>
        </p:spPr>
      </p:pic>
      <p:sp>
        <p:nvSpPr>
          <p:cNvPr id="13" name="Slide Number Placeholder 3">
            <a:extLst>
              <a:ext uri="{FF2B5EF4-FFF2-40B4-BE49-F238E27FC236}">
                <a16:creationId xmlns:a16="http://schemas.microsoft.com/office/drawing/2014/main" id="{B3DAFFDC-5EAA-48F5-9028-E1C5D48C03C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54</a:t>
            </a:fld>
            <a:endParaRPr lang="en-US" dirty="0"/>
          </a:p>
        </p:txBody>
      </p:sp>
    </p:spTree>
    <p:custDataLst>
      <p:tags r:id="rId1"/>
    </p:custDataLst>
    <p:extLst>
      <p:ext uri="{BB962C8B-B14F-4D97-AF65-F5344CB8AC3E}">
        <p14:creationId xmlns:p14="http://schemas.microsoft.com/office/powerpoint/2010/main" val="3743851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Thank You!</a:t>
            </a:r>
          </a:p>
        </p:txBody>
      </p:sp>
      <p:sp>
        <p:nvSpPr>
          <p:cNvPr id="3" name="Content Placeholder 2"/>
          <p:cNvSpPr>
            <a:spLocks noGrp="1"/>
          </p:cNvSpPr>
          <p:nvPr>
            <p:ph idx="1"/>
          </p:nvPr>
        </p:nvSpPr>
        <p:spPr>
          <a:xfrm>
            <a:off x="476166" y="1045796"/>
            <a:ext cx="10966265" cy="4382237"/>
          </a:xfrm>
        </p:spPr>
        <p:txBody>
          <a:bodyPr rtlCol="0">
            <a:noAutofit/>
          </a:bodyPr>
          <a:lstStyle/>
          <a:p>
            <a:pPr marL="0" indent="0" eaLnBrk="1" fontAlgn="auto" hangingPunct="1">
              <a:buNone/>
              <a:defRPr/>
            </a:pPr>
            <a:r>
              <a:rPr lang="en-US" sz="2800" b="1" dirty="0">
                <a:solidFill>
                  <a:srgbClr val="505A08"/>
                </a:solidFill>
              </a:rPr>
              <a:t>For further information, please visit </a:t>
            </a:r>
          </a:p>
          <a:p>
            <a:pPr marL="342900" indent="-342900" eaLnBrk="1" fontAlgn="auto" hangingPunct="1">
              <a:buFont typeface="Arial" panose="020B0604020202020204" pitchFamily="34" charset="0"/>
              <a:buChar char="•"/>
              <a:defRPr/>
            </a:pPr>
            <a:r>
              <a:rPr lang="en-US" sz="2400" b="1" dirty="0">
                <a:solidFill>
                  <a:schemeClr val="tx2"/>
                </a:solidFill>
              </a:rPr>
              <a:t>WCAP Portal</a:t>
            </a:r>
          </a:p>
          <a:p>
            <a:pPr marL="808038" lvl="2" indent="-342900">
              <a:defRPr/>
            </a:pPr>
            <a:r>
              <a:rPr lang="en-US" sz="2400" dirty="0">
                <a:solidFill>
                  <a:schemeClr val="tx2"/>
                </a:solidFill>
                <a:hlinkClick r:id="rId3"/>
              </a:rPr>
              <a:t>https://wa.portal.cambiumast.com/</a:t>
            </a:r>
            <a:endParaRPr lang="en-US" sz="2400" dirty="0">
              <a:solidFill>
                <a:schemeClr val="tx2"/>
              </a:solidFill>
            </a:endParaRPr>
          </a:p>
          <a:p>
            <a:pPr marL="342900" indent="-342900">
              <a:buFont typeface="Arial" panose="020B0604020202020204" pitchFamily="34" charset="0"/>
              <a:buChar char="•"/>
              <a:defRPr/>
            </a:pPr>
            <a:r>
              <a:rPr lang="en-US" sz="2400" b="1" dirty="0">
                <a:effectLst/>
                <a:ea typeface="Calibri" panose="020F0502020204030204" pitchFamily="34" charset="0"/>
              </a:rPr>
              <a:t>Washington Help Desk</a:t>
            </a:r>
            <a:endParaRPr lang="en-US" sz="2400" b="1" dirty="0">
              <a:ea typeface="Calibri" panose="020F0502020204030204" pitchFamily="34" charset="0"/>
            </a:endParaRPr>
          </a:p>
          <a:p>
            <a:pPr marL="808038" lvl="2" indent="-342900">
              <a:defRPr/>
            </a:pPr>
            <a:r>
              <a:rPr lang="en-US" sz="2400" u="sng" dirty="0">
                <a:solidFill>
                  <a:srgbClr val="0563C1"/>
                </a:solidFill>
                <a:effectLst/>
                <a:ea typeface="Calibri" panose="020F0502020204030204" pitchFamily="34" charset="0"/>
                <a:hlinkClick r:id="rId4"/>
              </a:rPr>
              <a:t>wahelpdesk@cambiumassessment.com</a:t>
            </a:r>
            <a:endParaRPr lang="en-US" sz="2400" u="sng" dirty="0">
              <a:solidFill>
                <a:srgbClr val="0563C1"/>
              </a:solidFill>
              <a:effectLst/>
              <a:ea typeface="Calibri" panose="020F0502020204030204" pitchFamily="34" charset="0"/>
            </a:endParaRPr>
          </a:p>
          <a:p>
            <a:pPr marL="808038" lvl="2" indent="-342900">
              <a:defRPr/>
            </a:pPr>
            <a:r>
              <a:rPr lang="en-US" sz="2400" dirty="0">
                <a:effectLst/>
                <a:ea typeface="Calibri" panose="020F0502020204030204" pitchFamily="34" charset="0"/>
              </a:rPr>
              <a:t>1 (844) 560-7366</a:t>
            </a:r>
            <a:endParaRPr lang="en-US" dirty="0">
              <a:solidFill>
                <a:srgbClr val="FF0000"/>
              </a:solidFill>
            </a:endParaRPr>
          </a:p>
          <a:p>
            <a:pPr fontAlgn="auto">
              <a:buFont typeface="Arial" panose="020B0604020202020204" pitchFamily="34" charset="0"/>
              <a:buChar char="•"/>
              <a:defRPr/>
            </a:pPr>
            <a:endParaRPr lang="en-US" dirty="0">
              <a:solidFill>
                <a:srgbClr val="FF0000"/>
              </a:solidFill>
            </a:endParaRPr>
          </a:p>
        </p:txBody>
      </p:sp>
      <p:sp>
        <p:nvSpPr>
          <p:cNvPr id="5" name="Slide Number Placeholder 3">
            <a:extLst>
              <a:ext uri="{FF2B5EF4-FFF2-40B4-BE49-F238E27FC236}">
                <a16:creationId xmlns:a16="http://schemas.microsoft.com/office/drawing/2014/main" id="{861BF2DD-CDD4-42E1-A077-18DDFC3A789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Login Errors</a:t>
            </a:r>
          </a:p>
        </p:txBody>
      </p:sp>
      <p:graphicFrame>
        <p:nvGraphicFramePr>
          <p:cNvPr id="6" name="Table 5" descr="Table with 3 columns and 4 rows. The columns are Issue, Error Message, What to Do. The rows describe different issues that might come up in the testing process and how to resolve them"/>
          <p:cNvGraphicFramePr>
            <a:graphicFrameLocks noGrp="1"/>
          </p:cNvGraphicFramePr>
          <p:nvPr>
            <p:extLst>
              <p:ext uri="{D42A27DB-BD31-4B8C-83A1-F6EECF244321}">
                <p14:modId xmlns:p14="http://schemas.microsoft.com/office/powerpoint/2010/main" val="3258209782"/>
              </p:ext>
            </p:extLst>
          </p:nvPr>
        </p:nvGraphicFramePr>
        <p:xfrm>
          <a:off x="761697" y="718268"/>
          <a:ext cx="10668606" cy="5445545"/>
        </p:xfrm>
        <a:graphic>
          <a:graphicData uri="http://schemas.openxmlformats.org/drawingml/2006/table">
            <a:tbl>
              <a:tblPr firstRow="1" bandRow="1">
                <a:tableStyleId>{5C22544A-7EE6-4342-B048-85BDC9FD1C3A}</a:tableStyleId>
              </a:tblPr>
              <a:tblGrid>
                <a:gridCol w="3261457">
                  <a:extLst>
                    <a:ext uri="{9D8B030D-6E8A-4147-A177-3AD203B41FA5}">
                      <a16:colId xmlns:a16="http://schemas.microsoft.com/office/drawing/2014/main" val="20000"/>
                    </a:ext>
                  </a:extLst>
                </a:gridCol>
                <a:gridCol w="2555446">
                  <a:extLst>
                    <a:ext uri="{9D8B030D-6E8A-4147-A177-3AD203B41FA5}">
                      <a16:colId xmlns:a16="http://schemas.microsoft.com/office/drawing/2014/main" val="20001"/>
                    </a:ext>
                  </a:extLst>
                </a:gridCol>
                <a:gridCol w="4851703">
                  <a:extLst>
                    <a:ext uri="{9D8B030D-6E8A-4147-A177-3AD203B41FA5}">
                      <a16:colId xmlns:a16="http://schemas.microsoft.com/office/drawing/2014/main" val="20002"/>
                    </a:ext>
                  </a:extLst>
                </a:gridCol>
              </a:tblGrid>
              <a:tr h="463119">
                <a:tc>
                  <a:txBody>
                    <a:bodyPr/>
                    <a:lstStyle/>
                    <a:p>
                      <a:r>
                        <a:rPr lang="en-US" sz="1700" dirty="0">
                          <a:latin typeface="Calibri" panose="020F0502020204030204" pitchFamily="34" charset="0"/>
                          <a:cs typeface="Calibri" panose="020F0502020204030204" pitchFamily="34" charset="0"/>
                        </a:rPr>
                        <a:t>Issue</a:t>
                      </a:r>
                      <a:endParaRPr lang="en-US" sz="1700" b="1" dirty="0">
                        <a:solidFill>
                          <a:srgbClr val="FFFFFF"/>
                        </a:solidFill>
                        <a:latin typeface="Calibri" panose="020F0502020204030204" pitchFamily="34" charset="0"/>
                        <a:cs typeface="Calibri" panose="020F0502020204030204" pitchFamily="34" charset="0"/>
                      </a:endParaRPr>
                    </a:p>
                  </a:txBody>
                  <a:tcPr marL="108494" marR="108494" marT="54245" marB="54245"/>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700" dirty="0">
                          <a:latin typeface="Calibri" panose="020F0502020204030204" pitchFamily="34" charset="0"/>
                          <a:cs typeface="Calibri" panose="020F0502020204030204" pitchFamily="34" charset="0"/>
                        </a:rPr>
                        <a:t>Error Message</a:t>
                      </a:r>
                      <a:endParaRPr lang="en-US" sz="1700" dirty="0">
                        <a:solidFill>
                          <a:srgbClr val="FFFFFF"/>
                        </a:solidFill>
                        <a:latin typeface="Calibri" panose="020F0502020204030204" pitchFamily="34" charset="0"/>
                        <a:cs typeface="Calibri" panose="020F0502020204030204" pitchFamily="34" charset="0"/>
                      </a:endParaRPr>
                    </a:p>
                  </a:txBody>
                  <a:tcPr marL="108494" marR="108494" marT="54245" marB="54245"/>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700" dirty="0">
                          <a:latin typeface="Calibri" panose="020F0502020204030204" pitchFamily="34" charset="0"/>
                          <a:cs typeface="Calibri" panose="020F0502020204030204" pitchFamily="34" charset="0"/>
                        </a:rPr>
                        <a:t>What</a:t>
                      </a:r>
                      <a:r>
                        <a:rPr lang="en-US" sz="1700" baseline="0" dirty="0">
                          <a:latin typeface="Calibri" panose="020F0502020204030204" pitchFamily="34" charset="0"/>
                          <a:cs typeface="Calibri" panose="020F0502020204030204" pitchFamily="34" charset="0"/>
                        </a:rPr>
                        <a:t> to Do</a:t>
                      </a:r>
                      <a:endParaRPr lang="en-US" sz="1700" dirty="0">
                        <a:solidFill>
                          <a:srgbClr val="FFFFFF"/>
                        </a:solidFill>
                        <a:latin typeface="Calibri" panose="020F0502020204030204" pitchFamily="34" charset="0"/>
                        <a:cs typeface="Calibri" panose="020F0502020204030204" pitchFamily="34" charset="0"/>
                      </a:endParaRPr>
                    </a:p>
                  </a:txBody>
                  <a:tcPr marL="108494" marR="108494" marT="54245" marB="54245"/>
                </a:tc>
                <a:extLst>
                  <a:ext uri="{0D108BD9-81ED-4DB2-BD59-A6C34878D82A}">
                    <a16:rowId xmlns:a16="http://schemas.microsoft.com/office/drawing/2014/main" val="10000"/>
                  </a:ext>
                </a:extLst>
              </a:tr>
              <a:tr h="1374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cs typeface="Calibri" panose="020F0502020204030204" pitchFamily="34" charset="0"/>
                        </a:rPr>
                        <a:t>Student first</a:t>
                      </a:r>
                      <a:r>
                        <a:rPr lang="en-US" sz="1700" baseline="0" dirty="0">
                          <a:latin typeface="Calibri" panose="020F0502020204030204" pitchFamily="34" charset="0"/>
                          <a:cs typeface="Calibri" panose="020F0502020204030204" pitchFamily="34" charset="0"/>
                        </a:rPr>
                        <a:t> name and SSID do not exactly match what is in the system.</a:t>
                      </a:r>
                      <a:endParaRPr lang="en-US" sz="1700" b="1" dirty="0">
                        <a:solidFill>
                          <a:schemeClr val="tx1"/>
                        </a:solidFill>
                        <a:latin typeface="Calibri" panose="020F0502020204030204" pitchFamily="34" charset="0"/>
                        <a:cs typeface="Calibri" panose="020F0502020204030204" pitchFamily="34" charset="0"/>
                      </a:endParaRPr>
                    </a:p>
                  </a:txBody>
                  <a:tcPr marL="108494" marR="108494" marT="54245" marB="5424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a:latin typeface="Calibri" panose="020F0502020204030204" pitchFamily="34" charset="0"/>
                          <a:cs typeface="Calibri" panose="020F0502020204030204" pitchFamily="34" charset="0"/>
                        </a:rPr>
                        <a:t>Please check that your information is entered correctly. If you need help, ask your Test Administrator.</a:t>
                      </a:r>
                      <a:endParaRPr lang="en-US" sz="1700" b="1" dirty="0">
                        <a:solidFill>
                          <a:schemeClr val="tx1"/>
                        </a:solidFill>
                        <a:latin typeface="Calibri" panose="020F0502020204030204" pitchFamily="34" charset="0"/>
                        <a:cs typeface="Calibri" panose="020F0502020204030204" pitchFamily="34" charset="0"/>
                      </a:endParaRPr>
                    </a:p>
                  </a:txBody>
                  <a:tcPr marL="108494" marR="108494" marT="54245" marB="5424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700" dirty="0">
                          <a:latin typeface="Calibri" panose="020F0502020204030204" pitchFamily="34" charset="0"/>
                          <a:cs typeface="Calibri" panose="020F0502020204030204" pitchFamily="34" charset="0"/>
                        </a:rPr>
                        <a:t>Verify that the student has entered the correct first name and exact SSID</a:t>
                      </a:r>
                      <a:r>
                        <a:rPr lang="en-US" sz="1700" u="none" dirty="0">
                          <a:latin typeface="Calibri" panose="020F0502020204030204" pitchFamily="34" charset="0"/>
                          <a:cs typeface="Calibri" panose="020F0502020204030204" pitchFamily="34" charset="0"/>
                        </a:rPr>
                        <a:t>. You</a:t>
                      </a:r>
                      <a:r>
                        <a:rPr lang="en-US" sz="1700" u="none" baseline="0" dirty="0">
                          <a:latin typeface="Calibri" panose="020F0502020204030204" pitchFamily="34" charset="0"/>
                          <a:cs typeface="Calibri" panose="020F0502020204030204" pitchFamily="34" charset="0"/>
                        </a:rPr>
                        <a:t> may </a:t>
                      </a:r>
                      <a:r>
                        <a:rPr lang="en-US" sz="1700" baseline="0" dirty="0">
                          <a:latin typeface="Calibri" panose="020F0502020204030204" pitchFamily="34" charset="0"/>
                          <a:cs typeface="Calibri" panose="020F0502020204030204" pitchFamily="34" charset="0"/>
                        </a:rPr>
                        <a:t>need to use the </a:t>
                      </a:r>
                      <a:r>
                        <a:rPr lang="en-US" sz="1700" b="1" baseline="0" dirty="0">
                          <a:latin typeface="Calibri" panose="020F0502020204030204" pitchFamily="34" charset="0"/>
                          <a:cs typeface="Calibri" panose="020F0502020204030204" pitchFamily="34" charset="0"/>
                        </a:rPr>
                        <a:t>Student Lookup </a:t>
                      </a:r>
                      <a:r>
                        <a:rPr lang="en-US" sz="1700" b="0" baseline="0" dirty="0">
                          <a:latin typeface="Calibri" panose="020F0502020204030204" pitchFamily="34" charset="0"/>
                          <a:cs typeface="Calibri" panose="020F0502020204030204" pitchFamily="34" charset="0"/>
                        </a:rPr>
                        <a:t>tool</a:t>
                      </a:r>
                      <a:r>
                        <a:rPr lang="en-US" sz="1700" baseline="0" dirty="0">
                          <a:latin typeface="Calibri" panose="020F0502020204030204" pitchFamily="34" charset="0"/>
                          <a:cs typeface="Calibri" panose="020F0502020204030204" pitchFamily="34" charset="0"/>
                        </a:rPr>
                        <a:t>, located in the </a:t>
                      </a:r>
                      <a:r>
                        <a:rPr lang="en-US" sz="1700" i="1" baseline="0" dirty="0">
                          <a:latin typeface="Calibri" panose="020F0502020204030204" pitchFamily="34" charset="0"/>
                          <a:cs typeface="Calibri" panose="020F0502020204030204" pitchFamily="34" charset="0"/>
                        </a:rPr>
                        <a:t>TA Interface</a:t>
                      </a:r>
                      <a:r>
                        <a:rPr lang="en-US" sz="1700" baseline="0" dirty="0">
                          <a:latin typeface="Calibri" panose="020F0502020204030204" pitchFamily="34" charset="0"/>
                          <a:cs typeface="Calibri" panose="020F0502020204030204" pitchFamily="34" charset="0"/>
                        </a:rPr>
                        <a:t>, to verify that the student is in the system.</a:t>
                      </a:r>
                      <a:endParaRPr lang="en-US" sz="1700" b="0" baseline="0" dirty="0">
                        <a:solidFill>
                          <a:schemeClr val="tx1"/>
                        </a:solidFill>
                        <a:latin typeface="Calibri" panose="020F0502020204030204" pitchFamily="34" charset="0"/>
                        <a:cs typeface="Calibri" panose="020F0502020204030204" pitchFamily="34" charset="0"/>
                      </a:endParaRPr>
                    </a:p>
                  </a:txBody>
                  <a:tcPr marL="108494" marR="108494" marT="54245" marB="54245"/>
                </a:tc>
                <a:extLst>
                  <a:ext uri="{0D108BD9-81ED-4DB2-BD59-A6C34878D82A}">
                    <a16:rowId xmlns:a16="http://schemas.microsoft.com/office/drawing/2014/main" val="10001"/>
                  </a:ext>
                </a:extLst>
              </a:tr>
              <a:tr h="614796">
                <a:tc>
                  <a:txBody>
                    <a:bodyPr/>
                    <a:lstStyle/>
                    <a:p>
                      <a:r>
                        <a:rPr lang="en-US" sz="1700" dirty="0">
                          <a:latin typeface="Calibri" panose="020F0502020204030204" pitchFamily="34" charset="0"/>
                          <a:cs typeface="Calibri" panose="020F0502020204030204" pitchFamily="34" charset="0"/>
                        </a:rPr>
                        <a:t>Student enters the</a:t>
                      </a:r>
                      <a:r>
                        <a:rPr lang="en-US" sz="1700" baseline="0" dirty="0">
                          <a:latin typeface="Calibri" panose="020F0502020204030204" pitchFamily="34" charset="0"/>
                          <a:cs typeface="Calibri" panose="020F0502020204030204" pitchFamily="34" charset="0"/>
                        </a:rPr>
                        <a:t> </a:t>
                      </a:r>
                      <a:r>
                        <a:rPr lang="en-US" sz="1700" i="1" baseline="0" dirty="0">
                          <a:latin typeface="Calibri" panose="020F0502020204030204" pitchFamily="34" charset="0"/>
                          <a:cs typeface="Calibri" panose="020F0502020204030204" pitchFamily="34" charset="0"/>
                        </a:rPr>
                        <a:t>session ID</a:t>
                      </a:r>
                      <a:r>
                        <a:rPr lang="en-US" sz="1700" baseline="0" dirty="0">
                          <a:latin typeface="Calibri" panose="020F0502020204030204" pitchFamily="34" charset="0"/>
                          <a:cs typeface="Calibri" panose="020F0502020204030204" pitchFamily="34" charset="0"/>
                        </a:rPr>
                        <a:t> incorrectly.</a:t>
                      </a:r>
                      <a:endParaRPr lang="en-US" sz="1700" b="1" dirty="0">
                        <a:solidFill>
                          <a:schemeClr val="tx1"/>
                        </a:solidFill>
                        <a:latin typeface="Calibri" panose="020F0502020204030204" pitchFamily="34" charset="0"/>
                        <a:cs typeface="Calibri" panose="020F0502020204030204" pitchFamily="34" charset="0"/>
                      </a:endParaRPr>
                    </a:p>
                  </a:txBody>
                  <a:tcPr marL="108494" marR="108494" marT="54245" marB="5424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700" u="none" strike="noStrike" kern="1200" baseline="0" dirty="0">
                          <a:latin typeface="Calibri" panose="020F0502020204030204" pitchFamily="34" charset="0"/>
                          <a:cs typeface="Calibri" panose="020F0502020204030204" pitchFamily="34" charset="0"/>
                        </a:rPr>
                        <a:t>The session is not available for testing.</a:t>
                      </a:r>
                      <a:endParaRPr lang="en-US" sz="1700" b="0" u="none" strike="noStrike" dirty="0">
                        <a:solidFill>
                          <a:schemeClr val="tx1"/>
                        </a:solidFill>
                        <a:latin typeface="Calibri" panose="020F0502020204030204" pitchFamily="34" charset="0"/>
                        <a:cs typeface="Calibri" panose="020F0502020204030204" pitchFamily="34" charset="0"/>
                      </a:endParaRPr>
                    </a:p>
                  </a:txBody>
                  <a:tcPr marL="108494" marR="108494" marT="54245" marB="5424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700" dirty="0">
                          <a:latin typeface="Calibri" panose="020F0502020204030204" pitchFamily="34" charset="0"/>
                          <a:cs typeface="Calibri" panose="020F0502020204030204" pitchFamily="34" charset="0"/>
                        </a:rPr>
                        <a:t>Verify that the student has entered the correct</a:t>
                      </a:r>
                      <a:r>
                        <a:rPr lang="en-US" sz="1700" baseline="0" dirty="0">
                          <a:latin typeface="Calibri" panose="020F0502020204030204" pitchFamily="34" charset="0"/>
                          <a:cs typeface="Calibri" panose="020F0502020204030204" pitchFamily="34" charset="0"/>
                        </a:rPr>
                        <a:t> </a:t>
                      </a:r>
                      <a:r>
                        <a:rPr lang="en-US" sz="1700" i="1" baseline="0" dirty="0">
                          <a:latin typeface="Calibri" panose="020F0502020204030204" pitchFamily="34" charset="0"/>
                          <a:cs typeface="Calibri" panose="020F0502020204030204" pitchFamily="34" charset="0"/>
                        </a:rPr>
                        <a:t>session ID </a:t>
                      </a:r>
                      <a:r>
                        <a:rPr lang="en-US" sz="1700" baseline="0" dirty="0">
                          <a:latin typeface="Calibri" panose="020F0502020204030204" pitchFamily="34" charset="0"/>
                          <a:cs typeface="Calibri" panose="020F0502020204030204" pitchFamily="34" charset="0"/>
                        </a:rPr>
                        <a:t>with no extra spaces or characters.</a:t>
                      </a:r>
                      <a:endParaRPr lang="en-US" sz="1700" b="0" dirty="0">
                        <a:solidFill>
                          <a:schemeClr val="tx1"/>
                        </a:solidFill>
                        <a:latin typeface="Calibri" panose="020F0502020204030204" pitchFamily="34" charset="0"/>
                        <a:cs typeface="Calibri" panose="020F0502020204030204" pitchFamily="34" charset="0"/>
                      </a:endParaRPr>
                    </a:p>
                  </a:txBody>
                  <a:tcPr marL="108494" marR="108494" marT="54245" marB="54245"/>
                </a:tc>
                <a:extLst>
                  <a:ext uri="{0D108BD9-81ED-4DB2-BD59-A6C34878D82A}">
                    <a16:rowId xmlns:a16="http://schemas.microsoft.com/office/drawing/2014/main" val="10002"/>
                  </a:ext>
                </a:extLst>
              </a:tr>
              <a:tr h="614796">
                <a:tc>
                  <a:txBody>
                    <a:bodyPr/>
                    <a:lstStyle/>
                    <a:p>
                      <a:r>
                        <a:rPr lang="en-US" sz="1700" b="0" dirty="0">
                          <a:solidFill>
                            <a:schemeClr val="tx1"/>
                          </a:solidFill>
                          <a:latin typeface="Calibri" panose="020F0502020204030204" pitchFamily="34" charset="0"/>
                          <a:cs typeface="Calibri" panose="020F0502020204030204" pitchFamily="34" charset="0"/>
                        </a:rPr>
                        <a:t>Student enters a session ID that has not yet started.</a:t>
                      </a:r>
                    </a:p>
                  </a:txBody>
                  <a:tcPr marL="108494" marR="108494" marT="54245" marB="54245"/>
                </a:tc>
                <a:tc>
                  <a:txBody>
                    <a:bodyPr/>
                    <a:lstStyle/>
                    <a:p>
                      <a:r>
                        <a:rPr lang="en-US" sz="1700" b="0" u="none" strike="noStrike" dirty="0">
                          <a:solidFill>
                            <a:schemeClr val="tx1"/>
                          </a:solidFill>
                          <a:latin typeface="Calibri" panose="020F0502020204030204" pitchFamily="34" charset="0"/>
                          <a:cs typeface="Calibri" panose="020F0502020204030204" pitchFamily="34" charset="0"/>
                        </a:rPr>
                        <a:t>Session not ready</a:t>
                      </a:r>
                    </a:p>
                  </a:txBody>
                  <a:tcPr marL="108494" marR="108494" marT="54245" marB="54245"/>
                </a:tc>
                <a:tc>
                  <a:txBody>
                    <a:bodyPr/>
                    <a:lstStyle/>
                    <a:p>
                      <a:r>
                        <a:rPr lang="en-US" sz="1700" b="0" dirty="0">
                          <a:solidFill>
                            <a:schemeClr val="tx1"/>
                          </a:solidFill>
                          <a:latin typeface="Calibri" panose="020F0502020204030204" pitchFamily="34" charset="0"/>
                          <a:cs typeface="Calibri" panose="020F0502020204030204" pitchFamily="34" charset="0"/>
                        </a:rPr>
                        <a:t>Verify that tests have been added into the session in the </a:t>
                      </a:r>
                      <a:r>
                        <a:rPr lang="en-US" sz="1700" b="0" i="1" dirty="0">
                          <a:solidFill>
                            <a:schemeClr val="tx1"/>
                          </a:solidFill>
                          <a:latin typeface="Calibri" panose="020F0502020204030204" pitchFamily="34" charset="0"/>
                          <a:cs typeface="Calibri" panose="020F0502020204030204" pitchFamily="34" charset="0"/>
                        </a:rPr>
                        <a:t>TA Interface</a:t>
                      </a:r>
                      <a:r>
                        <a:rPr lang="en-US" sz="1700" b="0" i="0" dirty="0">
                          <a:solidFill>
                            <a:schemeClr val="tx1"/>
                          </a:solidFill>
                          <a:latin typeface="Calibri" panose="020F0502020204030204" pitchFamily="34" charset="0"/>
                          <a:cs typeface="Calibri" panose="020F0502020204030204" pitchFamily="34" charset="0"/>
                        </a:rPr>
                        <a:t> and press the Start Session button.</a:t>
                      </a:r>
                      <a:endParaRPr lang="en-US" sz="1700" b="0" dirty="0">
                        <a:solidFill>
                          <a:schemeClr val="tx1"/>
                        </a:solidFill>
                        <a:latin typeface="Calibri" panose="020F0502020204030204" pitchFamily="34" charset="0"/>
                        <a:cs typeface="Calibri" panose="020F0502020204030204" pitchFamily="34" charset="0"/>
                      </a:endParaRPr>
                    </a:p>
                  </a:txBody>
                  <a:tcPr marL="108494" marR="108494" marT="54245" marB="54245"/>
                </a:tc>
                <a:extLst>
                  <a:ext uri="{0D108BD9-81ED-4DB2-BD59-A6C34878D82A}">
                    <a16:rowId xmlns:a16="http://schemas.microsoft.com/office/drawing/2014/main" val="3531570276"/>
                  </a:ext>
                </a:extLst>
              </a:tr>
              <a:tr h="921346">
                <a:tc>
                  <a:txBody>
                    <a:bodyPr/>
                    <a:lstStyle/>
                    <a:p>
                      <a:r>
                        <a:rPr lang="en-US" sz="1700" dirty="0">
                          <a:latin typeface="Calibri" panose="020F0502020204030204" pitchFamily="34" charset="0"/>
                          <a:cs typeface="Calibri" panose="020F0502020204030204" pitchFamily="34" charset="0"/>
                        </a:rPr>
                        <a:t>Student enters a</a:t>
                      </a:r>
                      <a:r>
                        <a:rPr lang="en-US" sz="1700" baseline="0" dirty="0">
                          <a:latin typeface="Calibri" panose="020F0502020204030204" pitchFamily="34" charset="0"/>
                          <a:cs typeface="Calibri" panose="020F0502020204030204" pitchFamily="34" charset="0"/>
                        </a:rPr>
                        <a:t> </a:t>
                      </a:r>
                      <a:r>
                        <a:rPr lang="en-US" sz="1700" i="1" baseline="0" dirty="0">
                          <a:latin typeface="Calibri" panose="020F0502020204030204" pitchFamily="34" charset="0"/>
                          <a:cs typeface="Calibri" panose="020F0502020204030204" pitchFamily="34" charset="0"/>
                        </a:rPr>
                        <a:t>session ID </a:t>
                      </a:r>
                      <a:r>
                        <a:rPr lang="en-US" sz="1700" baseline="0" dirty="0">
                          <a:latin typeface="Calibri" panose="020F0502020204030204" pitchFamily="34" charset="0"/>
                          <a:cs typeface="Calibri" panose="020F0502020204030204" pitchFamily="34" charset="0"/>
                        </a:rPr>
                        <a:t>for an incorrect or expired session.</a:t>
                      </a:r>
                      <a:endParaRPr lang="en-US" sz="1700" b="1" dirty="0">
                        <a:solidFill>
                          <a:schemeClr val="tx1"/>
                        </a:solidFill>
                        <a:latin typeface="Calibri" panose="020F0502020204030204" pitchFamily="34" charset="0"/>
                        <a:cs typeface="Calibri" panose="020F0502020204030204" pitchFamily="34" charset="0"/>
                      </a:endParaRPr>
                    </a:p>
                  </a:txBody>
                  <a:tcPr marL="108494" marR="108494" marT="54245" marB="5424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700" u="none" strike="noStrike" kern="1200" baseline="0" dirty="0">
                          <a:latin typeface="Calibri" panose="020F0502020204030204" pitchFamily="34" charset="0"/>
                          <a:cs typeface="Calibri" panose="020F0502020204030204" pitchFamily="34" charset="0"/>
                        </a:rPr>
                        <a:t>Session has expired.</a:t>
                      </a:r>
                      <a:endParaRPr lang="en-US" sz="1700" b="0" u="none" strike="sngStrike" dirty="0">
                        <a:solidFill>
                          <a:schemeClr val="tx1"/>
                        </a:solidFill>
                        <a:latin typeface="Calibri" panose="020F0502020204030204" pitchFamily="34" charset="0"/>
                        <a:cs typeface="Calibri" panose="020F0502020204030204" pitchFamily="34" charset="0"/>
                      </a:endParaRPr>
                    </a:p>
                  </a:txBody>
                  <a:tcPr marL="108494" marR="108494" marT="54245" marB="54245"/>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700" kern="1200" baseline="0" dirty="0">
                          <a:latin typeface="Calibri" panose="020F0502020204030204" pitchFamily="34" charset="0"/>
                          <a:cs typeface="Calibri" panose="020F0502020204030204" pitchFamily="34" charset="0"/>
                        </a:rPr>
                        <a:t>Ensure that the student enters the correct </a:t>
                      </a:r>
                      <a:r>
                        <a:rPr lang="en-US" sz="1700" i="1" kern="1200" baseline="0" dirty="0">
                          <a:latin typeface="Calibri" panose="020F0502020204030204" pitchFamily="34" charset="0"/>
                          <a:cs typeface="Calibri" panose="020F0502020204030204" pitchFamily="34" charset="0"/>
                        </a:rPr>
                        <a:t>session ID </a:t>
                      </a:r>
                      <a:r>
                        <a:rPr lang="en-US" sz="1700" kern="1200" baseline="0" dirty="0">
                          <a:latin typeface="Calibri" panose="020F0502020204030204" pitchFamily="34" charset="0"/>
                          <a:cs typeface="Calibri" panose="020F0502020204030204" pitchFamily="34" charset="0"/>
                        </a:rPr>
                        <a:t>for the current session. If this does not work, verify that your session is open using the </a:t>
                      </a:r>
                      <a:r>
                        <a:rPr lang="en-US" sz="1700" i="1" kern="1200" baseline="0" dirty="0">
                          <a:latin typeface="Calibri" panose="020F0502020204030204" pitchFamily="34" charset="0"/>
                          <a:cs typeface="Calibri" panose="020F0502020204030204" pitchFamily="34" charset="0"/>
                        </a:rPr>
                        <a:t>TA interface</a:t>
                      </a:r>
                      <a:r>
                        <a:rPr lang="en-US" sz="1700" kern="1200" baseline="0" dirty="0">
                          <a:latin typeface="Calibri" panose="020F0502020204030204" pitchFamily="34" charset="0"/>
                          <a:cs typeface="Calibri" panose="020F0502020204030204" pitchFamily="34" charset="0"/>
                        </a:rPr>
                        <a:t>.</a:t>
                      </a:r>
                      <a:endParaRPr lang="en-US" sz="1700" b="0" dirty="0">
                        <a:solidFill>
                          <a:schemeClr val="tx1"/>
                        </a:solidFill>
                        <a:latin typeface="Calibri" panose="020F0502020204030204" pitchFamily="34" charset="0"/>
                        <a:cs typeface="Calibri" panose="020F0502020204030204" pitchFamily="34" charset="0"/>
                      </a:endParaRPr>
                    </a:p>
                  </a:txBody>
                  <a:tcPr marL="108494" marR="108494" marT="54245" marB="54245"/>
                </a:tc>
                <a:extLst>
                  <a:ext uri="{0D108BD9-81ED-4DB2-BD59-A6C34878D82A}">
                    <a16:rowId xmlns:a16="http://schemas.microsoft.com/office/drawing/2014/main" val="10003"/>
                  </a:ext>
                </a:extLst>
              </a:tr>
              <a:tr h="1374256">
                <a:tc>
                  <a:txBody>
                    <a:bodyPr/>
                    <a:lstStyle/>
                    <a:p>
                      <a:r>
                        <a:rPr lang="en-US" sz="1700" b="0" dirty="0">
                          <a:solidFill>
                            <a:schemeClr val="tx1"/>
                          </a:solidFill>
                          <a:latin typeface="Calibri" panose="020F0502020204030204" pitchFamily="34" charset="0"/>
                          <a:cs typeface="Calibri" panose="020F0502020204030204" pitchFamily="34" charset="0"/>
                        </a:rPr>
                        <a:t>One person (either the TA or the student) is using</a:t>
                      </a:r>
                      <a:r>
                        <a:rPr lang="en-US" sz="1700" b="0" baseline="0" dirty="0">
                          <a:solidFill>
                            <a:schemeClr val="tx1"/>
                          </a:solidFill>
                          <a:latin typeface="Calibri" panose="020F0502020204030204" pitchFamily="34" charset="0"/>
                          <a:cs typeface="Calibri" panose="020F0502020204030204" pitchFamily="34" charset="0"/>
                        </a:rPr>
                        <a:t> the </a:t>
                      </a:r>
                      <a:r>
                        <a:rPr lang="en-US" sz="1700" b="1" i="1" baseline="0" dirty="0">
                          <a:solidFill>
                            <a:schemeClr val="tx1"/>
                          </a:solidFill>
                          <a:latin typeface="Calibri" panose="020F0502020204030204" pitchFamily="34" charset="0"/>
                          <a:cs typeface="Calibri" panose="020F0502020204030204" pitchFamily="34" charset="0"/>
                        </a:rPr>
                        <a:t>Operational Test Administration</a:t>
                      </a:r>
                      <a:r>
                        <a:rPr lang="en-US" sz="1700" b="0" baseline="0" dirty="0">
                          <a:solidFill>
                            <a:schemeClr val="tx1"/>
                          </a:solidFill>
                          <a:latin typeface="Calibri" panose="020F0502020204030204" pitchFamily="34" charset="0"/>
                          <a:cs typeface="Calibri" panose="020F0502020204030204" pitchFamily="34" charset="0"/>
                        </a:rPr>
                        <a:t> site, and the other is using the </a:t>
                      </a:r>
                      <a:r>
                        <a:rPr lang="en-US" sz="1700" b="1" i="1" baseline="0" dirty="0">
                          <a:solidFill>
                            <a:schemeClr val="tx1"/>
                          </a:solidFill>
                          <a:latin typeface="Calibri" panose="020F0502020204030204" pitchFamily="34" charset="0"/>
                          <a:cs typeface="Calibri" panose="020F0502020204030204" pitchFamily="34" charset="0"/>
                        </a:rPr>
                        <a:t>Practice and Training Test</a:t>
                      </a:r>
                      <a:r>
                        <a:rPr lang="en-US" sz="1700" b="0" i="1" baseline="0" dirty="0">
                          <a:solidFill>
                            <a:schemeClr val="tx1"/>
                          </a:solidFill>
                          <a:latin typeface="Calibri" panose="020F0502020204030204" pitchFamily="34" charset="0"/>
                          <a:cs typeface="Calibri" panose="020F0502020204030204" pitchFamily="34" charset="0"/>
                        </a:rPr>
                        <a:t> </a:t>
                      </a:r>
                      <a:r>
                        <a:rPr lang="en-US" sz="1700" b="0" baseline="0" dirty="0">
                          <a:solidFill>
                            <a:schemeClr val="tx1"/>
                          </a:solidFill>
                          <a:latin typeface="Calibri" panose="020F0502020204030204" pitchFamily="34" charset="0"/>
                          <a:cs typeface="Calibri" panose="020F0502020204030204" pitchFamily="34" charset="0"/>
                        </a:rPr>
                        <a:t>site.</a:t>
                      </a:r>
                      <a:endParaRPr lang="en-US" sz="1700" b="0" dirty="0">
                        <a:solidFill>
                          <a:schemeClr val="tx1"/>
                        </a:solidFill>
                        <a:latin typeface="Calibri" panose="020F0502020204030204" pitchFamily="34" charset="0"/>
                        <a:cs typeface="Calibri" panose="020F0502020204030204" pitchFamily="34" charset="0"/>
                      </a:endParaRPr>
                    </a:p>
                  </a:txBody>
                  <a:tcPr marL="108494" marR="108494" marT="54245" marB="542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u="none" strike="noStrike" kern="1200" baseline="0" dirty="0">
                          <a:latin typeface="Calibri" panose="020F0502020204030204" pitchFamily="34" charset="0"/>
                          <a:cs typeface="Calibri" panose="020F0502020204030204" pitchFamily="34" charset="0"/>
                        </a:rPr>
                        <a:t>The session is not available for testing.</a:t>
                      </a:r>
                      <a:endParaRPr lang="en-US" sz="1700" b="0" u="none" strike="noStrike" dirty="0">
                        <a:solidFill>
                          <a:schemeClr val="tx1"/>
                        </a:solidFill>
                        <a:latin typeface="Calibri" panose="020F0502020204030204" pitchFamily="34" charset="0"/>
                        <a:cs typeface="Calibri" panose="020F0502020204030204" pitchFamily="34" charset="0"/>
                      </a:endParaRPr>
                    </a:p>
                  </a:txBody>
                  <a:tcPr marL="108494" marR="108494" marT="54245" marB="54245"/>
                </a:tc>
                <a:tc>
                  <a:txBody>
                    <a:bodyPr/>
                    <a:lstStyle/>
                    <a:p>
                      <a:r>
                        <a:rPr lang="en-US" sz="1700" b="0" dirty="0">
                          <a:solidFill>
                            <a:schemeClr val="tx1"/>
                          </a:solidFill>
                          <a:latin typeface="Calibri" panose="020F0502020204030204" pitchFamily="34" charset="0"/>
                          <a:cs typeface="Calibri" panose="020F0502020204030204" pitchFamily="34" charset="0"/>
                        </a:rPr>
                        <a:t>If taking a practice test, make sure that you and the student are both in the </a:t>
                      </a:r>
                      <a:r>
                        <a:rPr lang="en-US" sz="1700" b="1" i="1" dirty="0">
                          <a:solidFill>
                            <a:schemeClr val="tx1"/>
                          </a:solidFill>
                          <a:latin typeface="Calibri" panose="020F0502020204030204" pitchFamily="34" charset="0"/>
                          <a:cs typeface="Calibri" panose="020F0502020204030204" pitchFamily="34" charset="0"/>
                        </a:rPr>
                        <a:t>Practice and Training Test </a:t>
                      </a:r>
                      <a:r>
                        <a:rPr lang="en-US" sz="1700" b="0" dirty="0">
                          <a:solidFill>
                            <a:schemeClr val="tx1"/>
                          </a:solidFill>
                          <a:latin typeface="Calibri" panose="020F0502020204030204" pitchFamily="34" charset="0"/>
                          <a:cs typeface="Calibri" panose="020F0502020204030204" pitchFamily="34" charset="0"/>
                        </a:rPr>
                        <a:t>site. If taking an operational test, make sure that the student is using the </a:t>
                      </a:r>
                      <a:r>
                        <a:rPr lang="en-US" sz="1700" b="0" i="1" dirty="0">
                          <a:solidFill>
                            <a:schemeClr val="tx1"/>
                          </a:solidFill>
                          <a:latin typeface="Calibri" panose="020F0502020204030204" pitchFamily="34" charset="0"/>
                          <a:cs typeface="Calibri" panose="020F0502020204030204" pitchFamily="34" charset="0"/>
                        </a:rPr>
                        <a:t>Secure Browser </a:t>
                      </a:r>
                      <a:r>
                        <a:rPr lang="en-US" sz="1700" b="0" dirty="0">
                          <a:solidFill>
                            <a:schemeClr val="tx1"/>
                          </a:solidFill>
                          <a:latin typeface="Calibri" panose="020F0502020204030204" pitchFamily="34" charset="0"/>
                          <a:cs typeface="Calibri" panose="020F0502020204030204" pitchFamily="34" charset="0"/>
                        </a:rPr>
                        <a:t>and you are using the </a:t>
                      </a:r>
                      <a:r>
                        <a:rPr lang="en-US" sz="1700" b="1" i="1" dirty="0">
                          <a:solidFill>
                            <a:schemeClr val="tx1"/>
                          </a:solidFill>
                          <a:latin typeface="Calibri" panose="020F0502020204030204" pitchFamily="34" charset="0"/>
                          <a:cs typeface="Calibri" panose="020F0502020204030204" pitchFamily="34" charset="0"/>
                        </a:rPr>
                        <a:t>Operational Test Administration </a:t>
                      </a:r>
                      <a:r>
                        <a:rPr lang="en-US" sz="1700" b="0" dirty="0">
                          <a:solidFill>
                            <a:schemeClr val="tx1"/>
                          </a:solidFill>
                          <a:latin typeface="Calibri" panose="020F0502020204030204" pitchFamily="34" charset="0"/>
                          <a:cs typeface="Calibri" panose="020F0502020204030204" pitchFamily="34" charset="0"/>
                        </a:rPr>
                        <a:t>site.</a:t>
                      </a:r>
                    </a:p>
                  </a:txBody>
                  <a:tcPr marL="108494" marR="108494" marT="54245" marB="54245"/>
                </a:tc>
                <a:extLst>
                  <a:ext uri="{0D108BD9-81ED-4DB2-BD59-A6C34878D82A}">
                    <a16:rowId xmlns:a16="http://schemas.microsoft.com/office/drawing/2014/main" val="10004"/>
                  </a:ext>
                </a:extLst>
              </a:tr>
            </a:tbl>
          </a:graphicData>
        </a:graphic>
      </p:graphicFrame>
      <p:sp>
        <p:nvSpPr>
          <p:cNvPr id="5" name="Slide Number Placeholder 3">
            <a:extLst>
              <a:ext uri="{FF2B5EF4-FFF2-40B4-BE49-F238E27FC236}">
                <a16:creationId xmlns:a16="http://schemas.microsoft.com/office/drawing/2014/main" id="{CF4BEC26-6896-406A-9706-28E20AF5246E}"/>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Verification</a:t>
            </a:r>
          </a:p>
        </p:txBody>
      </p:sp>
      <p:grpSp>
        <p:nvGrpSpPr>
          <p:cNvPr id="13" name="Group 12" descr="Is This You page on student interface">
            <a:extLst>
              <a:ext uri="{FF2B5EF4-FFF2-40B4-BE49-F238E27FC236}">
                <a16:creationId xmlns:a16="http://schemas.microsoft.com/office/drawing/2014/main" id="{01231368-D924-389D-0FAB-039514D8CA18}"/>
              </a:ext>
            </a:extLst>
          </p:cNvPr>
          <p:cNvGrpSpPr/>
          <p:nvPr/>
        </p:nvGrpSpPr>
        <p:grpSpPr>
          <a:xfrm>
            <a:off x="2358022" y="829937"/>
            <a:ext cx="7475955" cy="5198125"/>
            <a:chOff x="2358022" y="829937"/>
            <a:chExt cx="7475955" cy="5198125"/>
          </a:xfrm>
        </p:grpSpPr>
        <p:pic>
          <p:nvPicPr>
            <p:cNvPr id="12" name="Picture 11" descr="Sign in screen with the text Is This You? at the top.  Below listed out are student's First Name, Grade, SSID, School. A red box highlights the Yes and No buttons at the bottom.">
              <a:extLst>
                <a:ext uri="{FF2B5EF4-FFF2-40B4-BE49-F238E27FC236}">
                  <a16:creationId xmlns:a16="http://schemas.microsoft.com/office/drawing/2014/main" id="{AEA01E37-4D1B-FCE9-9F6F-8B786451EDB7}"/>
                </a:ext>
              </a:extLst>
            </p:cNvPr>
            <p:cNvPicPr>
              <a:picLocks noChangeAspect="1"/>
            </p:cNvPicPr>
            <p:nvPr/>
          </p:nvPicPr>
          <p:blipFill>
            <a:blip r:embed="rId4"/>
            <a:stretch>
              <a:fillRect/>
            </a:stretch>
          </p:blipFill>
          <p:spPr>
            <a:xfrm>
              <a:off x="2358022" y="829937"/>
              <a:ext cx="7475955" cy="5198125"/>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9C87009-C39E-4B26-BCD7-3BB17E8C06C6}"/>
                </a:ext>
              </a:extLst>
            </p:cNvPr>
            <p:cNvSpPr/>
            <p:nvPr/>
          </p:nvSpPr>
          <p:spPr>
            <a:xfrm>
              <a:off x="4941490" y="5452783"/>
              <a:ext cx="2319922" cy="5618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3">
            <a:extLst>
              <a:ext uri="{FF2B5EF4-FFF2-40B4-BE49-F238E27FC236}">
                <a16:creationId xmlns:a16="http://schemas.microsoft.com/office/drawing/2014/main" id="{D1F2505C-A55F-4171-B838-072838593F7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7</a:t>
            </a:fld>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Test Selection</a:t>
            </a:r>
          </a:p>
        </p:txBody>
      </p:sp>
      <p:pic>
        <p:nvPicPr>
          <p:cNvPr id="9" name="Picture 8" descr="Your Tests screen with test categories that a student must select before seeing the tests available for them to take">
            <a:extLst>
              <a:ext uri="{FF2B5EF4-FFF2-40B4-BE49-F238E27FC236}">
                <a16:creationId xmlns:a16="http://schemas.microsoft.com/office/drawing/2014/main" id="{2E97D309-9EEE-4006-A51F-E5A86DE179B1}"/>
              </a:ext>
            </a:extLst>
          </p:cNvPr>
          <p:cNvPicPr>
            <a:picLocks noChangeAspect="1"/>
          </p:cNvPicPr>
          <p:nvPr/>
        </p:nvPicPr>
        <p:blipFill>
          <a:blip r:embed="rId4"/>
          <a:stretch>
            <a:fillRect/>
          </a:stretch>
        </p:blipFill>
        <p:spPr>
          <a:xfrm>
            <a:off x="426231" y="1530400"/>
            <a:ext cx="5062848" cy="3905626"/>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3" name="Group 12" descr="The Your Tests screen with showing the tests available for the student to select under the Summative Tests category">
            <a:extLst>
              <a:ext uri="{FF2B5EF4-FFF2-40B4-BE49-F238E27FC236}">
                <a16:creationId xmlns:a16="http://schemas.microsoft.com/office/drawing/2014/main" id="{028EC3AD-0FA9-4B10-BE2B-8F926E245D74}"/>
              </a:ext>
            </a:extLst>
          </p:cNvPr>
          <p:cNvGrpSpPr/>
          <p:nvPr/>
        </p:nvGrpSpPr>
        <p:grpSpPr>
          <a:xfrm>
            <a:off x="5850407" y="1173705"/>
            <a:ext cx="5915362" cy="4645789"/>
            <a:chOff x="5850407" y="1173705"/>
            <a:chExt cx="5915362" cy="4645789"/>
          </a:xfrm>
        </p:grpSpPr>
        <p:pic>
          <p:nvPicPr>
            <p:cNvPr id="12" name="Picture 11" descr="Your Tests screen">
              <a:extLst>
                <a:ext uri="{FF2B5EF4-FFF2-40B4-BE49-F238E27FC236}">
                  <a16:creationId xmlns:a16="http://schemas.microsoft.com/office/drawing/2014/main" id="{BF570465-B693-4505-A357-30E90CB2FF14}"/>
                </a:ext>
              </a:extLst>
            </p:cNvPr>
            <p:cNvPicPr>
              <a:picLocks noChangeAspect="1"/>
            </p:cNvPicPr>
            <p:nvPr/>
          </p:nvPicPr>
          <p:blipFill>
            <a:blip r:embed="rId5"/>
            <a:stretch>
              <a:fillRect/>
            </a:stretch>
          </p:blipFill>
          <p:spPr>
            <a:xfrm>
              <a:off x="5850407" y="1173705"/>
              <a:ext cx="5915362" cy="461901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D1E57520-53B8-4055-8883-07428710B065}"/>
                </a:ext>
              </a:extLst>
            </p:cNvPr>
            <p:cNvSpPr/>
            <p:nvPr/>
          </p:nvSpPr>
          <p:spPr>
            <a:xfrm>
              <a:off x="7674754" y="5362294"/>
              <a:ext cx="73152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3">
            <a:extLst>
              <a:ext uri="{FF2B5EF4-FFF2-40B4-BE49-F238E27FC236}">
                <a16:creationId xmlns:a16="http://schemas.microsoft.com/office/drawing/2014/main" id="{F840EB7B-83F0-4948-A851-7C0F95E6F8FC}"/>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8</a:t>
            </a:fld>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5B4C-159A-4572-8791-17A6675D2CBB}"/>
              </a:ext>
            </a:extLst>
          </p:cNvPr>
          <p:cNvSpPr>
            <a:spLocks noGrp="1"/>
          </p:cNvSpPr>
          <p:nvPr>
            <p:ph type="title"/>
          </p:nvPr>
        </p:nvSpPr>
        <p:spPr/>
        <p:txBody>
          <a:bodyPr/>
          <a:lstStyle/>
          <a:p>
            <a:r>
              <a:rPr lang="en-US" dirty="0"/>
              <a:t>Waiting for Approval</a:t>
            </a:r>
          </a:p>
        </p:txBody>
      </p:sp>
      <p:pic>
        <p:nvPicPr>
          <p:cNvPr id="6" name="Picture 5" descr="Waiting for Approval screen">
            <a:extLst>
              <a:ext uri="{FF2B5EF4-FFF2-40B4-BE49-F238E27FC236}">
                <a16:creationId xmlns:a16="http://schemas.microsoft.com/office/drawing/2014/main" id="{89430708-995E-418D-A9AD-EDA0106BF180}"/>
              </a:ext>
            </a:extLst>
          </p:cNvPr>
          <p:cNvPicPr>
            <a:picLocks noChangeAspect="1"/>
          </p:cNvPicPr>
          <p:nvPr/>
        </p:nvPicPr>
        <p:blipFill>
          <a:blip r:embed="rId4"/>
          <a:stretch>
            <a:fillRect/>
          </a:stretch>
        </p:blipFill>
        <p:spPr>
          <a:xfrm>
            <a:off x="2197100" y="943844"/>
            <a:ext cx="7208181" cy="4897038"/>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3080ACB6-5632-430C-B6FA-E5A5A3F54337}"/>
              </a:ext>
            </a:extLst>
          </p:cNvPr>
          <p:cNvSpPr>
            <a:spLocks noGrp="1"/>
          </p:cNvSpPr>
          <p:nvPr>
            <p:ph type="sldNum" sz="quarter" idx="10"/>
          </p:nvPr>
        </p:nvSpPr>
        <p:spPr>
          <a:xfrm>
            <a:off x="11335557" y="6492277"/>
            <a:ext cx="706657" cy="278820"/>
          </a:xfrm>
        </p:spPr>
        <p:txBody>
          <a:bodyPr/>
          <a:lstStyle/>
          <a:p>
            <a:pPr algn="r"/>
            <a:fld id="{F3477EC8-074D-41C4-94AE-E9EA7CEEA348}" type="slidenum">
              <a:rPr lang="en-US" smtClean="0"/>
              <a:pPr algn="r"/>
              <a:t>9</a:t>
            </a:fld>
            <a:endParaRPr lang="en-US" dirty="0"/>
          </a:p>
        </p:txBody>
      </p:sp>
    </p:spTree>
    <p:custDataLst>
      <p:tags r:id="rId1"/>
    </p:custDataLst>
    <p:extLst>
      <p:ext uri="{BB962C8B-B14F-4D97-AF65-F5344CB8AC3E}">
        <p14:creationId xmlns:p14="http://schemas.microsoft.com/office/powerpoint/2010/main" val="752408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8"/>
  <p:tag name="ARTICULATE_DESIGN_ID_ANIMATED CA PRESENTATION LAYOUT - BLUES" val="0F4TP6fQ"/>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Animated CA Presentation Layout - Blues">
  <a:themeElements>
    <a:clrScheme name="Cambium Color Palette">
      <a:dk1>
        <a:srgbClr val="53565A"/>
      </a:dk1>
      <a:lt1>
        <a:srgbClr val="FFFFFF"/>
      </a:lt1>
      <a:dk2>
        <a:srgbClr val="000000"/>
      </a:dk2>
      <a:lt2>
        <a:srgbClr val="DAE9F6"/>
      </a:lt2>
      <a:accent1>
        <a:srgbClr val="005E9E"/>
      </a:accent1>
      <a:accent2>
        <a:srgbClr val="2C9ED9"/>
      </a:accent2>
      <a:accent3>
        <a:srgbClr val="4C9237"/>
      </a:accent3>
      <a:accent4>
        <a:srgbClr val="C05100"/>
      </a:accent4>
      <a:accent5>
        <a:srgbClr val="EAAA00"/>
      </a:accent5>
      <a:accent6>
        <a:srgbClr val="00A3E0"/>
      </a:accent6>
      <a:hlink>
        <a:srgbClr val="0563C1"/>
      </a:hlink>
      <a:folHlink>
        <a:srgbClr val="954F72"/>
      </a:folHlink>
    </a:clrScheme>
    <a:fontScheme name="Cambium Fonts">
      <a:majorFont>
        <a:latin typeface="Cera Pro"/>
        <a:ea typeface=""/>
        <a:cs typeface=""/>
      </a:majorFont>
      <a:minorFont>
        <a:latin typeface="Cer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60b788f9-dbc8-42fd-99f2-081ed83a52df"/>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c8d6406-deae-4a0d-a95e-fe53ed4a1ace"/>
    <ds:schemaRef ds:uri="http://www.w3.org/XML/1998/namespace"/>
    <ds:schemaRef ds:uri="http://purl.org/dc/dcmitype/"/>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35955</TotalTime>
  <Words>8308</Words>
  <Application>Microsoft Office PowerPoint</Application>
  <PresentationFormat>Widescreen</PresentationFormat>
  <Paragraphs>439</Paragraphs>
  <Slides>55</Slides>
  <Notes>55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55</vt:i4>
      </vt:variant>
    </vt:vector>
  </HeadingPairs>
  <TitlesOfParts>
    <vt:vector size="68" baseType="lpstr">
      <vt:lpstr>Arial</vt:lpstr>
      <vt:lpstr>Arial Narrow</vt:lpstr>
      <vt:lpstr>Calibri</vt:lpstr>
      <vt:lpstr>Cera Pro</vt:lpstr>
      <vt:lpstr>Franklin Gothic Book</vt:lpstr>
      <vt:lpstr>Franklin Gothic Medium</vt:lpstr>
      <vt:lpstr>Gill Sans MT</vt:lpstr>
      <vt:lpstr>Helvetica Regular</vt:lpstr>
      <vt:lpstr>Segoe UI</vt:lpstr>
      <vt:lpstr>Times New Roman</vt:lpstr>
      <vt:lpstr>Wingdings</vt:lpstr>
      <vt:lpstr>Cambium Assessment PPT</vt:lpstr>
      <vt:lpstr>Animated CA Presentation Layout - Blues</vt:lpstr>
      <vt:lpstr>Secure Browser for Student Online Testing</vt:lpstr>
      <vt:lpstr>Objectives</vt:lpstr>
      <vt:lpstr>The Secure Browser and Logging In</vt:lpstr>
      <vt:lpstr>What Is the Secure Browser?</vt:lpstr>
      <vt:lpstr>Secure Browser Login</vt:lpstr>
      <vt:lpstr>Student Login Errors</vt:lpstr>
      <vt:lpstr>Student Verification</vt:lpstr>
      <vt:lpstr>Student Test Selection</vt:lpstr>
      <vt:lpstr>Waiting for Approval</vt:lpstr>
      <vt:lpstr>Functionality Checks</vt:lpstr>
      <vt:lpstr>Audio/Video Checks</vt:lpstr>
      <vt:lpstr>Text-to-Speech Check</vt:lpstr>
      <vt:lpstr>Recording Device Check</vt:lpstr>
      <vt:lpstr>Instructions and Help</vt:lpstr>
      <vt:lpstr>Verifying Test Information</vt:lpstr>
      <vt:lpstr>Instructions and Help </vt:lpstr>
      <vt:lpstr>Test Interface</vt:lpstr>
      <vt:lpstr>Global Menu</vt:lpstr>
      <vt:lpstr>Items Drop-Down Menu</vt:lpstr>
      <vt:lpstr>Context Menus</vt:lpstr>
      <vt:lpstr>Item Tutorial</vt:lpstr>
      <vt:lpstr>Universal Tools</vt:lpstr>
      <vt:lpstr>Universal Tools: Expandable Items</vt:lpstr>
      <vt:lpstr>Universal Tools: Global Notes</vt:lpstr>
      <vt:lpstr>Universal Tools: Item Notepad</vt:lpstr>
      <vt:lpstr>Universal Tools: Highlighter</vt:lpstr>
      <vt:lpstr>Universal Tools: Strikethrough</vt:lpstr>
      <vt:lpstr>Universal Tools: Mark for Review</vt:lpstr>
      <vt:lpstr>Universal Tools: Zoom</vt:lpstr>
      <vt:lpstr>Universal Tools: English Glossary</vt:lpstr>
      <vt:lpstr>Universal Tools: Line Reader</vt:lpstr>
      <vt:lpstr>Universal Tools: Select Previous Version</vt:lpstr>
      <vt:lpstr>Universal Tools: Dictionary</vt:lpstr>
      <vt:lpstr>Universal Tools: Calculator</vt:lpstr>
      <vt:lpstr>Universal Tools: Periodic Table</vt:lpstr>
      <vt:lpstr>Accessibility Resources</vt:lpstr>
      <vt:lpstr>Accessibility Resources: Color Contrast</vt:lpstr>
      <vt:lpstr>Accessibility Resources: Masking</vt:lpstr>
      <vt:lpstr>Accessibility Resources: Hybrid Masking Tool</vt:lpstr>
      <vt:lpstr>Accessibility Resources: Text-to-Speech</vt:lpstr>
      <vt:lpstr>Accessibility Resources: Speech-to-Text</vt:lpstr>
      <vt:lpstr>Accessibility Resources: Print-on-Request</vt:lpstr>
      <vt:lpstr>Accessibility Resources: Translation Glossaries</vt:lpstr>
      <vt:lpstr>Accessibility Resources: Spanish Presentation</vt:lpstr>
      <vt:lpstr>Accessibility Resources: Spanish Presentation </vt:lpstr>
      <vt:lpstr>Accessibility Resources: Word Prediction</vt:lpstr>
      <vt:lpstr>Ending a Test</vt:lpstr>
      <vt:lpstr>Test Pause</vt:lpstr>
      <vt:lpstr>Test Pause Rules</vt:lpstr>
      <vt:lpstr>Test Timeout</vt:lpstr>
      <vt:lpstr>End of Segment</vt:lpstr>
      <vt:lpstr>Begin a New Segment</vt:lpstr>
      <vt:lpstr>Review and End Test</vt:lpstr>
      <vt:lpstr>Test Completion Page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Wendy Nucci</cp:lastModifiedBy>
  <cp:revision>563</cp:revision>
  <cp:lastPrinted>2017-10-19T00:36:21Z</cp:lastPrinted>
  <dcterms:created xsi:type="dcterms:W3CDTF">2020-02-03T21:37:34Z</dcterms:created>
  <dcterms:modified xsi:type="dcterms:W3CDTF">2024-02-29T18:54:28Z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3EFBE510-76CE-4EC4-850F-D019E72FE928</vt:lpwstr>
  </property>
  <property fmtid="{D5CDD505-2E9C-101B-9397-08002B2CF9AE}" pid="6" name="ArticulatePath">
    <vt:lpwstr>Student Interface Module_2022-2023_Final (2)</vt:lpwstr>
  </property>
</Properties>
</file>