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Lst>
  <p:notesMasterIdLst>
    <p:notesMasterId r:id="rId41"/>
  </p:notesMasterIdLst>
  <p:handoutMasterIdLst>
    <p:handoutMasterId r:id="rId42"/>
  </p:handoutMasterIdLst>
  <p:sldIdLst>
    <p:sldId id="443" r:id="rId5"/>
    <p:sldId id="258" r:id="rId6"/>
    <p:sldId id="307" r:id="rId7"/>
    <p:sldId id="416" r:id="rId8"/>
    <p:sldId id="417" r:id="rId9"/>
    <p:sldId id="418" r:id="rId10"/>
    <p:sldId id="330" r:id="rId11"/>
    <p:sldId id="406" r:id="rId12"/>
    <p:sldId id="419" r:id="rId13"/>
    <p:sldId id="420" r:id="rId14"/>
    <p:sldId id="421" r:id="rId15"/>
    <p:sldId id="422" r:id="rId16"/>
    <p:sldId id="423" r:id="rId17"/>
    <p:sldId id="424" r:id="rId18"/>
    <p:sldId id="425" r:id="rId19"/>
    <p:sldId id="426" r:id="rId20"/>
    <p:sldId id="427" r:id="rId21"/>
    <p:sldId id="428" r:id="rId22"/>
    <p:sldId id="429" r:id="rId23"/>
    <p:sldId id="430" r:id="rId24"/>
    <p:sldId id="431" r:id="rId25"/>
    <p:sldId id="432" r:id="rId26"/>
    <p:sldId id="407" r:id="rId27"/>
    <p:sldId id="433" r:id="rId28"/>
    <p:sldId id="434" r:id="rId29"/>
    <p:sldId id="435" r:id="rId30"/>
    <p:sldId id="436" r:id="rId31"/>
    <p:sldId id="408" r:id="rId32"/>
    <p:sldId id="437" r:id="rId33"/>
    <p:sldId id="438" r:id="rId34"/>
    <p:sldId id="439" r:id="rId35"/>
    <p:sldId id="440" r:id="rId36"/>
    <p:sldId id="441" r:id="rId37"/>
    <p:sldId id="442" r:id="rId38"/>
    <p:sldId id="389" r:id="rId39"/>
    <p:sldId id="262" r:id="rId40"/>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CE3C32D-80B9-4817-B460-CE64EC2BF3FE}">
          <p14:sldIdLst>
            <p14:sldId id="443"/>
            <p14:sldId id="258"/>
          </p14:sldIdLst>
        </p14:section>
        <p14:section name="Technology for Testing with Braille" id="{F6DA3E2A-2CA4-4A23-8E4A-66036C04608F}">
          <p14:sldIdLst>
            <p14:sldId id="307"/>
            <p14:sldId id="416"/>
            <p14:sldId id="417"/>
            <p14:sldId id="418"/>
            <p14:sldId id="330"/>
          </p14:sldIdLst>
        </p14:section>
        <p14:section name="Test Administrator Software Configurations" id="{059D6879-2E7C-428F-A824-D616AA14123C}">
          <p14:sldIdLst>
            <p14:sldId id="406"/>
            <p14:sldId id="419"/>
            <p14:sldId id="420"/>
            <p14:sldId id="421"/>
            <p14:sldId id="422"/>
            <p14:sldId id="423"/>
            <p14:sldId id="424"/>
            <p14:sldId id="425"/>
            <p14:sldId id="426"/>
            <p14:sldId id="427"/>
            <p14:sldId id="428"/>
            <p14:sldId id="429"/>
            <p14:sldId id="430"/>
            <p14:sldId id="431"/>
            <p14:sldId id="432"/>
          </p14:sldIdLst>
        </p14:section>
        <p14:section name="Student Software Configuration" id="{2ACFBEAD-E47A-4321-83D4-1EF66701C15A}">
          <p14:sldIdLst>
            <p14:sldId id="407"/>
            <p14:sldId id="433"/>
            <p14:sldId id="434"/>
            <p14:sldId id="435"/>
            <p14:sldId id="436"/>
          </p14:sldIdLst>
        </p14:section>
        <p14:section name="JAWS Settings" id="{B5B3CD09-ADEF-4BD1-9B5F-8C67219A0E6C}">
          <p14:sldIdLst>
            <p14:sldId id="408"/>
            <p14:sldId id="437"/>
            <p14:sldId id="438"/>
            <p14:sldId id="439"/>
            <p14:sldId id="440"/>
            <p14:sldId id="441"/>
            <p14:sldId id="442"/>
            <p14:sldId id="389"/>
            <p14:sldId id="262"/>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7A273E-F2ED-53F9-7BEB-B4C3E70D7769}" name="Julia Rosenthal" initials="JR" userId="S::julia.rosenthal@cambiumassessment.com::462f312c-89d3-4268-be70-b83a309f9a6a" providerId="AD"/>
  <p188:author id="{0E205882-567D-39A0-C869-3A3874B4C55A}" name="Wendy Nucci" initials="WN" userId="S::wendy.nucci@cambiumassessment.com::23953c50-775e-4a3f-956d-8c7ad07230ac" providerId="AD"/>
  <p188:author id="{3055CEA9-4E2A-C54B-D2D1-3BD7433AC571}" name="Jenna Sheets" initials="" userId="S::jenna.sheets@k12.wa.us::23733ebb-158f-4d66-80e7-103464caf80a" providerId="AD"/>
  <p188:author id="{BBB11FB2-FEC5-5C86-AD96-F16C5B8522BC}" name="Kimberly DeRousie" initials="KD" userId="S::Kimberly.DeRousie@k12.wa.us::fa28c831-7e70-45c9-a8bd-7ea726bd42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Mills, Monica" initials="MM" lastIdx="11" clrIdx="8">
    <p:extLst>
      <p:ext uri="{19B8F6BF-5375-455C-9EA6-DF929625EA0E}">
        <p15:presenceInfo xmlns:p15="http://schemas.microsoft.com/office/powerpoint/2012/main" userId="S::mmills@air.org::c45eef33-598a-4d4e-81ae-afc889ac12d7" providerId="AD"/>
      </p:ext>
    </p:extLst>
  </p:cmAuthor>
  <p:cmAuthor id="10" name="Boyd, Brittany" initials="BB" lastIdx="27" clrIdx="9">
    <p:extLst>
      <p:ext uri="{19B8F6BF-5375-455C-9EA6-DF929625EA0E}">
        <p15:presenceInfo xmlns:p15="http://schemas.microsoft.com/office/powerpoint/2012/main" userId="S-1-5-21-1472932569-214068005-926709054-80161" providerId="AD"/>
      </p:ext>
    </p:extLst>
  </p:cmAuthor>
  <p:cmAuthor id="11" name="Evan Davis" initials="ED" lastIdx="11" clrIdx="10">
    <p:extLst>
      <p:ext uri="{19B8F6BF-5375-455C-9EA6-DF929625EA0E}">
        <p15:presenceInfo xmlns:p15="http://schemas.microsoft.com/office/powerpoint/2012/main" userId="S::evan.davis@cambiumassessment.com::0908157f-410a-4dba-b773-643e741566fb" providerId="AD"/>
      </p:ext>
    </p:extLst>
  </p:cmAuthor>
  <p:cmAuthor id="12" name="Kimberly DeRousie" initials="KD" lastIdx="162" clrIdx="11">
    <p:extLst>
      <p:ext uri="{19B8F6BF-5375-455C-9EA6-DF929625EA0E}">
        <p15:presenceInfo xmlns:p15="http://schemas.microsoft.com/office/powerpoint/2012/main" userId="S::Kimberly.DeRousie@k12.wa.us::fa28c831-7e70-45c9-a8bd-7ea726bd42c9" providerId="AD"/>
      </p:ext>
    </p:extLst>
  </p:cmAuthor>
  <p:cmAuthor id="13" name="Dennis Small" initials="DS" lastIdx="38" clrIdx="12">
    <p:extLst>
      <p:ext uri="{19B8F6BF-5375-455C-9EA6-DF929625EA0E}">
        <p15:presenceInfo xmlns:p15="http://schemas.microsoft.com/office/powerpoint/2012/main" userId="S::Dennis.Small@k12.wa.us::6d00242a-d157-4784-8217-918cabbf284f" providerId="AD"/>
      </p:ext>
    </p:extLst>
  </p:cmAuthor>
  <p:cmAuthor id="14" name="Julia Rosenthal" initials="JR" lastIdx="15" clrIdx="13">
    <p:extLst>
      <p:ext uri="{19B8F6BF-5375-455C-9EA6-DF929625EA0E}">
        <p15:presenceInfo xmlns:p15="http://schemas.microsoft.com/office/powerpoint/2012/main" userId="S::julia.rosenthal@cambiumassessment.com::462f312c-89d3-4268-be70-b83a309f9a6a" providerId="AD"/>
      </p:ext>
    </p:extLst>
  </p:cmAuthor>
  <p:cmAuthor id="15" name="Hannah Hattamer" initials="HH" lastIdx="1" clrIdx="14">
    <p:extLst>
      <p:ext uri="{19B8F6BF-5375-455C-9EA6-DF929625EA0E}">
        <p15:presenceInfo xmlns:p15="http://schemas.microsoft.com/office/powerpoint/2012/main" userId="S::hannah.hattamer@cambiumassessment.com::081f2ea5-9ee1-4d65-901b-dad6708754cd" providerId="AD"/>
      </p:ext>
    </p:extLst>
  </p:cmAuthor>
  <p:cmAuthor id="16" name="Jennifer Strittmatter" initials="JS" lastIdx="2" clrIdx="15">
    <p:extLst>
      <p:ext uri="{19B8F6BF-5375-455C-9EA6-DF929625EA0E}">
        <p15:presenceInfo xmlns:p15="http://schemas.microsoft.com/office/powerpoint/2012/main" userId="S::jennifer.strittmatter@cambiumassessment.com::e8934ff7-9e4a-4c8d-9513-cfdab75a79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DBDBDB"/>
    <a:srgbClr val="2C9ED9"/>
    <a:srgbClr val="224975"/>
    <a:srgbClr val="C6E7F7"/>
    <a:srgbClr val="26ABE1"/>
    <a:srgbClr val="319EFF"/>
    <a:srgbClr val="B9BBBE"/>
    <a:srgbClr val="A8CF91"/>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00" autoAdjust="0"/>
    <p:restoredTop sz="57697" autoAdjust="0"/>
  </p:normalViewPr>
  <p:slideViewPr>
    <p:cSldViewPr snapToGrid="0">
      <p:cViewPr varScale="1">
        <p:scale>
          <a:sx n="65" d="100"/>
          <a:sy n="65" d="100"/>
        </p:scale>
        <p:origin x="1710" y="60"/>
      </p:cViewPr>
      <p:guideLst>
        <p:guide orient="horz" pos="3840"/>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5429"/>
    </p:cViewPr>
  </p:sorterViewPr>
  <p:notesViewPr>
    <p:cSldViewPr snapToGrid="0">
      <p:cViewPr varScale="1">
        <p:scale>
          <a:sx n="62" d="100"/>
          <a:sy n="62" d="100"/>
        </p:scale>
        <p:origin x="1675" y="25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1/23/2018</a:t>
            </a:r>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Welcome. In this training module</a:t>
            </a:r>
            <a:r>
              <a:rPr lang="en-US" altLang="en-US" dirty="0"/>
              <a:t>, we will discuss what test administrators need to know in order to administer tests to students using braille. </a:t>
            </a:r>
            <a:r>
              <a:rPr lang="en-US" dirty="0"/>
              <a:t>For more detailed information on administering tests to students using braille, please refer to the Assistive Technology Manual for Windows and macOS available on the WCAP portal.</a:t>
            </a:r>
          </a:p>
          <a:p>
            <a:endParaRPr lang="en-US" dirty="0"/>
          </a:p>
        </p:txBody>
      </p:sp>
      <p:sp>
        <p:nvSpPr>
          <p:cNvPr id="4" name="Slide Number Placeholder 3"/>
          <p:cNvSpPr>
            <a:spLocks noGrp="1"/>
          </p:cNvSpPr>
          <p:nvPr>
            <p:ph type="sldNum" sz="quarter" idx="10"/>
          </p:nvPr>
        </p:nvSpPr>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
        <p:nvSpPr>
          <p:cNvPr id="11" name="Slide Image Placeholder 10">
            <a:extLst>
              <a:ext uri="{FF2B5EF4-FFF2-40B4-BE49-F238E27FC236}">
                <a16:creationId xmlns:a16="http://schemas.microsoft.com/office/drawing/2014/main" id="{8B2A4ABA-0262-4E6B-B32B-0FFAF9563736}"/>
              </a:ext>
            </a:extLst>
          </p:cNvPr>
          <p:cNvSpPr>
            <a:spLocks noGrp="1" noRot="1" noChangeAspect="1"/>
          </p:cNvSpPr>
          <p:nvPr>
            <p:ph type="sldImg"/>
          </p:nvPr>
        </p:nvSpPr>
        <p:spPr/>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ViewPlus desktop driver includes the ViewPlus Tiger Viewer application used to emboss PRN files. This driver can be found on the USB drive that comes with the embosser, or you may download the latest driver from the ViewPlus website. </a:t>
            </a:r>
          </a:p>
          <a:p>
            <a:pPr lvl="0"/>
            <a:endParaRPr lang="en-US" dirty="0"/>
          </a:p>
          <a:p>
            <a:pPr lvl="0"/>
            <a:r>
              <a:rPr lang="en-US" dirty="0"/>
              <a:t>If you are installing the driver from the ViewPlus website, the driver will be downloaded as a .zip file. Extract the contents to your hard drive and open the application file ending in “.exe.” If you get a Windows security alert, click Install to proceed.</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10</a:t>
            </a:fld>
            <a:endParaRPr lang="en-US" dirty="0"/>
          </a:p>
        </p:txBody>
      </p:sp>
      <p:sp>
        <p:nvSpPr>
          <p:cNvPr id="7" name="Slide Image Placeholder 6">
            <a:extLst>
              <a:ext uri="{FF2B5EF4-FFF2-40B4-BE49-F238E27FC236}">
                <a16:creationId xmlns:a16="http://schemas.microsoft.com/office/drawing/2014/main" id="{68953AD1-A3EF-4FCB-9685-3B0CB9E15D09}"/>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r>
              <a:rPr lang="en-US" dirty="0"/>
              <a:t>To install and configure the ViewPlus Desktop Embosser Driver and Tiger Viewer:</a:t>
            </a:r>
          </a:p>
          <a:p>
            <a:endParaRPr lang="en-US" dirty="0"/>
          </a:p>
          <a:p>
            <a:pPr marL="228600" indent="-228600">
              <a:buFont typeface="+mj-lt"/>
              <a:buAutoNum type="arabicPeriod"/>
            </a:pPr>
            <a:r>
              <a:rPr lang="en-US" dirty="0"/>
              <a:t>Ensure that the embosser is connected to the computer with its included USB cable.</a:t>
            </a:r>
          </a:p>
          <a:p>
            <a:pPr lvl="1"/>
            <a:r>
              <a:rPr lang="en-US" dirty="0"/>
              <a:t>Note: You should always plug the embosser into the same USB port on your computer. Plugging into a different USB port may cause the computer to not recognize the embosser even though it was previously installed.</a:t>
            </a:r>
          </a:p>
          <a:p>
            <a:pPr marL="228600" indent="-228600">
              <a:buFont typeface="+mj-lt"/>
              <a:buAutoNum type="arabicPeriod"/>
            </a:pPr>
            <a:r>
              <a:rPr lang="en-US" dirty="0"/>
              <a:t>Follow the installation instructions for installing the ViewPlus desktop driver. You will need to restart your computer for the installation to complete.</a:t>
            </a:r>
          </a:p>
          <a:p>
            <a:pPr marL="228600" indent="-228600">
              <a:buFont typeface="+mj-lt"/>
              <a:buAutoNum type="arabicPeriod"/>
            </a:pPr>
            <a:r>
              <a:rPr lang="en-US" dirty="0"/>
              <a:t>Download a sample PRN file. This can be found on the TA Training Site in the Help Guide’s Sample Braille Files appendix.</a:t>
            </a:r>
          </a:p>
          <a:p>
            <a:pPr marL="228600" indent="-228600">
              <a:buFont typeface="+mj-lt"/>
              <a:buAutoNum type="arabicPeriod"/>
            </a:pPr>
            <a:r>
              <a:rPr lang="en-US" dirty="0"/>
              <a:t>Click the sample PRN file to open it.</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11</a:t>
            </a:fld>
            <a:endParaRPr lang="en-US" altLang="en-US" dirty="0"/>
          </a:p>
        </p:txBody>
      </p:sp>
      <p:sp>
        <p:nvSpPr>
          <p:cNvPr id="4" name="Slide Image Placeholder 3">
            <a:extLst>
              <a:ext uri="{FF2B5EF4-FFF2-40B4-BE49-F238E27FC236}">
                <a16:creationId xmlns:a16="http://schemas.microsoft.com/office/drawing/2014/main" id="{C97C7A9F-5F23-446F-97CE-1420805F8F3F}"/>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5"/>
            </a:pPr>
            <a:r>
              <a:rPr lang="en-US" dirty="0"/>
              <a:t>In the “Open with” drop-down list, select Tiger Designer.</a:t>
            </a:r>
          </a:p>
          <a:p>
            <a:pPr marL="628650" lvl="1" indent="-171450">
              <a:buFont typeface="Arial" panose="020B0604020202020204" pitchFamily="34" charset="0"/>
              <a:buChar char="•"/>
            </a:pPr>
            <a:r>
              <a:rPr lang="en-US" dirty="0"/>
              <a:t>If that option is not shown, click Browse and navigate to the location where it is installed.</a:t>
            </a:r>
          </a:p>
          <a:p>
            <a:pPr marL="628650" lvl="1" indent="-171450">
              <a:buFont typeface="Arial" panose="020B0604020202020204" pitchFamily="34" charset="0"/>
              <a:buChar char="•"/>
            </a:pPr>
            <a:r>
              <a:rPr lang="en-US" dirty="0"/>
              <a:t>Check the box labeled “Do this automatically for files like this from now on.”</a:t>
            </a:r>
          </a:p>
          <a:p>
            <a:pPr marL="228600" lvl="0" indent="-228600">
              <a:buFont typeface="+mj-lt"/>
              <a:buAutoNum type="arabicPeriod" startAt="5"/>
            </a:pPr>
            <a:r>
              <a:rPr lang="en-US" dirty="0"/>
              <a:t>Click OK.</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12</a:t>
            </a:fld>
            <a:endParaRPr lang="en-US" altLang="en-US" dirty="0"/>
          </a:p>
        </p:txBody>
      </p:sp>
      <p:sp>
        <p:nvSpPr>
          <p:cNvPr id="4" name="Slide Image Placeholder 3">
            <a:extLst>
              <a:ext uri="{FF2B5EF4-FFF2-40B4-BE49-F238E27FC236}">
                <a16:creationId xmlns:a16="http://schemas.microsoft.com/office/drawing/2014/main" id="{86F3F049-3C62-46B5-AF7D-11D32BD137E2}"/>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indent="-228600">
              <a:buFont typeface="+mj-lt"/>
              <a:buAutoNum type="arabicPeriod" startAt="7"/>
            </a:pPr>
            <a:r>
              <a:rPr lang="en-US" dirty="0"/>
              <a:t>The Tiger Designer program opens and previews the file.</a:t>
            </a:r>
          </a:p>
          <a:p>
            <a:pPr marL="228600" indent="-228600">
              <a:buFont typeface="+mj-lt"/>
              <a:buAutoNum type="arabicPeriod" startAt="7"/>
            </a:pPr>
            <a:r>
              <a:rPr lang="en-US" dirty="0"/>
              <a:t>Go to File &gt; Print. The Print window opens. </a:t>
            </a:r>
          </a:p>
          <a:p>
            <a:pPr marL="228600" indent="-228600">
              <a:buFont typeface="+mj-lt"/>
              <a:buAutoNum type="arabicPeriod" startAt="7"/>
            </a:pPr>
            <a:r>
              <a:rPr lang="en-US" dirty="0"/>
              <a:t>Ensure that the printer is set to ViewPlus Max (or other ViewPlus embosser) and that only one copy is being printed.</a:t>
            </a:r>
          </a:p>
          <a:p>
            <a:pPr marL="228600" indent="-228600">
              <a:buFont typeface="+mj-lt"/>
              <a:buAutoNum type="arabicPeriod" startAt="7"/>
            </a:pPr>
            <a:r>
              <a:rPr lang="en-US" dirty="0"/>
              <a:t>Click Print to emboss.</a:t>
            </a:r>
          </a:p>
          <a:p>
            <a:pPr marL="228600" indent="-228600">
              <a:buFont typeface="+mj-lt"/>
              <a:buAutoNum type="arabicPeriod" startAt="7"/>
            </a:pPr>
            <a:r>
              <a:rPr lang="en-US" dirty="0"/>
              <a:t>Check the embossed braille output. If it is correct, then your machine is now properly configured to print PRN files.</a:t>
            </a:r>
          </a:p>
          <a:p>
            <a:pPr lvl="1"/>
            <a:endParaRPr lang="en-US" dirty="0"/>
          </a:p>
          <a:p>
            <a:pPr lvl="0"/>
            <a:r>
              <a:rPr lang="en-US" dirty="0"/>
              <a:t>Please note that if you are having difficulties embossing PRN files using the Tiger Viewer, you may be able to emboss successfully by restarting the embosser and then using the ViewPlus Designer program instead. ViewPlus Designer is part of the Tiger Software Suite included on installation USB drive that comes with all ViewPlus embossers.</a:t>
            </a:r>
          </a:p>
          <a:p>
            <a:pPr lvl="0"/>
            <a:endParaRPr lang="en-US" dirty="0"/>
          </a:p>
          <a:p>
            <a:pPr lvl="0"/>
            <a:r>
              <a:rPr lang="en-US" dirty="0"/>
              <a:t>If the Print button is disabled, you may need to convert the files in Tiger Designer. To do this, open the file in Tiger Designer and click Yes when a popup message asks if you want to convert the file. Then save the file as a Tiger Designer Document file (.TDSX) and try printing it again.</a:t>
            </a:r>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13</a:t>
            </a:fld>
            <a:endParaRPr lang="en-US" altLang="en-US" dirty="0"/>
          </a:p>
        </p:txBody>
      </p:sp>
      <p:sp>
        <p:nvSpPr>
          <p:cNvPr id="4" name="Slide Image Placeholder 3">
            <a:extLst>
              <a:ext uri="{FF2B5EF4-FFF2-40B4-BE49-F238E27FC236}">
                <a16:creationId xmlns:a16="http://schemas.microsoft.com/office/drawing/2014/main" id="{A3453101-1386-40DA-8AF4-6BAC785BE66B}"/>
              </a:ext>
            </a:extLst>
          </p:cNvPr>
          <p:cNvSpPr>
            <a:spLocks noGrp="1" noRot="1" noChangeAspect="1"/>
          </p:cNvSpPr>
          <p:nvPr>
            <p:ph type="sldImg"/>
          </p:nvPr>
        </p:nvSpPr>
        <p:spPr/>
      </p:sp>
    </p:spTree>
    <p:extLst>
      <p:ext uri="{BB962C8B-B14F-4D97-AF65-F5344CB8AC3E}">
        <p14:creationId xmlns:p14="http://schemas.microsoft.com/office/powerpoint/2010/main" val="992283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The following directions can be used to install Duxbury Braille Translator versions 12.1, 12.2, 12.5, and 12.6, which can be used to emboss BRF files. For directions about installing and configuring previous versions of Duxbury, please refer to the Assistive Technology Manual for Windows and macOS.</a:t>
            </a:r>
          </a:p>
          <a:p>
            <a:endParaRPr lang="en-US" dirty="0"/>
          </a:p>
          <a:p>
            <a:pPr marL="228600" indent="-228600">
              <a:buFont typeface="+mj-lt"/>
              <a:buAutoNum type="arabicPeriod"/>
            </a:pPr>
            <a:r>
              <a:rPr lang="en-US" dirty="0"/>
              <a:t>Ensure that the braille embosser is turned on and connected, with the correct device driver installed.</a:t>
            </a:r>
          </a:p>
          <a:p>
            <a:pPr marL="228600" indent="-228600">
              <a:buFont typeface="+mj-lt"/>
              <a:buAutoNum type="arabicPeriod"/>
            </a:pPr>
            <a:r>
              <a:rPr lang="en-US" dirty="0"/>
              <a:t>Install DBT from the web or from the installation USB drive.</a:t>
            </a:r>
          </a:p>
          <a:p>
            <a:pPr marL="228600" indent="-228600">
              <a:buFont typeface="+mj-lt"/>
              <a:buAutoNum type="arabicPeriod"/>
            </a:pPr>
            <a:r>
              <a:rPr lang="en-US" dirty="0"/>
              <a:t>Download a sample BRF file. This can be found on the TA Training Site in the Help Guide’s Sample Braille Files appendix.</a:t>
            </a:r>
          </a:p>
          <a:p>
            <a:pPr marL="228600" indent="-228600">
              <a:buFont typeface="+mj-lt"/>
              <a:buAutoNum type="arabicPeriod"/>
            </a:pPr>
            <a:r>
              <a:rPr lang="en-US" dirty="0"/>
              <a:t>Click the Sample BRF file to open it. A dialog window will pop up.</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14</a:t>
            </a:fld>
            <a:endParaRPr lang="en-US" dirty="0"/>
          </a:p>
        </p:txBody>
      </p:sp>
      <p:sp>
        <p:nvSpPr>
          <p:cNvPr id="7" name="Slide Image Placeholder 6">
            <a:extLst>
              <a:ext uri="{FF2B5EF4-FFF2-40B4-BE49-F238E27FC236}">
                <a16:creationId xmlns:a16="http://schemas.microsoft.com/office/drawing/2014/main" id="{9D8D3797-709A-466D-BF44-12A3E24CB3CF}"/>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5"/>
            </a:pPr>
            <a:r>
              <a:rPr lang="en-US" dirty="0"/>
              <a:t>In the Open with drop-down list, select Duxbury Braille Translator.</a:t>
            </a:r>
          </a:p>
          <a:p>
            <a:pPr marL="628650" lvl="1" indent="-171450">
              <a:buFont typeface="Arial" panose="020B0604020202020204" pitchFamily="34" charset="0"/>
              <a:buChar char="•"/>
            </a:pPr>
            <a:r>
              <a:rPr lang="en-US" dirty="0"/>
              <a:t>If that option is not shown, click Browse and navigate to the location where Duxbury is installed.</a:t>
            </a:r>
          </a:p>
          <a:p>
            <a:pPr marL="628650" lvl="1" indent="-171450">
              <a:buFont typeface="Arial" panose="020B0604020202020204" pitchFamily="34" charset="0"/>
              <a:buChar char="•"/>
            </a:pPr>
            <a:r>
              <a:rPr lang="en-US" dirty="0"/>
              <a:t>Default location: C:\Program Files (x86)\Duxbury\DBT 11.3\dbtw.exe</a:t>
            </a:r>
            <a:br>
              <a:rPr lang="en-US" dirty="0"/>
            </a:br>
            <a:r>
              <a:rPr lang="en-US" dirty="0"/>
              <a:t>If you are using a different version of the Duxbury software, then you will need to change 11.3 to the appropriate version number.</a:t>
            </a:r>
          </a:p>
          <a:p>
            <a:pPr marL="628650" lvl="1" indent="-171450">
              <a:buFont typeface="Arial" panose="020B0604020202020204" pitchFamily="34" charset="0"/>
              <a:buChar char="•"/>
            </a:pPr>
            <a:r>
              <a:rPr lang="en-US" dirty="0"/>
              <a:t>Check the box labeled “Do this automatically for files like this from now on.”</a:t>
            </a:r>
          </a:p>
          <a:p>
            <a:pPr lvl="0"/>
            <a:endParaRPr lang="en-US" dirty="0"/>
          </a:p>
          <a:p>
            <a:pPr marL="228600" lvl="0" indent="-228600">
              <a:buFont typeface="+mj-lt"/>
              <a:buAutoNum type="arabicPeriod" startAt="6"/>
            </a:pPr>
            <a:r>
              <a:rPr lang="en-US" dirty="0"/>
              <a:t>Click OK. The Duxbury Braille Translator opens and previews the file. </a:t>
            </a:r>
          </a:p>
          <a:p>
            <a:pPr lvl="0"/>
            <a:endParaRPr lang="en-US" dirty="0"/>
          </a:p>
          <a:p>
            <a:pPr lvl="1"/>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15</a:t>
            </a:fld>
            <a:endParaRPr lang="en-US" altLang="en-US" dirty="0"/>
          </a:p>
        </p:txBody>
      </p:sp>
      <p:sp>
        <p:nvSpPr>
          <p:cNvPr id="4" name="Slide Image Placeholder 3">
            <a:extLst>
              <a:ext uri="{FF2B5EF4-FFF2-40B4-BE49-F238E27FC236}">
                <a16:creationId xmlns:a16="http://schemas.microsoft.com/office/drawing/2014/main" id="{C6169F1B-EBE5-462C-A1BA-0E15ED6AD511}"/>
              </a:ext>
            </a:extLst>
          </p:cNvPr>
          <p:cNvSpPr>
            <a:spLocks noGrp="1" noRot="1" noChangeAspect="1"/>
          </p:cNvSpPr>
          <p:nvPr>
            <p:ph type="sldImg"/>
          </p:nvPr>
        </p:nvSpPr>
        <p:spPr/>
      </p:sp>
    </p:spTree>
    <p:extLst>
      <p:ext uri="{BB962C8B-B14F-4D97-AF65-F5344CB8AC3E}">
        <p14:creationId xmlns:p14="http://schemas.microsoft.com/office/powerpoint/2010/main" val="77371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dirty="0"/>
              <a:t>If the Import File window appears, </a:t>
            </a:r>
          </a:p>
          <a:p>
            <a:pPr lvl="0"/>
            <a:endParaRPr lang="en-US" dirty="0"/>
          </a:p>
          <a:p>
            <a:pPr marL="228600" lvl="0" indent="-228600">
              <a:buFont typeface="+mj-lt"/>
              <a:buAutoNum type="arabicPeriod" startAt="7"/>
            </a:pPr>
            <a:r>
              <a:rPr lang="en-US" dirty="0"/>
              <a:t>Set the Template to either English (American) – Standard Literary Format (for Duxbury 11.2 or earlier) or English (BANA Pre-UEB) – Literary Format (for Duxbury 11.3 or later). </a:t>
            </a:r>
          </a:p>
          <a:p>
            <a:pPr marL="228600" lvl="0" indent="-228600">
              <a:buFont typeface="+mj-lt"/>
              <a:buAutoNum type="arabicPeriod" startAt="7"/>
            </a:pPr>
            <a:r>
              <a:rPr lang="en-US" dirty="0"/>
              <a:t>Set the Import Filter to Formatted Braille.</a:t>
            </a:r>
          </a:p>
          <a:p>
            <a:pPr marL="228600" lvl="0" indent="-228600">
              <a:buFont typeface="+mj-lt"/>
              <a:buAutoNum type="arabicPeriod" startAt="7"/>
            </a:pPr>
            <a:r>
              <a:rPr lang="en-US" dirty="0"/>
              <a:t>Click OK to continue.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16</a:t>
            </a:fld>
            <a:endParaRPr lang="en-US" dirty="0"/>
          </a:p>
        </p:txBody>
      </p:sp>
      <p:sp>
        <p:nvSpPr>
          <p:cNvPr id="7" name="Slide Image Placeholder 6">
            <a:extLst>
              <a:ext uri="{FF2B5EF4-FFF2-40B4-BE49-F238E27FC236}">
                <a16:creationId xmlns:a16="http://schemas.microsoft.com/office/drawing/2014/main" id="{FD00BB82-4D66-452A-A9D6-FD44BA5720D9}"/>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noProof="0" dirty="0"/>
              <a:t>In the Duxbury Braille Translator window, go to Global &gt; Embosser Setup. The Global: Embosser Setup window appears.  To add a new embosser click New.</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17</a:t>
            </a:fld>
            <a:endParaRPr lang="en-US" dirty="0"/>
          </a:p>
        </p:txBody>
      </p:sp>
      <p:sp>
        <p:nvSpPr>
          <p:cNvPr id="7" name="Slide Image Placeholder 6">
            <a:extLst>
              <a:ext uri="{FF2B5EF4-FFF2-40B4-BE49-F238E27FC236}">
                <a16:creationId xmlns:a16="http://schemas.microsoft.com/office/drawing/2014/main" id="{F1AF171D-E2C7-412E-8EAE-1D9DD259DA2B}"/>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After clicking New to add a new embosser, the Embosser Setup window will appear.</a:t>
            </a:r>
          </a:p>
          <a:p>
            <a:endParaRPr lang="en-US" dirty="0"/>
          </a:p>
          <a:p>
            <a:pPr lvl="0"/>
            <a:r>
              <a:rPr lang="en-US" dirty="0"/>
              <a:t>To add a new embosser, </a:t>
            </a:r>
          </a:p>
          <a:p>
            <a:pPr marL="685800" lvl="1" indent="-228600">
              <a:buFont typeface="+mj-lt"/>
              <a:buAutoNum type="alphaLcPeriod"/>
            </a:pPr>
            <a:r>
              <a:rPr lang="en-US" dirty="0"/>
              <a:t>Click New. The Embosser Setup – Untitled Configuration window appears.</a:t>
            </a:r>
          </a:p>
          <a:p>
            <a:pPr marL="685800" lvl="1" indent="-228600">
              <a:buFont typeface="+mj-lt"/>
              <a:buAutoNum type="alphaLcPeriod"/>
            </a:pPr>
            <a:r>
              <a:rPr lang="en-US" dirty="0"/>
              <a:t>From the Embosser Model drop-down list, select the required embosser type.</a:t>
            </a:r>
          </a:p>
          <a:p>
            <a:pPr marL="685800" lvl="1" indent="-228600">
              <a:buFont typeface="+mj-lt"/>
              <a:buAutoNum type="alphaLcPeriod"/>
            </a:pPr>
            <a:r>
              <a:rPr lang="en-US" dirty="0"/>
              <a:t>From the Send to Printer drop-down list, select the required embosser’s name and click OK.</a:t>
            </a:r>
          </a:p>
          <a:p>
            <a:pPr marL="685800" lvl="1" indent="-228600">
              <a:buFont typeface="+mj-lt"/>
              <a:buAutoNum type="alphaLcPeriod"/>
            </a:pPr>
            <a:r>
              <a:rPr lang="en-US" dirty="0"/>
              <a:t>In the Global: Embosser Setup window, click OK to return to the Global Embosser Setup window.</a:t>
            </a:r>
          </a:p>
          <a:p>
            <a:endParaRPr lang="en-US" dirty="0"/>
          </a:p>
          <a:p>
            <a:r>
              <a:rPr lang="en-US" dirty="0"/>
              <a:t>These steps only need to be performed if your embosser does not appear in the list of braille devices.</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18</a:t>
            </a:fld>
            <a:endParaRPr lang="en-US" dirty="0"/>
          </a:p>
        </p:txBody>
      </p:sp>
      <p:sp>
        <p:nvSpPr>
          <p:cNvPr id="7" name="Slide Image Placeholder 6">
            <a:extLst>
              <a:ext uri="{FF2B5EF4-FFF2-40B4-BE49-F238E27FC236}">
                <a16:creationId xmlns:a16="http://schemas.microsoft.com/office/drawing/2014/main" id="{287DCB4A-FEFE-41F0-A421-CA48FA342C33}"/>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lvl="0" indent="-228600">
              <a:buFont typeface="+mj-lt"/>
              <a:buAutoNum type="arabicPeriod" startAt="12"/>
            </a:pPr>
            <a:r>
              <a:rPr lang="en-US" dirty="0"/>
              <a:t>Once you have selected your braille embosser in the </a:t>
            </a:r>
            <a:r>
              <a:rPr lang="en-US" dirty="0" err="1"/>
              <a:t>Brailler</a:t>
            </a:r>
            <a:r>
              <a:rPr lang="en-US" dirty="0"/>
              <a:t> Device list, adjust the Desired Braille Document Formatting settings to those shown here:</a:t>
            </a:r>
          </a:p>
          <a:p>
            <a:pPr marL="628650" lvl="1" indent="-171450">
              <a:buFont typeface="Arial" panose="020B0604020202020204" pitchFamily="34" charset="0"/>
              <a:buChar char="•"/>
            </a:pPr>
            <a:r>
              <a:rPr lang="en-US" dirty="0"/>
              <a:t>Set Characters per line to 40.</a:t>
            </a:r>
          </a:p>
          <a:p>
            <a:pPr marL="628650" lvl="1" indent="-171450">
              <a:buFont typeface="Arial" panose="020B0604020202020204" pitchFamily="34" charset="0"/>
              <a:buChar char="•"/>
            </a:pPr>
            <a:r>
              <a:rPr lang="en-US" dirty="0"/>
              <a:t>Set Lines per page to 25.</a:t>
            </a:r>
          </a:p>
          <a:p>
            <a:pPr marL="628650" lvl="1" indent="-171450">
              <a:buFont typeface="Arial" panose="020B0604020202020204" pitchFamily="34" charset="0"/>
              <a:buChar char="•"/>
            </a:pPr>
            <a:r>
              <a:rPr lang="en-US" dirty="0"/>
              <a:t>Set Top margin in lines to 2.</a:t>
            </a:r>
          </a:p>
          <a:p>
            <a:pPr marL="628650" lvl="1" indent="-171450">
              <a:buFont typeface="Arial" panose="020B0604020202020204" pitchFamily="34" charset="0"/>
              <a:buChar char="•"/>
            </a:pPr>
            <a:r>
              <a:rPr lang="en-US" dirty="0"/>
              <a:t>Set Binding margin in characters to 5.</a:t>
            </a:r>
          </a:p>
          <a:p>
            <a:pPr marL="628650" lvl="1" indent="-171450">
              <a:buFont typeface="Arial" panose="020B0604020202020204" pitchFamily="34" charset="0"/>
              <a:buChar char="•"/>
            </a:pPr>
            <a:r>
              <a:rPr lang="en-US" dirty="0"/>
              <a:t>Make sure that the checkbox for Emboss in </a:t>
            </a:r>
            <a:r>
              <a:rPr lang="en-US" dirty="0" err="1"/>
              <a:t>Interpoint</a:t>
            </a:r>
            <a:r>
              <a:rPr lang="en-US" dirty="0"/>
              <a:t> is not selected.</a:t>
            </a:r>
          </a:p>
          <a:p>
            <a:pPr lvl="1"/>
            <a:endParaRPr lang="en-US" dirty="0"/>
          </a:p>
          <a:p>
            <a:pPr marL="228600" lvl="0" indent="-228600">
              <a:buFont typeface="+mj-lt"/>
              <a:buAutoNum type="arabicPeriod" startAt="13"/>
            </a:pPr>
            <a:r>
              <a:rPr lang="en-US" dirty="0"/>
              <a:t>Click OK when done.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19</a:t>
            </a:fld>
            <a:endParaRPr lang="en-US" dirty="0"/>
          </a:p>
        </p:txBody>
      </p:sp>
      <p:sp>
        <p:nvSpPr>
          <p:cNvPr id="7" name="Slide Image Placeholder 6">
            <a:extLst>
              <a:ext uri="{FF2B5EF4-FFF2-40B4-BE49-F238E27FC236}">
                <a16:creationId xmlns:a16="http://schemas.microsoft.com/office/drawing/2014/main" id="{1B8FF44D-FEFC-41B2-B32F-6201E5FCE878}"/>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presentation, you should be able to:</a:t>
            </a:r>
          </a:p>
          <a:p>
            <a:endParaRPr lang="en-US" dirty="0"/>
          </a:p>
          <a:p>
            <a:pPr marL="251319" lvl="1" indent="-251319">
              <a:buFont typeface="Arial" panose="020B0604020202020204" pitchFamily="34" charset="0"/>
              <a:buChar char="•"/>
            </a:pPr>
            <a:r>
              <a:rPr lang="en-US" dirty="0"/>
              <a:t>Check that required devices and software for testing with Braille are in place</a:t>
            </a:r>
          </a:p>
          <a:p>
            <a:pPr marL="251319" lvl="1" indent="-251319">
              <a:buFont typeface="Arial" panose="020B0604020202020204" pitchFamily="34" charset="0"/>
              <a:buChar char="•"/>
            </a:pPr>
            <a:r>
              <a:rPr lang="en-US" dirty="0"/>
              <a:t>Confirm that required hardware and software have been set up and configured</a:t>
            </a:r>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t>2</a:t>
            </a:fld>
            <a:endParaRPr lang="en-US" dirty="0"/>
          </a:p>
        </p:txBody>
      </p:sp>
    </p:spTree>
    <p:extLst>
      <p:ext uri="{BB962C8B-B14F-4D97-AF65-F5344CB8AC3E}">
        <p14:creationId xmlns:p14="http://schemas.microsoft.com/office/powerpoint/2010/main" val="421427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14"/>
            </a:pPr>
            <a:r>
              <a:rPr lang="en-US" dirty="0"/>
              <a:t>You will return to the Duxbury Braille Translator window.</a:t>
            </a:r>
          </a:p>
          <a:p>
            <a:pPr marL="457200" lvl="1" indent="0">
              <a:buFont typeface="Arial" panose="020B0604020202020204" pitchFamily="34" charset="0"/>
              <a:buNone/>
            </a:pPr>
            <a:r>
              <a:rPr lang="en-US" noProof="0" dirty="0"/>
              <a:t>Go to Global &gt; Formatted Braille Importer. </a:t>
            </a:r>
          </a:p>
          <a:p>
            <a:pPr marL="457200" lvl="1" indent="0">
              <a:buFont typeface="Arial" panose="020B0604020202020204" pitchFamily="34" charset="0"/>
              <a:buNone/>
            </a:pPr>
            <a:r>
              <a:rPr lang="en-US" noProof="0" dirty="0"/>
              <a:t>In the Global: Formatted Braille Importer window that appears, mark the Read formatted Braille without interpretation checkbox and click OK.</a:t>
            </a:r>
            <a:endParaRPr lang="en-US" dirty="0"/>
          </a:p>
          <a:p>
            <a:pPr marL="228600" lvl="0" indent="-228600">
              <a:buFont typeface="+mj-lt"/>
              <a:buAutoNum type="arabicPeriod" startAt="15"/>
            </a:pPr>
            <a:r>
              <a:rPr lang="en-US" dirty="0"/>
              <a:t>Select File &gt; Emboss. The File: Emboss window appears.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20</a:t>
            </a:fld>
            <a:endParaRPr lang="en-US" altLang="en-US" dirty="0"/>
          </a:p>
        </p:txBody>
      </p:sp>
      <p:sp>
        <p:nvSpPr>
          <p:cNvPr id="4" name="Slide Image Placeholder 3">
            <a:extLst>
              <a:ext uri="{FF2B5EF4-FFF2-40B4-BE49-F238E27FC236}">
                <a16:creationId xmlns:a16="http://schemas.microsoft.com/office/drawing/2014/main" id="{D5E1A3E9-5B48-4581-ACD3-CB9B3690C0C8}"/>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marL="228600" lvl="0" indent="-228600">
              <a:buFont typeface="+mj-lt"/>
              <a:buAutoNum type="arabicPeriod" startAt="16"/>
            </a:pPr>
            <a:r>
              <a:rPr lang="en-US" dirty="0"/>
              <a:t>Ensure that only one copy is being embossed, the page range is set to All, and the </a:t>
            </a:r>
            <a:r>
              <a:rPr lang="en-US" dirty="0" err="1"/>
              <a:t>Brailler</a:t>
            </a:r>
            <a:r>
              <a:rPr lang="en-US" dirty="0"/>
              <a:t> Device is set to the ViewPlus embosser you wish to use.</a:t>
            </a:r>
          </a:p>
          <a:p>
            <a:pPr marL="228600" lvl="0" indent="-228600">
              <a:buFont typeface="+mj-lt"/>
              <a:buAutoNum type="arabicPeriod" startAt="17"/>
            </a:pPr>
            <a:r>
              <a:rPr lang="en-US" dirty="0"/>
              <a:t>Click OK to emboss.</a:t>
            </a:r>
          </a:p>
          <a:p>
            <a:pPr marL="228600" lvl="0" indent="-228600">
              <a:buFont typeface="+mj-lt"/>
              <a:buAutoNum type="arabicPeriod" startAt="17"/>
            </a:pPr>
            <a:r>
              <a:rPr lang="en-US" dirty="0"/>
              <a:t>Confirm that the embossed braille output is correct and that no braille text is cut off or printed beyond the edge of the page. If it is correct, then you are ready to print BRF files.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21</a:t>
            </a:fld>
            <a:endParaRPr lang="en-US" altLang="en-US" dirty="0"/>
          </a:p>
        </p:txBody>
      </p:sp>
      <p:sp>
        <p:nvSpPr>
          <p:cNvPr id="4" name="Slide Image Placeholder 3">
            <a:extLst>
              <a:ext uri="{FF2B5EF4-FFF2-40B4-BE49-F238E27FC236}">
                <a16:creationId xmlns:a16="http://schemas.microsoft.com/office/drawing/2014/main" id="{D5E1A3E9-5B48-4581-ACD3-CB9B3690C0C8}"/>
              </a:ext>
            </a:extLst>
          </p:cNvPr>
          <p:cNvSpPr>
            <a:spLocks noGrp="1" noRot="1" noChangeAspect="1"/>
          </p:cNvSpPr>
          <p:nvPr>
            <p:ph type="sldImg"/>
          </p:nvPr>
        </p:nvSpPr>
        <p:spPr/>
      </p:sp>
    </p:spTree>
    <p:extLst>
      <p:ext uri="{BB962C8B-B14F-4D97-AF65-F5344CB8AC3E}">
        <p14:creationId xmlns:p14="http://schemas.microsoft.com/office/powerpoint/2010/main" val="3320521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This slide contains a video walkthrough showing how to install and configure Duxbury Braille Translator for embossing BRF files.</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22</a:t>
            </a:fld>
            <a:endParaRPr lang="en-US" altLang="en-US" dirty="0"/>
          </a:p>
        </p:txBody>
      </p:sp>
      <p:sp>
        <p:nvSpPr>
          <p:cNvPr id="4" name="Slide Image Placeholder 3">
            <a:extLst>
              <a:ext uri="{FF2B5EF4-FFF2-40B4-BE49-F238E27FC236}">
                <a16:creationId xmlns:a16="http://schemas.microsoft.com/office/drawing/2014/main" id="{F23FEB8D-D8CF-4CF1-89DC-CA721B8E69B8}"/>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23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348867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Before administering tests to students with braille, TAs should confirm that their technology coordinator has installed and configured the Secure Browser and JAWS on all devices to be used by students testing with braille. </a:t>
            </a:r>
          </a:p>
          <a:p>
            <a:endParaRPr lang="en-US" dirty="0"/>
          </a:p>
          <a:p>
            <a:r>
              <a:rPr lang="en-US" dirty="0"/>
              <a:t>JAWS must be configured according to the detailed instructions in the Assistive Technology Manual for Windows and macOS. If JAWS is not configured, it will not work properly during test administration. Prior to launching the Secure Browser, you can also adjust JAWS voice settings for students based on their individual needs. Students should take practice tests using JAWS so they can determine whether these settings need to be adjusted.</a:t>
            </a:r>
          </a:p>
          <a:p>
            <a:endParaRPr lang="en-US" dirty="0"/>
          </a:p>
          <a:p>
            <a:r>
              <a:rPr lang="en-US" dirty="0"/>
              <a:t>In the next few slides, we will walk through required configuration of software on student testing devices. The following examples are applicable for installing JAWS 2021, 2022, and 2023. </a:t>
            </a:r>
          </a:p>
          <a:p>
            <a:endParaRPr lang="en-US" dirty="0"/>
          </a:p>
          <a:p>
            <a:r>
              <a:rPr lang="en-US" dirty="0"/>
              <a:t>For information on previous versions of JAWS software, please consult the Assistive Technology Manual for Windows and macOS. </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24</a:t>
            </a:fld>
            <a:endParaRPr lang="en-US"/>
          </a:p>
        </p:txBody>
      </p:sp>
      <p:sp>
        <p:nvSpPr>
          <p:cNvPr id="7" name="Slide Image Placeholder 6">
            <a:extLst>
              <a:ext uri="{FF2B5EF4-FFF2-40B4-BE49-F238E27FC236}">
                <a16:creationId xmlns:a16="http://schemas.microsoft.com/office/drawing/2014/main" id="{9F6BB5A8-507D-4A9F-9262-936FAF87FFC4}"/>
              </a:ext>
            </a:extLst>
          </p:cNvPr>
          <p:cNvSpPr>
            <a:spLocks noGrp="1" noRot="1" noChangeAspect="1"/>
          </p:cNvSpPr>
          <p:nvPr>
            <p:ph type="sldImg"/>
          </p:nvPr>
        </p:nvSpPr>
        <p:spPr/>
      </p:sp>
    </p:spTree>
    <p:extLst>
      <p:ext uri="{BB962C8B-B14F-4D97-AF65-F5344CB8AC3E}">
        <p14:creationId xmlns:p14="http://schemas.microsoft.com/office/powerpoint/2010/main" val="3421804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Students use the Secure Browser to log in to the Student Interface of the Test Delivery System (TDS). Visit the WCAP Portal </a:t>
            </a:r>
            <a:r>
              <a:rPr lang="en-US" baseline="0" dirty="0"/>
              <a:t>for more information on downloading and installing the Secure Browser. </a:t>
            </a:r>
            <a:r>
              <a:rPr lang="en-US" dirty="0"/>
              <a:t>JAWS is available on the Freedom Scientific website.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25</a:t>
            </a:fld>
            <a:endParaRPr lang="en-US"/>
          </a:p>
        </p:txBody>
      </p:sp>
      <p:sp>
        <p:nvSpPr>
          <p:cNvPr id="7" name="Slide Image Placeholder 6">
            <a:extLst>
              <a:ext uri="{FF2B5EF4-FFF2-40B4-BE49-F238E27FC236}">
                <a16:creationId xmlns:a16="http://schemas.microsoft.com/office/drawing/2014/main" id="{F1628B92-B01E-42B2-AFAE-07D24D785209}"/>
              </a:ext>
            </a:extLst>
          </p:cNvPr>
          <p:cNvSpPr>
            <a:spLocks noGrp="1" noRot="1" noChangeAspect="1"/>
          </p:cNvSpPr>
          <p:nvPr>
            <p:ph type="sldImg"/>
          </p:nvPr>
        </p:nvSpPr>
        <p:spPr/>
      </p:sp>
    </p:spTree>
    <p:extLst>
      <p:ext uri="{BB962C8B-B14F-4D97-AF65-F5344CB8AC3E}">
        <p14:creationId xmlns:p14="http://schemas.microsoft.com/office/powerpoint/2010/main" val="3421804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first step in configuring student software is to ensure that JAWS recognizes the Secure Browser. To perform this task:</a:t>
            </a:r>
          </a:p>
          <a:p>
            <a:endParaRPr lang="en-US" dirty="0"/>
          </a:p>
          <a:p>
            <a:pPr marL="228600" indent="-228600">
              <a:buFont typeface="+mj-lt"/>
              <a:buAutoNum type="arabicPeriod"/>
            </a:pPr>
            <a:r>
              <a:rPr lang="en-US" dirty="0"/>
              <a:t>First, open the JAWS ConfigNames.ini file. You can get to this file from the Start Menu by clicking: Start &gt; All Programs &gt; JAWS 2023 &gt; Explore JAWS &gt; Explore Shared Settings.</a:t>
            </a:r>
            <a:br>
              <a:rPr lang="en-US" dirty="0"/>
            </a:br>
            <a:r>
              <a:rPr lang="en-US" dirty="0"/>
              <a:t>If you are using a different version of JAWS, then simply change “JAWS 2023” to the correct version number.</a:t>
            </a:r>
          </a:p>
          <a:p>
            <a:pPr marL="228600" indent="-228600">
              <a:buFont typeface="+mj-lt"/>
              <a:buAutoNum type="arabicPeriod"/>
            </a:pPr>
            <a:endParaRPr lang="en-US" dirty="0"/>
          </a:p>
          <a:p>
            <a:pPr marL="228600" indent="-228600">
              <a:buFont typeface="+mj-lt"/>
              <a:buAutoNum type="arabicPeriod"/>
            </a:pPr>
            <a:r>
              <a:rPr lang="en-US" dirty="0"/>
              <a:t>In the ConfigNames.ini file, locate the line of text containing firefox:3=</a:t>
            </a:r>
            <a:r>
              <a:rPr lang="en-US" dirty="0" err="1"/>
              <a:t>firefox</a:t>
            </a:r>
            <a:r>
              <a:rPr lang="en-US" dirty="0"/>
              <a:t>. </a:t>
            </a:r>
          </a:p>
          <a:p>
            <a:endParaRPr lang="en-US" dirty="0"/>
          </a:p>
          <a:p>
            <a:pPr marL="228600" indent="-228600">
              <a:buFont typeface="+mj-lt"/>
              <a:buAutoNum type="arabicPeriod" startAt="3"/>
            </a:pPr>
            <a:r>
              <a:rPr lang="en-US" dirty="0"/>
              <a:t>At the end of this line, press Enter and type </a:t>
            </a:r>
            <a:r>
              <a:rPr lang="en-US" dirty="0" err="1"/>
              <a:t>WASecureBrowser</a:t>
            </a:r>
            <a:r>
              <a:rPr lang="en-US" dirty="0"/>
              <a:t>=Firefox, where </a:t>
            </a:r>
            <a:r>
              <a:rPr lang="en-US" dirty="0" err="1"/>
              <a:t>WASecureBrowser</a:t>
            </a:r>
            <a:r>
              <a:rPr lang="en-US" dirty="0"/>
              <a:t> is the exact name of the Secure Browser found on the desktop.</a:t>
            </a:r>
          </a:p>
          <a:p>
            <a:endParaRPr lang="en-US" dirty="0"/>
          </a:p>
          <a:p>
            <a:pPr marL="228600" indent="-228600">
              <a:buFont typeface="+mj-lt"/>
              <a:buAutoNum type="arabicPeriod" startAt="4"/>
            </a:pPr>
            <a:r>
              <a:rPr lang="en-US" dirty="0"/>
              <a:t>When you are finished, save the file.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26</a:t>
            </a:fld>
            <a:endParaRPr lang="en-US"/>
          </a:p>
        </p:txBody>
      </p:sp>
      <p:sp>
        <p:nvSpPr>
          <p:cNvPr id="7" name="Slide Image Placeholder 6">
            <a:extLst>
              <a:ext uri="{FF2B5EF4-FFF2-40B4-BE49-F238E27FC236}">
                <a16:creationId xmlns:a16="http://schemas.microsoft.com/office/drawing/2014/main" id="{D116A893-63C7-439F-A489-8DBA7E4D30BA}"/>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dirty="0"/>
              <a:t>This slide contains a video walkthrough showing how to configure JAWS to recognize the Secure Browser. Please note that the JAWS version in this video may differ from your software. </a:t>
            </a:r>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27</a:t>
            </a:fld>
            <a:endParaRPr lang="en-US" altLang="en-US" dirty="0"/>
          </a:p>
        </p:txBody>
      </p:sp>
      <p:sp>
        <p:nvSpPr>
          <p:cNvPr id="4" name="Slide Image Placeholder 3">
            <a:extLst>
              <a:ext uri="{FF2B5EF4-FFF2-40B4-BE49-F238E27FC236}">
                <a16:creationId xmlns:a16="http://schemas.microsoft.com/office/drawing/2014/main" id="{8B6149C2-5FB9-467C-9324-03E7033AEA36}"/>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28</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655541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 order for students to use contracted or uncontracted Literary Braille with their RBD, the correct JAWS settings must be applied prior to launching the Secure Browser. The following instructions can be used to perform this task using JAWS 2021 or later. </a:t>
            </a:r>
          </a:p>
          <a:p>
            <a:endParaRPr lang="en-US" dirty="0"/>
          </a:p>
          <a:p>
            <a:pPr marL="228600" indent="-228600">
              <a:buFont typeface="+mj-lt"/>
              <a:buAutoNum type="arabicPeriod"/>
            </a:pPr>
            <a:r>
              <a:rPr lang="en-US" dirty="0"/>
              <a:t>First, open JAWS and go to Utilities &gt; Settings Center. The Settings Center window opens.</a:t>
            </a:r>
          </a:p>
          <a:p>
            <a:pPr marL="228600" indent="-228600">
              <a:buFont typeface="+mj-lt"/>
              <a:buAutoNum type="arabicPeriod"/>
            </a:pPr>
            <a:r>
              <a:rPr lang="en-US" dirty="0"/>
              <a:t>From the Application drop-down list at the top of the window, select Firefox.</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29</a:t>
            </a:fld>
            <a:endParaRPr lang="en-US"/>
          </a:p>
        </p:txBody>
      </p:sp>
      <p:sp>
        <p:nvSpPr>
          <p:cNvPr id="7" name="Slide Image Placeholder 6">
            <a:extLst>
              <a:ext uri="{FF2B5EF4-FFF2-40B4-BE49-F238E27FC236}">
                <a16:creationId xmlns:a16="http://schemas.microsoft.com/office/drawing/2014/main" id="{7C5EFE5B-1521-40E7-90FD-8F92396AFF25}"/>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393223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lvl="0" indent="-228600">
              <a:buFont typeface="+mj-lt"/>
              <a:buAutoNum type="arabicPeriod" startAt="3"/>
            </a:pPr>
            <a:r>
              <a:rPr lang="en-US" noProof="0" dirty="0"/>
              <a:t>Expand the Braille settings, General sub-settings, and Translation sub-settings in the Search for settings panel on the left. The Settings Center window displays the options for Braille Translation.</a:t>
            </a:r>
          </a:p>
          <a:p>
            <a:pPr marL="628650" lvl="1" indent="-171450">
              <a:buFont typeface="Arial" panose="020B0604020202020204" pitchFamily="34" charset="0"/>
              <a:buChar char="•"/>
            </a:pPr>
            <a:r>
              <a:rPr lang="en-US" noProof="0" dirty="0"/>
              <a:t>In the Translation section, verify the Language drop-down list is set to English – United States.1</a:t>
            </a:r>
          </a:p>
          <a:p>
            <a:pPr marL="628650" lvl="1" indent="-171450">
              <a:buFont typeface="Arial" panose="020B0604020202020204" pitchFamily="34" charset="0"/>
              <a:buChar char="•"/>
            </a:pPr>
            <a:r>
              <a:rPr lang="en-US" noProof="0" dirty="0"/>
              <a:t>For students who prefer contracted braille, select Unified English Braille Grade 2 from both the Input and Output drop-down lists.</a:t>
            </a:r>
          </a:p>
          <a:p>
            <a:pPr marL="628650" lvl="1" indent="-171450">
              <a:buFont typeface="Arial" panose="020B0604020202020204" pitchFamily="34" charset="0"/>
              <a:buChar char="•"/>
            </a:pPr>
            <a:r>
              <a:rPr lang="en-US" noProof="0" dirty="0"/>
              <a:t>For students who prefer uncontracted braille, select Unified English Braille Grade 1 from the Output drop-down list.</a:t>
            </a:r>
          </a:p>
          <a:p>
            <a:endParaRPr lang="en-US" dirty="0"/>
          </a:p>
        </p:txBody>
      </p:sp>
      <p:sp>
        <p:nvSpPr>
          <p:cNvPr id="4" name="Slide Number Placeholder 3"/>
          <p:cNvSpPr>
            <a:spLocks noGrp="1"/>
          </p:cNvSpPr>
          <p:nvPr>
            <p:ph type="sldNum" sz="quarter" idx="10"/>
          </p:nvPr>
        </p:nvSpPr>
        <p:spPr/>
        <p:txBody>
          <a:bodyPr/>
          <a:lstStyle/>
          <a:p>
            <a:fld id="{5D5420A3-AFD7-4EF9-9190-4CBE9ECCF7DF}" type="slidenum">
              <a:rPr lang="en-US" smtClean="0"/>
              <a:pPr/>
              <a:t>30</a:t>
            </a:fld>
            <a:endParaRPr lang="en-US"/>
          </a:p>
        </p:txBody>
      </p:sp>
      <p:sp>
        <p:nvSpPr>
          <p:cNvPr id="7" name="Slide Image Placeholder 6">
            <a:extLst>
              <a:ext uri="{FF2B5EF4-FFF2-40B4-BE49-F238E27FC236}">
                <a16:creationId xmlns:a16="http://schemas.microsoft.com/office/drawing/2014/main" id="{0EB32D44-23D9-4852-A14E-8481FB118E93}"/>
              </a:ext>
            </a:extLst>
          </p:cNvPr>
          <p:cNvSpPr>
            <a:spLocks noGrp="1" noRot="1" noChangeAspect="1"/>
          </p:cNvSpPr>
          <p:nvPr>
            <p:ph type="sldImg"/>
          </p:nvPr>
        </p:nvSpPr>
        <p:spPr/>
      </p:sp>
    </p:spTree>
    <p:extLst>
      <p:ext uri="{BB962C8B-B14F-4D97-AF65-F5344CB8AC3E}">
        <p14:creationId xmlns:p14="http://schemas.microsoft.com/office/powerpoint/2010/main" val="343435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a:buFont typeface="+mj-lt"/>
              <a:buAutoNum type="arabicPeriod" startAt="4"/>
            </a:pPr>
            <a:r>
              <a:rPr lang="en-US" dirty="0"/>
              <a:t>In the Braille Mode section, ensure that only the following settings are checked:</a:t>
            </a:r>
          </a:p>
          <a:p>
            <a:pPr marL="628650" lvl="1" indent="-171450">
              <a:buFont typeface="Arial" panose="020B0604020202020204" pitchFamily="34" charset="0"/>
              <a:buChar char="•"/>
            </a:pPr>
            <a:r>
              <a:rPr lang="en-US" dirty="0"/>
              <a:t>Active cursor follows Braille display</a:t>
            </a:r>
          </a:p>
          <a:p>
            <a:pPr marL="628650" lvl="1" indent="-171450">
              <a:buFont typeface="Arial" panose="020B0604020202020204" pitchFamily="34" charset="0"/>
              <a:buChar char="•"/>
            </a:pPr>
            <a:r>
              <a:rPr lang="en-US" dirty="0"/>
              <a:t>Braille display/cursor follows Active cursor</a:t>
            </a:r>
          </a:p>
          <a:p>
            <a:pPr marL="628650" lvl="1" indent="-171450">
              <a:buFont typeface="Arial" panose="020B0604020202020204" pitchFamily="34" charset="0"/>
              <a:buChar char="•"/>
            </a:pPr>
            <a:r>
              <a:rPr lang="en-US" dirty="0"/>
              <a:t>Enable Word Wrap</a:t>
            </a:r>
          </a:p>
          <a:p>
            <a:pPr marL="628650" lvl="1" indent="-171450">
              <a:buFont typeface="Arial" panose="020B0604020202020204" pitchFamily="34" charset="0"/>
              <a:buChar char="•"/>
            </a:pPr>
            <a:r>
              <a:rPr lang="en-US" dirty="0"/>
              <a:t>Auto Detect Braille Display using Bluetooth (if available)</a:t>
            </a:r>
          </a:p>
          <a:p>
            <a:pPr marL="228600" indent="-228600">
              <a:buFont typeface="+mj-lt"/>
              <a:buAutoNum type="arabicPeriod" startAt="5"/>
            </a:pPr>
            <a:r>
              <a:rPr lang="en-US" dirty="0"/>
              <a:t>Click Apply, and then click OK.</a:t>
            </a:r>
          </a:p>
          <a:p>
            <a:endParaRPr lang="en-US" dirty="0"/>
          </a:p>
          <a:p>
            <a:r>
              <a:rPr lang="en-US" dirty="0"/>
              <a:t>The necessary settings for contracted braille appear on this slide.</a:t>
            </a:r>
          </a:p>
        </p:txBody>
      </p:sp>
      <p:sp>
        <p:nvSpPr>
          <p:cNvPr id="4" name="Slide Number Placeholder 3"/>
          <p:cNvSpPr>
            <a:spLocks noGrp="1"/>
          </p:cNvSpPr>
          <p:nvPr>
            <p:ph type="sldNum" sz="quarter" idx="10"/>
          </p:nvPr>
        </p:nvSpPr>
        <p:spPr/>
        <p:txBody>
          <a:bodyPr/>
          <a:lstStyle/>
          <a:p>
            <a:fld id="{C840FDEF-DDE5-42CA-975B-5AC2C3FFCCCF}" type="slidenum">
              <a:rPr lang="en-US" smtClean="0"/>
              <a:pPr/>
              <a:t>31</a:t>
            </a:fld>
            <a:endParaRPr lang="en-US"/>
          </a:p>
        </p:txBody>
      </p:sp>
      <p:sp>
        <p:nvSpPr>
          <p:cNvPr id="7" name="Slide Image Placeholder 6">
            <a:extLst>
              <a:ext uri="{FF2B5EF4-FFF2-40B4-BE49-F238E27FC236}">
                <a16:creationId xmlns:a16="http://schemas.microsoft.com/office/drawing/2014/main" id="{D66FDCF9-F1D9-432C-9765-F02223A3E674}"/>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To ensure that JAWS correctly speaks the dollar symbol, the following steps must be performed:</a:t>
            </a:r>
          </a:p>
          <a:p>
            <a:endParaRPr lang="en-US" dirty="0"/>
          </a:p>
          <a:p>
            <a:pPr marL="228600" indent="-228600">
              <a:buFont typeface="+mj-lt"/>
              <a:buAutoNum type="arabicPeriod"/>
            </a:pPr>
            <a:r>
              <a:rPr lang="en-US" dirty="0"/>
              <a:t>Open JAWS and go to Utilities &gt; Settings Center. The Settings Center window opens.</a:t>
            </a:r>
          </a:p>
          <a:p>
            <a:pPr marL="228600" indent="-228600">
              <a:buFont typeface="+mj-lt"/>
              <a:buAutoNum type="arabicPeriod"/>
            </a:pPr>
            <a:r>
              <a:rPr lang="en-US" dirty="0"/>
              <a:t>In the Search for settings panel on the left, expand the Text Processing settings and Number And Date Processing sub-settings. Click Speak Dollars. The Settings Center window will display the Number And Date Processing options.</a:t>
            </a:r>
          </a:p>
          <a:p>
            <a:pPr marL="228600" indent="-228600">
              <a:buFont typeface="+mj-lt"/>
              <a:buAutoNum type="arabicPeriod"/>
            </a:pPr>
            <a:r>
              <a:rPr lang="en-US" dirty="0"/>
              <a:t>Mark the Speak Dollars checkbox.</a:t>
            </a:r>
          </a:p>
          <a:p>
            <a:pPr marL="228600" indent="-228600">
              <a:buFont typeface="+mj-lt"/>
              <a:buAutoNum type="arabicPeriod"/>
            </a:pPr>
            <a:r>
              <a:rPr lang="en-US" dirty="0"/>
              <a:t>Click Apply, and then click OK.</a:t>
            </a:r>
          </a:p>
          <a:p>
            <a:endParaRPr lang="en-US" dirty="0"/>
          </a:p>
        </p:txBody>
      </p:sp>
      <p:sp>
        <p:nvSpPr>
          <p:cNvPr id="4" name="Slide Number Placeholder 3"/>
          <p:cNvSpPr>
            <a:spLocks noGrp="1"/>
          </p:cNvSpPr>
          <p:nvPr>
            <p:ph type="sldNum" sz="quarter" idx="10"/>
          </p:nvPr>
        </p:nvSpPr>
        <p:spPr/>
        <p:txBody>
          <a:bodyPr/>
          <a:lstStyle/>
          <a:p>
            <a:fld id="{C840FDEF-DDE5-42CA-975B-5AC2C3FFCCCF}" type="slidenum">
              <a:rPr lang="en-US" smtClean="0"/>
              <a:pPr/>
              <a:t>32</a:t>
            </a:fld>
            <a:endParaRPr lang="en-US"/>
          </a:p>
        </p:txBody>
      </p:sp>
      <p:sp>
        <p:nvSpPr>
          <p:cNvPr id="7" name="Slide Image Placeholder 6">
            <a:extLst>
              <a:ext uri="{FF2B5EF4-FFF2-40B4-BE49-F238E27FC236}">
                <a16:creationId xmlns:a16="http://schemas.microsoft.com/office/drawing/2014/main" id="{12B97430-5A49-4E15-A23B-DF148C32A36A}"/>
              </a:ext>
            </a:extLst>
          </p:cNvPr>
          <p:cNvSpPr>
            <a:spLocks noGrp="1" noRot="1" noChangeAspect="1"/>
          </p:cNvSpPr>
          <p:nvPr>
            <p:ph type="sldImg"/>
          </p:nvPr>
        </p:nvSpPr>
        <p:spPr/>
      </p:sp>
    </p:spTree>
    <p:extLst>
      <p:ext uri="{BB962C8B-B14F-4D97-AF65-F5344CB8AC3E}">
        <p14:creationId xmlns:p14="http://schemas.microsoft.com/office/powerpoint/2010/main" val="3656645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Notes Placeholder 2"/>
          <p:cNvSpPr>
            <a:spLocks noGrp="1"/>
          </p:cNvSpPr>
          <p:nvPr>
            <p:ph type="body" idx="1"/>
          </p:nvPr>
        </p:nvSpPr>
        <p:spPr/>
        <p:txBody>
          <a:bodyPr/>
          <a:lstStyle/>
          <a:p>
            <a:pPr lvl="0"/>
            <a:r>
              <a:rPr lang="en-US" noProof="0" dirty="0"/>
              <a:t>This slide contains a video walkthrough showing how to apply JAWS settings for contracted or uncontracted braille and how to configure JAWS to speak “dollars.”</a:t>
            </a:r>
            <a:endParaRPr lang="en-US" dirty="0"/>
          </a:p>
        </p:txBody>
      </p:sp>
      <p:sp>
        <p:nvSpPr>
          <p:cNvPr id="55300"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77873" indent="-299183">
              <a:defRPr>
                <a:solidFill>
                  <a:schemeClr val="tx1"/>
                </a:solidFill>
                <a:latin typeface="Calibri" pitchFamily="34" charset="0"/>
              </a:defRPr>
            </a:lvl2pPr>
            <a:lvl3pPr marL="1196728" indent="-239345">
              <a:defRPr>
                <a:solidFill>
                  <a:schemeClr val="tx1"/>
                </a:solidFill>
                <a:latin typeface="Calibri" pitchFamily="34" charset="0"/>
              </a:defRPr>
            </a:lvl3pPr>
            <a:lvl4pPr marL="1675420" indent="-239345">
              <a:defRPr>
                <a:solidFill>
                  <a:schemeClr val="tx1"/>
                </a:solidFill>
                <a:latin typeface="Calibri" pitchFamily="34" charset="0"/>
              </a:defRPr>
            </a:lvl4pPr>
            <a:lvl5pPr marL="2154112" indent="-239345">
              <a:defRPr>
                <a:solidFill>
                  <a:schemeClr val="tx1"/>
                </a:solidFill>
                <a:latin typeface="Calibri" pitchFamily="34" charset="0"/>
              </a:defRPr>
            </a:lvl5pPr>
            <a:lvl6pPr marL="2632804" indent="-239345" fontAlgn="base">
              <a:spcBef>
                <a:spcPct val="0"/>
              </a:spcBef>
              <a:spcAft>
                <a:spcPct val="0"/>
              </a:spcAft>
              <a:defRPr>
                <a:solidFill>
                  <a:schemeClr val="tx1"/>
                </a:solidFill>
                <a:latin typeface="Calibri" pitchFamily="34" charset="0"/>
              </a:defRPr>
            </a:lvl6pPr>
            <a:lvl7pPr marL="3111495" indent="-239345" fontAlgn="base">
              <a:spcBef>
                <a:spcPct val="0"/>
              </a:spcBef>
              <a:spcAft>
                <a:spcPct val="0"/>
              </a:spcAft>
              <a:defRPr>
                <a:solidFill>
                  <a:schemeClr val="tx1"/>
                </a:solidFill>
                <a:latin typeface="Calibri" pitchFamily="34" charset="0"/>
              </a:defRPr>
            </a:lvl7pPr>
            <a:lvl8pPr marL="3590186" indent="-239345" fontAlgn="base">
              <a:spcBef>
                <a:spcPct val="0"/>
              </a:spcBef>
              <a:spcAft>
                <a:spcPct val="0"/>
              </a:spcAft>
              <a:defRPr>
                <a:solidFill>
                  <a:schemeClr val="tx1"/>
                </a:solidFill>
                <a:latin typeface="Calibri" pitchFamily="34" charset="0"/>
              </a:defRPr>
            </a:lvl8pPr>
            <a:lvl9pPr marL="4068877" indent="-239345" fontAlgn="base">
              <a:spcBef>
                <a:spcPct val="0"/>
              </a:spcBef>
              <a:spcAft>
                <a:spcPct val="0"/>
              </a:spcAft>
              <a:defRPr>
                <a:solidFill>
                  <a:schemeClr val="tx1"/>
                </a:solidFill>
                <a:latin typeface="Calibri" pitchFamily="34" charset="0"/>
              </a:defRPr>
            </a:lvl9pPr>
          </a:lstStyle>
          <a:p>
            <a:fld id="{A1E447D2-6642-44E6-A025-F2EF935550D7}" type="slidenum">
              <a:rPr lang="en-US" altLang="en-US" smtClean="0"/>
              <a:pPr/>
              <a:t>33</a:t>
            </a:fld>
            <a:endParaRPr lang="en-US" altLang="en-US" dirty="0"/>
          </a:p>
        </p:txBody>
      </p:sp>
      <p:sp>
        <p:nvSpPr>
          <p:cNvPr id="4" name="Slide Image Placeholder 3">
            <a:extLst>
              <a:ext uri="{FF2B5EF4-FFF2-40B4-BE49-F238E27FC236}">
                <a16:creationId xmlns:a16="http://schemas.microsoft.com/office/drawing/2014/main" id="{FD368A24-9041-4D71-8D8F-00743E9E8CDA}"/>
              </a:ext>
            </a:extLst>
          </p:cNvPr>
          <p:cNvSpPr>
            <a:spLocks noGrp="1" noRot="1" noChangeAspect="1"/>
          </p:cNvSpPr>
          <p:nvPr>
            <p:ph type="sldImg"/>
          </p:nvPr>
        </p:nvSpPr>
        <p:spPr/>
      </p:sp>
    </p:spTree>
    <p:extLst>
      <p:ext uri="{BB962C8B-B14F-4D97-AF65-F5344CB8AC3E}">
        <p14:creationId xmlns:p14="http://schemas.microsoft.com/office/powerpoint/2010/main" val="4287567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a:buFont typeface="+mj-lt"/>
              <a:buAutoNum type="arabicPeriod"/>
            </a:pPr>
            <a:r>
              <a:rPr lang="en-US" dirty="0"/>
              <a:t>JAWS includes a unified keyboard setting that allows students to use </a:t>
            </a:r>
            <a:r>
              <a:rPr lang="en-US" dirty="0" err="1"/>
              <a:t>Alt+Tab</a:t>
            </a:r>
            <a:r>
              <a:rPr lang="en-US" dirty="0"/>
              <a:t> to return to the Secure Browser when Permissive Mode is turned on. </a:t>
            </a:r>
          </a:p>
          <a:p>
            <a:pPr marL="228600" indent="-228600">
              <a:buFont typeface="+mj-lt"/>
              <a:buAutoNum type="arabicPeriod"/>
            </a:pPr>
            <a:r>
              <a:rPr lang="en-US" dirty="0"/>
              <a:t>The unified keyboard setting is turned on by default, but you should still verify it is enabled for students before they begin testing.</a:t>
            </a:r>
          </a:p>
          <a:p>
            <a:pPr marL="628650" lvl="1" indent="-171450">
              <a:buFont typeface="Arial" panose="020B0604020202020204" pitchFamily="34" charset="0"/>
              <a:buChar char="•"/>
            </a:pPr>
            <a:r>
              <a:rPr lang="en-US" dirty="0"/>
              <a:t>Open JAWS and navigate to Utilities &gt; Setting Center.</a:t>
            </a:r>
          </a:p>
          <a:p>
            <a:pPr marL="628650" lvl="1" indent="-171450">
              <a:buFont typeface="Arial" panose="020B0604020202020204" pitchFamily="34" charset="0"/>
              <a:buChar char="•"/>
            </a:pPr>
            <a:r>
              <a:rPr lang="en-US" dirty="0"/>
              <a:t>Search in the Settings Center for “Unified Keyboard” and mark the Use Unified Keyboard Processing Method checkbox.</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dirty="0"/>
          </a:p>
        </p:txBody>
      </p:sp>
      <p:sp>
        <p:nvSpPr>
          <p:cNvPr id="11" name="Slide Image Placeholder 10">
            <a:extLst>
              <a:ext uri="{FF2B5EF4-FFF2-40B4-BE49-F238E27FC236}">
                <a16:creationId xmlns:a16="http://schemas.microsoft.com/office/drawing/2014/main" id="{36C599E8-114C-403B-BB49-0245A8B136B2}"/>
              </a:ext>
            </a:extLst>
          </p:cNvPr>
          <p:cNvSpPr>
            <a:spLocks noGrp="1" noRot="1" noChangeAspect="1"/>
          </p:cNvSpPr>
          <p:nvPr>
            <p:ph type="sldImg"/>
          </p:nvPr>
        </p:nvSpPr>
        <p:spPr/>
      </p:sp>
    </p:spTree>
    <p:extLst>
      <p:ext uri="{BB962C8B-B14F-4D97-AF65-F5344CB8AC3E}">
        <p14:creationId xmlns:p14="http://schemas.microsoft.com/office/powerpoint/2010/main" val="3181164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Notes Placeholder 2"/>
          <p:cNvSpPr>
            <a:spLocks noGrp="1"/>
          </p:cNvSpPr>
          <p:nvPr>
            <p:ph type="body" idx="1"/>
          </p:nvPr>
        </p:nvSpPr>
        <p:spPr/>
        <p:txBody>
          <a:bodyPr/>
          <a:lstStyle/>
          <a:p>
            <a:pPr defTabSz="966612" fontAlgn="base">
              <a:spcBef>
                <a:spcPct val="0"/>
              </a:spcBef>
              <a:spcAft>
                <a:spcPct val="0"/>
              </a:spcAft>
              <a:defRPr/>
            </a:pPr>
            <a:r>
              <a:rPr lang="en-US" altLang="en-US" sz="1200" kern="1200" baseline="0" dirty="0">
                <a:solidFill>
                  <a:schemeClr val="tx1"/>
                </a:solidFill>
                <a:latin typeface="Calibri"/>
                <a:ea typeface="+mn-ea"/>
                <a:cs typeface="+mn-cs"/>
              </a:rPr>
              <a:t>Thank you for viewing this training module. If you have general questions or need further information, please visit the WCAP Portal or consult the help desk for assistance.</a:t>
            </a:r>
          </a:p>
        </p:txBody>
      </p:sp>
      <p:sp>
        <p:nvSpPr>
          <p:cNvPr id="87044" name="Slide Number Placeholder 3"/>
          <p:cNvSpPr>
            <a:spLocks noGrp="1"/>
          </p:cNvSpPr>
          <p:nvPr>
            <p:ph type="sldNum" sz="quarter" idx="5"/>
          </p:nvPr>
        </p:nvSpPr>
        <p:spPr/>
        <p:txBody>
          <a:bodyPr/>
          <a:lstStyle>
            <a:lvl1pPr>
              <a:defRPr>
                <a:solidFill>
                  <a:schemeClr val="tx1"/>
                </a:solidFill>
                <a:latin typeface="Calibri" pitchFamily="34" charset="0"/>
              </a:defRPr>
            </a:lvl1pPr>
            <a:lvl2pPr marL="758062" indent="-291561">
              <a:defRPr>
                <a:solidFill>
                  <a:schemeClr val="tx1"/>
                </a:solidFill>
                <a:latin typeface="Calibri" pitchFamily="34" charset="0"/>
              </a:defRPr>
            </a:lvl2pPr>
            <a:lvl3pPr marL="1166251" indent="-233250">
              <a:defRPr>
                <a:solidFill>
                  <a:schemeClr val="tx1"/>
                </a:solidFill>
                <a:latin typeface="Calibri" pitchFamily="34" charset="0"/>
              </a:defRPr>
            </a:lvl3pPr>
            <a:lvl4pPr marL="1632750" indent="-233250">
              <a:defRPr>
                <a:solidFill>
                  <a:schemeClr val="tx1"/>
                </a:solidFill>
                <a:latin typeface="Calibri" pitchFamily="34" charset="0"/>
              </a:defRPr>
            </a:lvl4pPr>
            <a:lvl5pPr marL="2099249" indent="-233250">
              <a:defRPr>
                <a:solidFill>
                  <a:schemeClr val="tx1"/>
                </a:solidFill>
                <a:latin typeface="Calibri" pitchFamily="34" charset="0"/>
              </a:defRPr>
            </a:lvl5pPr>
            <a:lvl6pPr marL="2565750" indent="-233250" fontAlgn="base">
              <a:spcBef>
                <a:spcPct val="0"/>
              </a:spcBef>
              <a:spcAft>
                <a:spcPct val="0"/>
              </a:spcAft>
              <a:defRPr>
                <a:solidFill>
                  <a:schemeClr val="tx1"/>
                </a:solidFill>
                <a:latin typeface="Calibri" pitchFamily="34" charset="0"/>
              </a:defRPr>
            </a:lvl6pPr>
            <a:lvl7pPr marL="3032249" indent="-233250" fontAlgn="base">
              <a:spcBef>
                <a:spcPct val="0"/>
              </a:spcBef>
              <a:spcAft>
                <a:spcPct val="0"/>
              </a:spcAft>
              <a:defRPr>
                <a:solidFill>
                  <a:schemeClr val="tx1"/>
                </a:solidFill>
                <a:latin typeface="Calibri" pitchFamily="34" charset="0"/>
              </a:defRPr>
            </a:lvl7pPr>
            <a:lvl8pPr marL="3498750" indent="-233250" fontAlgn="base">
              <a:spcBef>
                <a:spcPct val="0"/>
              </a:spcBef>
              <a:spcAft>
                <a:spcPct val="0"/>
              </a:spcAft>
              <a:defRPr>
                <a:solidFill>
                  <a:schemeClr val="tx1"/>
                </a:solidFill>
                <a:latin typeface="Calibri" pitchFamily="34" charset="0"/>
              </a:defRPr>
            </a:lvl8pPr>
            <a:lvl9pPr marL="3965249" indent="-233250" fontAlgn="base">
              <a:spcBef>
                <a:spcPct val="0"/>
              </a:spcBef>
              <a:spcAft>
                <a:spcPct val="0"/>
              </a:spcAft>
              <a:defRPr>
                <a:solidFill>
                  <a:schemeClr val="tx1"/>
                </a:solidFill>
                <a:latin typeface="Calibri" pitchFamily="34" charset="0"/>
              </a:defRPr>
            </a:lvl9pPr>
          </a:lstStyle>
          <a:p>
            <a:fld id="{6CAD19E9-9505-4D50-9FC9-21C440EF26E2}" type="slidenum">
              <a:rPr lang="en-US" altLang="en-US" smtClean="0"/>
              <a:pPr/>
              <a:t>35</a:t>
            </a:fld>
            <a:endParaRPr lang="en-US" altLang="en-US" dirty="0"/>
          </a:p>
        </p:txBody>
      </p:sp>
      <p:sp>
        <p:nvSpPr>
          <p:cNvPr id="4" name="Slide Image Placeholder 3">
            <a:extLst>
              <a:ext uri="{FF2B5EF4-FFF2-40B4-BE49-F238E27FC236}">
                <a16:creationId xmlns:a16="http://schemas.microsoft.com/office/drawing/2014/main" id="{600AE15A-00CE-4452-93F1-FD2BEA95B4F4}"/>
              </a:ext>
            </a:extLst>
          </p:cNvPr>
          <p:cNvSpPr>
            <a:spLocks noGrp="1" noRot="1" noChangeAspect="1"/>
          </p:cNvSpPr>
          <p:nvPr>
            <p:ph type="sldImg"/>
          </p:nvPr>
        </p:nvSpPr>
        <p:spPr/>
      </p:sp>
    </p:spTree>
    <p:extLst>
      <p:ext uri="{BB962C8B-B14F-4D97-AF65-F5344CB8AC3E}">
        <p14:creationId xmlns:p14="http://schemas.microsoft.com/office/powerpoint/2010/main" val="4251070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charset="0"/>
              </a:rPr>
              <a:t>Thank you for taking the time to view this training module.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263724-5165-4E4A-8E82-4CCF2D0E01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19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Specific hardware and software are required in order to administer tests to students using braille.</a:t>
            </a:r>
          </a:p>
          <a:p>
            <a:endParaRPr lang="en-US" dirty="0"/>
          </a:p>
          <a:p>
            <a:r>
              <a:rPr lang="en-US" dirty="0"/>
              <a:t>Student testing devices running Windows (versions 10, and 11) must have Job Access With Speech, or JAWS, installed. JAWS is a computer screen-reader program that allows students who are visually impaired to read the screen either with a text-to-speech output or by a Refreshable Braille Display. Students can use JAWS keyboard commands to navigate the test sign-in process and answer test items. We will discuss how students use JAWS later in this presentation.</a:t>
            </a:r>
          </a:p>
          <a:p>
            <a:endParaRPr lang="en-US" dirty="0"/>
          </a:p>
          <a:p>
            <a:r>
              <a:rPr lang="en-US" dirty="0"/>
              <a:t>Note that only JAWS may be used on ELA tests, as this is the only supported screen reader than can effectively mute reading passages. Screen readers other than JAWS should not be used on ELA tests, as they would allow students to listen to passages instead of reading them, compromising the ability to assess their reading comprehension skills.</a:t>
            </a:r>
          </a:p>
          <a:p>
            <a:endParaRPr lang="en-US" dirty="0"/>
          </a:p>
          <a:p>
            <a:r>
              <a:rPr lang="en-US" dirty="0"/>
              <a:t>For additional information on supported screen readers, see the </a:t>
            </a:r>
            <a:r>
              <a:rPr lang="en-US" i="1" dirty="0"/>
              <a:t>Assistive Technology Manual for Windows and macOS</a:t>
            </a:r>
            <a:r>
              <a:rPr lang="en-US" dirty="0"/>
              <a:t>.</a:t>
            </a:r>
          </a:p>
        </p:txBody>
      </p:sp>
      <p:sp>
        <p:nvSpPr>
          <p:cNvPr id="4" name="Slide Number Placeholder 3"/>
          <p:cNvSpPr>
            <a:spLocks noGrp="1"/>
          </p:cNvSpPr>
          <p:nvPr>
            <p:ph type="sldNum" sz="quarter" idx="10"/>
          </p:nvPr>
        </p:nvSpPr>
        <p:spPr/>
        <p:txBody>
          <a:bodyPr/>
          <a:lstStyle/>
          <a:p>
            <a:fld id="{C840FDEF-DDE5-42CA-975B-5AC2C3FFCCCF}" type="slidenum">
              <a:rPr lang="en-US" smtClean="0"/>
              <a:pPr/>
              <a:t>4</a:t>
            </a:fld>
            <a:endParaRPr lang="en-US" dirty="0"/>
          </a:p>
        </p:txBody>
      </p:sp>
      <p:sp>
        <p:nvSpPr>
          <p:cNvPr id="7" name="Slide Image Placeholder 6">
            <a:extLst>
              <a:ext uri="{FF2B5EF4-FFF2-40B4-BE49-F238E27FC236}">
                <a16:creationId xmlns:a16="http://schemas.microsoft.com/office/drawing/2014/main" id="{67E4AB4E-F058-4C35-8592-2194C1C380F2}"/>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braille embosser is a type of printer that creates hard copies of text and images in braille. Braille translation software should be installed and configured on the TA’s computer so that they can send approved emboss requests to the embosser.</a:t>
            </a:r>
          </a:p>
          <a:p>
            <a:endParaRPr lang="en-US" dirty="0"/>
          </a:p>
          <a:p>
            <a:r>
              <a:rPr lang="en-US" dirty="0"/>
              <a:t>Files used for embossing are configured to work with the ViewPlus Max Braille Embosser, </a:t>
            </a:r>
            <a:r>
              <a:rPr lang="en-US" dirty="0" err="1"/>
              <a:t>ViewPlus</a:t>
            </a:r>
            <a:r>
              <a:rPr lang="en-US" dirty="0"/>
              <a:t> Premier, </a:t>
            </a:r>
            <a:r>
              <a:rPr lang="en-US" dirty="0" err="1"/>
              <a:t>ViewPlus</a:t>
            </a:r>
            <a:r>
              <a:rPr lang="en-US" dirty="0"/>
              <a:t> Columbia, </a:t>
            </a:r>
            <a:r>
              <a:rPr lang="en-US" dirty="0" err="1"/>
              <a:t>ViewPlus</a:t>
            </a:r>
            <a:r>
              <a:rPr lang="en-US" dirty="0"/>
              <a:t> Columbia 2, or </a:t>
            </a:r>
            <a:r>
              <a:rPr lang="en-US" dirty="0" err="1"/>
              <a:t>ViewPlus</a:t>
            </a:r>
            <a:r>
              <a:rPr lang="en-US" dirty="0"/>
              <a:t> Rogue. Embossers from a manufacturer other than ViewPlus will not be able to print graphics and images in the online testing system.</a:t>
            </a:r>
          </a:p>
        </p:txBody>
      </p:sp>
      <p:sp>
        <p:nvSpPr>
          <p:cNvPr id="4" name="Slide Number Placeholder 3"/>
          <p:cNvSpPr>
            <a:spLocks noGrp="1"/>
          </p:cNvSpPr>
          <p:nvPr>
            <p:ph type="sldNum" sz="quarter" idx="10"/>
          </p:nvPr>
        </p:nvSpPr>
        <p:spPr/>
        <p:txBody>
          <a:bodyPr/>
          <a:lstStyle/>
          <a:p>
            <a:fld id="{C840FDEF-DDE5-42CA-975B-5AC2C3FFCCCF}" type="slidenum">
              <a:rPr lang="en-US" smtClean="0"/>
              <a:pPr/>
              <a:t>5</a:t>
            </a:fld>
            <a:endParaRPr lang="en-US" dirty="0"/>
          </a:p>
        </p:txBody>
      </p:sp>
      <p:sp>
        <p:nvSpPr>
          <p:cNvPr id="7" name="Slide Image Placeholder 6">
            <a:extLst>
              <a:ext uri="{FF2B5EF4-FFF2-40B4-BE49-F238E27FC236}">
                <a16:creationId xmlns:a16="http://schemas.microsoft.com/office/drawing/2014/main" id="{4DAD67AA-2DAB-4637-8FC5-5FB6AA31250D}"/>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 Refreshable Braille Display (or RBD) is a device for displaying braille characters, usually by means of round-tipped pins raised through holes in a flat surface. </a:t>
            </a:r>
          </a:p>
          <a:p>
            <a:endParaRPr lang="en-US" dirty="0"/>
          </a:p>
          <a:p>
            <a:r>
              <a:rPr lang="en-US" dirty="0"/>
              <a:t>In addition to braille embossers, RBDs are another means by which students can read text without a computer monitor. RBDs are recommended but not required for online testing. If using an RBD, CAI recommends one that has at least 40 cells, such as the </a:t>
            </a:r>
            <a:r>
              <a:rPr lang="en-US" dirty="0" err="1"/>
              <a:t>Brailliant</a:t>
            </a:r>
            <a:r>
              <a:rPr lang="en-US" dirty="0"/>
              <a:t> 40 cell, but RBDs with fewer cells may also be used.</a:t>
            </a:r>
          </a:p>
          <a:p>
            <a:endParaRPr lang="en-US" dirty="0"/>
          </a:p>
          <a:p>
            <a:r>
              <a:rPr lang="en-US" dirty="0"/>
              <a:t>If a question includes text and images that the RBD cannot read, the question will be sent to a braille embosser instead.</a:t>
            </a:r>
          </a:p>
        </p:txBody>
      </p:sp>
      <p:sp>
        <p:nvSpPr>
          <p:cNvPr id="4" name="Slide Number Placeholder 3"/>
          <p:cNvSpPr>
            <a:spLocks noGrp="1"/>
          </p:cNvSpPr>
          <p:nvPr>
            <p:ph type="sldNum" sz="quarter" idx="10"/>
          </p:nvPr>
        </p:nvSpPr>
        <p:spPr/>
        <p:txBody>
          <a:bodyPr/>
          <a:lstStyle/>
          <a:p>
            <a:fld id="{C840FDEF-DDE5-42CA-975B-5AC2C3FFCCCF}" type="slidenum">
              <a:rPr lang="en-US" smtClean="0"/>
              <a:pPr/>
              <a:t>6</a:t>
            </a:fld>
            <a:endParaRPr lang="en-US" dirty="0"/>
          </a:p>
        </p:txBody>
      </p:sp>
      <p:sp>
        <p:nvSpPr>
          <p:cNvPr id="7" name="Slide Image Placeholder 6">
            <a:extLst>
              <a:ext uri="{FF2B5EF4-FFF2-40B4-BE49-F238E27FC236}">
                <a16:creationId xmlns:a16="http://schemas.microsoft.com/office/drawing/2014/main" id="{1D5830A9-0A8C-4866-A84C-5382C499AD28}"/>
              </a:ext>
            </a:extLst>
          </p:cNvPr>
          <p:cNvSpPr>
            <a:spLocks noGrp="1" noRot="1" noChangeAspect="1"/>
          </p:cNvSpPr>
          <p:nvPr>
            <p:ph type="sldImg"/>
          </p:nvPr>
        </p:nvSpPr>
        <p:spPr/>
      </p:sp>
    </p:spTree>
    <p:extLst>
      <p:ext uri="{BB962C8B-B14F-4D97-AF65-F5344CB8AC3E}">
        <p14:creationId xmlns:p14="http://schemas.microsoft.com/office/powerpoint/2010/main" val="70155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
              </a:rPr>
              <a:t>Please note that all</a:t>
            </a:r>
            <a:r>
              <a:rPr lang="en-US" baseline="0" dirty="0">
                <a:latin typeface="Calibri  "/>
              </a:rPr>
              <a:t> computers to be used by students and TAs for testing with Braille must be running Windows. The currently supported Windows operating systems are listed on this slide.</a:t>
            </a:r>
          </a:p>
          <a:p>
            <a:endParaRPr lang="en-US" baseline="0" dirty="0">
              <a:latin typeface="Calibri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latin typeface="Calibri  "/>
              </a:rPr>
              <a:t>Please consult the </a:t>
            </a:r>
            <a:r>
              <a:rPr lang="en-US" sz="1800" b="1" dirty="0">
                <a:effectLst/>
                <a:latin typeface="Arial Narrow" panose="020B0606020202030204" pitchFamily="34" charset="0"/>
                <a:ea typeface="Times New Roman" panose="02020603050405020304" pitchFamily="18" charset="0"/>
                <a:cs typeface="Calibri" panose="020F0502020204030204" pitchFamily="34" charset="0"/>
              </a:rPr>
              <a:t>Testing with Assistive Technology for Braille Tests</a:t>
            </a:r>
          </a:p>
          <a:p>
            <a:r>
              <a:rPr lang="en-US" b="0" baseline="0" dirty="0">
                <a:latin typeface="Calibri  "/>
              </a:rPr>
              <a:t>section on p. 18 of the </a:t>
            </a:r>
            <a:r>
              <a:rPr lang="en-US" sz="1200" i="1" dirty="0">
                <a:effectLst/>
                <a:latin typeface="Calibri  "/>
              </a:rPr>
              <a:t>Assistive Technology Manual for Windows &amp; macOS</a:t>
            </a:r>
            <a:r>
              <a:rPr lang="en-US" b="0" i="0" u="none" baseline="0" dirty="0">
                <a:latin typeface="Calibri  "/>
              </a:rPr>
              <a:t>.</a:t>
            </a:r>
          </a:p>
        </p:txBody>
      </p:sp>
      <p:sp>
        <p:nvSpPr>
          <p:cNvPr id="4" name="Slide Number Placeholder 3"/>
          <p:cNvSpPr>
            <a:spLocks noGrp="1"/>
          </p:cNvSpPr>
          <p:nvPr>
            <p:ph type="sldNum" sz="quarter" idx="10"/>
          </p:nvPr>
        </p:nvSpPr>
        <p:spPr/>
        <p:txBody>
          <a:bodyPr/>
          <a:lstStyle/>
          <a:p>
            <a:fld id="{C840FDEF-DDE5-42CA-975B-5AC2C3FFCCCF}" type="slidenum">
              <a:rPr lang="en-US" smtClean="0"/>
              <a:t>7</a:t>
            </a:fld>
            <a:endParaRPr lang="en-US" dirty="0"/>
          </a:p>
        </p:txBody>
      </p:sp>
    </p:spTree>
    <p:extLst>
      <p:ext uri="{BB962C8B-B14F-4D97-AF65-F5344CB8AC3E}">
        <p14:creationId xmlns:p14="http://schemas.microsoft.com/office/powerpoint/2010/main" val="234296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79825" cy="2070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8</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dirty="0"/>
              <a:t>(added from Insert tab, Header &amp; Footer icon, Fixed Date and time)  1/23/2018</a:t>
            </a:r>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dirty="0"/>
              <a:t>Presentation Title (added from Insert tab, Header &amp; Footer icon)</a:t>
            </a:r>
          </a:p>
        </p:txBody>
      </p:sp>
    </p:spTree>
    <p:extLst>
      <p:ext uri="{BB962C8B-B14F-4D97-AF65-F5344CB8AC3E}">
        <p14:creationId xmlns:p14="http://schemas.microsoft.com/office/powerpoint/2010/main" val="2656856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On all devices used by test administrators to administer tests, technology coordinators should install and configure the ViewPlus Desktop Embosser Driver and the Duxbury Braille Translator. The ViewPlus Desktop Embosser driver includes the Tiger Viewer application used to emboss PRN files. We will discuss embossing PRN and BRF files later in this presentation.</a:t>
            </a:r>
          </a:p>
          <a:p>
            <a:endParaRPr lang="en-US" dirty="0"/>
          </a:p>
          <a:p>
            <a:r>
              <a:rPr lang="en-US" dirty="0"/>
              <a:t>We also recommend installing the ViewPlus Tiger Software Suite, which is available for purchase online and included for free with the purchase of any ViewPlus embosser. The Tiger Software Suite is not required but can be used as an alternate method for printing PRN files. The </a:t>
            </a:r>
            <a:r>
              <a:rPr lang="en-US" dirty="0" err="1"/>
              <a:t>ViewPlus</a:t>
            </a:r>
            <a:r>
              <a:rPr lang="en-US" dirty="0"/>
              <a:t> Tiger Software Suite is required if you need to convert any files before embossing them.</a:t>
            </a:r>
          </a:p>
          <a:p>
            <a:endParaRPr lang="en-US" dirty="0"/>
          </a:p>
          <a:p>
            <a:r>
              <a:rPr lang="en-US" dirty="0"/>
              <a:t>Before any tests are administered, technology coordinators should install this software under the Windows login account of the test administrator and configure BRF and PRN emboss settings according to the detailed instructions in the Assistive Technology Manual for Windows and macOS. If these steps are not carefully followed using sample braille files, unexpected technology issues may arise during test administration.</a:t>
            </a:r>
          </a:p>
        </p:txBody>
      </p:sp>
      <p:sp>
        <p:nvSpPr>
          <p:cNvPr id="4" name="Slide Number Placeholder 3"/>
          <p:cNvSpPr>
            <a:spLocks noGrp="1"/>
          </p:cNvSpPr>
          <p:nvPr>
            <p:ph type="sldNum" sz="quarter" idx="10"/>
          </p:nvPr>
        </p:nvSpPr>
        <p:spPr/>
        <p:txBody>
          <a:bodyPr/>
          <a:lstStyle/>
          <a:p>
            <a:fld id="{C840FDEF-DDE5-42CA-975B-5AC2C3FFCCCF}" type="slidenum">
              <a:rPr lang="en-US" smtClean="0"/>
              <a:pPr/>
              <a:t>9</a:t>
            </a:fld>
            <a:endParaRPr lang="en-US" dirty="0"/>
          </a:p>
        </p:txBody>
      </p:sp>
      <p:sp>
        <p:nvSpPr>
          <p:cNvPr id="7" name="Slide Image Placeholder 6">
            <a:extLst>
              <a:ext uri="{FF2B5EF4-FFF2-40B4-BE49-F238E27FC236}">
                <a16:creationId xmlns:a16="http://schemas.microsoft.com/office/drawing/2014/main" id="{314C685A-398C-43E4-BBE7-A9E7901F8F0F}"/>
              </a:ext>
            </a:extLst>
          </p:cNvPr>
          <p:cNvSpPr>
            <a:spLocks noGrp="1" noRot="1" noChangeAspect="1"/>
          </p:cNvSpPr>
          <p:nvPr>
            <p:ph type="sldImg"/>
          </p:nvPr>
        </p:nvSpPr>
        <p:spPr/>
      </p:sp>
    </p:spTree>
    <p:extLst>
      <p:ext uri="{BB962C8B-B14F-4D97-AF65-F5344CB8AC3E}">
        <p14:creationId xmlns:p14="http://schemas.microsoft.com/office/powerpoint/2010/main" val="2887468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73159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5800"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4" name="Content Placeholder 2"/>
          <p:cNvSpPr>
            <a:spLocks noGrp="1"/>
          </p:cNvSpPr>
          <p:nvPr>
            <p:ph idx="10"/>
          </p:nvPr>
        </p:nvSpPr>
        <p:spPr bwMode="gray">
          <a:xfrm>
            <a:off x="6507581" y="1371600"/>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031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28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689032" y="1295400"/>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72488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Shape, rectangle">
            <a:extLst>
              <a:ext uri="{FF2B5EF4-FFF2-40B4-BE49-F238E27FC236}">
                <a16:creationId xmlns:a16="http://schemas.microsoft.com/office/drawing/2014/main" id="{C5F2328F-6787-4721-B16B-016A38469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2210" y="491651"/>
            <a:ext cx="11349789" cy="3344518"/>
          </a:xfrm>
          <a:prstGeom prst="rect">
            <a:avLst/>
          </a:prstGeom>
        </p:spPr>
      </p:pic>
      <p:sp>
        <p:nvSpPr>
          <p:cNvPr id="2" name="Title 1">
            <a:extLst>
              <a:ext uri="{FF2B5EF4-FFF2-40B4-BE49-F238E27FC236}">
                <a16:creationId xmlns:a16="http://schemas.microsoft.com/office/drawing/2014/main" id="{B787A360-C979-1856-6F52-2405D17FE2CF}"/>
              </a:ext>
            </a:extLst>
          </p:cNvPr>
          <p:cNvSpPr>
            <a:spLocks noGrp="1"/>
          </p:cNvSpPr>
          <p:nvPr>
            <p:ph type="ctrTitle" hasCustomPrompt="1"/>
          </p:nvPr>
        </p:nvSpPr>
        <p:spPr>
          <a:xfrm>
            <a:off x="5305926" y="500285"/>
            <a:ext cx="6309846" cy="3243783"/>
          </a:xfrm>
        </p:spPr>
        <p:txBody>
          <a:bodyPr anchor="ctr" anchorCtr="0">
            <a:noAutofit/>
          </a:bodyPr>
          <a:lstStyle>
            <a:lvl1pPr algn="r">
              <a:defRPr sz="4800" b="1" cap="all" baseline="0">
                <a:solidFill>
                  <a:schemeClr val="bg1"/>
                </a:solidFill>
                <a:latin typeface="Cera Pro" panose="00000400000000000000" pitchFamily="50" charset="0"/>
              </a:defRPr>
            </a:lvl1pPr>
          </a:lstStyle>
          <a:p>
            <a:r>
              <a:rPr lang="en-US" dirty="0"/>
              <a:t>Presentation Title</a:t>
            </a:r>
            <a:br>
              <a:rPr lang="en-US" dirty="0"/>
            </a:br>
            <a:r>
              <a:rPr lang="en-US" dirty="0"/>
              <a:t>Multiline Titles</a:t>
            </a:r>
            <a:br>
              <a:rPr lang="en-US" dirty="0"/>
            </a:br>
            <a:r>
              <a:rPr lang="en-US" dirty="0"/>
              <a:t>Work Here</a:t>
            </a:r>
          </a:p>
        </p:txBody>
      </p:sp>
      <p:sp>
        <p:nvSpPr>
          <p:cNvPr id="3" name="Subtitle 2">
            <a:extLst>
              <a:ext uri="{FF2B5EF4-FFF2-40B4-BE49-F238E27FC236}">
                <a16:creationId xmlns:a16="http://schemas.microsoft.com/office/drawing/2014/main" id="{36D7A9B4-673B-5A15-9D0F-F52BC8C94CFA}"/>
              </a:ext>
            </a:extLst>
          </p:cNvPr>
          <p:cNvSpPr>
            <a:spLocks noGrp="1"/>
          </p:cNvSpPr>
          <p:nvPr>
            <p:ph type="subTitle" idx="1" hasCustomPrompt="1"/>
          </p:nvPr>
        </p:nvSpPr>
        <p:spPr>
          <a:xfrm>
            <a:off x="7170822" y="4409120"/>
            <a:ext cx="4444950" cy="1110746"/>
          </a:xfrm>
        </p:spPr>
        <p:txBody>
          <a:bodyPr>
            <a:noAutofit/>
          </a:bodyPr>
          <a:lstStyle>
            <a:lvl1pPr marL="0" indent="0" algn="r">
              <a:buNone/>
              <a:defRPr sz="2400" b="1" cap="all" baseline="0">
                <a:solidFill>
                  <a:schemeClr val="tx1"/>
                </a:solidFill>
                <a:latin typeface="Cera Pro"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Presentation Subtitle</a:t>
            </a:r>
          </a:p>
        </p:txBody>
      </p:sp>
      <p:pic>
        <p:nvPicPr>
          <p:cNvPr id="14" name="Picture 13" descr="Logo, company name&#10;&#10;Description automatically generated">
            <a:extLst>
              <a:ext uri="{FF2B5EF4-FFF2-40B4-BE49-F238E27FC236}">
                <a16:creationId xmlns:a16="http://schemas.microsoft.com/office/drawing/2014/main" id="{F2EB6291-8842-3634-D87D-4399859F98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6228" y="3828063"/>
            <a:ext cx="1972394" cy="1691803"/>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A8233F00-EA15-FC9D-6BE4-EAA907E55B2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74299" y="33745"/>
            <a:ext cx="3651438" cy="4375375"/>
          </a:xfrm>
          <a:prstGeom prst="rect">
            <a:avLst/>
          </a:prstGeom>
        </p:spPr>
      </p:pic>
      <p:pic>
        <p:nvPicPr>
          <p:cNvPr id="18" name="Picture 17">
            <a:extLst>
              <a:ext uri="{FF2B5EF4-FFF2-40B4-BE49-F238E27FC236}">
                <a16:creationId xmlns:a16="http://schemas.microsoft.com/office/drawing/2014/main" id="{FDD69280-185A-18C5-5BBD-9D7D5E9413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20" y="6362169"/>
            <a:ext cx="12291550" cy="533427"/>
          </a:xfrm>
          <a:prstGeom prst="rect">
            <a:avLst/>
          </a:prstGeom>
        </p:spPr>
      </p:pic>
    </p:spTree>
    <p:custDataLst>
      <p:tags r:id="rId1"/>
    </p:custDataLst>
    <p:extLst>
      <p:ext uri="{BB962C8B-B14F-4D97-AF65-F5344CB8AC3E}">
        <p14:creationId xmlns:p14="http://schemas.microsoft.com/office/powerpoint/2010/main" val="166155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91D030-B9D8-E5AC-BBF6-45C4CE91966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8529"/>
            <a:ext cx="9474687" cy="3733992"/>
          </a:xfrm>
          <a:prstGeom prst="rect">
            <a:avLst/>
          </a:prstGeom>
        </p:spPr>
      </p:pic>
      <p:pic>
        <p:nvPicPr>
          <p:cNvPr id="6" name="Picture 5">
            <a:extLst>
              <a:ext uri="{FF2B5EF4-FFF2-40B4-BE49-F238E27FC236}">
                <a16:creationId xmlns:a16="http://schemas.microsoft.com/office/drawing/2014/main" id="{CDB42EB7-3D71-A598-6B19-4271BBE31DC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6209" y="0"/>
            <a:ext cx="774740" cy="2508379"/>
          </a:xfrm>
          <a:prstGeom prst="rect">
            <a:avLst/>
          </a:prstGeom>
        </p:spPr>
      </p:pic>
      <p:pic>
        <p:nvPicPr>
          <p:cNvPr id="8" name="Picture 7">
            <a:extLst>
              <a:ext uri="{FF2B5EF4-FFF2-40B4-BE49-F238E27FC236}">
                <a16:creationId xmlns:a16="http://schemas.microsoft.com/office/drawing/2014/main" id="{24351DA4-4B32-178A-5E47-897481BEDDB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338973" y="121889"/>
            <a:ext cx="3943553" cy="4692891"/>
          </a:xfrm>
          <a:prstGeom prst="rect">
            <a:avLst/>
          </a:prstGeom>
        </p:spPr>
      </p:pic>
      <p:pic>
        <p:nvPicPr>
          <p:cNvPr id="12" name="Picture 11">
            <a:extLst>
              <a:ext uri="{FF2B5EF4-FFF2-40B4-BE49-F238E27FC236}">
                <a16:creationId xmlns:a16="http://schemas.microsoft.com/office/drawing/2014/main" id="{CCBD09BF-D934-CD28-9D8A-FCD494355F2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35392" y="3491988"/>
            <a:ext cx="2609984" cy="114306"/>
          </a:xfrm>
          <a:prstGeom prst="rect">
            <a:avLst/>
          </a:prstGeom>
        </p:spPr>
      </p:pic>
      <p:pic>
        <p:nvPicPr>
          <p:cNvPr id="14" name="Picture 13" descr="Thank You Graphic">
            <a:extLst>
              <a:ext uri="{FF2B5EF4-FFF2-40B4-BE49-F238E27FC236}">
                <a16:creationId xmlns:a16="http://schemas.microsoft.com/office/drawing/2014/main" id="{90F5B5D9-5086-126C-01BE-E04C34E7C2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1628" y="615697"/>
            <a:ext cx="4680191" cy="3295819"/>
          </a:xfrm>
          <a:prstGeom prst="rect">
            <a:avLst/>
          </a:prstGeom>
        </p:spPr>
      </p:pic>
      <p:sp>
        <p:nvSpPr>
          <p:cNvPr id="16" name="Text Placeholder 15">
            <a:extLst>
              <a:ext uri="{FF2B5EF4-FFF2-40B4-BE49-F238E27FC236}">
                <a16:creationId xmlns:a16="http://schemas.microsoft.com/office/drawing/2014/main" id="{771E73BC-9A90-CE09-913E-7031947BFF16}"/>
              </a:ext>
            </a:extLst>
          </p:cNvPr>
          <p:cNvSpPr>
            <a:spLocks noGrp="1"/>
          </p:cNvSpPr>
          <p:nvPr>
            <p:ph type="body" sz="quarter" idx="10" hasCustomPrompt="1"/>
          </p:nvPr>
        </p:nvSpPr>
        <p:spPr>
          <a:xfrm>
            <a:off x="496888" y="4397276"/>
            <a:ext cx="2676338" cy="550862"/>
          </a:xfrm>
        </p:spPr>
        <p:txBody>
          <a:bodyPr>
            <a:noAutofit/>
          </a:bodyPr>
          <a:lstStyle>
            <a:lvl1pPr marL="0" indent="0" algn="l">
              <a:buNone/>
              <a:defRPr sz="3600" b="1"/>
            </a:lvl1pPr>
          </a:lstStyle>
          <a:p>
            <a:pPr lvl="0"/>
            <a:r>
              <a:rPr lang="en-US" dirty="0"/>
              <a:t>Questions?</a:t>
            </a:r>
          </a:p>
        </p:txBody>
      </p:sp>
      <p:sp>
        <p:nvSpPr>
          <p:cNvPr id="18" name="Text Placeholder 17">
            <a:extLst>
              <a:ext uri="{FF2B5EF4-FFF2-40B4-BE49-F238E27FC236}">
                <a16:creationId xmlns:a16="http://schemas.microsoft.com/office/drawing/2014/main" id="{B6BC9FE7-95E5-C1BA-665A-DFB69AE1B641}"/>
              </a:ext>
            </a:extLst>
          </p:cNvPr>
          <p:cNvSpPr>
            <a:spLocks noGrp="1"/>
          </p:cNvSpPr>
          <p:nvPr>
            <p:ph type="body" sz="quarter" idx="11" hasCustomPrompt="1"/>
          </p:nvPr>
        </p:nvSpPr>
        <p:spPr>
          <a:xfrm>
            <a:off x="496888" y="5028444"/>
            <a:ext cx="2676525" cy="276225"/>
          </a:xfrm>
        </p:spPr>
        <p:txBody>
          <a:bodyPr>
            <a:noAutofit/>
          </a:bodyPr>
          <a:lstStyle>
            <a:lvl1pPr marL="0" indent="0" algn="l">
              <a:buNone/>
              <a:defRPr sz="2000" b="1"/>
            </a:lvl1pPr>
          </a:lstStyle>
          <a:p>
            <a:pPr lvl="0"/>
            <a:r>
              <a:rPr lang="en-US" dirty="0"/>
              <a:t>Presenter’s Name</a:t>
            </a:r>
          </a:p>
        </p:txBody>
      </p:sp>
      <p:sp>
        <p:nvSpPr>
          <p:cNvPr id="20" name="Text Placeholder 19">
            <a:extLst>
              <a:ext uri="{FF2B5EF4-FFF2-40B4-BE49-F238E27FC236}">
                <a16:creationId xmlns:a16="http://schemas.microsoft.com/office/drawing/2014/main" id="{FF5FAD04-58B5-2AE6-4294-574273EA80A6}"/>
              </a:ext>
            </a:extLst>
          </p:cNvPr>
          <p:cNvSpPr>
            <a:spLocks noGrp="1"/>
          </p:cNvSpPr>
          <p:nvPr>
            <p:ph type="body" sz="quarter" idx="12" hasCustomPrompt="1"/>
          </p:nvPr>
        </p:nvSpPr>
        <p:spPr>
          <a:xfrm>
            <a:off x="496888" y="5311119"/>
            <a:ext cx="2682875" cy="719137"/>
          </a:xfrm>
        </p:spPr>
        <p:txBody>
          <a:bodyPr>
            <a:normAutofit/>
          </a:bodyPr>
          <a:lstStyle>
            <a:lvl1pPr marL="0" indent="0" algn="l">
              <a:lnSpc>
                <a:spcPct val="100000"/>
              </a:lnSpc>
              <a:spcBef>
                <a:spcPts val="0"/>
              </a:spcBef>
              <a:buNone/>
              <a:defRPr sz="1200"/>
            </a:lvl1pPr>
          </a:lstStyle>
          <a:p>
            <a:pPr lvl="0"/>
            <a:r>
              <a:rPr lang="en-US" dirty="0"/>
              <a:t>Presenter’s Job Title</a:t>
            </a:r>
          </a:p>
          <a:p>
            <a:pPr lvl="0"/>
            <a:r>
              <a:rPr lang="en-US" dirty="0"/>
              <a:t>Phone:</a:t>
            </a:r>
          </a:p>
          <a:p>
            <a:pPr lvl="0"/>
            <a:r>
              <a:rPr lang="en-US" dirty="0"/>
              <a:t>E-mail:</a:t>
            </a:r>
          </a:p>
        </p:txBody>
      </p:sp>
      <p:pic>
        <p:nvPicPr>
          <p:cNvPr id="22" name="Picture 21" descr="Cambium Assessment Color Logo">
            <a:extLst>
              <a:ext uri="{FF2B5EF4-FFF2-40B4-BE49-F238E27FC236}">
                <a16:creationId xmlns:a16="http://schemas.microsoft.com/office/drawing/2014/main" id="{3C106A42-7FB7-8ED2-45C7-2ED3703AD0B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18273" y="2750018"/>
            <a:ext cx="3676839" cy="3149762"/>
          </a:xfrm>
          <a:prstGeom prst="rect">
            <a:avLst/>
          </a:prstGeom>
        </p:spPr>
      </p:pic>
      <p:pic>
        <p:nvPicPr>
          <p:cNvPr id="24" name="Picture 23">
            <a:extLst>
              <a:ext uri="{FF2B5EF4-FFF2-40B4-BE49-F238E27FC236}">
                <a16:creationId xmlns:a16="http://schemas.microsoft.com/office/drawing/2014/main" id="{7BD94B90-6EFE-1278-B296-594ED98F1C3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3224" y="6314934"/>
            <a:ext cx="11176574" cy="584230"/>
          </a:xfrm>
          <a:prstGeom prst="rect">
            <a:avLst/>
          </a:prstGeom>
        </p:spPr>
      </p:pic>
      <p:pic>
        <p:nvPicPr>
          <p:cNvPr id="26" name="Picture 25" descr="Logo&#10;&#10;Description automatically generated">
            <a:extLst>
              <a:ext uri="{FF2B5EF4-FFF2-40B4-BE49-F238E27FC236}">
                <a16:creationId xmlns:a16="http://schemas.microsoft.com/office/drawing/2014/main" id="{2443F157-9AE8-CFA6-5F67-80AC5827A1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9868" y="6156277"/>
            <a:ext cx="908097" cy="755689"/>
          </a:xfrm>
          <a:prstGeom prst="rect">
            <a:avLst/>
          </a:prstGeom>
        </p:spPr>
      </p:pic>
      <p:sp>
        <p:nvSpPr>
          <p:cNvPr id="30" name="TextBox 29">
            <a:extLst>
              <a:ext uri="{FF2B5EF4-FFF2-40B4-BE49-F238E27FC236}">
                <a16:creationId xmlns:a16="http://schemas.microsoft.com/office/drawing/2014/main" id="{9634FE77-4DAD-9A07-1AD6-8D343130DACB}"/>
              </a:ext>
            </a:extLst>
          </p:cNvPr>
          <p:cNvSpPr txBox="1"/>
          <p:nvPr userDrawn="1"/>
        </p:nvSpPr>
        <p:spPr>
          <a:xfrm>
            <a:off x="2320119" y="6550925"/>
            <a:ext cx="9871881"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Notice of Trademark: “Cambium Assessment, Inc.” is a registered trademark. All other brand, product, or company names are trademarks or registered trademarks of their respective owners.</a:t>
            </a:r>
          </a:p>
        </p:txBody>
      </p:sp>
      <p:sp>
        <p:nvSpPr>
          <p:cNvPr id="31" name="TextBox 30">
            <a:extLst>
              <a:ext uri="{FF2B5EF4-FFF2-40B4-BE49-F238E27FC236}">
                <a16:creationId xmlns:a16="http://schemas.microsoft.com/office/drawing/2014/main" id="{DD0954C2-D60C-86FD-A203-686F8C888741}"/>
              </a:ext>
            </a:extLst>
          </p:cNvPr>
          <p:cNvSpPr txBox="1"/>
          <p:nvPr userDrawn="1"/>
        </p:nvSpPr>
        <p:spPr>
          <a:xfrm>
            <a:off x="2729551" y="3043449"/>
            <a:ext cx="3138985" cy="461665"/>
          </a:xfrm>
          <a:prstGeom prst="rect">
            <a:avLst/>
          </a:prstGeom>
          <a:noFill/>
        </p:spPr>
        <p:txBody>
          <a:bodyPr wrap="square" rtlCol="0">
            <a:spAutoFit/>
          </a:bodyPr>
          <a:lstStyle/>
          <a:p>
            <a:r>
              <a:rPr lang="en-US" sz="2400" dirty="0">
                <a:solidFill>
                  <a:schemeClr val="bg1"/>
                </a:solidFill>
              </a:rPr>
              <a:t>for your time today!</a:t>
            </a:r>
          </a:p>
        </p:txBody>
      </p:sp>
    </p:spTree>
    <p:extLst>
      <p:ext uri="{BB962C8B-B14F-4D97-AF65-F5344CB8AC3E}">
        <p14:creationId xmlns:p14="http://schemas.microsoft.com/office/powerpoint/2010/main" val="388616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0-#ppt_h/2"/>
                                          </p:val>
                                        </p:tav>
                                        <p:tav tm="100000">
                                          <p:val>
                                            <p:strVal val="#ppt_y"/>
                                          </p:val>
                                        </p:tav>
                                      </p:tavLst>
                                    </p:anim>
                                  </p:childTnLst>
                                </p:cTn>
                              </p:par>
                              <p:par>
                                <p:cTn id="22" presetID="2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1" r:id="rId18"/>
    <p:sldLayoutId id="2147483812" r:id="rId19"/>
    <p:sldLayoutId id="2147483813" r:id="rId20"/>
    <p:sldLayoutId id="2147483814" r:id="rId21"/>
    <p:sldLayoutId id="2147483815" r:id="rId22"/>
    <p:sldLayoutId id="2147483816" r:id="rId23"/>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hyperlink" Target="https://viewplus.com/viewplus-support/desktop-driver/"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hyperlink" Target="http://www.duxburysystems.com/dbt_main.asp"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ags" Target="../tags/tag13.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9.xml"/><Relationship Id="rId6" Type="http://schemas.openxmlformats.org/officeDocument/2006/relationships/image" Target="../media/image32.png"/><Relationship Id="rId5" Type="http://schemas.openxmlformats.org/officeDocument/2006/relationships/notesSlide" Target="../notesSlides/notesSlide22.xml"/><Relationship Id="rId4"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21.xml"/><Relationship Id="rId5" Type="http://schemas.openxmlformats.org/officeDocument/2006/relationships/hyperlink" Target="http://www.freedomscientific.com/products/fs/jaws-product-page.asp" TargetMode="External"/><Relationship Id="rId4" Type="http://schemas.openxmlformats.org/officeDocument/2006/relationships/hyperlink" Target="https://wa.portal.cambiumast.com/secure-browsers.html"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3.xml"/><Relationship Id="rId6" Type="http://schemas.openxmlformats.org/officeDocument/2006/relationships/image" Target="../media/image34.png"/><Relationship Id="rId5" Type="http://schemas.openxmlformats.org/officeDocument/2006/relationships/notesSlide" Target="../notesSlides/notesSlide27.xml"/><Relationship Id="rId4"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xml"/><Relationship Id="rId1" Type="http://schemas.openxmlformats.org/officeDocument/2006/relationships/tags" Target="../tags/tag25.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26.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8.xml"/><Relationship Id="rId6" Type="http://schemas.openxmlformats.org/officeDocument/2006/relationships/image" Target="../media/image38.png"/><Relationship Id="rId5" Type="http://schemas.openxmlformats.org/officeDocument/2006/relationships/notesSlide" Target="../notesSlides/notesSlide33.xml"/><Relationship Id="rId4"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hyperlink" Target="mailto:wahelpdesk@cambiumassessment.com" TargetMode="External"/><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hyperlink" Target="https://viewplus.com/product/tiger-software-suite/" TargetMode="External"/><Relationship Id="rId5" Type="http://schemas.openxmlformats.org/officeDocument/2006/relationships/hyperlink" Target="http://www.duxburysystems.com/dbt_main.asp" TargetMode="External"/><Relationship Id="rId4" Type="http://schemas.openxmlformats.org/officeDocument/2006/relationships/hyperlink" Target="https://viewplus.com/downloa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cap="none" dirty="0"/>
              <a:t>Testing with Braille</a:t>
            </a:r>
          </a:p>
        </p:txBody>
      </p:sp>
      <p:sp>
        <p:nvSpPr>
          <p:cNvPr id="3" name="Subtitle 2"/>
          <p:cNvSpPr>
            <a:spLocks noGrp="1"/>
          </p:cNvSpPr>
          <p:nvPr>
            <p:ph type="subTitle" idx="1"/>
          </p:nvPr>
        </p:nvSpPr>
        <p:spPr/>
        <p:txBody>
          <a:bodyPr/>
          <a:lstStyle/>
          <a:p>
            <a:r>
              <a:rPr lang="en-US" cap="none" dirty="0"/>
              <a:t>Training Module for </a:t>
            </a:r>
            <a:br>
              <a:rPr lang="en-US" cap="none" dirty="0"/>
            </a:br>
            <a:r>
              <a:rPr lang="en-US" cap="none" dirty="0"/>
              <a:t>Technology Coordinators</a:t>
            </a:r>
          </a:p>
        </p:txBody>
      </p:sp>
      <p:sp>
        <p:nvSpPr>
          <p:cNvPr id="6" name="Rectangle 5">
            <a:extLst>
              <a:ext uri="{FF2B5EF4-FFF2-40B4-BE49-F238E27FC236}">
                <a16:creationId xmlns:a16="http://schemas.microsoft.com/office/drawing/2014/main" id="{68EFDA19-1A74-41E6-8642-F7D8F2197A61}"/>
              </a:ext>
            </a:extLst>
          </p:cNvPr>
          <p:cNvSpPr/>
          <p:nvPr/>
        </p:nvSpPr>
        <p:spPr>
          <a:xfrm>
            <a:off x="0" y="6526900"/>
            <a:ext cx="2634054" cy="215444"/>
          </a:xfrm>
          <a:prstGeom prst="rect">
            <a:avLst/>
          </a:prstGeom>
        </p:spPr>
        <p:txBody>
          <a:bodyPr wrap="none">
            <a:spAutoFit/>
          </a:bodyPr>
          <a:lstStyle/>
          <a:p>
            <a:r>
              <a:rPr lang="en-US" sz="800" dirty="0">
                <a:solidFill>
                  <a:schemeClr val="bg1"/>
                </a:solidFill>
              </a:rPr>
              <a:t>Copyright © Cambium Assessment, Inc. All rights reserved.</a:t>
            </a:r>
          </a:p>
        </p:txBody>
      </p:sp>
    </p:spTree>
    <p:custDataLst>
      <p:tags r:id="rId1"/>
    </p:custDataLst>
    <p:extLst>
      <p:ext uri="{BB962C8B-B14F-4D97-AF65-F5344CB8AC3E}">
        <p14:creationId xmlns:p14="http://schemas.microsoft.com/office/powerpoint/2010/main" val="3303386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TA Software Configuration: ViewPlus Desktop Driver</a:t>
            </a:r>
          </a:p>
        </p:txBody>
      </p:sp>
      <p:sp>
        <p:nvSpPr>
          <p:cNvPr id="2" name="Content Placeholder 1"/>
          <p:cNvSpPr>
            <a:spLocks noGrp="1"/>
          </p:cNvSpPr>
          <p:nvPr>
            <p:ph idx="1"/>
          </p:nvPr>
        </p:nvSpPr>
        <p:spPr>
          <a:xfrm>
            <a:off x="676112" y="1061642"/>
            <a:ext cx="10966449" cy="3732737"/>
          </a:xfrm>
        </p:spPr>
        <p:txBody>
          <a:bodyPr>
            <a:normAutofit/>
          </a:bodyPr>
          <a:lstStyle/>
          <a:p>
            <a:pPr lvl="1"/>
            <a:r>
              <a:rPr lang="en-US" sz="2400" dirty="0">
                <a:solidFill>
                  <a:srgbClr val="53565A"/>
                </a:solidFill>
              </a:rPr>
              <a:t>The ViewPlus embosser desktop driver includes the Tiger Viewer application used to emboss PRN files.</a:t>
            </a:r>
          </a:p>
          <a:p>
            <a:pPr lvl="1"/>
            <a:r>
              <a:rPr lang="en-US" sz="2400" dirty="0">
                <a:solidFill>
                  <a:srgbClr val="53565A"/>
                </a:solidFill>
              </a:rPr>
              <a:t>The desktop embosser driver can be found on the USB drive that comes with the embosser, or you may download the driver from the </a:t>
            </a:r>
            <a:r>
              <a:rPr lang="en-US" sz="2400" dirty="0" err="1">
                <a:hlinkClick r:id="rId4"/>
              </a:rPr>
              <a:t>ViewPlus</a:t>
            </a:r>
            <a:r>
              <a:rPr lang="en-US" sz="2400" dirty="0">
                <a:hlinkClick r:id="rId4"/>
              </a:rPr>
              <a:t> website</a:t>
            </a:r>
            <a:endParaRPr lang="en-US" sz="2400" dirty="0">
              <a:solidFill>
                <a:srgbClr val="FF0000"/>
              </a:solidFill>
            </a:endParaRPr>
          </a:p>
        </p:txBody>
      </p:sp>
      <p:pic>
        <p:nvPicPr>
          <p:cNvPr id="5122" name="Picture 2" descr="Screen capture of the Windows Security installation dialogue.">
            <a:extLs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51" t="21011" r="6847" b="32092"/>
          <a:stretch/>
        </p:blipFill>
        <p:spPr bwMode="auto">
          <a:xfrm>
            <a:off x="5934331" y="3544030"/>
            <a:ext cx="5581557" cy="2500698"/>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9C3A4312-517D-4C6E-9486-EA2C30F7EDA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472565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a:t>
            </a:r>
            <a:r>
              <a:rPr lang="en-US" dirty="0" err="1"/>
              <a:t>ViewPlus</a:t>
            </a:r>
            <a:r>
              <a:rPr lang="en-US" dirty="0"/>
              <a:t> Desktop Driver: Steps 1–4</a:t>
            </a:r>
            <a:endParaRPr altLang="en-US" dirty="0"/>
          </a:p>
        </p:txBody>
      </p:sp>
      <p:sp>
        <p:nvSpPr>
          <p:cNvPr id="3" name="Content Placeholder 2">
            <a:extLst>
              <a:ext uri="{FF2B5EF4-FFF2-40B4-BE49-F238E27FC236}">
                <a16:creationId xmlns:a16="http://schemas.microsoft.com/office/drawing/2014/main" id="{E3E3E9DF-5558-4749-BADD-C30369893C4A}"/>
              </a:ext>
            </a:extLst>
          </p:cNvPr>
          <p:cNvSpPr>
            <a:spLocks noGrp="1"/>
          </p:cNvSpPr>
          <p:nvPr>
            <p:ph idx="1"/>
          </p:nvPr>
        </p:nvSpPr>
        <p:spPr>
          <a:xfrm>
            <a:off x="558211" y="1192619"/>
            <a:ext cx="10566400" cy="4496981"/>
          </a:xfrm>
        </p:spPr>
        <p:txBody>
          <a:bodyPr>
            <a:normAutofit fontScale="92500"/>
          </a:bodyPr>
          <a:lstStyle/>
          <a:p>
            <a:pPr marL="565150" lvl="1" indent="-457200">
              <a:buFont typeface="+mj-lt"/>
              <a:buAutoNum type="arabicPeriod"/>
              <a:defRPr/>
            </a:pPr>
            <a:r>
              <a:rPr lang="en-US" sz="2400" dirty="0">
                <a:solidFill>
                  <a:srgbClr val="53565A"/>
                </a:solidFill>
              </a:rPr>
              <a:t>Ensure that the embosser is connected to the computer with its included USB cable.</a:t>
            </a:r>
          </a:p>
          <a:p>
            <a:pPr marL="908050" lvl="1" indent="-342900">
              <a:defRPr/>
            </a:pPr>
            <a:r>
              <a:rPr lang="en-US" sz="2000" dirty="0">
                <a:solidFill>
                  <a:srgbClr val="53565A"/>
                </a:solidFill>
              </a:rPr>
              <a:t>Note: You should always plug the embosser into the same USB port on your computer. </a:t>
            </a:r>
          </a:p>
          <a:p>
            <a:pPr marL="565150" indent="-457200">
              <a:buFont typeface="+mj-lt"/>
              <a:buAutoNum type="arabicPeriod" startAt="2"/>
              <a:defRPr/>
            </a:pPr>
            <a:r>
              <a:rPr lang="en-US" sz="2400" dirty="0">
                <a:solidFill>
                  <a:srgbClr val="53565A"/>
                </a:solidFill>
              </a:rPr>
              <a:t>Follow the installation instructions for installing the ViewPlus desktop embosser driver. You will need to restart your computer for the installation to complete.</a:t>
            </a:r>
          </a:p>
          <a:p>
            <a:pPr marL="565150" indent="-457200">
              <a:buFont typeface="+mj-lt"/>
              <a:buAutoNum type="arabicPeriod" startAt="2"/>
              <a:defRPr/>
            </a:pPr>
            <a:r>
              <a:rPr lang="en-US" sz="2400" dirty="0">
                <a:solidFill>
                  <a:srgbClr val="53565A"/>
                </a:solidFill>
              </a:rPr>
              <a:t>Download a sample PRN file. This can be found on the TA Training Site in the Help Guide.</a:t>
            </a:r>
          </a:p>
          <a:p>
            <a:pPr marL="565150" indent="-457200">
              <a:buFont typeface="+mj-lt"/>
              <a:buAutoNum type="arabicPeriod" startAt="2"/>
              <a:defRPr/>
            </a:pPr>
            <a:r>
              <a:rPr lang="en-US" sz="2400" dirty="0">
                <a:solidFill>
                  <a:srgbClr val="53565A"/>
                </a:solidFill>
                <a:cs typeface="Arial" pitchFamily="34" charset="0"/>
              </a:rPr>
              <a:t>Click the sample PRN file to open it.</a:t>
            </a:r>
          </a:p>
          <a:p>
            <a:endParaRPr lang="en-US" dirty="0"/>
          </a:p>
        </p:txBody>
      </p:sp>
      <p:sp>
        <p:nvSpPr>
          <p:cNvPr id="5" name="Slide Number Placeholder 3">
            <a:extLst>
              <a:ext uri="{FF2B5EF4-FFF2-40B4-BE49-F238E27FC236}">
                <a16:creationId xmlns:a16="http://schemas.microsoft.com/office/drawing/2014/main" id="{0B125B2F-E9A6-401B-8591-93BBC90E7123}"/>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48207233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44CF277-5384-DFDC-F274-01EFE1CF18D4}"/>
              </a:ext>
            </a:extLst>
          </p:cNvPr>
          <p:cNvSpPr>
            <a:spLocks noGrp="1"/>
          </p:cNvSpPr>
          <p:nvPr>
            <p:ph type="title"/>
          </p:nvPr>
        </p:nvSpPr>
        <p:spPr>
          <a:xfrm>
            <a:off x="426231" y="65597"/>
            <a:ext cx="11016200" cy="518012"/>
          </a:xfrm>
        </p:spPr>
        <p:txBody>
          <a:bodyPr>
            <a:normAutofit/>
          </a:bodyPr>
          <a:lstStyle/>
          <a:p>
            <a:r>
              <a:rPr lang="en-US" dirty="0"/>
              <a:t>Install </a:t>
            </a:r>
            <a:r>
              <a:rPr lang="en-US" dirty="0" err="1"/>
              <a:t>ViewPlus</a:t>
            </a:r>
            <a:r>
              <a:rPr lang="en-US" dirty="0"/>
              <a:t> Desktop Driver: Steps 5–6</a:t>
            </a:r>
            <a:endParaRPr altLang="en-US" dirty="0"/>
          </a:p>
        </p:txBody>
      </p:sp>
      <p:sp>
        <p:nvSpPr>
          <p:cNvPr id="3" name="Content Placeholder 2">
            <a:extLst>
              <a:ext uri="{FF2B5EF4-FFF2-40B4-BE49-F238E27FC236}">
                <a16:creationId xmlns:a16="http://schemas.microsoft.com/office/drawing/2014/main" id="{D9F6AEB3-40C2-4242-82B2-95C15735253C}"/>
              </a:ext>
            </a:extLst>
          </p:cNvPr>
          <p:cNvSpPr>
            <a:spLocks noGrp="1"/>
          </p:cNvSpPr>
          <p:nvPr>
            <p:ph idx="1"/>
          </p:nvPr>
        </p:nvSpPr>
        <p:spPr>
          <a:xfrm>
            <a:off x="612775" y="892825"/>
            <a:ext cx="10966449" cy="5041047"/>
          </a:xfrm>
        </p:spPr>
        <p:txBody>
          <a:bodyPr>
            <a:normAutofit/>
          </a:bodyPr>
          <a:lstStyle/>
          <a:p>
            <a:pPr marL="0" lvl="1" indent="0" eaLnBrk="1" hangingPunct="1">
              <a:buClr>
                <a:srgbClr val="FFFFFF">
                  <a:lumMod val="65000"/>
                </a:srgbClr>
              </a:buClr>
              <a:buNone/>
              <a:defRPr/>
            </a:pPr>
            <a:r>
              <a:rPr lang="en-US" sz="2600" dirty="0">
                <a:solidFill>
                  <a:srgbClr val="53565A"/>
                </a:solidFill>
              </a:rPr>
              <a:t>5. In the </a:t>
            </a:r>
            <a:r>
              <a:rPr lang="en-US" sz="2600" b="1" dirty="0">
                <a:solidFill>
                  <a:srgbClr val="53565A"/>
                </a:solidFill>
              </a:rPr>
              <a:t>Open with </a:t>
            </a:r>
            <a:r>
              <a:rPr lang="en-US" sz="2600" dirty="0">
                <a:solidFill>
                  <a:srgbClr val="53565A"/>
                </a:solidFill>
              </a:rPr>
              <a:t>drop-down list, select </a:t>
            </a:r>
            <a:r>
              <a:rPr lang="en-US" sz="2600" b="1" dirty="0">
                <a:solidFill>
                  <a:srgbClr val="53565A"/>
                </a:solidFill>
              </a:rPr>
              <a:t>Tiger Designer</a:t>
            </a:r>
            <a:r>
              <a:rPr lang="en-US" sz="2600" dirty="0">
                <a:solidFill>
                  <a:srgbClr val="53565A"/>
                </a:solidFill>
              </a:rPr>
              <a:t>.</a:t>
            </a:r>
          </a:p>
          <a:p>
            <a:pPr marL="914400" lvl="2" indent="-457200">
              <a:buFont typeface="Arial" panose="020B0604020202020204" pitchFamily="34" charset="0"/>
              <a:buChar char="•"/>
              <a:defRPr/>
            </a:pPr>
            <a:r>
              <a:rPr lang="en-US" sz="2600" dirty="0">
                <a:solidFill>
                  <a:srgbClr val="53565A"/>
                </a:solidFill>
              </a:rPr>
              <a:t>If that option is not shown, click </a:t>
            </a:r>
            <a:r>
              <a:rPr lang="en-US" sz="2600" b="1" dirty="0">
                <a:solidFill>
                  <a:srgbClr val="53565A"/>
                </a:solidFill>
              </a:rPr>
              <a:t>Browse </a:t>
            </a:r>
            <a:r>
              <a:rPr lang="en-US" sz="2600" dirty="0">
                <a:solidFill>
                  <a:srgbClr val="53565A"/>
                </a:solidFill>
              </a:rPr>
              <a:t>and navigate to the location where it is installed.</a:t>
            </a:r>
          </a:p>
          <a:p>
            <a:pPr marL="914400" lvl="2" indent="-457200">
              <a:buFont typeface="Arial" panose="020B0604020202020204" pitchFamily="34" charset="0"/>
              <a:buChar char="•"/>
              <a:defRPr/>
            </a:pPr>
            <a:r>
              <a:rPr lang="en-US" sz="2600" dirty="0">
                <a:solidFill>
                  <a:srgbClr val="53565A"/>
                </a:solidFill>
              </a:rPr>
              <a:t>Check the box labeled “</a:t>
            </a:r>
            <a:r>
              <a:rPr lang="en-US" sz="2600" b="1" dirty="0">
                <a:solidFill>
                  <a:srgbClr val="53565A"/>
                </a:solidFill>
              </a:rPr>
              <a:t>Do this </a:t>
            </a:r>
            <a:br>
              <a:rPr lang="en-US" sz="2600" b="1" dirty="0">
                <a:solidFill>
                  <a:srgbClr val="53565A"/>
                </a:solidFill>
              </a:rPr>
            </a:br>
            <a:r>
              <a:rPr lang="en-US" sz="2600" b="1" dirty="0">
                <a:solidFill>
                  <a:srgbClr val="53565A"/>
                </a:solidFill>
              </a:rPr>
              <a:t>automatically for files like this </a:t>
            </a:r>
            <a:br>
              <a:rPr lang="en-US" sz="2600" b="1" dirty="0">
                <a:solidFill>
                  <a:srgbClr val="53565A"/>
                </a:solidFill>
              </a:rPr>
            </a:br>
            <a:r>
              <a:rPr lang="en-US" sz="2600" b="1" dirty="0">
                <a:solidFill>
                  <a:srgbClr val="53565A"/>
                </a:solidFill>
              </a:rPr>
              <a:t>from now on</a:t>
            </a:r>
            <a:r>
              <a:rPr lang="en-US" sz="2600" dirty="0">
                <a:solidFill>
                  <a:srgbClr val="53565A"/>
                </a:solidFill>
              </a:rPr>
              <a:t>.”</a:t>
            </a:r>
          </a:p>
          <a:p>
            <a:pPr marL="0" lvl="1" indent="0" eaLnBrk="1" hangingPunct="1">
              <a:buClr>
                <a:srgbClr val="FFFFFF">
                  <a:lumMod val="65000"/>
                </a:srgbClr>
              </a:buClr>
              <a:buNone/>
              <a:defRPr/>
            </a:pPr>
            <a:r>
              <a:rPr lang="en-US" sz="2600" dirty="0">
                <a:solidFill>
                  <a:srgbClr val="53565A"/>
                </a:solidFill>
              </a:rPr>
              <a:t>6. Click </a:t>
            </a:r>
            <a:r>
              <a:rPr lang="en-US" sz="2600" b="1" dirty="0">
                <a:solidFill>
                  <a:srgbClr val="53565A"/>
                </a:solidFill>
              </a:rPr>
              <a:t>OK</a:t>
            </a:r>
            <a:r>
              <a:rPr lang="en-US" sz="2600" dirty="0">
                <a:solidFill>
                  <a:srgbClr val="53565A"/>
                </a:solidFill>
              </a:rPr>
              <a:t>.</a:t>
            </a:r>
          </a:p>
          <a:p>
            <a:endParaRPr lang="en-US" dirty="0"/>
          </a:p>
        </p:txBody>
      </p:sp>
      <p:pic>
        <p:nvPicPr>
          <p:cNvPr id="1026" name="Picture 1" descr="Screen capture of the window displaying the dialogue box when opening a file with Tiger Designer."/>
          <p:cNvPicPr>
            <a:picLocks noChangeAspect="1" noChangeArrowheads="1"/>
          </p:cNvPicPr>
          <p:nvPr/>
        </p:nvPicPr>
        <p:blipFill rotWithShape="1">
          <a:blip r:embed="rId4">
            <a:extLst>
              <a:ext uri="{28A0092B-C50C-407E-A947-70E740481C1C}">
                <a14:useLocalDpi xmlns:a14="http://schemas.microsoft.com/office/drawing/2010/main" val="0"/>
              </a:ext>
            </a:extLst>
          </a:blip>
          <a:srcRect l="1485" t="1662" r="1572" b="1834"/>
          <a:stretch/>
        </p:blipFill>
        <p:spPr bwMode="auto">
          <a:xfrm>
            <a:off x="6498693" y="2428596"/>
            <a:ext cx="4411228" cy="3346174"/>
          </a:xfrm>
          <a:prstGeom prst="rect">
            <a:avLst/>
          </a:prstGeom>
          <a:ln w="12700">
            <a:solidFill>
              <a:srgbClr val="C00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346DDC-B2AA-429A-97CB-8B6AB312412B}"/>
              </a:ext>
              <a:ext uri="{C183D7F6-B498-43B3-948B-1728B52AA6E4}">
                <adec:decorative xmlns:adec="http://schemas.microsoft.com/office/drawing/2017/decorative" val="1"/>
              </a:ext>
            </a:extLst>
          </p:cNvPr>
          <p:cNvSpPr/>
          <p:nvPr/>
        </p:nvSpPr>
        <p:spPr>
          <a:xfrm>
            <a:off x="6644742" y="3935028"/>
            <a:ext cx="4046104" cy="28406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86D29C4-2454-4E2F-A98A-AD96B8BA7164}"/>
              </a:ext>
              <a:ext uri="{C183D7F6-B498-43B3-948B-1728B52AA6E4}">
                <adec:decorative xmlns:adec="http://schemas.microsoft.com/office/drawing/2017/decorative" val="1"/>
              </a:ext>
            </a:extLst>
          </p:cNvPr>
          <p:cNvSpPr/>
          <p:nvPr/>
        </p:nvSpPr>
        <p:spPr>
          <a:xfrm>
            <a:off x="7765029" y="3993966"/>
            <a:ext cx="2564090" cy="164505"/>
          </a:xfrm>
          <a:prstGeom prst="rect">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solidFill>
                  <a:schemeClr val="tx2">
                    <a:lumMod val="95000"/>
                    <a:lumOff val="5000"/>
                  </a:schemeClr>
                </a:solidFill>
              </a:rPr>
              <a:t>Tiger Designer</a:t>
            </a:r>
            <a:endParaRPr lang="en-US" sz="800" dirty="0">
              <a:solidFill>
                <a:schemeClr val="tx1">
                  <a:lumMod val="75000"/>
                </a:schemeClr>
              </a:solidFill>
            </a:endParaRPr>
          </a:p>
        </p:txBody>
      </p:sp>
      <p:sp>
        <p:nvSpPr>
          <p:cNvPr id="8" name="Right Arrow 5">
            <a:extLst>
              <a:ext uri="{FF2B5EF4-FFF2-40B4-BE49-F238E27FC236}">
                <a16:creationId xmlns:a16="http://schemas.microsoft.com/office/drawing/2014/main" id="{FA05A6FC-8EC3-557A-DCFC-0D81A4B21671}"/>
              </a:ext>
              <a:ext uri="{C183D7F6-B498-43B3-948B-1728B52AA6E4}">
                <adec:decorative xmlns:adec="http://schemas.microsoft.com/office/drawing/2017/decorative" val="1"/>
              </a:ext>
            </a:extLst>
          </p:cNvPr>
          <p:cNvSpPr/>
          <p:nvPr/>
        </p:nvSpPr>
        <p:spPr>
          <a:xfrm>
            <a:off x="8252153" y="5214050"/>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Slide Number Placeholder 3">
            <a:extLst>
              <a:ext uri="{FF2B5EF4-FFF2-40B4-BE49-F238E27FC236}">
                <a16:creationId xmlns:a16="http://schemas.microsoft.com/office/drawing/2014/main" id="{25F473EF-BA92-4EA9-B152-2CF1891FA9B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31088851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12E6B83-75CE-4A7E-E4A4-B3D12D300FC6}"/>
              </a:ext>
            </a:extLst>
          </p:cNvPr>
          <p:cNvSpPr>
            <a:spLocks noGrp="1"/>
          </p:cNvSpPr>
          <p:nvPr>
            <p:ph type="title"/>
          </p:nvPr>
        </p:nvSpPr>
        <p:spPr>
          <a:xfrm>
            <a:off x="426231" y="65597"/>
            <a:ext cx="11016200" cy="518012"/>
          </a:xfrm>
        </p:spPr>
        <p:txBody>
          <a:bodyPr>
            <a:normAutofit/>
          </a:bodyPr>
          <a:lstStyle/>
          <a:p>
            <a:r>
              <a:rPr lang="en-US" dirty="0"/>
              <a:t>Install </a:t>
            </a:r>
            <a:r>
              <a:rPr lang="en-US" dirty="0" err="1"/>
              <a:t>ViewPlus</a:t>
            </a:r>
            <a:r>
              <a:rPr lang="en-US" dirty="0"/>
              <a:t> Desktop Driver: Steps 7–11</a:t>
            </a:r>
            <a:endParaRPr altLang="en-US" dirty="0"/>
          </a:p>
        </p:txBody>
      </p:sp>
      <p:sp>
        <p:nvSpPr>
          <p:cNvPr id="3" name="Content Placeholder 2">
            <a:extLst>
              <a:ext uri="{FF2B5EF4-FFF2-40B4-BE49-F238E27FC236}">
                <a16:creationId xmlns:a16="http://schemas.microsoft.com/office/drawing/2014/main" id="{20C17134-F6C4-461F-B119-5094870C6F2C}"/>
              </a:ext>
            </a:extLst>
          </p:cNvPr>
          <p:cNvSpPr>
            <a:spLocks noGrp="1"/>
          </p:cNvSpPr>
          <p:nvPr>
            <p:ph idx="1"/>
          </p:nvPr>
        </p:nvSpPr>
        <p:spPr>
          <a:xfrm>
            <a:off x="612775" y="1050587"/>
            <a:ext cx="10966449" cy="4805463"/>
          </a:xfrm>
        </p:spPr>
        <p:txBody>
          <a:bodyPr>
            <a:normAutofit lnSpcReduction="10000"/>
          </a:bodyPr>
          <a:lstStyle/>
          <a:p>
            <a:pPr marL="514350" indent="-514350">
              <a:buFont typeface="+mj-lt"/>
              <a:buAutoNum type="arabicPeriod" startAt="7"/>
              <a:defRPr/>
            </a:pPr>
            <a:r>
              <a:rPr lang="en-US" sz="2400" dirty="0">
                <a:solidFill>
                  <a:srgbClr val="53565A"/>
                </a:solidFill>
              </a:rPr>
              <a:t>The Tiger Designer program opens and previews the file.</a:t>
            </a:r>
          </a:p>
          <a:p>
            <a:pPr marL="514350" indent="-514350">
              <a:buFont typeface="+mj-lt"/>
              <a:buAutoNum type="arabicPeriod" startAt="7"/>
              <a:defRPr/>
            </a:pPr>
            <a:r>
              <a:rPr lang="en-US" sz="2400" dirty="0">
                <a:solidFill>
                  <a:srgbClr val="53565A"/>
                </a:solidFill>
              </a:rPr>
              <a:t>Go to </a:t>
            </a:r>
            <a:r>
              <a:rPr lang="en-US" sz="2400" b="1" dirty="0">
                <a:solidFill>
                  <a:srgbClr val="53565A"/>
                </a:solidFill>
              </a:rPr>
              <a:t>File</a:t>
            </a:r>
            <a:r>
              <a:rPr lang="en-US" sz="2400" dirty="0">
                <a:solidFill>
                  <a:srgbClr val="53565A"/>
                </a:solidFill>
              </a:rPr>
              <a:t> &gt; </a:t>
            </a:r>
            <a:r>
              <a:rPr lang="en-US" sz="2400" b="1" dirty="0">
                <a:solidFill>
                  <a:srgbClr val="53565A"/>
                </a:solidFill>
              </a:rPr>
              <a:t>Print</a:t>
            </a:r>
            <a:r>
              <a:rPr lang="en-US" sz="2400" dirty="0">
                <a:solidFill>
                  <a:srgbClr val="53565A"/>
                </a:solidFill>
              </a:rPr>
              <a:t>. The </a:t>
            </a:r>
            <a:r>
              <a:rPr lang="en-US" sz="2400" b="1" i="1" dirty="0">
                <a:solidFill>
                  <a:srgbClr val="53565A"/>
                </a:solidFill>
              </a:rPr>
              <a:t>Print </a:t>
            </a:r>
            <a:r>
              <a:rPr lang="en-US" sz="2400" dirty="0">
                <a:solidFill>
                  <a:srgbClr val="53565A"/>
                </a:solidFill>
              </a:rPr>
              <a:t>window opens. </a:t>
            </a:r>
          </a:p>
          <a:p>
            <a:pPr marL="514350" indent="-514350">
              <a:buFont typeface="+mj-lt"/>
              <a:buAutoNum type="arabicPeriod" startAt="7"/>
              <a:defRPr/>
            </a:pPr>
            <a:r>
              <a:rPr lang="en-US" sz="2400" dirty="0">
                <a:solidFill>
                  <a:srgbClr val="53565A"/>
                </a:solidFill>
                <a:cs typeface="Arial" pitchFamily="34" charset="0"/>
              </a:rPr>
              <a:t>Ensure that the printer is set to </a:t>
            </a:r>
            <a:r>
              <a:rPr lang="en-US" sz="2400" b="1" dirty="0">
                <a:solidFill>
                  <a:srgbClr val="53565A"/>
                </a:solidFill>
                <a:cs typeface="Arial" pitchFamily="34" charset="0"/>
              </a:rPr>
              <a:t>ViewPlus Max </a:t>
            </a:r>
            <a:r>
              <a:rPr lang="en-US" sz="2400" dirty="0">
                <a:solidFill>
                  <a:srgbClr val="53565A"/>
                </a:solidFill>
                <a:cs typeface="Arial" pitchFamily="34" charset="0"/>
              </a:rPr>
              <a:t>(</a:t>
            </a:r>
            <a:r>
              <a:rPr lang="en-US" sz="2400" dirty="0">
                <a:solidFill>
                  <a:srgbClr val="53565A"/>
                </a:solidFill>
              </a:rPr>
              <a:t>or other ViewPlus embosser) and that only one copy is being printed.</a:t>
            </a:r>
            <a:endParaRPr lang="en-US" sz="2400" b="1" dirty="0">
              <a:solidFill>
                <a:srgbClr val="53565A"/>
              </a:solidFill>
              <a:cs typeface="Arial" pitchFamily="34" charset="0"/>
            </a:endParaRPr>
          </a:p>
          <a:p>
            <a:pPr marL="514350" indent="-514350">
              <a:buFont typeface="+mj-lt"/>
              <a:buAutoNum type="arabicPeriod" startAt="7"/>
              <a:defRPr/>
            </a:pPr>
            <a:r>
              <a:rPr lang="en-US" sz="2400" dirty="0">
                <a:solidFill>
                  <a:srgbClr val="53565A"/>
                </a:solidFill>
                <a:cs typeface="Arial" pitchFamily="34" charset="0"/>
              </a:rPr>
              <a:t>Click </a:t>
            </a:r>
            <a:r>
              <a:rPr lang="en-US" sz="2400" b="1" dirty="0">
                <a:solidFill>
                  <a:srgbClr val="53565A"/>
                </a:solidFill>
                <a:cs typeface="Arial" pitchFamily="34" charset="0"/>
              </a:rPr>
              <a:t>Print</a:t>
            </a:r>
            <a:r>
              <a:rPr lang="en-US" sz="2400" dirty="0">
                <a:solidFill>
                  <a:srgbClr val="53565A"/>
                </a:solidFill>
                <a:cs typeface="Arial" pitchFamily="34" charset="0"/>
              </a:rPr>
              <a:t> to emboss.</a:t>
            </a:r>
          </a:p>
          <a:p>
            <a:pPr marL="514350" indent="-514350">
              <a:buFont typeface="+mj-lt"/>
              <a:buAutoNum type="arabicPeriod" startAt="7"/>
              <a:defRPr/>
            </a:pPr>
            <a:r>
              <a:rPr lang="en-US" sz="2400" dirty="0">
                <a:solidFill>
                  <a:srgbClr val="53565A"/>
                </a:solidFill>
                <a:cs typeface="Arial" pitchFamily="34" charset="0"/>
              </a:rPr>
              <a:t>Check the embossed braille output. </a:t>
            </a:r>
            <a:br>
              <a:rPr lang="en-US" sz="2400" dirty="0">
                <a:solidFill>
                  <a:srgbClr val="53565A"/>
                </a:solidFill>
                <a:cs typeface="Arial" pitchFamily="34" charset="0"/>
              </a:rPr>
            </a:br>
            <a:r>
              <a:rPr lang="en-US" sz="2400" dirty="0">
                <a:solidFill>
                  <a:srgbClr val="53565A"/>
                </a:solidFill>
                <a:cs typeface="Arial" pitchFamily="34" charset="0"/>
              </a:rPr>
              <a:t>If it is correct, then your machine </a:t>
            </a:r>
            <a:br>
              <a:rPr lang="en-US" sz="2400" dirty="0">
                <a:solidFill>
                  <a:srgbClr val="53565A"/>
                </a:solidFill>
                <a:cs typeface="Arial" pitchFamily="34" charset="0"/>
              </a:rPr>
            </a:br>
            <a:r>
              <a:rPr lang="en-US" sz="2400" dirty="0">
                <a:solidFill>
                  <a:srgbClr val="53565A"/>
                </a:solidFill>
                <a:cs typeface="Arial" pitchFamily="34" charset="0"/>
              </a:rPr>
              <a:t>is now properly configured to print </a:t>
            </a:r>
            <a:br>
              <a:rPr lang="en-US" sz="2400" dirty="0">
                <a:solidFill>
                  <a:srgbClr val="53565A"/>
                </a:solidFill>
                <a:cs typeface="Arial" pitchFamily="34" charset="0"/>
              </a:rPr>
            </a:br>
            <a:r>
              <a:rPr lang="en-US" sz="2400" dirty="0">
                <a:solidFill>
                  <a:srgbClr val="53565A"/>
                </a:solidFill>
                <a:cs typeface="Arial" pitchFamily="34" charset="0"/>
              </a:rPr>
              <a:t>PRN files.</a:t>
            </a:r>
          </a:p>
          <a:p>
            <a:endParaRPr lang="en-US" dirty="0"/>
          </a:p>
        </p:txBody>
      </p:sp>
      <p:pic>
        <p:nvPicPr>
          <p:cNvPr id="1026" name="Picture 2" descr="Screen capture of the Print PRN file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1369" y="3426201"/>
            <a:ext cx="5437855" cy="2182801"/>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ight Arrow 5">
            <a:extLst>
              <a:ext uri="{FF2B5EF4-FFF2-40B4-BE49-F238E27FC236}">
                <a16:creationId xmlns:a16="http://schemas.microsoft.com/office/drawing/2014/main" id="{A3DFCCF2-0585-FBD5-29C6-882FF2F24B4B}"/>
              </a:ext>
              <a:ext uri="{C183D7F6-B498-43B3-948B-1728B52AA6E4}">
                <adec:decorative xmlns:adec="http://schemas.microsoft.com/office/drawing/2017/decorative" val="1"/>
              </a:ext>
            </a:extLst>
          </p:cNvPr>
          <p:cNvSpPr/>
          <p:nvPr/>
        </p:nvSpPr>
        <p:spPr>
          <a:xfrm>
            <a:off x="8607753" y="5008286"/>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Slide Number Placeholder 3">
            <a:extLst>
              <a:ext uri="{FF2B5EF4-FFF2-40B4-BE49-F238E27FC236}">
                <a16:creationId xmlns:a16="http://schemas.microsoft.com/office/drawing/2014/main" id="{AFB492CB-AEBF-45FD-8D22-F6954E1543B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71907221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a:t>Install Duxbury Braille Translator: Steps 1–4</a:t>
            </a:r>
          </a:p>
        </p:txBody>
      </p:sp>
      <p:sp>
        <p:nvSpPr>
          <p:cNvPr id="2" name="Content Placeholder 1"/>
          <p:cNvSpPr>
            <a:spLocks noGrp="1"/>
          </p:cNvSpPr>
          <p:nvPr>
            <p:ph idx="1"/>
          </p:nvPr>
        </p:nvSpPr>
        <p:spPr>
          <a:xfrm>
            <a:off x="600741" y="1160721"/>
            <a:ext cx="10841690" cy="4481322"/>
          </a:xfrm>
        </p:spPr>
        <p:txBody>
          <a:bodyPr>
            <a:normAutofit/>
          </a:bodyPr>
          <a:lstStyle/>
          <a:p>
            <a:pPr marL="0" lvl="1" indent="0">
              <a:buNone/>
            </a:pPr>
            <a:r>
              <a:rPr lang="en-US" sz="2400" b="1" dirty="0">
                <a:solidFill>
                  <a:srgbClr val="53565A"/>
                </a:solidFill>
              </a:rPr>
              <a:t>Install the </a:t>
            </a:r>
            <a:r>
              <a:rPr lang="en-US" sz="2400" b="1" dirty="0">
                <a:hlinkClick r:id="rId4"/>
              </a:rPr>
              <a:t>Duxbury Braille Translator</a:t>
            </a:r>
            <a:r>
              <a:rPr lang="en-US" sz="2400" b="1" dirty="0"/>
              <a:t> </a:t>
            </a:r>
            <a:r>
              <a:rPr lang="en-US" sz="2400" b="1" dirty="0">
                <a:solidFill>
                  <a:srgbClr val="53565A"/>
                </a:solidFill>
              </a:rPr>
              <a:t>used to emboss BRF files:</a:t>
            </a:r>
          </a:p>
          <a:p>
            <a:pPr marL="457200" lvl="1" indent="-457200">
              <a:buFont typeface="+mj-lt"/>
              <a:buAutoNum type="arabicPeriod"/>
            </a:pPr>
            <a:r>
              <a:rPr lang="en-US" sz="2400" dirty="0">
                <a:solidFill>
                  <a:srgbClr val="53565A"/>
                </a:solidFill>
              </a:rPr>
              <a:t>Ensure that the braille embosser is turned on and connected, with the correct device driver installed.</a:t>
            </a:r>
          </a:p>
          <a:p>
            <a:pPr marL="457200" lvl="1" indent="-457200">
              <a:buFont typeface="+mj-lt"/>
              <a:buAutoNum type="arabicPeriod"/>
            </a:pPr>
            <a:r>
              <a:rPr lang="en-US" sz="2400" dirty="0">
                <a:solidFill>
                  <a:srgbClr val="53565A"/>
                </a:solidFill>
              </a:rPr>
              <a:t>Install DBT from the web or from an installation USB drive.</a:t>
            </a:r>
          </a:p>
          <a:p>
            <a:pPr marL="457200" lvl="1" indent="-457200">
              <a:buFont typeface="+mj-lt"/>
              <a:buAutoNum type="arabicPeriod"/>
            </a:pPr>
            <a:r>
              <a:rPr lang="en-US" sz="2400" dirty="0">
                <a:solidFill>
                  <a:srgbClr val="53565A"/>
                </a:solidFill>
              </a:rPr>
              <a:t>Download a sample BRF file. This can be found on the TA Training Site in the Help Guide.</a:t>
            </a:r>
          </a:p>
          <a:p>
            <a:pPr marL="457200" lvl="1" indent="-457200">
              <a:buFont typeface="+mj-lt"/>
              <a:buAutoNum type="arabicPeriod"/>
            </a:pPr>
            <a:r>
              <a:rPr lang="en-US" sz="2400" dirty="0">
                <a:solidFill>
                  <a:srgbClr val="53565A"/>
                </a:solidFill>
              </a:rPr>
              <a:t>Click the Sample BRF file to open it. A dialog window will pop up.</a:t>
            </a:r>
          </a:p>
        </p:txBody>
      </p:sp>
      <p:sp>
        <p:nvSpPr>
          <p:cNvPr id="5" name="Slide Number Placeholder 3">
            <a:extLst>
              <a:ext uri="{FF2B5EF4-FFF2-40B4-BE49-F238E27FC236}">
                <a16:creationId xmlns:a16="http://schemas.microsoft.com/office/drawing/2014/main" id="{DC4FDF7A-3E73-4746-8E0B-5C5E5AF8220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745893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Duxbury Braille Translator: Steps 5–6</a:t>
            </a:r>
            <a:endParaRPr altLang="en-US" dirty="0"/>
          </a:p>
        </p:txBody>
      </p:sp>
      <p:sp>
        <p:nvSpPr>
          <p:cNvPr id="3" name="Content Placeholder 2">
            <a:extLst>
              <a:ext uri="{FF2B5EF4-FFF2-40B4-BE49-F238E27FC236}">
                <a16:creationId xmlns:a16="http://schemas.microsoft.com/office/drawing/2014/main" id="{B39442F6-E58C-46C0-8B51-386CA6AC370E}"/>
              </a:ext>
            </a:extLst>
          </p:cNvPr>
          <p:cNvSpPr>
            <a:spLocks noGrp="1"/>
          </p:cNvSpPr>
          <p:nvPr>
            <p:ph idx="1"/>
          </p:nvPr>
        </p:nvSpPr>
        <p:spPr>
          <a:xfrm>
            <a:off x="612775" y="1126619"/>
            <a:ext cx="7121525" cy="5318911"/>
          </a:xfrm>
        </p:spPr>
        <p:txBody>
          <a:bodyPr>
            <a:noAutofit/>
          </a:bodyPr>
          <a:lstStyle/>
          <a:p>
            <a:pPr marL="457200" lvl="1" indent="-457200" eaLnBrk="1" hangingPunct="1">
              <a:buFont typeface="+mj-lt"/>
              <a:buAutoNum type="arabicPeriod" startAt="5"/>
              <a:defRPr/>
            </a:pPr>
            <a:r>
              <a:rPr lang="en-US" dirty="0">
                <a:solidFill>
                  <a:srgbClr val="53565A"/>
                </a:solidFill>
              </a:rPr>
              <a:t>In the </a:t>
            </a:r>
            <a:r>
              <a:rPr lang="en-US" b="1" dirty="0">
                <a:solidFill>
                  <a:srgbClr val="53565A"/>
                </a:solidFill>
              </a:rPr>
              <a:t>Open with </a:t>
            </a:r>
            <a:r>
              <a:rPr lang="en-US" dirty="0">
                <a:solidFill>
                  <a:srgbClr val="53565A"/>
                </a:solidFill>
              </a:rPr>
              <a:t>drop-down list, select </a:t>
            </a:r>
            <a:r>
              <a:rPr lang="en-US" b="1" dirty="0">
                <a:solidFill>
                  <a:srgbClr val="53565A"/>
                </a:solidFill>
              </a:rPr>
              <a:t>Duxbury Braille Translator</a:t>
            </a:r>
            <a:r>
              <a:rPr lang="en-US" dirty="0">
                <a:solidFill>
                  <a:srgbClr val="53565A"/>
                </a:solidFill>
              </a:rPr>
              <a:t>.</a:t>
            </a:r>
          </a:p>
          <a:p>
            <a:pPr marL="733425" lvl="3" indent="-342900">
              <a:lnSpc>
                <a:spcPct val="100000"/>
              </a:lnSpc>
              <a:buClr>
                <a:srgbClr val="FFFFFF">
                  <a:lumMod val="65000"/>
                </a:srgbClr>
              </a:buClr>
              <a:buFont typeface="Arial" panose="020B0604020202020204" pitchFamily="34" charset="0"/>
              <a:buChar char="•"/>
              <a:defRPr/>
            </a:pPr>
            <a:r>
              <a:rPr lang="en-US" sz="2000" dirty="0">
                <a:solidFill>
                  <a:srgbClr val="53565A"/>
                </a:solidFill>
              </a:rPr>
              <a:t>If that option is not shown, click </a:t>
            </a:r>
            <a:r>
              <a:rPr lang="en-US" sz="2000" b="1" dirty="0">
                <a:solidFill>
                  <a:srgbClr val="53565A"/>
                </a:solidFill>
              </a:rPr>
              <a:t>Browse </a:t>
            </a:r>
            <a:r>
              <a:rPr lang="en-US" sz="2000" dirty="0">
                <a:solidFill>
                  <a:srgbClr val="53565A"/>
                </a:solidFill>
              </a:rPr>
              <a:t>and navigate to the location where Duxbury is installed.</a:t>
            </a:r>
          </a:p>
          <a:p>
            <a:pPr marL="733425" lvl="3" indent="-342900">
              <a:lnSpc>
                <a:spcPct val="100000"/>
              </a:lnSpc>
              <a:buClr>
                <a:srgbClr val="FFFFFF">
                  <a:lumMod val="65000"/>
                </a:srgbClr>
              </a:buClr>
              <a:buFont typeface="Arial" panose="020B0604020202020204" pitchFamily="34" charset="0"/>
              <a:buChar char="•"/>
              <a:defRPr/>
            </a:pPr>
            <a:r>
              <a:rPr lang="en-US" sz="2000" dirty="0">
                <a:solidFill>
                  <a:srgbClr val="53565A"/>
                </a:solidFill>
              </a:rPr>
              <a:t>Open the DBT folder and select dbtw.exe.</a:t>
            </a:r>
          </a:p>
          <a:p>
            <a:pPr marL="733425" lvl="3" indent="-342900">
              <a:lnSpc>
                <a:spcPct val="100000"/>
              </a:lnSpc>
              <a:buClr>
                <a:srgbClr val="FFFFFF">
                  <a:lumMod val="65000"/>
                </a:srgbClr>
              </a:buClr>
              <a:buFont typeface="Arial" panose="020B0604020202020204" pitchFamily="34" charset="0"/>
              <a:buChar char="•"/>
              <a:defRPr/>
            </a:pPr>
            <a:r>
              <a:rPr lang="en-US" sz="2000" dirty="0">
                <a:solidFill>
                  <a:srgbClr val="53565A"/>
                </a:solidFill>
              </a:rPr>
              <a:t>Check the box labeled “</a:t>
            </a:r>
            <a:r>
              <a:rPr lang="en-US" sz="2000" b="1" dirty="0">
                <a:solidFill>
                  <a:srgbClr val="53565A"/>
                </a:solidFill>
              </a:rPr>
              <a:t>Do this </a:t>
            </a:r>
            <a:br>
              <a:rPr lang="en-US" sz="2000" b="1" dirty="0">
                <a:solidFill>
                  <a:srgbClr val="53565A"/>
                </a:solidFill>
              </a:rPr>
            </a:br>
            <a:r>
              <a:rPr lang="en-US" sz="2000" b="1" dirty="0">
                <a:solidFill>
                  <a:srgbClr val="53565A"/>
                </a:solidFill>
              </a:rPr>
              <a:t>automatically for files like this </a:t>
            </a:r>
            <a:br>
              <a:rPr lang="en-US" sz="2000" b="1" dirty="0">
                <a:solidFill>
                  <a:srgbClr val="53565A"/>
                </a:solidFill>
              </a:rPr>
            </a:br>
            <a:r>
              <a:rPr lang="en-US" sz="2000" b="1" dirty="0">
                <a:solidFill>
                  <a:srgbClr val="53565A"/>
                </a:solidFill>
              </a:rPr>
              <a:t>from now on</a:t>
            </a:r>
            <a:r>
              <a:rPr lang="en-US" sz="2000" dirty="0">
                <a:solidFill>
                  <a:srgbClr val="53565A"/>
                </a:solidFill>
              </a:rPr>
              <a:t>.”</a:t>
            </a:r>
          </a:p>
          <a:p>
            <a:pPr marL="457200" lvl="1" indent="-457200" eaLnBrk="1" hangingPunct="1">
              <a:buFont typeface="+mj-lt"/>
              <a:buAutoNum type="arabicPeriod" startAt="6"/>
              <a:tabLst>
                <a:tab pos="5719763" algn="l"/>
                <a:tab pos="7367588" algn="l"/>
              </a:tabLst>
              <a:defRPr/>
            </a:pPr>
            <a:r>
              <a:rPr lang="en-US" dirty="0">
                <a:solidFill>
                  <a:srgbClr val="53565A"/>
                </a:solidFill>
              </a:rPr>
              <a:t>Click </a:t>
            </a:r>
            <a:r>
              <a:rPr lang="en-US" b="1" dirty="0">
                <a:solidFill>
                  <a:srgbClr val="53565A"/>
                </a:solidFill>
              </a:rPr>
              <a:t>OK. </a:t>
            </a:r>
            <a:r>
              <a:rPr lang="en-US" dirty="0">
                <a:solidFill>
                  <a:srgbClr val="53565A"/>
                </a:solidFill>
              </a:rPr>
              <a:t>The Duxbury Braille Translator opens and previews the file. </a:t>
            </a:r>
          </a:p>
        </p:txBody>
      </p:sp>
      <p:pic>
        <p:nvPicPr>
          <p:cNvPr id="6" name="Picture 5" descr="Screen capture of the Duxbury Braille Translator.">
            <a:extLst>
              <a:ext uri="{FF2B5EF4-FFF2-40B4-BE49-F238E27FC236}">
                <a16:creationId xmlns:a16="http://schemas.microsoft.com/office/drawing/2014/main" id="{0762F5BA-81AB-4AB9-A427-343E9D0A1427}"/>
              </a:ext>
              <a:ext uri="{C183D7F6-B498-43B3-948B-1728B52AA6E4}">
                <adec:decorative xmlns:adec="http://schemas.microsoft.com/office/drawing/2017/decorative" val="0"/>
              </a:ext>
            </a:extLst>
          </p:cNvPr>
          <p:cNvPicPr/>
          <p:nvPr/>
        </p:nvPicPr>
        <p:blipFill>
          <a:blip r:embed="rId4">
            <a:extLst>
              <a:ext uri="{28A0092B-C50C-407E-A947-70E740481C1C}">
                <a14:useLocalDpi xmlns:a14="http://schemas.microsoft.com/office/drawing/2010/main" val="0"/>
              </a:ext>
            </a:extLst>
          </a:blip>
          <a:stretch>
            <a:fillRect/>
          </a:stretch>
        </p:blipFill>
        <p:spPr>
          <a:xfrm>
            <a:off x="7734300" y="2543876"/>
            <a:ext cx="3989117" cy="265924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46F883E3-A284-4C80-AA49-40B866A4F22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9874507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Steps 7–9</a:t>
            </a:r>
          </a:p>
        </p:txBody>
      </p:sp>
      <p:sp>
        <p:nvSpPr>
          <p:cNvPr id="12" name="Content Placeholder 1"/>
          <p:cNvSpPr>
            <a:spLocks noGrp="1"/>
          </p:cNvSpPr>
          <p:nvPr>
            <p:ph idx="1"/>
          </p:nvPr>
        </p:nvSpPr>
        <p:spPr>
          <a:xfrm>
            <a:off x="539751" y="1231231"/>
            <a:ext cx="6609522" cy="4654826"/>
          </a:xfrm>
        </p:spPr>
        <p:txBody>
          <a:bodyPr>
            <a:normAutofit/>
          </a:bodyPr>
          <a:lstStyle/>
          <a:p>
            <a:pPr marL="0" lvl="1" indent="0">
              <a:buNone/>
            </a:pPr>
            <a:r>
              <a:rPr lang="en-US" sz="2400" dirty="0">
                <a:solidFill>
                  <a:srgbClr val="53565A"/>
                </a:solidFill>
              </a:rPr>
              <a:t>If the Import File window appears, </a:t>
            </a:r>
          </a:p>
          <a:p>
            <a:pPr marL="457200" lvl="1" indent="-457200">
              <a:buFont typeface="+mj-lt"/>
              <a:buAutoNum type="arabicPeriod" startAt="7"/>
            </a:pPr>
            <a:r>
              <a:rPr lang="en-US" dirty="0">
                <a:solidFill>
                  <a:srgbClr val="53565A"/>
                </a:solidFill>
              </a:rPr>
              <a:t>Set the Template to either </a:t>
            </a:r>
            <a:r>
              <a:rPr lang="en-US" b="1" dirty="0">
                <a:solidFill>
                  <a:srgbClr val="53565A"/>
                </a:solidFill>
              </a:rPr>
              <a:t>English (American) – Standard Literary Format </a:t>
            </a:r>
            <a:r>
              <a:rPr lang="en-US" dirty="0">
                <a:solidFill>
                  <a:srgbClr val="53565A"/>
                </a:solidFill>
              </a:rPr>
              <a:t>(for Duxbury 11.2 or earlier) or </a:t>
            </a:r>
            <a:r>
              <a:rPr lang="en-US" b="1" dirty="0">
                <a:solidFill>
                  <a:srgbClr val="53565A"/>
                </a:solidFill>
              </a:rPr>
              <a:t>English (BANA Pre-UEB) – Literary Format </a:t>
            </a:r>
            <a:r>
              <a:rPr lang="en-US" dirty="0">
                <a:solidFill>
                  <a:srgbClr val="53565A"/>
                </a:solidFill>
              </a:rPr>
              <a:t>(for Duxbury 11.3 or later). </a:t>
            </a:r>
          </a:p>
          <a:p>
            <a:pPr marL="457200" lvl="1" indent="-457200">
              <a:buFont typeface="+mj-lt"/>
              <a:buAutoNum type="arabicPeriod" startAt="7"/>
            </a:pPr>
            <a:r>
              <a:rPr lang="en-US" dirty="0">
                <a:solidFill>
                  <a:srgbClr val="53565A"/>
                </a:solidFill>
              </a:rPr>
              <a:t>Set the Import Filter to </a:t>
            </a:r>
            <a:r>
              <a:rPr lang="en-US" b="1" dirty="0">
                <a:solidFill>
                  <a:srgbClr val="53565A"/>
                </a:solidFill>
              </a:rPr>
              <a:t>Formatted Braille</a:t>
            </a:r>
            <a:r>
              <a:rPr lang="en-US" dirty="0">
                <a:solidFill>
                  <a:srgbClr val="53565A"/>
                </a:solidFill>
              </a:rPr>
              <a:t>.</a:t>
            </a:r>
          </a:p>
          <a:p>
            <a:pPr marL="457200" lvl="1" indent="-457200">
              <a:buFont typeface="+mj-lt"/>
              <a:buAutoNum type="arabicPeriod" startAt="7"/>
            </a:pPr>
            <a:r>
              <a:rPr lang="en-US" dirty="0">
                <a:solidFill>
                  <a:srgbClr val="53565A"/>
                </a:solidFill>
              </a:rPr>
              <a:t>Click </a:t>
            </a:r>
            <a:r>
              <a:rPr lang="en-US" b="1" dirty="0">
                <a:solidFill>
                  <a:srgbClr val="53565A"/>
                </a:solidFill>
              </a:rPr>
              <a:t>OK </a:t>
            </a:r>
            <a:r>
              <a:rPr lang="en-US" dirty="0">
                <a:solidFill>
                  <a:srgbClr val="53565A"/>
                </a:solidFill>
              </a:rPr>
              <a:t>to continue.</a:t>
            </a:r>
          </a:p>
        </p:txBody>
      </p:sp>
      <p:pic>
        <p:nvPicPr>
          <p:cNvPr id="4098" name="Picture 2" descr="Screen capture of the Import File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1386" y="1231231"/>
            <a:ext cx="4190863" cy="4654826"/>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C9AFE11-F4C5-4A2A-B1B3-0341F6D00096}"/>
              </a:ext>
              <a:ext uri="{C183D7F6-B498-43B3-948B-1728B52AA6E4}">
                <adec:decorative xmlns:adec="http://schemas.microsoft.com/office/drawing/2017/decorative" val="1"/>
              </a:ext>
            </a:extLst>
          </p:cNvPr>
          <p:cNvSpPr/>
          <p:nvPr/>
        </p:nvSpPr>
        <p:spPr>
          <a:xfrm>
            <a:off x="9934575" y="5560343"/>
            <a:ext cx="733425" cy="1864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5">
            <a:extLst>
              <a:ext uri="{FF2B5EF4-FFF2-40B4-BE49-F238E27FC236}">
                <a16:creationId xmlns:a16="http://schemas.microsoft.com/office/drawing/2014/main" id="{16129FCD-880B-251E-3205-1DCD1C85FDDC}"/>
              </a:ext>
              <a:ext uri="{C183D7F6-B498-43B3-948B-1728B52AA6E4}">
                <adec:decorative xmlns:adec="http://schemas.microsoft.com/office/drawing/2017/decorative" val="1"/>
              </a:ext>
            </a:extLst>
          </p:cNvPr>
          <p:cNvSpPr/>
          <p:nvPr/>
        </p:nvSpPr>
        <p:spPr>
          <a:xfrm rot="10800000">
            <a:off x="10375593" y="1881570"/>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Slide Number Placeholder 3">
            <a:extLst>
              <a:ext uri="{FF2B5EF4-FFF2-40B4-BE49-F238E27FC236}">
                <a16:creationId xmlns:a16="http://schemas.microsoft.com/office/drawing/2014/main" id="{BA75A00A-EF4D-4CFD-B5CF-C1F904DF115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65849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 10</a:t>
            </a:r>
          </a:p>
        </p:txBody>
      </p:sp>
      <p:sp>
        <p:nvSpPr>
          <p:cNvPr id="12" name="Content Placeholder 1"/>
          <p:cNvSpPr>
            <a:spLocks noGrp="1"/>
          </p:cNvSpPr>
          <p:nvPr>
            <p:ph idx="1"/>
          </p:nvPr>
        </p:nvSpPr>
        <p:spPr>
          <a:xfrm>
            <a:off x="541559" y="2431915"/>
            <a:ext cx="6172200" cy="3267849"/>
          </a:xfrm>
        </p:spPr>
        <p:txBody>
          <a:bodyPr/>
          <a:lstStyle/>
          <a:p>
            <a:pPr marL="457200" lvl="0" indent="-457200">
              <a:buFont typeface="+mj-lt"/>
              <a:buAutoNum type="arabicPeriod" startAt="10"/>
            </a:pPr>
            <a:r>
              <a:rPr lang="en-US" dirty="0">
                <a:solidFill>
                  <a:srgbClr val="53565A"/>
                </a:solidFill>
              </a:rPr>
              <a:t>In the </a:t>
            </a:r>
            <a:r>
              <a:rPr lang="en-US" b="1" i="1" dirty="0">
                <a:solidFill>
                  <a:srgbClr val="53565A"/>
                </a:solidFill>
              </a:rPr>
              <a:t>Duxbury Braille Translator</a:t>
            </a:r>
            <a:r>
              <a:rPr lang="en-US" dirty="0">
                <a:solidFill>
                  <a:srgbClr val="53565A"/>
                </a:solidFill>
              </a:rPr>
              <a:t> window, go to </a:t>
            </a:r>
            <a:r>
              <a:rPr lang="en-US" b="1" dirty="0">
                <a:solidFill>
                  <a:srgbClr val="53565A"/>
                </a:solidFill>
              </a:rPr>
              <a:t>Global</a:t>
            </a:r>
            <a:r>
              <a:rPr lang="en-US" dirty="0">
                <a:solidFill>
                  <a:srgbClr val="53565A"/>
                </a:solidFill>
              </a:rPr>
              <a:t> &gt; </a:t>
            </a:r>
            <a:r>
              <a:rPr lang="en-US" b="1" dirty="0">
                <a:solidFill>
                  <a:srgbClr val="53565A"/>
                </a:solidFill>
              </a:rPr>
              <a:t>Embosser Setup</a:t>
            </a:r>
            <a:r>
              <a:rPr lang="en-US" dirty="0">
                <a:solidFill>
                  <a:srgbClr val="53565A"/>
                </a:solidFill>
              </a:rPr>
              <a:t>. The </a:t>
            </a:r>
            <a:r>
              <a:rPr lang="en-US" b="1" i="1" dirty="0">
                <a:solidFill>
                  <a:srgbClr val="53565A"/>
                </a:solidFill>
              </a:rPr>
              <a:t>Global: Embosser Setup </a:t>
            </a:r>
            <a:r>
              <a:rPr lang="en-US" dirty="0">
                <a:solidFill>
                  <a:srgbClr val="53565A"/>
                </a:solidFill>
              </a:rPr>
              <a:t>window appears. </a:t>
            </a:r>
          </a:p>
          <a:p>
            <a:pPr marL="342900" lvl="1" indent="-342900">
              <a:buFont typeface="+mj-lt"/>
              <a:buAutoNum type="arabicPeriod" startAt="10"/>
            </a:pPr>
            <a:endParaRPr lang="en-US" dirty="0"/>
          </a:p>
        </p:txBody>
      </p:sp>
      <p:pic>
        <p:nvPicPr>
          <p:cNvPr id="2050" name="Picture 2" descr="Screen capture of the Global: Embosser Setup wind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6544" y="1372018"/>
            <a:ext cx="4590191" cy="359519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4" name="Right Arrow 5">
            <a:extLst>
              <a:ext uri="{FF2B5EF4-FFF2-40B4-BE49-F238E27FC236}">
                <a16:creationId xmlns:a16="http://schemas.microsoft.com/office/drawing/2014/main" id="{EA5D46A2-7771-D5F4-6465-EAC953FA8A1F}"/>
              </a:ext>
              <a:ext uri="{C183D7F6-B498-43B3-948B-1728B52AA6E4}">
                <adec:decorative xmlns:adec="http://schemas.microsoft.com/office/drawing/2017/decorative" val="1"/>
              </a:ext>
            </a:extLst>
          </p:cNvPr>
          <p:cNvSpPr/>
          <p:nvPr/>
        </p:nvSpPr>
        <p:spPr>
          <a:xfrm rot="10800000">
            <a:off x="10774143" y="1729170"/>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Slide Number Placeholder 3">
            <a:extLst>
              <a:ext uri="{FF2B5EF4-FFF2-40B4-BE49-F238E27FC236}">
                <a16:creationId xmlns:a16="http://schemas.microsoft.com/office/drawing/2014/main" id="{1871423B-753E-4838-8033-185EABF2381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171884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 11</a:t>
            </a:r>
          </a:p>
        </p:txBody>
      </p:sp>
      <p:sp>
        <p:nvSpPr>
          <p:cNvPr id="2" name="Content Placeholder 1">
            <a:extLst>
              <a:ext uri="{FF2B5EF4-FFF2-40B4-BE49-F238E27FC236}">
                <a16:creationId xmlns:a16="http://schemas.microsoft.com/office/drawing/2014/main" id="{DC2B97C6-84C6-4207-AB2F-02FAB9C23A4A}"/>
              </a:ext>
            </a:extLst>
          </p:cNvPr>
          <p:cNvSpPr>
            <a:spLocks noGrp="1"/>
          </p:cNvSpPr>
          <p:nvPr>
            <p:ph idx="1"/>
          </p:nvPr>
        </p:nvSpPr>
        <p:spPr>
          <a:xfrm>
            <a:off x="539751" y="1000125"/>
            <a:ext cx="4737100" cy="4857750"/>
          </a:xfrm>
        </p:spPr>
        <p:txBody>
          <a:bodyPr>
            <a:normAutofit lnSpcReduction="10000"/>
          </a:bodyPr>
          <a:lstStyle/>
          <a:p>
            <a:pPr marL="457200" lvl="0" indent="-457200">
              <a:buFont typeface="+mj-lt"/>
              <a:buAutoNum type="arabicPeriod" startAt="11"/>
            </a:pPr>
            <a:r>
              <a:rPr lang="en-US" dirty="0">
                <a:solidFill>
                  <a:srgbClr val="53565A"/>
                </a:solidFill>
              </a:rPr>
              <a:t>To add a new embosser, </a:t>
            </a:r>
          </a:p>
          <a:p>
            <a:pPr marL="687388" lvl="1" indent="-457200">
              <a:buFont typeface="+mj-lt"/>
              <a:buAutoNum type="alphaLcPeriod"/>
            </a:pPr>
            <a:r>
              <a:rPr lang="en-US" sz="2000" dirty="0">
                <a:solidFill>
                  <a:srgbClr val="53565A"/>
                </a:solidFill>
              </a:rPr>
              <a:t>Click </a:t>
            </a:r>
            <a:r>
              <a:rPr lang="en-US" sz="2000" b="1" dirty="0">
                <a:solidFill>
                  <a:srgbClr val="53565A"/>
                </a:solidFill>
              </a:rPr>
              <a:t>New</a:t>
            </a:r>
            <a:r>
              <a:rPr lang="en-US" sz="2000" dirty="0">
                <a:solidFill>
                  <a:srgbClr val="53565A"/>
                </a:solidFill>
              </a:rPr>
              <a:t>. The </a:t>
            </a:r>
            <a:r>
              <a:rPr lang="en-US" sz="2000" b="1" i="1" dirty="0">
                <a:solidFill>
                  <a:srgbClr val="53565A"/>
                </a:solidFill>
              </a:rPr>
              <a:t>Embosser Setup – Untitled Configuration</a:t>
            </a:r>
            <a:r>
              <a:rPr lang="en-US" sz="2000" dirty="0">
                <a:solidFill>
                  <a:srgbClr val="53565A"/>
                </a:solidFill>
              </a:rPr>
              <a:t> window appears.</a:t>
            </a:r>
          </a:p>
          <a:p>
            <a:pPr marL="687388" lvl="1" indent="-457200">
              <a:buFont typeface="+mj-lt"/>
              <a:buAutoNum type="alphaLcPeriod"/>
            </a:pPr>
            <a:r>
              <a:rPr lang="en-US" sz="2000" dirty="0">
                <a:solidFill>
                  <a:srgbClr val="53565A"/>
                </a:solidFill>
              </a:rPr>
              <a:t>From the </a:t>
            </a:r>
            <a:r>
              <a:rPr lang="en-US" sz="2000" b="1" dirty="0">
                <a:solidFill>
                  <a:srgbClr val="53565A"/>
                </a:solidFill>
              </a:rPr>
              <a:t>Embosser Model</a:t>
            </a:r>
            <a:r>
              <a:rPr lang="en-US" sz="2000" dirty="0">
                <a:solidFill>
                  <a:srgbClr val="53565A"/>
                </a:solidFill>
              </a:rPr>
              <a:t> drop-down list, select the embosser type.</a:t>
            </a:r>
          </a:p>
          <a:p>
            <a:pPr marL="687388" lvl="1" indent="-457200">
              <a:buFont typeface="+mj-lt"/>
              <a:buAutoNum type="alphaLcPeriod"/>
            </a:pPr>
            <a:r>
              <a:rPr lang="en-US" sz="2000" dirty="0">
                <a:solidFill>
                  <a:srgbClr val="53565A"/>
                </a:solidFill>
              </a:rPr>
              <a:t>From the </a:t>
            </a:r>
            <a:r>
              <a:rPr lang="en-US" sz="2000" b="1" dirty="0">
                <a:solidFill>
                  <a:srgbClr val="53565A"/>
                </a:solidFill>
              </a:rPr>
              <a:t>Send to Printer</a:t>
            </a:r>
            <a:r>
              <a:rPr lang="en-US" sz="2000" dirty="0">
                <a:solidFill>
                  <a:srgbClr val="53565A"/>
                </a:solidFill>
              </a:rPr>
              <a:t> drop-down list, select the embosser’s name and click </a:t>
            </a:r>
            <a:r>
              <a:rPr lang="en-US" sz="2000" b="1" dirty="0">
                <a:solidFill>
                  <a:srgbClr val="53565A"/>
                </a:solidFill>
              </a:rPr>
              <a:t>OK</a:t>
            </a:r>
            <a:r>
              <a:rPr lang="en-US" sz="2000" dirty="0">
                <a:solidFill>
                  <a:srgbClr val="53565A"/>
                </a:solidFill>
              </a:rPr>
              <a:t>.</a:t>
            </a:r>
          </a:p>
          <a:p>
            <a:pPr marL="687388" lvl="1" indent="-457200">
              <a:buFont typeface="+mj-lt"/>
              <a:buAutoNum type="alphaLcPeriod"/>
            </a:pPr>
            <a:r>
              <a:rPr lang="en-US" sz="2000" dirty="0">
                <a:solidFill>
                  <a:srgbClr val="53565A"/>
                </a:solidFill>
              </a:rPr>
              <a:t>In the </a:t>
            </a:r>
            <a:r>
              <a:rPr lang="en-US" sz="2000" b="1" i="1" dirty="0">
                <a:solidFill>
                  <a:srgbClr val="53565A"/>
                </a:solidFill>
              </a:rPr>
              <a:t>Global: Embosser Setup </a:t>
            </a:r>
            <a:r>
              <a:rPr lang="en-US" sz="2000" dirty="0">
                <a:solidFill>
                  <a:srgbClr val="53565A"/>
                </a:solidFill>
              </a:rPr>
              <a:t>window, click </a:t>
            </a:r>
            <a:r>
              <a:rPr lang="en-US" sz="2000" b="1" dirty="0">
                <a:solidFill>
                  <a:srgbClr val="53565A"/>
                </a:solidFill>
              </a:rPr>
              <a:t>OK</a:t>
            </a:r>
            <a:r>
              <a:rPr lang="en-US" dirty="0">
                <a:solidFill>
                  <a:srgbClr val="53565A"/>
                </a:solidFill>
              </a:rPr>
              <a:t>.</a:t>
            </a:r>
          </a:p>
        </p:txBody>
      </p:sp>
      <p:pic>
        <p:nvPicPr>
          <p:cNvPr id="2051" name="Picture 3" descr="Screen capture of the Embosser Setup - Viewplus Tiger Max Unit 2 window.">
            <a:extLs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61099" y="1540656"/>
            <a:ext cx="5391150" cy="3776688"/>
          </a:xfrm>
          <a:prstGeom prst="rect">
            <a:avLst/>
          </a:prstGeom>
          <a:ln w="12700">
            <a:solidFill>
              <a:schemeClr val="bg1">
                <a:lumMod val="7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ight Arrow 5">
            <a:extLst>
              <a:ext uri="{FF2B5EF4-FFF2-40B4-BE49-F238E27FC236}">
                <a16:creationId xmlns:a16="http://schemas.microsoft.com/office/drawing/2014/main" id="{64554724-E3AF-4A2D-289F-076279BA2E95}"/>
              </a:ext>
              <a:ext uri="{C183D7F6-B498-43B3-948B-1728B52AA6E4}">
                <adec:decorative xmlns:adec="http://schemas.microsoft.com/office/drawing/2017/decorative" val="1"/>
              </a:ext>
            </a:extLst>
          </p:cNvPr>
          <p:cNvSpPr/>
          <p:nvPr/>
        </p:nvSpPr>
        <p:spPr>
          <a:xfrm>
            <a:off x="5569001" y="1877636"/>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ight Arrow 5">
            <a:extLst>
              <a:ext uri="{FF2B5EF4-FFF2-40B4-BE49-F238E27FC236}">
                <a16:creationId xmlns:a16="http://schemas.microsoft.com/office/drawing/2014/main" id="{3B6A867E-B679-C672-B86A-AD92369FAFEA}"/>
              </a:ext>
              <a:ext uri="{C183D7F6-B498-43B3-948B-1728B52AA6E4}">
                <adec:decorative xmlns:adec="http://schemas.microsoft.com/office/drawing/2017/decorative" val="1"/>
              </a:ext>
            </a:extLst>
          </p:cNvPr>
          <p:cNvSpPr/>
          <p:nvPr/>
        </p:nvSpPr>
        <p:spPr>
          <a:xfrm>
            <a:off x="5569001" y="2767227"/>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Slide Number Placeholder 3">
            <a:extLst>
              <a:ext uri="{FF2B5EF4-FFF2-40B4-BE49-F238E27FC236}">
                <a16:creationId xmlns:a16="http://schemas.microsoft.com/office/drawing/2014/main" id="{77B89A02-511E-4CDC-A996-E839FEAB6E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18</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17600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Install Duxbury Braille Translator: Steps 12–13</a:t>
            </a:r>
          </a:p>
        </p:txBody>
      </p:sp>
      <p:sp>
        <p:nvSpPr>
          <p:cNvPr id="12" name="Content Placeholder 1"/>
          <p:cNvSpPr>
            <a:spLocks noGrp="1"/>
          </p:cNvSpPr>
          <p:nvPr>
            <p:ph idx="1"/>
          </p:nvPr>
        </p:nvSpPr>
        <p:spPr>
          <a:xfrm>
            <a:off x="426231" y="1419861"/>
            <a:ext cx="5893904" cy="3732737"/>
          </a:xfrm>
        </p:spPr>
        <p:txBody>
          <a:bodyPr>
            <a:normAutofit/>
          </a:bodyPr>
          <a:lstStyle/>
          <a:p>
            <a:pPr marL="457200" lvl="1" indent="-457200">
              <a:buFont typeface="+mj-lt"/>
              <a:buAutoNum type="arabicPeriod" startAt="12"/>
            </a:pPr>
            <a:r>
              <a:rPr lang="en-US" dirty="0">
                <a:solidFill>
                  <a:srgbClr val="53565A"/>
                </a:solidFill>
              </a:rPr>
              <a:t>Once you have selected your braille embosser in the </a:t>
            </a:r>
            <a:r>
              <a:rPr lang="en-US" dirty="0" err="1">
                <a:solidFill>
                  <a:srgbClr val="53565A"/>
                </a:solidFill>
              </a:rPr>
              <a:t>Brailler</a:t>
            </a:r>
            <a:r>
              <a:rPr lang="en-US" dirty="0">
                <a:solidFill>
                  <a:srgbClr val="53565A"/>
                </a:solidFill>
              </a:rPr>
              <a:t> Device list, adjust the </a:t>
            </a:r>
            <a:r>
              <a:rPr lang="en-US" b="1" dirty="0">
                <a:solidFill>
                  <a:srgbClr val="53565A"/>
                </a:solidFill>
              </a:rPr>
              <a:t>Desired Braille Document Formatting </a:t>
            </a:r>
            <a:r>
              <a:rPr lang="en-US" dirty="0">
                <a:solidFill>
                  <a:srgbClr val="53565A"/>
                </a:solidFill>
              </a:rPr>
              <a:t>settings to those shown here.</a:t>
            </a:r>
          </a:p>
          <a:p>
            <a:pPr marL="457200" lvl="1" indent="-457200">
              <a:buFont typeface="+mj-lt"/>
              <a:buAutoNum type="arabicPeriod" startAt="12"/>
            </a:pPr>
            <a:r>
              <a:rPr lang="en-US" dirty="0">
                <a:solidFill>
                  <a:srgbClr val="53565A"/>
                </a:solidFill>
              </a:rPr>
              <a:t>Click </a:t>
            </a:r>
            <a:r>
              <a:rPr lang="en-US" b="1" dirty="0">
                <a:solidFill>
                  <a:srgbClr val="53565A"/>
                </a:solidFill>
              </a:rPr>
              <a:t>OK</a:t>
            </a:r>
            <a:r>
              <a:rPr lang="en-US" dirty="0">
                <a:solidFill>
                  <a:srgbClr val="53565A"/>
                </a:solidFill>
              </a:rPr>
              <a:t> when done.</a:t>
            </a:r>
          </a:p>
        </p:txBody>
      </p:sp>
      <p:grpSp>
        <p:nvGrpSpPr>
          <p:cNvPr id="2" name="Group 1">
            <a:extLst>
              <a:ext uri="{FF2B5EF4-FFF2-40B4-BE49-F238E27FC236}">
                <a16:creationId xmlns:a16="http://schemas.microsoft.com/office/drawing/2014/main" id="{3AFAFFF4-3F67-23ED-FD73-F71B79D7A636}"/>
              </a:ext>
              <a:ext uri="{C183D7F6-B498-43B3-948B-1728B52AA6E4}">
                <adec:decorative xmlns:adec="http://schemas.microsoft.com/office/drawing/2017/decorative" val="1"/>
              </a:ext>
            </a:extLst>
          </p:cNvPr>
          <p:cNvGrpSpPr/>
          <p:nvPr/>
        </p:nvGrpSpPr>
        <p:grpSpPr>
          <a:xfrm>
            <a:off x="6553776" y="1447800"/>
            <a:ext cx="5098473" cy="3732736"/>
            <a:chOff x="6553776" y="1447800"/>
            <a:chExt cx="5098473" cy="3732736"/>
          </a:xfrm>
        </p:grpSpPr>
        <p:pic>
          <p:nvPicPr>
            <p:cNvPr id="8" name="Picture 7">
              <a:extLst>
                <a:ext uri="{FF2B5EF4-FFF2-40B4-BE49-F238E27FC236}">
                  <a16:creationId xmlns:a16="http://schemas.microsoft.com/office/drawing/2014/main" id="{154B00F0-32D7-47CC-94A1-F4AA5BF63E14}"/>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6553776" y="1447800"/>
              <a:ext cx="5098473" cy="373273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4238AAE-0670-4262-B472-22CF9E90A9D2}"/>
                </a:ext>
              </a:extLst>
            </p:cNvPr>
            <p:cNvSpPr/>
            <p:nvPr/>
          </p:nvSpPr>
          <p:spPr>
            <a:xfrm>
              <a:off x="6558923" y="2867890"/>
              <a:ext cx="5072544" cy="23126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3">
            <a:extLst>
              <a:ext uri="{FF2B5EF4-FFF2-40B4-BE49-F238E27FC236}">
                <a16:creationId xmlns:a16="http://schemas.microsoft.com/office/drawing/2014/main" id="{147E1C54-E4DD-4006-9640-60A3606F869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19</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128216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Objectives</a:t>
            </a:r>
          </a:p>
        </p:txBody>
      </p:sp>
      <p:sp>
        <p:nvSpPr>
          <p:cNvPr id="2" name="Content Placeholder 1"/>
          <p:cNvSpPr>
            <a:spLocks noGrp="1"/>
          </p:cNvSpPr>
          <p:nvPr>
            <p:ph idx="1"/>
          </p:nvPr>
        </p:nvSpPr>
        <p:spPr>
          <a:xfrm>
            <a:off x="612775" y="1093074"/>
            <a:ext cx="10966449" cy="3732737"/>
          </a:xfrm>
        </p:spPr>
        <p:txBody>
          <a:bodyPr>
            <a:normAutofit/>
          </a:bodyPr>
          <a:lstStyle/>
          <a:p>
            <a:r>
              <a:rPr lang="en-US" sz="2800" b="1" dirty="0">
                <a:solidFill>
                  <a:srgbClr val="53565A"/>
                </a:solidFill>
              </a:rPr>
              <a:t>After viewing this presentation, you should be able to:</a:t>
            </a:r>
          </a:p>
          <a:p>
            <a:pPr marL="237744" lvl="1" indent="-237744"/>
            <a:r>
              <a:rPr lang="en-US" sz="2400" dirty="0">
                <a:solidFill>
                  <a:srgbClr val="53565A"/>
                </a:solidFill>
              </a:rPr>
              <a:t>Check that required devices and software for testing with Braille are in place</a:t>
            </a:r>
          </a:p>
          <a:p>
            <a:pPr marL="237744" lvl="1" indent="-237744"/>
            <a:r>
              <a:rPr lang="en-US" sz="2400" dirty="0">
                <a:solidFill>
                  <a:srgbClr val="53565A"/>
                </a:solidFill>
              </a:rPr>
              <a:t>Confirm that required hardware and software have been set up and configured</a:t>
            </a:r>
          </a:p>
        </p:txBody>
      </p:sp>
      <p:sp>
        <p:nvSpPr>
          <p:cNvPr id="4" name="Slide Number Placeholder 3"/>
          <p:cNvSpPr>
            <a:spLocks noGrp="1"/>
          </p:cNvSpPr>
          <p:nvPr>
            <p:ph type="sldNum" sz="quarter" idx="4294967295"/>
          </p:nvPr>
        </p:nvSpPr>
        <p:spPr>
          <a:xfrm>
            <a:off x="11579224" y="6445531"/>
            <a:ext cx="518041" cy="325972"/>
          </a:xfrm>
          <a:prstGeom prst="rect">
            <a:avLst/>
          </a:prstGeom>
        </p:spPr>
        <p:txBody>
          <a:bodyPr/>
          <a:lstStyle/>
          <a:p>
            <a:pPr algn="r"/>
            <a:fld id="{F3477EC8-074D-41C4-94AE-E9EA7CEEA348}" type="slidenum">
              <a:rPr lang="en-US" sz="1200" smtClean="0">
                <a:solidFill>
                  <a:schemeClr val="bg1"/>
                </a:solidFill>
              </a:rPr>
              <a:pPr algn="r"/>
              <a:t>2</a:t>
            </a:fld>
            <a:endParaRPr lang="en-US" sz="1200" dirty="0">
              <a:solidFill>
                <a:schemeClr val="bg1"/>
              </a:solidFill>
            </a:endParaRPr>
          </a:p>
        </p:txBody>
      </p:sp>
    </p:spTree>
    <p:extLst>
      <p:ext uri="{BB962C8B-B14F-4D97-AF65-F5344CB8AC3E}">
        <p14:creationId xmlns:p14="http://schemas.microsoft.com/office/powerpoint/2010/main" val="2221901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Duxbury Braille Translator: Steps 14–15</a:t>
            </a:r>
            <a:endParaRPr altLang="en-US" dirty="0"/>
          </a:p>
        </p:txBody>
      </p:sp>
      <p:sp>
        <p:nvSpPr>
          <p:cNvPr id="3" name="Content Placeholder 2">
            <a:extLst>
              <a:ext uri="{FF2B5EF4-FFF2-40B4-BE49-F238E27FC236}">
                <a16:creationId xmlns:a16="http://schemas.microsoft.com/office/drawing/2014/main" id="{B3AC7976-1405-43FF-9FB2-E5636B7384DD}"/>
              </a:ext>
            </a:extLst>
          </p:cNvPr>
          <p:cNvSpPr>
            <a:spLocks noGrp="1"/>
          </p:cNvSpPr>
          <p:nvPr>
            <p:ph idx="1"/>
          </p:nvPr>
        </p:nvSpPr>
        <p:spPr>
          <a:xfrm>
            <a:off x="475982" y="1308100"/>
            <a:ext cx="10966449" cy="5786262"/>
          </a:xfrm>
        </p:spPr>
        <p:txBody>
          <a:bodyPr/>
          <a:lstStyle/>
          <a:p>
            <a:pPr marL="514350" lvl="1" indent="-514350">
              <a:buFont typeface="+mj-lt"/>
              <a:buAutoNum type="arabicPeriod" startAt="14"/>
              <a:defRPr/>
            </a:pPr>
            <a:r>
              <a:rPr lang="en-US" dirty="0">
                <a:solidFill>
                  <a:srgbClr val="53565A"/>
                </a:solidFill>
              </a:rPr>
              <a:t>You will return to the </a:t>
            </a:r>
            <a:r>
              <a:rPr lang="en-US" b="1" dirty="0">
                <a:solidFill>
                  <a:srgbClr val="53565A"/>
                </a:solidFill>
              </a:rPr>
              <a:t>Duxbury Braille Translator </a:t>
            </a:r>
            <a:r>
              <a:rPr lang="en-US" dirty="0">
                <a:solidFill>
                  <a:srgbClr val="53565A"/>
                </a:solidFill>
              </a:rPr>
              <a:t>window.</a:t>
            </a:r>
          </a:p>
          <a:p>
            <a:pPr marL="749300" lvl="2" indent="-514350">
              <a:buFont typeface="Arial" panose="020B0604020202020204" pitchFamily="34" charset="0"/>
              <a:buChar char="•"/>
              <a:defRPr/>
            </a:pPr>
            <a:r>
              <a:rPr lang="en-US" dirty="0">
                <a:solidFill>
                  <a:srgbClr val="53565A"/>
                </a:solidFill>
              </a:rPr>
              <a:t>Go to </a:t>
            </a:r>
            <a:r>
              <a:rPr lang="en-US" b="1" dirty="0">
                <a:solidFill>
                  <a:srgbClr val="53565A"/>
                </a:solidFill>
              </a:rPr>
              <a:t>Global</a:t>
            </a:r>
            <a:r>
              <a:rPr lang="en-US" dirty="0">
                <a:solidFill>
                  <a:srgbClr val="53565A"/>
                </a:solidFill>
              </a:rPr>
              <a:t> &gt; </a:t>
            </a:r>
            <a:r>
              <a:rPr lang="en-US" b="1" dirty="0">
                <a:solidFill>
                  <a:srgbClr val="53565A"/>
                </a:solidFill>
              </a:rPr>
              <a:t>Formatted Braille Importer</a:t>
            </a:r>
            <a:r>
              <a:rPr lang="en-US" dirty="0">
                <a:solidFill>
                  <a:srgbClr val="53565A"/>
                </a:solidFill>
              </a:rPr>
              <a:t>. </a:t>
            </a:r>
          </a:p>
          <a:p>
            <a:pPr marL="749300" lvl="2" indent="-514350">
              <a:buFont typeface="Arial" panose="020B0604020202020204" pitchFamily="34" charset="0"/>
              <a:buChar char="•"/>
              <a:defRPr/>
            </a:pPr>
            <a:r>
              <a:rPr lang="en-US" dirty="0">
                <a:solidFill>
                  <a:srgbClr val="53565A"/>
                </a:solidFill>
              </a:rPr>
              <a:t>In the </a:t>
            </a:r>
            <a:r>
              <a:rPr lang="en-US" b="1" i="1" dirty="0">
                <a:solidFill>
                  <a:srgbClr val="53565A"/>
                </a:solidFill>
              </a:rPr>
              <a:t>Global: Formatted Braille Importer</a:t>
            </a:r>
            <a:r>
              <a:rPr lang="en-US" dirty="0">
                <a:solidFill>
                  <a:srgbClr val="53565A"/>
                </a:solidFill>
              </a:rPr>
              <a:t> window that appears, mark the </a:t>
            </a:r>
            <a:r>
              <a:rPr lang="en-US" b="1" dirty="0">
                <a:solidFill>
                  <a:srgbClr val="53565A"/>
                </a:solidFill>
              </a:rPr>
              <a:t>Read formatted Braille without interpretation </a:t>
            </a:r>
            <a:r>
              <a:rPr lang="en-US" dirty="0">
                <a:solidFill>
                  <a:srgbClr val="53565A"/>
                </a:solidFill>
              </a:rPr>
              <a:t>checkbox and click </a:t>
            </a:r>
            <a:r>
              <a:rPr lang="en-US" b="1" dirty="0">
                <a:solidFill>
                  <a:srgbClr val="53565A"/>
                </a:solidFill>
              </a:rPr>
              <a:t>OK</a:t>
            </a:r>
            <a:r>
              <a:rPr lang="en-US" dirty="0">
                <a:solidFill>
                  <a:srgbClr val="53565A"/>
                </a:solidFill>
              </a:rPr>
              <a:t>.</a:t>
            </a:r>
          </a:p>
          <a:p>
            <a:pPr marL="514350" lvl="1" indent="-514350">
              <a:buFont typeface="+mj-lt"/>
              <a:buAutoNum type="arabicPeriod" startAt="14"/>
              <a:defRPr/>
            </a:pPr>
            <a:r>
              <a:rPr lang="en-US" dirty="0">
                <a:solidFill>
                  <a:srgbClr val="53565A"/>
                </a:solidFill>
              </a:rPr>
              <a:t>Select </a:t>
            </a:r>
            <a:r>
              <a:rPr lang="en-US" b="1" dirty="0">
                <a:solidFill>
                  <a:srgbClr val="53565A"/>
                </a:solidFill>
              </a:rPr>
              <a:t>File &gt; Emboss</a:t>
            </a:r>
            <a:r>
              <a:rPr lang="en-US" dirty="0">
                <a:solidFill>
                  <a:srgbClr val="53565A"/>
                </a:solidFill>
              </a:rPr>
              <a:t>. The </a:t>
            </a:r>
            <a:r>
              <a:rPr lang="en-US" b="1" dirty="0">
                <a:solidFill>
                  <a:srgbClr val="53565A"/>
                </a:solidFill>
              </a:rPr>
              <a:t>File: Emboss </a:t>
            </a:r>
            <a:r>
              <a:rPr lang="en-US" dirty="0">
                <a:solidFill>
                  <a:srgbClr val="53565A"/>
                </a:solidFill>
              </a:rPr>
              <a:t>window appears.</a:t>
            </a:r>
          </a:p>
          <a:p>
            <a:endParaRPr lang="en-US" sz="2800" dirty="0"/>
          </a:p>
        </p:txBody>
      </p:sp>
      <p:sp>
        <p:nvSpPr>
          <p:cNvPr id="5" name="Slide Number Placeholder 3">
            <a:extLst>
              <a:ext uri="{FF2B5EF4-FFF2-40B4-BE49-F238E27FC236}">
                <a16:creationId xmlns:a16="http://schemas.microsoft.com/office/drawing/2014/main" id="{6BF55D02-B75A-4D2B-BAC6-57A0AE80803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98271135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p:txBody>
          <a:bodyPr>
            <a:normAutofit/>
          </a:bodyPr>
          <a:lstStyle/>
          <a:p>
            <a:r>
              <a:rPr lang="en-US" dirty="0"/>
              <a:t>Install Duxbury Braille Translator: Steps 16–18</a:t>
            </a:r>
            <a:endParaRPr altLang="en-US" dirty="0"/>
          </a:p>
        </p:txBody>
      </p:sp>
      <p:sp>
        <p:nvSpPr>
          <p:cNvPr id="3" name="Content Placeholder 2">
            <a:extLst>
              <a:ext uri="{FF2B5EF4-FFF2-40B4-BE49-F238E27FC236}">
                <a16:creationId xmlns:a16="http://schemas.microsoft.com/office/drawing/2014/main" id="{B3AC7976-1405-43FF-9FB2-E5636B7384DD}"/>
              </a:ext>
            </a:extLst>
          </p:cNvPr>
          <p:cNvSpPr>
            <a:spLocks noGrp="1"/>
          </p:cNvSpPr>
          <p:nvPr>
            <p:ph idx="1"/>
          </p:nvPr>
        </p:nvSpPr>
        <p:spPr>
          <a:xfrm>
            <a:off x="475982" y="1371600"/>
            <a:ext cx="10966449" cy="5722762"/>
          </a:xfrm>
        </p:spPr>
        <p:txBody>
          <a:bodyPr/>
          <a:lstStyle/>
          <a:p>
            <a:pPr marL="514350" lvl="1" indent="-514350">
              <a:buFont typeface="+mj-lt"/>
              <a:buAutoNum type="arabicPeriod" startAt="16"/>
              <a:defRPr/>
            </a:pPr>
            <a:r>
              <a:rPr lang="en-US" dirty="0">
                <a:solidFill>
                  <a:srgbClr val="53565A"/>
                </a:solidFill>
              </a:rPr>
              <a:t>Ensure that only one copy is being embossed, the page range is set to </a:t>
            </a:r>
            <a:r>
              <a:rPr lang="en-US" b="1" dirty="0">
                <a:solidFill>
                  <a:srgbClr val="53565A"/>
                </a:solidFill>
              </a:rPr>
              <a:t>All</a:t>
            </a:r>
            <a:r>
              <a:rPr lang="en-US" dirty="0">
                <a:solidFill>
                  <a:srgbClr val="53565A"/>
                </a:solidFill>
              </a:rPr>
              <a:t>, and the </a:t>
            </a:r>
            <a:r>
              <a:rPr lang="en-US" dirty="0" err="1">
                <a:solidFill>
                  <a:srgbClr val="53565A"/>
                </a:solidFill>
              </a:rPr>
              <a:t>Brailler</a:t>
            </a:r>
            <a:r>
              <a:rPr lang="en-US" dirty="0">
                <a:solidFill>
                  <a:srgbClr val="53565A"/>
                </a:solidFill>
              </a:rPr>
              <a:t> Device is set to the ViewPlus embosser you wish to use.</a:t>
            </a:r>
          </a:p>
          <a:p>
            <a:pPr marL="514350" lvl="1" indent="-514350">
              <a:buFont typeface="+mj-lt"/>
              <a:buAutoNum type="arabicPeriod" startAt="16"/>
              <a:defRPr/>
            </a:pPr>
            <a:r>
              <a:rPr lang="en-US" dirty="0">
                <a:solidFill>
                  <a:srgbClr val="53565A"/>
                </a:solidFill>
              </a:rPr>
              <a:t>Click </a:t>
            </a:r>
            <a:r>
              <a:rPr lang="en-US" b="1" dirty="0">
                <a:solidFill>
                  <a:srgbClr val="53565A"/>
                </a:solidFill>
              </a:rPr>
              <a:t>OK </a:t>
            </a:r>
            <a:r>
              <a:rPr lang="en-US" dirty="0">
                <a:solidFill>
                  <a:srgbClr val="53565A"/>
                </a:solidFill>
              </a:rPr>
              <a:t>to emboss.</a:t>
            </a:r>
          </a:p>
          <a:p>
            <a:pPr marL="514350" lvl="1" indent="-514350">
              <a:buFont typeface="+mj-lt"/>
              <a:buAutoNum type="arabicPeriod" startAt="16"/>
              <a:defRPr/>
            </a:pPr>
            <a:r>
              <a:rPr lang="en-US" dirty="0">
                <a:solidFill>
                  <a:srgbClr val="53565A"/>
                </a:solidFill>
              </a:rPr>
              <a:t>Confirm that the embossed braille output is correct and that no braille</a:t>
            </a:r>
            <a:br>
              <a:rPr lang="en-US" dirty="0">
                <a:solidFill>
                  <a:srgbClr val="53565A"/>
                </a:solidFill>
              </a:rPr>
            </a:br>
            <a:r>
              <a:rPr lang="en-US" dirty="0">
                <a:solidFill>
                  <a:srgbClr val="53565A"/>
                </a:solidFill>
              </a:rPr>
              <a:t>text is cut off or printed beyond the edge of the page. If it is correct,</a:t>
            </a:r>
            <a:br>
              <a:rPr lang="en-US" dirty="0">
                <a:solidFill>
                  <a:srgbClr val="53565A"/>
                </a:solidFill>
              </a:rPr>
            </a:br>
            <a:r>
              <a:rPr lang="en-US" dirty="0">
                <a:solidFill>
                  <a:srgbClr val="53565A"/>
                </a:solidFill>
              </a:rPr>
              <a:t>then you are ready to print BRF files.</a:t>
            </a:r>
            <a:endParaRPr lang="en-US" b="1" dirty="0">
              <a:solidFill>
                <a:srgbClr val="53565A"/>
              </a:solidFill>
            </a:endParaRPr>
          </a:p>
          <a:p>
            <a:endParaRPr lang="en-US" sz="2800" dirty="0"/>
          </a:p>
        </p:txBody>
      </p:sp>
      <p:sp>
        <p:nvSpPr>
          <p:cNvPr id="5" name="Slide Number Placeholder 3">
            <a:extLst>
              <a:ext uri="{FF2B5EF4-FFF2-40B4-BE49-F238E27FC236}">
                <a16:creationId xmlns:a16="http://schemas.microsoft.com/office/drawing/2014/main" id="{6BF55D02-B75A-4D2B-BAC6-57A0AE80803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13225820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311825" y="-938270"/>
            <a:ext cx="11092069" cy="1486894"/>
          </a:xfrm>
        </p:spPr>
        <p:txBody>
          <a:bodyPr>
            <a:normAutofit/>
          </a:bodyPr>
          <a:lstStyle/>
          <a:p>
            <a:r>
              <a:rPr lang="en-US" dirty="0"/>
              <a:t>Video Walkthrough: Configuring Duxbury Braille Translator</a:t>
            </a:r>
            <a:endParaRPr altLang="en-US" dirty="0"/>
          </a:p>
        </p:txBody>
      </p:sp>
      <p:pic>
        <p:nvPicPr>
          <p:cNvPr id="2" name="Updated Slide Braille Video" descr="Video">
            <a:hlinkClick r:id="" action="ppaction://media"/>
            <a:extLst>
              <a:ext uri="{FF2B5EF4-FFF2-40B4-BE49-F238E27FC236}">
                <a16:creationId xmlns:a16="http://schemas.microsoft.com/office/drawing/2014/main" id="{A24044BD-C0A2-47B1-976B-B72F85A69534}"/>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68379" y="938463"/>
            <a:ext cx="8855242" cy="4981074"/>
          </a:xfrm>
          <a:prstGeom prst="rect">
            <a:avLst/>
          </a:prstGeom>
        </p:spPr>
      </p:pic>
      <p:sp>
        <p:nvSpPr>
          <p:cNvPr id="5" name="Slide Number Placeholder 3">
            <a:extLst>
              <a:ext uri="{FF2B5EF4-FFF2-40B4-BE49-F238E27FC236}">
                <a16:creationId xmlns:a16="http://schemas.microsoft.com/office/drawing/2014/main" id="{CAEBF9C2-F0AA-4844-96A8-5A5932FADE5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9499864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346" y="2254103"/>
            <a:ext cx="6632003" cy="1389784"/>
          </a:xfrm>
        </p:spPr>
        <p:txBody>
          <a:bodyPr/>
          <a:lstStyle/>
          <a:p>
            <a:r>
              <a:rPr lang="en-US" dirty="0"/>
              <a:t>Student Software Configuration</a:t>
            </a:r>
          </a:p>
        </p:txBody>
      </p:sp>
    </p:spTree>
    <p:extLst>
      <p:ext uri="{BB962C8B-B14F-4D97-AF65-F5344CB8AC3E}">
        <p14:creationId xmlns:p14="http://schemas.microsoft.com/office/powerpoint/2010/main" val="4131851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Software Configuration </a:t>
            </a:r>
          </a:p>
        </p:txBody>
      </p:sp>
      <p:sp>
        <p:nvSpPr>
          <p:cNvPr id="2" name="Content Placeholder 1"/>
          <p:cNvSpPr>
            <a:spLocks noGrp="1"/>
          </p:cNvSpPr>
          <p:nvPr>
            <p:ph idx="1"/>
          </p:nvPr>
        </p:nvSpPr>
        <p:spPr>
          <a:xfrm>
            <a:off x="606055" y="891591"/>
            <a:ext cx="8973879" cy="5245203"/>
          </a:xfrm>
        </p:spPr>
        <p:txBody>
          <a:bodyPr>
            <a:noAutofit/>
          </a:bodyPr>
          <a:lstStyle/>
          <a:p>
            <a:pPr marL="233363" lvl="1" indent="-233363"/>
            <a:r>
              <a:rPr lang="en-US" sz="2000" dirty="0">
                <a:solidFill>
                  <a:srgbClr val="53565A"/>
                </a:solidFill>
              </a:rPr>
              <a:t>Install the following software on machines to be used by students testing with braille:</a:t>
            </a:r>
          </a:p>
          <a:p>
            <a:pPr marL="469900" lvl="1" indent="-236538"/>
            <a:r>
              <a:rPr lang="en-US" sz="2000" dirty="0">
                <a:solidFill>
                  <a:srgbClr val="53565A"/>
                </a:solidFill>
              </a:rPr>
              <a:t>Secure Browser 16.0</a:t>
            </a:r>
          </a:p>
          <a:p>
            <a:pPr marL="469900" lvl="1" indent="-236538"/>
            <a:r>
              <a:rPr lang="en-US" sz="2000" dirty="0">
                <a:solidFill>
                  <a:srgbClr val="53565A"/>
                </a:solidFill>
              </a:rPr>
              <a:t>JAWS (version 2021, 2022, or 2023)</a:t>
            </a:r>
          </a:p>
          <a:p>
            <a:pPr marL="233363" lvl="1" indent="-233363"/>
            <a:r>
              <a:rPr lang="en-US" sz="2000" dirty="0">
                <a:solidFill>
                  <a:srgbClr val="53565A"/>
                </a:solidFill>
              </a:rPr>
              <a:t>Configuration instructions for JAWS:</a:t>
            </a:r>
          </a:p>
          <a:p>
            <a:pPr marL="560387" lvl="2" indent="-285750">
              <a:buFont typeface="Wingdings" panose="05000000000000000000" pitchFamily="2" charset="2"/>
              <a:buChar char="§"/>
            </a:pPr>
            <a:r>
              <a:rPr lang="en-US" sz="2000" dirty="0">
                <a:solidFill>
                  <a:srgbClr val="53565A"/>
                </a:solidFill>
              </a:rPr>
              <a:t>Configure JAWS to recognize the Secure Browser</a:t>
            </a:r>
          </a:p>
          <a:p>
            <a:pPr marL="560387" lvl="2" indent="-285750">
              <a:buFont typeface="Wingdings" panose="05000000000000000000" pitchFamily="2" charset="2"/>
              <a:buChar char="§"/>
            </a:pPr>
            <a:r>
              <a:rPr lang="en-US" sz="2000" dirty="0">
                <a:solidFill>
                  <a:srgbClr val="53565A"/>
                </a:solidFill>
              </a:rPr>
              <a:t>Apply JAWS settings for Contracted or Uncontracted Braille</a:t>
            </a:r>
          </a:p>
          <a:p>
            <a:pPr marL="560387" lvl="2" indent="-285750">
              <a:buFont typeface="Wingdings" panose="05000000000000000000" pitchFamily="2" charset="2"/>
              <a:buChar char="§"/>
            </a:pPr>
            <a:r>
              <a:rPr lang="en-US" sz="2000" dirty="0">
                <a:solidFill>
                  <a:srgbClr val="53565A"/>
                </a:solidFill>
              </a:rPr>
              <a:t>Configure JAWS to speak “dollars”</a:t>
            </a:r>
          </a:p>
          <a:p>
            <a:pPr marL="0" lvl="1" indent="0">
              <a:buNone/>
            </a:pPr>
            <a:r>
              <a:rPr lang="en-US" sz="2000" dirty="0">
                <a:solidFill>
                  <a:srgbClr val="53565A"/>
                </a:solidFill>
              </a:rPr>
              <a:t>For details, see the </a:t>
            </a:r>
            <a:r>
              <a:rPr lang="en-US" sz="2000" i="1" dirty="0">
                <a:solidFill>
                  <a:srgbClr val="53565A"/>
                </a:solidFill>
              </a:rPr>
              <a:t>Assistive Technology Manual for Windows and macOS.</a:t>
            </a:r>
          </a:p>
        </p:txBody>
      </p:sp>
      <p:sp>
        <p:nvSpPr>
          <p:cNvPr id="5" name="Slide Number Placeholder 3">
            <a:extLst>
              <a:ext uri="{FF2B5EF4-FFF2-40B4-BE49-F238E27FC236}">
                <a16:creationId xmlns:a16="http://schemas.microsoft.com/office/drawing/2014/main" id="{A8551A28-4DE1-4F99-8624-50B989FBFDAB}"/>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027008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Student Software Configuration, continued</a:t>
            </a:r>
          </a:p>
        </p:txBody>
      </p:sp>
      <p:sp>
        <p:nvSpPr>
          <p:cNvPr id="2" name="Content Placeholder 1"/>
          <p:cNvSpPr>
            <a:spLocks noGrp="1"/>
          </p:cNvSpPr>
          <p:nvPr>
            <p:ph idx="1"/>
          </p:nvPr>
        </p:nvSpPr>
        <p:spPr>
          <a:xfrm>
            <a:off x="685800" y="1447800"/>
            <a:ext cx="10966449" cy="3732737"/>
          </a:xfrm>
        </p:spPr>
        <p:txBody>
          <a:bodyPr>
            <a:normAutofit/>
          </a:bodyPr>
          <a:lstStyle/>
          <a:p>
            <a:pPr marL="233363" lvl="1" indent="-233363"/>
            <a:r>
              <a:rPr lang="en-US" sz="2800" dirty="0">
                <a:solidFill>
                  <a:srgbClr val="53565A"/>
                </a:solidFill>
              </a:rPr>
              <a:t>The Secure Browser is available for download on the </a:t>
            </a:r>
            <a:r>
              <a:rPr lang="en-US" sz="2800" dirty="0">
                <a:solidFill>
                  <a:srgbClr val="53565A"/>
                </a:solidFill>
                <a:hlinkClick r:id="rId4"/>
              </a:rPr>
              <a:t>WCAP Portal</a:t>
            </a:r>
            <a:r>
              <a:rPr lang="en-US" sz="2800" dirty="0">
                <a:solidFill>
                  <a:srgbClr val="53565A"/>
                </a:solidFill>
              </a:rPr>
              <a:t>.</a:t>
            </a:r>
          </a:p>
          <a:p>
            <a:pPr marL="0" lvl="1" indent="0">
              <a:buNone/>
            </a:pPr>
            <a:endParaRPr lang="en-US" sz="2800" dirty="0">
              <a:solidFill>
                <a:srgbClr val="53565A"/>
              </a:solidFill>
            </a:endParaRPr>
          </a:p>
          <a:p>
            <a:pPr marL="233363" lvl="1" indent="-233363"/>
            <a:r>
              <a:rPr lang="en-US" sz="2800" dirty="0">
                <a:solidFill>
                  <a:srgbClr val="53565A"/>
                </a:solidFill>
              </a:rPr>
              <a:t>JAWS is available online at </a:t>
            </a:r>
            <a:r>
              <a:rPr lang="en-US" sz="2800" dirty="0">
                <a:hlinkClick r:id="rId5"/>
              </a:rPr>
              <a:t>http://www.freedomscientific.com/products/fs/jaws-product-page.asp</a:t>
            </a:r>
            <a:endParaRPr lang="en-US" sz="2800" dirty="0"/>
          </a:p>
        </p:txBody>
      </p:sp>
      <p:sp>
        <p:nvSpPr>
          <p:cNvPr id="5" name="Slide Number Placeholder 3">
            <a:extLst>
              <a:ext uri="{FF2B5EF4-FFF2-40B4-BE49-F238E27FC236}">
                <a16:creationId xmlns:a16="http://schemas.microsoft.com/office/drawing/2014/main" id="{D8D6C6A6-D1C0-469F-9E00-2E99CABC505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979450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Configure JAWS to Recognize the Secure Browser</a:t>
            </a:r>
          </a:p>
        </p:txBody>
      </p:sp>
      <p:sp>
        <p:nvSpPr>
          <p:cNvPr id="2" name="Content Placeholder 1"/>
          <p:cNvSpPr>
            <a:spLocks noGrp="1"/>
          </p:cNvSpPr>
          <p:nvPr>
            <p:ph idx="1"/>
          </p:nvPr>
        </p:nvSpPr>
        <p:spPr>
          <a:xfrm>
            <a:off x="685800" y="1308654"/>
            <a:ext cx="10966449" cy="3732737"/>
          </a:xfrm>
        </p:spPr>
        <p:txBody>
          <a:bodyPr>
            <a:noAutofit/>
          </a:bodyPr>
          <a:lstStyle/>
          <a:p>
            <a:pPr marL="406400" indent="-406400">
              <a:buFont typeface="+mj-lt"/>
              <a:buAutoNum type="arabicPeriod"/>
            </a:pPr>
            <a:r>
              <a:rPr lang="en-US" dirty="0">
                <a:solidFill>
                  <a:srgbClr val="53565A"/>
                </a:solidFill>
              </a:rPr>
              <a:t>Open the JAWS </a:t>
            </a:r>
            <a:r>
              <a:rPr lang="en-US" b="1" i="1" dirty="0">
                <a:solidFill>
                  <a:srgbClr val="53565A"/>
                </a:solidFill>
              </a:rPr>
              <a:t>ConfigNames.ini</a:t>
            </a:r>
            <a:r>
              <a:rPr lang="en-US" dirty="0">
                <a:solidFill>
                  <a:srgbClr val="53565A"/>
                </a:solidFill>
              </a:rPr>
              <a:t> file.</a:t>
            </a:r>
          </a:p>
          <a:p>
            <a:pPr marL="968756" lvl="1" indent="-406400"/>
            <a:r>
              <a:rPr lang="en-US" dirty="0">
                <a:solidFill>
                  <a:srgbClr val="53565A"/>
                </a:solidFill>
              </a:rPr>
              <a:t>Default Location: </a:t>
            </a:r>
            <a:r>
              <a:rPr lang="en-US" b="1" dirty="0">
                <a:solidFill>
                  <a:srgbClr val="53565A"/>
                </a:solidFill>
              </a:rPr>
              <a:t>Start &gt; All Programs &gt; JAWS 2023 &gt; Explore JAWS &gt; Explore Shared Settings</a:t>
            </a:r>
          </a:p>
          <a:p>
            <a:pPr marL="406400" indent="-406400">
              <a:buFont typeface="+mj-lt"/>
              <a:buAutoNum type="arabicPeriod"/>
            </a:pPr>
            <a:r>
              <a:rPr lang="en-US" dirty="0">
                <a:solidFill>
                  <a:srgbClr val="53565A"/>
                </a:solidFill>
              </a:rPr>
              <a:t>In the </a:t>
            </a:r>
            <a:r>
              <a:rPr lang="en-US" b="1" dirty="0">
                <a:solidFill>
                  <a:srgbClr val="53565A"/>
                </a:solidFill>
              </a:rPr>
              <a:t>ConfigNames.ini</a:t>
            </a:r>
            <a:r>
              <a:rPr lang="en-US" dirty="0">
                <a:solidFill>
                  <a:srgbClr val="53565A"/>
                </a:solidFill>
              </a:rPr>
              <a:t> file, locate the line of text containing </a:t>
            </a:r>
            <a:r>
              <a:rPr lang="en-US" dirty="0">
                <a:solidFill>
                  <a:srgbClr val="53565A"/>
                </a:solidFill>
                <a:latin typeface="Consolas" panose="020B0609020204030204" pitchFamily="49" charset="0"/>
                <a:cs typeface="Consolas" panose="020B0609020204030204" pitchFamily="49" charset="0"/>
              </a:rPr>
              <a:t>firefox:3=</a:t>
            </a:r>
            <a:r>
              <a:rPr lang="en-US" dirty="0" err="1">
                <a:solidFill>
                  <a:srgbClr val="53565A"/>
                </a:solidFill>
                <a:latin typeface="Consolas" panose="020B0609020204030204" pitchFamily="49" charset="0"/>
                <a:cs typeface="Consolas" panose="020B0609020204030204" pitchFamily="49" charset="0"/>
              </a:rPr>
              <a:t>firefox</a:t>
            </a:r>
            <a:endParaRPr lang="en-US" dirty="0">
              <a:solidFill>
                <a:srgbClr val="53565A"/>
              </a:solidFill>
              <a:latin typeface="Consolas" panose="020B0609020204030204" pitchFamily="49" charset="0"/>
              <a:cs typeface="Consolas" panose="020B0609020204030204" pitchFamily="49" charset="0"/>
            </a:endParaRPr>
          </a:p>
          <a:p>
            <a:pPr marL="406400" indent="-406400">
              <a:buFont typeface="+mj-lt"/>
              <a:buAutoNum type="arabicPeriod"/>
            </a:pPr>
            <a:r>
              <a:rPr lang="en-US" dirty="0">
                <a:solidFill>
                  <a:srgbClr val="53565A"/>
                </a:solidFill>
              </a:rPr>
              <a:t>At the end of this line, press </a:t>
            </a:r>
            <a:r>
              <a:rPr lang="en-US" b="1" dirty="0">
                <a:solidFill>
                  <a:srgbClr val="53565A"/>
                </a:solidFill>
              </a:rPr>
              <a:t>Enter</a:t>
            </a:r>
            <a:r>
              <a:rPr lang="en-US" dirty="0">
                <a:solidFill>
                  <a:srgbClr val="53565A"/>
                </a:solidFill>
              </a:rPr>
              <a:t>,</a:t>
            </a:r>
            <a:r>
              <a:rPr lang="en-US" b="1" dirty="0">
                <a:solidFill>
                  <a:srgbClr val="53565A"/>
                </a:solidFill>
              </a:rPr>
              <a:t> </a:t>
            </a:r>
            <a:r>
              <a:rPr lang="en-US" dirty="0">
                <a:solidFill>
                  <a:srgbClr val="53565A"/>
                </a:solidFill>
              </a:rPr>
              <a:t>and on the new line type </a:t>
            </a:r>
            <a:r>
              <a:rPr lang="en-US" dirty="0">
                <a:solidFill>
                  <a:srgbClr val="53565A"/>
                </a:solidFill>
                <a:latin typeface="Consolas" panose="020B0609020204030204" pitchFamily="49" charset="0"/>
                <a:cs typeface="Consolas" panose="020B0609020204030204" pitchFamily="49" charset="0"/>
              </a:rPr>
              <a:t>[</a:t>
            </a:r>
            <a:r>
              <a:rPr lang="en-US" dirty="0" err="1">
                <a:solidFill>
                  <a:srgbClr val="C00000"/>
                </a:solidFill>
                <a:latin typeface="Consolas" panose="020B0609020204030204" pitchFamily="49" charset="0"/>
                <a:cs typeface="Consolas" panose="020B0609020204030204" pitchFamily="49" charset="0"/>
              </a:rPr>
              <a:t>WASecureBrowser</a:t>
            </a:r>
            <a:r>
              <a:rPr lang="en-US" dirty="0">
                <a:solidFill>
                  <a:srgbClr val="53565A"/>
                </a:solidFill>
                <a:latin typeface="Consolas" panose="020B0609020204030204" pitchFamily="49" charset="0"/>
                <a:cs typeface="Consolas" panose="020B0609020204030204" pitchFamily="49" charset="0"/>
              </a:rPr>
              <a:t>]=</a:t>
            </a:r>
            <a:r>
              <a:rPr lang="en-US" dirty="0" err="1">
                <a:solidFill>
                  <a:srgbClr val="53565A"/>
                </a:solidFill>
                <a:latin typeface="Consolas" panose="020B0609020204030204" pitchFamily="49" charset="0"/>
                <a:cs typeface="Consolas" panose="020B0609020204030204" pitchFamily="49" charset="0"/>
              </a:rPr>
              <a:t>firefox</a:t>
            </a:r>
            <a:r>
              <a:rPr lang="en-US" dirty="0">
                <a:solidFill>
                  <a:srgbClr val="53565A"/>
                </a:solidFill>
              </a:rPr>
              <a:t>, where </a:t>
            </a:r>
            <a:r>
              <a:rPr lang="en-US" dirty="0">
                <a:solidFill>
                  <a:srgbClr val="53565A"/>
                </a:solidFill>
                <a:latin typeface="Consolas" panose="020B0609020204030204" pitchFamily="49" charset="0"/>
                <a:cs typeface="Consolas" panose="020B0609020204030204" pitchFamily="49" charset="0"/>
              </a:rPr>
              <a:t>[</a:t>
            </a:r>
            <a:r>
              <a:rPr lang="en-US" dirty="0" err="1">
                <a:solidFill>
                  <a:srgbClr val="C00000"/>
                </a:solidFill>
                <a:latin typeface="Consolas" panose="020B0609020204030204" pitchFamily="49" charset="0"/>
                <a:cs typeface="Consolas" panose="020B0609020204030204" pitchFamily="49" charset="0"/>
              </a:rPr>
              <a:t>WASecureBrowser</a:t>
            </a:r>
            <a:r>
              <a:rPr lang="en-US" dirty="0">
                <a:solidFill>
                  <a:srgbClr val="53565A"/>
                </a:solidFill>
                <a:latin typeface="Consolas" panose="020B0609020204030204" pitchFamily="49" charset="0"/>
                <a:cs typeface="Consolas" panose="020B0609020204030204" pitchFamily="49" charset="0"/>
              </a:rPr>
              <a:t>]</a:t>
            </a:r>
            <a:r>
              <a:rPr lang="en-US" dirty="0">
                <a:solidFill>
                  <a:srgbClr val="53565A"/>
                </a:solidFill>
              </a:rPr>
              <a:t> is the exact name of the Secure Browser found on the desktop.</a:t>
            </a:r>
          </a:p>
          <a:p>
            <a:pPr marL="406400" indent="-406400">
              <a:buFont typeface="+mj-lt"/>
              <a:buAutoNum type="arabicPeriod"/>
            </a:pPr>
            <a:r>
              <a:rPr lang="en-US" dirty="0"/>
              <a:t>When you are finished, save the file.</a:t>
            </a:r>
          </a:p>
        </p:txBody>
      </p:sp>
      <p:pic>
        <p:nvPicPr>
          <p:cNvPr id="4" name="Picture 1" descr="Washington Secure Browser icon. ">
            <a:extLst>
              <a:ext uri="{FF2B5EF4-FFF2-40B4-BE49-F238E27FC236}">
                <a16:creationId xmlns:a16="http://schemas.microsoft.com/office/drawing/2014/main" id="{E122AF7D-05EC-02BE-91BB-14524E9A2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5589" y="4719484"/>
            <a:ext cx="1304144" cy="14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3">
            <a:extLst>
              <a:ext uri="{FF2B5EF4-FFF2-40B4-BE49-F238E27FC236}">
                <a16:creationId xmlns:a16="http://schemas.microsoft.com/office/drawing/2014/main" id="{E0BA1967-9B1A-44F3-99BE-98639FF3E846}"/>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26</a:t>
            </a:fld>
            <a:endParaRPr lang="en-US" sz="1200" dirty="0">
              <a:solidFill>
                <a:schemeClr val="bg1"/>
              </a:solidFill>
            </a:endParaRPr>
          </a:p>
        </p:txBody>
      </p:sp>
      <p:sp>
        <p:nvSpPr>
          <p:cNvPr id="5" name="Right Arrow 5">
            <a:extLst>
              <a:ext uri="{FF2B5EF4-FFF2-40B4-BE49-F238E27FC236}">
                <a16:creationId xmlns:a16="http://schemas.microsoft.com/office/drawing/2014/main" id="{F4451F90-0E73-9906-E03C-0E4B97278695}"/>
              </a:ext>
              <a:ext uri="{C183D7F6-B498-43B3-948B-1728B52AA6E4}">
                <adec:decorative xmlns:adec="http://schemas.microsoft.com/office/drawing/2017/decorative" val="1"/>
              </a:ext>
            </a:extLst>
          </p:cNvPr>
          <p:cNvSpPr/>
          <p:nvPr/>
        </p:nvSpPr>
        <p:spPr>
          <a:xfrm>
            <a:off x="8787489" y="4929678"/>
            <a:ext cx="805081" cy="50992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341115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207818" y="-957130"/>
            <a:ext cx="11889447" cy="1526096"/>
          </a:xfrm>
        </p:spPr>
        <p:txBody>
          <a:bodyPr>
            <a:normAutofit/>
          </a:bodyPr>
          <a:lstStyle/>
          <a:p>
            <a:r>
              <a:rPr lang="en-US" sz="3000" dirty="0"/>
              <a:t>Video Walkthrough: Configuring JAWS to Recognize the Secure Browser</a:t>
            </a:r>
            <a:endParaRPr altLang="en-US" sz="3000" dirty="0"/>
          </a:p>
        </p:txBody>
      </p:sp>
      <p:pic>
        <p:nvPicPr>
          <p:cNvPr id="4" name="Configuring JAWS 1 (audio)" descr="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51505" y="928972"/>
            <a:ext cx="8888990" cy="5000056"/>
          </a:xfrm>
          <a:prstGeom prst="rect">
            <a:avLst/>
          </a:prstGeom>
        </p:spPr>
      </p:pic>
      <p:sp>
        <p:nvSpPr>
          <p:cNvPr id="5" name="Slide Number Placeholder 3">
            <a:extLst>
              <a:ext uri="{FF2B5EF4-FFF2-40B4-BE49-F238E27FC236}">
                <a16:creationId xmlns:a16="http://schemas.microsoft.com/office/drawing/2014/main" id="{30CC472F-49F8-4674-A23F-E0240B46DE5A}"/>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27</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5163871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2081" y="2725016"/>
            <a:ext cx="6632003" cy="703984"/>
          </a:xfrm>
        </p:spPr>
        <p:txBody>
          <a:bodyPr/>
          <a:lstStyle/>
          <a:p>
            <a:r>
              <a:rPr lang="en-US" dirty="0"/>
              <a:t>JAWS Settings</a:t>
            </a:r>
          </a:p>
        </p:txBody>
      </p:sp>
    </p:spTree>
    <p:extLst>
      <p:ext uri="{BB962C8B-B14F-4D97-AF65-F5344CB8AC3E}">
        <p14:creationId xmlns:p14="http://schemas.microsoft.com/office/powerpoint/2010/main" val="2241176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0536" y="-316473"/>
            <a:ext cx="11197167" cy="897241"/>
          </a:xfrm>
        </p:spPr>
        <p:txBody>
          <a:bodyPr>
            <a:noAutofit/>
          </a:bodyPr>
          <a:lstStyle/>
          <a:p>
            <a:r>
              <a:rPr lang="en-US" dirty="0"/>
              <a:t>Apply JAWS Settings: Steps 1–2</a:t>
            </a:r>
          </a:p>
        </p:txBody>
      </p:sp>
      <p:sp>
        <p:nvSpPr>
          <p:cNvPr id="2" name="Content Placeholder 1"/>
          <p:cNvSpPr>
            <a:spLocks noGrp="1"/>
          </p:cNvSpPr>
          <p:nvPr>
            <p:ph idx="1"/>
          </p:nvPr>
        </p:nvSpPr>
        <p:spPr>
          <a:xfrm>
            <a:off x="680936" y="1285103"/>
            <a:ext cx="9688749" cy="4992129"/>
          </a:xfrm>
        </p:spPr>
        <p:txBody>
          <a:bodyPr>
            <a:normAutofit/>
          </a:bodyPr>
          <a:lstStyle/>
          <a:p>
            <a:pPr marL="393700" indent="-393700">
              <a:buFont typeface="+mj-lt"/>
              <a:buAutoNum type="arabicPeriod"/>
            </a:pPr>
            <a:r>
              <a:rPr lang="en-US" sz="3200" dirty="0">
                <a:solidFill>
                  <a:srgbClr val="53565A"/>
                </a:solidFill>
              </a:rPr>
              <a:t>Open JAWS and go to </a:t>
            </a:r>
            <a:r>
              <a:rPr lang="en-US" sz="3200" b="1" dirty="0">
                <a:solidFill>
                  <a:srgbClr val="53565A"/>
                </a:solidFill>
              </a:rPr>
              <a:t>Utilities &gt; Settings Center</a:t>
            </a:r>
            <a:r>
              <a:rPr lang="en-US" sz="3200" dirty="0">
                <a:solidFill>
                  <a:srgbClr val="53565A"/>
                </a:solidFill>
              </a:rPr>
              <a:t>. The </a:t>
            </a:r>
            <a:r>
              <a:rPr lang="en-US" sz="3200" b="1" dirty="0">
                <a:solidFill>
                  <a:srgbClr val="53565A"/>
                </a:solidFill>
              </a:rPr>
              <a:t>Settings Center </a:t>
            </a:r>
            <a:r>
              <a:rPr lang="en-US" sz="3200" dirty="0">
                <a:solidFill>
                  <a:srgbClr val="53565A"/>
                </a:solidFill>
              </a:rPr>
              <a:t>window opens.</a:t>
            </a:r>
          </a:p>
          <a:p>
            <a:pPr marL="393700" indent="-393700">
              <a:buFont typeface="+mj-lt"/>
              <a:buAutoNum type="arabicPeriod"/>
            </a:pPr>
            <a:r>
              <a:rPr lang="en-US" sz="3200" dirty="0">
                <a:solidFill>
                  <a:srgbClr val="53565A"/>
                </a:solidFill>
              </a:rPr>
              <a:t>From the </a:t>
            </a:r>
            <a:r>
              <a:rPr lang="en-US" sz="3200" b="1" dirty="0">
                <a:solidFill>
                  <a:srgbClr val="53565A"/>
                </a:solidFill>
              </a:rPr>
              <a:t>Application </a:t>
            </a:r>
            <a:r>
              <a:rPr lang="en-US" sz="3200" dirty="0">
                <a:solidFill>
                  <a:srgbClr val="53565A"/>
                </a:solidFill>
              </a:rPr>
              <a:t>list at the top of the window, select </a:t>
            </a:r>
            <a:r>
              <a:rPr lang="en-US" sz="3200" b="1" dirty="0">
                <a:solidFill>
                  <a:srgbClr val="53565A"/>
                </a:solidFill>
              </a:rPr>
              <a:t>Firefox</a:t>
            </a:r>
            <a:r>
              <a:rPr lang="en-US" sz="3200" dirty="0">
                <a:solidFill>
                  <a:srgbClr val="53565A"/>
                </a:solidFill>
              </a:rPr>
              <a:t>.</a:t>
            </a:r>
          </a:p>
          <a:p>
            <a:endParaRPr lang="en-US" sz="1800" dirty="0"/>
          </a:p>
        </p:txBody>
      </p:sp>
      <p:sp>
        <p:nvSpPr>
          <p:cNvPr id="5" name="Slide Number Placeholder 3">
            <a:extLst>
              <a:ext uri="{FF2B5EF4-FFF2-40B4-BE49-F238E27FC236}">
                <a16:creationId xmlns:a16="http://schemas.microsoft.com/office/drawing/2014/main" id="{ECDD99F0-9744-433D-A305-AFF70FB4372E}"/>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29</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351830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3979" y="2381693"/>
            <a:ext cx="6632003" cy="1315356"/>
          </a:xfrm>
        </p:spPr>
        <p:txBody>
          <a:bodyPr/>
          <a:lstStyle/>
          <a:p>
            <a:r>
              <a:rPr lang="en-US" dirty="0"/>
              <a:t>Technology for Testing with Braille</a:t>
            </a:r>
          </a:p>
        </p:txBody>
      </p:sp>
    </p:spTree>
    <p:extLst>
      <p:ext uri="{BB962C8B-B14F-4D97-AF65-F5344CB8AC3E}">
        <p14:creationId xmlns:p14="http://schemas.microsoft.com/office/powerpoint/2010/main" val="3413631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52A438-9A96-2E1D-1EDC-4297D5279D50}"/>
              </a:ext>
            </a:extLst>
          </p:cNvPr>
          <p:cNvSpPr txBox="1">
            <a:spLocks noGrp="1"/>
          </p:cNvSpPr>
          <p:nvPr>
            <p:ph type="title" idx="4294967295"/>
          </p:nvPr>
        </p:nvSpPr>
        <p:spPr>
          <a:xfrm>
            <a:off x="426231" y="65597"/>
            <a:ext cx="11016200" cy="51801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j-lt"/>
                <a:ea typeface="+mj-ea"/>
                <a:cs typeface="Calibri"/>
              </a:rPr>
              <a:t>Apply JAWS Settings: Step 3</a:t>
            </a:r>
          </a:p>
        </p:txBody>
      </p:sp>
      <p:sp>
        <p:nvSpPr>
          <p:cNvPr id="2" name="Content Placeholder 1">
            <a:extLst>
              <a:ext uri="{FF2B5EF4-FFF2-40B4-BE49-F238E27FC236}">
                <a16:creationId xmlns:a16="http://schemas.microsoft.com/office/drawing/2014/main" id="{9916CB1B-28E6-4B4E-88BD-E912D84D5857}"/>
              </a:ext>
            </a:extLst>
          </p:cNvPr>
          <p:cNvSpPr>
            <a:spLocks noGrp="1"/>
          </p:cNvSpPr>
          <p:nvPr>
            <p:ph idx="1"/>
          </p:nvPr>
        </p:nvSpPr>
        <p:spPr>
          <a:xfrm>
            <a:off x="318290" y="1075061"/>
            <a:ext cx="6782579" cy="5370469"/>
          </a:xfrm>
        </p:spPr>
        <p:txBody>
          <a:bodyPr>
            <a:normAutofit lnSpcReduction="10000"/>
          </a:bodyPr>
          <a:lstStyle/>
          <a:p>
            <a:pPr marL="395288" indent="-395288">
              <a:buNone/>
            </a:pPr>
            <a:r>
              <a:rPr lang="en-US" dirty="0">
                <a:solidFill>
                  <a:srgbClr val="53565A"/>
                </a:solidFill>
              </a:rPr>
              <a:t>3. Expand the </a:t>
            </a:r>
            <a:r>
              <a:rPr lang="en-US" i="1" dirty="0">
                <a:solidFill>
                  <a:srgbClr val="53565A"/>
                </a:solidFill>
              </a:rPr>
              <a:t>Braille</a:t>
            </a:r>
            <a:r>
              <a:rPr lang="en-US" dirty="0">
                <a:solidFill>
                  <a:srgbClr val="53565A"/>
                </a:solidFill>
              </a:rPr>
              <a:t> settings, </a:t>
            </a:r>
            <a:r>
              <a:rPr lang="en-US" i="1" dirty="0">
                <a:solidFill>
                  <a:srgbClr val="53565A"/>
                </a:solidFill>
              </a:rPr>
              <a:t>General</a:t>
            </a:r>
            <a:r>
              <a:rPr lang="en-US" dirty="0">
                <a:solidFill>
                  <a:srgbClr val="53565A"/>
                </a:solidFill>
              </a:rPr>
              <a:t> sub-settings, and </a:t>
            </a:r>
            <a:r>
              <a:rPr lang="en-US" i="1" dirty="0">
                <a:solidFill>
                  <a:srgbClr val="53565A"/>
                </a:solidFill>
              </a:rPr>
              <a:t>Translation</a:t>
            </a:r>
            <a:r>
              <a:rPr lang="en-US" dirty="0">
                <a:solidFill>
                  <a:srgbClr val="53565A"/>
                </a:solidFill>
              </a:rPr>
              <a:t> sub-settings in the </a:t>
            </a:r>
            <a:r>
              <a:rPr lang="en-US" i="1" dirty="0">
                <a:solidFill>
                  <a:srgbClr val="53565A"/>
                </a:solidFill>
              </a:rPr>
              <a:t>Search for settings</a:t>
            </a:r>
            <a:r>
              <a:rPr lang="en-US" dirty="0">
                <a:solidFill>
                  <a:srgbClr val="53565A"/>
                </a:solidFill>
              </a:rPr>
              <a:t> panel on the left. The </a:t>
            </a:r>
            <a:r>
              <a:rPr lang="en-US" b="1" i="1" dirty="0">
                <a:solidFill>
                  <a:srgbClr val="53565A"/>
                </a:solidFill>
              </a:rPr>
              <a:t>Settings Center</a:t>
            </a:r>
            <a:r>
              <a:rPr lang="en-US" dirty="0">
                <a:solidFill>
                  <a:srgbClr val="53565A"/>
                </a:solidFill>
              </a:rPr>
              <a:t> window displays the options for Braille Translation.</a:t>
            </a:r>
          </a:p>
          <a:p>
            <a:pPr marL="968756" lvl="1" indent="-406400">
              <a:buFont typeface="Arial" panose="020B0604020202020204" pitchFamily="34" charset="0"/>
              <a:buChar char="•"/>
            </a:pPr>
            <a:r>
              <a:rPr lang="en-US" sz="2000" dirty="0">
                <a:solidFill>
                  <a:srgbClr val="53565A"/>
                </a:solidFill>
              </a:rPr>
              <a:t>In the </a:t>
            </a:r>
            <a:r>
              <a:rPr lang="en-US" sz="2000" b="1" dirty="0">
                <a:solidFill>
                  <a:srgbClr val="53565A"/>
                </a:solidFill>
              </a:rPr>
              <a:t>Translation </a:t>
            </a:r>
            <a:r>
              <a:rPr lang="en-US" sz="2000" dirty="0">
                <a:solidFill>
                  <a:srgbClr val="53565A"/>
                </a:solidFill>
              </a:rPr>
              <a:t>section, verify the </a:t>
            </a:r>
            <a:r>
              <a:rPr lang="en-US" sz="2000" b="1" dirty="0">
                <a:solidFill>
                  <a:srgbClr val="53565A"/>
                </a:solidFill>
              </a:rPr>
              <a:t>Language </a:t>
            </a:r>
            <a:r>
              <a:rPr lang="en-US" sz="2000" dirty="0">
                <a:solidFill>
                  <a:srgbClr val="53565A"/>
                </a:solidFill>
              </a:rPr>
              <a:t>drop-down list is set to </a:t>
            </a:r>
            <a:r>
              <a:rPr lang="en-US" sz="2000" b="1" dirty="0">
                <a:solidFill>
                  <a:srgbClr val="53565A"/>
                </a:solidFill>
              </a:rPr>
              <a:t>English – United States</a:t>
            </a:r>
            <a:r>
              <a:rPr lang="en-US" sz="2000" dirty="0">
                <a:solidFill>
                  <a:srgbClr val="53565A"/>
                </a:solidFill>
              </a:rPr>
              <a:t>.</a:t>
            </a:r>
          </a:p>
          <a:p>
            <a:pPr marL="968756" lvl="1" indent="-406400">
              <a:buFont typeface="Arial" panose="020B0604020202020204" pitchFamily="34" charset="0"/>
              <a:buChar char="•"/>
            </a:pPr>
            <a:r>
              <a:rPr lang="en-US" sz="2000" dirty="0">
                <a:solidFill>
                  <a:srgbClr val="53565A"/>
                </a:solidFill>
              </a:rPr>
              <a:t>For students who prefer contracted braille, select </a:t>
            </a:r>
            <a:r>
              <a:rPr lang="en-US" sz="2000" b="1" dirty="0">
                <a:solidFill>
                  <a:srgbClr val="53565A"/>
                </a:solidFill>
              </a:rPr>
              <a:t>Unified English Braille Grade 2 </a:t>
            </a:r>
            <a:r>
              <a:rPr lang="en-US" sz="2000" dirty="0">
                <a:solidFill>
                  <a:srgbClr val="53565A"/>
                </a:solidFill>
              </a:rPr>
              <a:t>from both the </a:t>
            </a:r>
            <a:r>
              <a:rPr lang="en-US" sz="2000" b="1" dirty="0">
                <a:solidFill>
                  <a:srgbClr val="53565A"/>
                </a:solidFill>
              </a:rPr>
              <a:t>Input </a:t>
            </a:r>
            <a:r>
              <a:rPr lang="en-US" sz="2000" dirty="0">
                <a:solidFill>
                  <a:srgbClr val="53565A"/>
                </a:solidFill>
              </a:rPr>
              <a:t>and </a:t>
            </a:r>
            <a:r>
              <a:rPr lang="en-US" sz="2000" b="1" dirty="0">
                <a:solidFill>
                  <a:srgbClr val="53565A"/>
                </a:solidFill>
              </a:rPr>
              <a:t>Output</a:t>
            </a:r>
            <a:r>
              <a:rPr lang="en-US" sz="2000" dirty="0">
                <a:solidFill>
                  <a:srgbClr val="53565A"/>
                </a:solidFill>
              </a:rPr>
              <a:t> drop-down lists.</a:t>
            </a:r>
          </a:p>
          <a:p>
            <a:pPr marL="968756" lvl="1" indent="-406400">
              <a:buFont typeface="Arial" panose="020B0604020202020204" pitchFamily="34" charset="0"/>
              <a:buChar char="•"/>
            </a:pPr>
            <a:r>
              <a:rPr lang="en-US" sz="2000" dirty="0">
                <a:solidFill>
                  <a:srgbClr val="53565A"/>
                </a:solidFill>
              </a:rPr>
              <a:t>For students who prefer uncontracted braille, select </a:t>
            </a:r>
            <a:r>
              <a:rPr lang="en-US" sz="2000" b="1" dirty="0">
                <a:solidFill>
                  <a:srgbClr val="53565A"/>
                </a:solidFill>
              </a:rPr>
              <a:t>Unified English Braille Grade 1 </a:t>
            </a:r>
            <a:r>
              <a:rPr lang="en-US" sz="2000" dirty="0">
                <a:solidFill>
                  <a:srgbClr val="53565A"/>
                </a:solidFill>
              </a:rPr>
              <a:t>from the Output drop-down list.</a:t>
            </a:r>
            <a:endParaRPr lang="en-US" sz="2400" dirty="0">
              <a:solidFill>
                <a:srgbClr val="53565A"/>
              </a:solidFill>
            </a:endParaRPr>
          </a:p>
          <a:p>
            <a:endParaRPr lang="en-US" dirty="0"/>
          </a:p>
        </p:txBody>
      </p:sp>
      <p:pic>
        <p:nvPicPr>
          <p:cNvPr id="6" name="Picture 5" descr="Screen capture of the JAWS settings window.">
            <a:extLst>
              <a:ext uri="{FF2B5EF4-FFF2-40B4-BE49-F238E27FC236}">
                <a16:creationId xmlns:a16="http://schemas.microsoft.com/office/drawing/2014/main" id="{81CEB596-E5C8-418F-90EE-22FA1803FB8D}"/>
              </a:ext>
              <a:ext uri="{C183D7F6-B498-43B3-948B-1728B52AA6E4}">
                <adec:decorative xmlns:adec="http://schemas.microsoft.com/office/drawing/2017/decorative" val="0"/>
              </a:ext>
            </a:extLst>
          </p:cNvPr>
          <p:cNvPicPr/>
          <p:nvPr/>
        </p:nvPicPr>
        <p:blipFill>
          <a:blip r:embed="rId4">
            <a:extLst>
              <a:ext uri="{28A0092B-C50C-407E-A947-70E740481C1C}">
                <a14:useLocalDpi xmlns:a14="http://schemas.microsoft.com/office/drawing/2010/main" val="0"/>
              </a:ext>
            </a:extLst>
          </a:blip>
          <a:stretch>
            <a:fillRect/>
          </a:stretch>
        </p:blipFill>
        <p:spPr>
          <a:xfrm>
            <a:off x="7310966" y="1790748"/>
            <a:ext cx="4572000" cy="286131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Slide Number Placeholder 3">
            <a:extLst>
              <a:ext uri="{FF2B5EF4-FFF2-40B4-BE49-F238E27FC236}">
                <a16:creationId xmlns:a16="http://schemas.microsoft.com/office/drawing/2014/main" id="{EEAD1143-14E9-480A-BAE6-D94226451D57}"/>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30</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874518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4C7DC76-FF30-FF6D-A47F-EAE59AF2785B}"/>
              </a:ext>
            </a:extLst>
          </p:cNvPr>
          <p:cNvSpPr>
            <a:spLocks noGrp="1"/>
          </p:cNvSpPr>
          <p:nvPr>
            <p:ph type="title"/>
          </p:nvPr>
        </p:nvSpPr>
        <p:spPr>
          <a:xfrm>
            <a:off x="400536" y="-316473"/>
            <a:ext cx="11197167" cy="897241"/>
          </a:xfrm>
        </p:spPr>
        <p:txBody>
          <a:bodyPr>
            <a:noAutofit/>
          </a:bodyPr>
          <a:lstStyle/>
          <a:p>
            <a:r>
              <a:rPr lang="en-US" dirty="0"/>
              <a:t>Apply JAWS Settings: Steps 4–5</a:t>
            </a:r>
          </a:p>
        </p:txBody>
      </p:sp>
      <p:sp>
        <p:nvSpPr>
          <p:cNvPr id="2" name="Content Placeholder 1"/>
          <p:cNvSpPr>
            <a:spLocks noGrp="1"/>
          </p:cNvSpPr>
          <p:nvPr>
            <p:ph idx="1"/>
          </p:nvPr>
        </p:nvSpPr>
        <p:spPr>
          <a:xfrm>
            <a:off x="536318" y="1297936"/>
            <a:ext cx="4946071" cy="3732737"/>
          </a:xfrm>
        </p:spPr>
        <p:txBody>
          <a:bodyPr>
            <a:normAutofit fontScale="85000" lnSpcReduction="10000"/>
          </a:bodyPr>
          <a:lstStyle/>
          <a:p>
            <a:pPr marL="514350" indent="-514350">
              <a:buFont typeface="+mj-lt"/>
              <a:buAutoNum type="arabicPeriod" startAt="4"/>
            </a:pPr>
            <a:r>
              <a:rPr lang="en-US" dirty="0">
                <a:solidFill>
                  <a:srgbClr val="53565A"/>
                </a:solidFill>
              </a:rPr>
              <a:t>In the </a:t>
            </a:r>
            <a:r>
              <a:rPr lang="en-US" b="1" dirty="0">
                <a:solidFill>
                  <a:srgbClr val="53565A"/>
                </a:solidFill>
              </a:rPr>
              <a:t>Braille Mode </a:t>
            </a:r>
            <a:r>
              <a:rPr lang="en-US" dirty="0">
                <a:solidFill>
                  <a:srgbClr val="53565A"/>
                </a:solidFill>
              </a:rPr>
              <a:t>section, ensure that only the following settings are checked:</a:t>
            </a:r>
          </a:p>
          <a:p>
            <a:pPr marL="1019556" lvl="1" indent="-457200"/>
            <a:r>
              <a:rPr lang="en-US" sz="2000" dirty="0">
                <a:solidFill>
                  <a:srgbClr val="53565A"/>
                </a:solidFill>
              </a:rPr>
              <a:t>Active cursor follows Braille display</a:t>
            </a:r>
          </a:p>
          <a:p>
            <a:pPr marL="1019556" lvl="1" indent="-457200"/>
            <a:r>
              <a:rPr lang="en-US" sz="2000" dirty="0">
                <a:solidFill>
                  <a:srgbClr val="53565A"/>
                </a:solidFill>
              </a:rPr>
              <a:t>Braille display/cursor follows Active cursor</a:t>
            </a:r>
          </a:p>
          <a:p>
            <a:pPr marL="1019556" lvl="1" indent="-457200"/>
            <a:r>
              <a:rPr lang="en-US" sz="2000" dirty="0">
                <a:solidFill>
                  <a:srgbClr val="53565A"/>
                </a:solidFill>
              </a:rPr>
              <a:t>Enable Word Wrap</a:t>
            </a:r>
          </a:p>
          <a:p>
            <a:pPr marL="1019556" lvl="1" indent="-457200"/>
            <a:r>
              <a:rPr lang="en-US" sz="2000" dirty="0">
                <a:solidFill>
                  <a:srgbClr val="53565A"/>
                </a:solidFill>
              </a:rPr>
              <a:t>Auto Detect Braille Display using Bluetooth (if available)</a:t>
            </a:r>
          </a:p>
          <a:p>
            <a:pPr marL="457200" indent="-457200">
              <a:buFont typeface="+mj-lt"/>
              <a:buAutoNum type="arabicPeriod" startAt="4"/>
            </a:pPr>
            <a:r>
              <a:rPr lang="en-US" dirty="0">
                <a:solidFill>
                  <a:srgbClr val="53565A"/>
                </a:solidFill>
              </a:rPr>
              <a:t>Click </a:t>
            </a:r>
            <a:r>
              <a:rPr lang="en-US" b="1" dirty="0">
                <a:solidFill>
                  <a:srgbClr val="53565A"/>
                </a:solidFill>
              </a:rPr>
              <a:t>Apply</a:t>
            </a:r>
            <a:r>
              <a:rPr lang="en-US" dirty="0">
                <a:solidFill>
                  <a:srgbClr val="53565A"/>
                </a:solidFill>
              </a:rPr>
              <a:t>, and then click </a:t>
            </a:r>
            <a:r>
              <a:rPr lang="en-US" b="1" dirty="0">
                <a:solidFill>
                  <a:srgbClr val="53565A"/>
                </a:solidFill>
              </a:rPr>
              <a:t>OK</a:t>
            </a:r>
            <a:r>
              <a:rPr lang="en-US" dirty="0">
                <a:solidFill>
                  <a:srgbClr val="53565A"/>
                </a:solidFill>
              </a:rPr>
              <a:t>.</a:t>
            </a:r>
          </a:p>
          <a:p>
            <a:pPr marL="1248156" lvl="2" indent="-457200">
              <a:buFont typeface="+mj-lt"/>
              <a:buAutoNum type="arabicPeriod" startAt="5"/>
            </a:pPr>
            <a:endParaRPr lang="en-US" sz="1600" dirty="0"/>
          </a:p>
        </p:txBody>
      </p:sp>
      <p:pic>
        <p:nvPicPr>
          <p:cNvPr id="12" name="Picture 11" descr="Screen capture of the JAWS settings window highlighting selections for Braille Mode.">
            <a:extLst>
              <a:ext uri="{FF2B5EF4-FFF2-40B4-BE49-F238E27FC236}">
                <a16:creationId xmlns:a16="http://schemas.microsoft.com/office/drawing/2014/main" id="{31CF6EBB-B3B5-4B33-A30E-CA9DC4B331AB}"/>
              </a:ext>
              <a:ext uri="{C183D7F6-B498-43B3-948B-1728B52AA6E4}">
                <adec:decorative xmlns:adec="http://schemas.microsoft.com/office/drawing/2017/decorative" val="0"/>
              </a:ext>
            </a:extLst>
          </p:cNvPr>
          <p:cNvPicPr/>
          <p:nvPr/>
        </p:nvPicPr>
        <p:blipFill>
          <a:blip r:embed="rId4">
            <a:extLst>
              <a:ext uri="{28A0092B-C50C-407E-A947-70E740481C1C}">
                <a14:useLocalDpi xmlns:a14="http://schemas.microsoft.com/office/drawing/2010/main" val="0"/>
              </a:ext>
            </a:extLst>
          </a:blip>
          <a:stretch>
            <a:fillRect/>
          </a:stretch>
        </p:blipFill>
        <p:spPr>
          <a:xfrm>
            <a:off x="5733935" y="1297936"/>
            <a:ext cx="5642700" cy="373273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E669B15-64E6-49F7-89CC-EA9D41F7C854}"/>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7577724" y="2593620"/>
            <a:ext cx="4571365" cy="1210310"/>
          </a:xfrm>
          <a:prstGeom prst="rect">
            <a:avLst/>
          </a:prstGeom>
          <a:ln>
            <a:solidFill>
              <a:srgbClr val="FF0000"/>
            </a:solidFill>
          </a:ln>
          <a:effectLst>
            <a:outerShdw blurRad="292100" dist="139700" dir="2700000" algn="tl" rotWithShape="0">
              <a:srgbClr val="333333">
                <a:alpha val="65000"/>
              </a:srgbClr>
            </a:outerShdw>
          </a:effectLst>
        </p:spPr>
      </p:pic>
      <p:sp>
        <p:nvSpPr>
          <p:cNvPr id="13" name="Arrow: Curved Down 12">
            <a:extLst>
              <a:ext uri="{FF2B5EF4-FFF2-40B4-BE49-F238E27FC236}">
                <a16:creationId xmlns:a16="http://schemas.microsoft.com/office/drawing/2014/main" id="{3672ACCB-7E8E-4254-83D7-AC8F6FCCCC15}"/>
              </a:ext>
              <a:ext uri="{C183D7F6-B498-43B3-948B-1728B52AA6E4}">
                <adec:decorative xmlns:adec="http://schemas.microsoft.com/office/drawing/2017/decorative" val="1"/>
              </a:ext>
            </a:extLst>
          </p:cNvPr>
          <p:cNvSpPr/>
          <p:nvPr/>
        </p:nvSpPr>
        <p:spPr>
          <a:xfrm rot="15941589">
            <a:off x="6703178" y="3326198"/>
            <a:ext cx="968420" cy="702124"/>
          </a:xfrm>
          <a:prstGeom prst="curved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3">
            <a:extLst>
              <a:ext uri="{FF2B5EF4-FFF2-40B4-BE49-F238E27FC236}">
                <a16:creationId xmlns:a16="http://schemas.microsoft.com/office/drawing/2014/main" id="{A14C9F81-B832-407A-8800-16EA3A0CC4C4}"/>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31</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2494632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Configure JAWS to Speak “Dollars” ($)</a:t>
            </a:r>
          </a:p>
        </p:txBody>
      </p:sp>
      <p:sp>
        <p:nvSpPr>
          <p:cNvPr id="2" name="Content Placeholder 1"/>
          <p:cNvSpPr>
            <a:spLocks noGrp="1"/>
          </p:cNvSpPr>
          <p:nvPr>
            <p:ph idx="1"/>
          </p:nvPr>
        </p:nvSpPr>
        <p:spPr>
          <a:xfrm>
            <a:off x="426231" y="1562631"/>
            <a:ext cx="5752824" cy="3732737"/>
          </a:xfrm>
        </p:spPr>
        <p:txBody>
          <a:bodyPr>
            <a:normAutofit fontScale="92500" lnSpcReduction="20000"/>
          </a:bodyPr>
          <a:lstStyle/>
          <a:p>
            <a:pPr marL="406400" indent="-406400">
              <a:buFont typeface="+mj-lt"/>
              <a:buAutoNum type="arabicPeriod"/>
            </a:pPr>
            <a:r>
              <a:rPr lang="en-US" dirty="0">
                <a:solidFill>
                  <a:srgbClr val="53565A"/>
                </a:solidFill>
              </a:rPr>
              <a:t>Open JAWS and go to </a:t>
            </a:r>
            <a:r>
              <a:rPr lang="en-US" b="1" dirty="0">
                <a:solidFill>
                  <a:srgbClr val="53565A"/>
                </a:solidFill>
              </a:rPr>
              <a:t>Utilities &gt; Settings Center</a:t>
            </a:r>
            <a:r>
              <a:rPr lang="en-US" dirty="0">
                <a:solidFill>
                  <a:srgbClr val="53565A"/>
                </a:solidFill>
              </a:rPr>
              <a:t>. The </a:t>
            </a:r>
            <a:r>
              <a:rPr lang="en-US" b="1" dirty="0">
                <a:solidFill>
                  <a:srgbClr val="53565A"/>
                </a:solidFill>
              </a:rPr>
              <a:t>Settings Center </a:t>
            </a:r>
            <a:r>
              <a:rPr lang="en-US" dirty="0">
                <a:solidFill>
                  <a:srgbClr val="53565A"/>
                </a:solidFill>
              </a:rPr>
              <a:t>window opens.</a:t>
            </a:r>
          </a:p>
          <a:p>
            <a:pPr marL="406400" indent="-406400">
              <a:buFont typeface="+mj-lt"/>
              <a:buAutoNum type="arabicPeriod"/>
            </a:pPr>
            <a:r>
              <a:rPr lang="en-US" dirty="0">
                <a:solidFill>
                  <a:srgbClr val="53565A"/>
                </a:solidFill>
              </a:rPr>
              <a:t>In the </a:t>
            </a:r>
            <a:r>
              <a:rPr lang="en-US" b="1" dirty="0">
                <a:solidFill>
                  <a:srgbClr val="53565A"/>
                </a:solidFill>
              </a:rPr>
              <a:t>Search for settings </a:t>
            </a:r>
            <a:r>
              <a:rPr lang="en-US" dirty="0">
                <a:solidFill>
                  <a:srgbClr val="53565A"/>
                </a:solidFill>
              </a:rPr>
              <a:t>panel on the left, expand the </a:t>
            </a:r>
            <a:r>
              <a:rPr lang="en-US" i="1" dirty="0">
                <a:solidFill>
                  <a:srgbClr val="53565A"/>
                </a:solidFill>
              </a:rPr>
              <a:t>Text Processing </a:t>
            </a:r>
            <a:r>
              <a:rPr lang="en-US" dirty="0">
                <a:solidFill>
                  <a:srgbClr val="53565A"/>
                </a:solidFill>
              </a:rPr>
              <a:t>settings and </a:t>
            </a:r>
            <a:r>
              <a:rPr lang="en-US" i="1" dirty="0">
                <a:solidFill>
                  <a:srgbClr val="53565A"/>
                </a:solidFill>
              </a:rPr>
              <a:t>Number And Date Processing </a:t>
            </a:r>
            <a:r>
              <a:rPr lang="en-US" dirty="0">
                <a:solidFill>
                  <a:srgbClr val="53565A"/>
                </a:solidFill>
              </a:rPr>
              <a:t>sub-settings. Click </a:t>
            </a:r>
            <a:r>
              <a:rPr lang="en-US" b="1" dirty="0">
                <a:solidFill>
                  <a:srgbClr val="53565A"/>
                </a:solidFill>
              </a:rPr>
              <a:t>Speak Dollars</a:t>
            </a:r>
            <a:r>
              <a:rPr lang="en-US" dirty="0">
                <a:solidFill>
                  <a:srgbClr val="53565A"/>
                </a:solidFill>
              </a:rPr>
              <a:t>. The Settings Center window displays the </a:t>
            </a:r>
            <a:r>
              <a:rPr lang="en-US" i="1" dirty="0">
                <a:solidFill>
                  <a:srgbClr val="53565A"/>
                </a:solidFill>
              </a:rPr>
              <a:t>Number And Date Processing </a:t>
            </a:r>
            <a:r>
              <a:rPr lang="en-US" dirty="0">
                <a:solidFill>
                  <a:srgbClr val="53565A"/>
                </a:solidFill>
              </a:rPr>
              <a:t>options.</a:t>
            </a:r>
          </a:p>
          <a:p>
            <a:pPr marL="406400" indent="-406400">
              <a:buFont typeface="+mj-lt"/>
              <a:buAutoNum type="arabicPeriod"/>
            </a:pPr>
            <a:r>
              <a:rPr lang="en-US" dirty="0">
                <a:solidFill>
                  <a:srgbClr val="53565A"/>
                </a:solidFill>
              </a:rPr>
              <a:t>Mark the </a:t>
            </a:r>
            <a:r>
              <a:rPr lang="en-US" b="1" dirty="0">
                <a:solidFill>
                  <a:srgbClr val="53565A"/>
                </a:solidFill>
              </a:rPr>
              <a:t>Speak Dollars </a:t>
            </a:r>
            <a:r>
              <a:rPr lang="en-US" dirty="0">
                <a:solidFill>
                  <a:srgbClr val="53565A"/>
                </a:solidFill>
              </a:rPr>
              <a:t>checkbox.</a:t>
            </a:r>
          </a:p>
          <a:p>
            <a:pPr marL="406400" indent="-406400">
              <a:buFont typeface="+mj-lt"/>
              <a:buAutoNum type="arabicPeriod"/>
            </a:pPr>
            <a:r>
              <a:rPr lang="en-US" dirty="0">
                <a:solidFill>
                  <a:srgbClr val="53565A"/>
                </a:solidFill>
              </a:rPr>
              <a:t>Click </a:t>
            </a:r>
            <a:r>
              <a:rPr lang="en-US" b="1" dirty="0">
                <a:solidFill>
                  <a:srgbClr val="53565A"/>
                </a:solidFill>
              </a:rPr>
              <a:t>Apply</a:t>
            </a:r>
            <a:r>
              <a:rPr lang="en-US" dirty="0">
                <a:solidFill>
                  <a:srgbClr val="53565A"/>
                </a:solidFill>
              </a:rPr>
              <a:t>, and then click </a:t>
            </a:r>
            <a:r>
              <a:rPr lang="en-US" b="1" dirty="0">
                <a:solidFill>
                  <a:srgbClr val="53565A"/>
                </a:solidFill>
              </a:rPr>
              <a:t>OK</a:t>
            </a:r>
            <a:r>
              <a:rPr lang="en-US" dirty="0">
                <a:solidFill>
                  <a:srgbClr val="53565A"/>
                </a:solidFill>
              </a:rPr>
              <a:t>.</a:t>
            </a:r>
            <a:endParaRPr lang="en-US" sz="2000" dirty="0">
              <a:solidFill>
                <a:srgbClr val="53565A"/>
              </a:solidFill>
            </a:endParaRPr>
          </a:p>
        </p:txBody>
      </p:sp>
      <p:pic>
        <p:nvPicPr>
          <p:cNvPr id="5" name="Picture 4" descr="Screen capture of the JAWS Settings Center.">
            <a:extLst>
              <a:ext uri="{C183D7F6-B498-43B3-948B-1728B52AA6E4}">
                <adec:decorative xmlns:adec="http://schemas.microsoft.com/office/drawing/2017/decorative" val="0"/>
              </a:ext>
            </a:extLst>
          </p:cNvPr>
          <p:cNvPicPr/>
          <p:nvPr/>
        </p:nvPicPr>
        <p:blipFill rotWithShape="1">
          <a:blip r:embed="rId4">
            <a:extLst>
              <a:ext uri="{28A0092B-C50C-407E-A947-70E740481C1C}">
                <a14:useLocalDpi xmlns:a14="http://schemas.microsoft.com/office/drawing/2010/main" val="0"/>
              </a:ext>
            </a:extLst>
          </a:blip>
          <a:srcRect r="24275" b="32001"/>
          <a:stretch/>
        </p:blipFill>
        <p:spPr>
          <a:xfrm>
            <a:off x="6691287" y="1607158"/>
            <a:ext cx="4687956" cy="327660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Slide Number Placeholder 3">
            <a:extLst>
              <a:ext uri="{FF2B5EF4-FFF2-40B4-BE49-F238E27FC236}">
                <a16:creationId xmlns:a16="http://schemas.microsoft.com/office/drawing/2014/main" id="{F1A57C2C-2F19-4F45-A80E-9B2F314F99A9}"/>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32</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131767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itle 1"/>
          <p:cNvSpPr>
            <a:spLocks noGrp="1"/>
          </p:cNvSpPr>
          <p:nvPr>
            <p:ph type="title"/>
          </p:nvPr>
        </p:nvSpPr>
        <p:spPr>
          <a:xfrm>
            <a:off x="400025" y="107415"/>
            <a:ext cx="9970099" cy="885825"/>
          </a:xfrm>
        </p:spPr>
        <p:txBody>
          <a:bodyPr anchor="t">
            <a:normAutofit/>
          </a:bodyPr>
          <a:lstStyle/>
          <a:p>
            <a:r>
              <a:rPr lang="en-US" dirty="0"/>
              <a:t>Video Walkthrough: Applying JAWS Settings</a:t>
            </a:r>
            <a:endParaRPr altLang="en-US" dirty="0"/>
          </a:p>
        </p:txBody>
      </p:sp>
      <p:pic>
        <p:nvPicPr>
          <p:cNvPr id="3" name="Configuring JAWS 2 (audio)" descr="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708591" y="1029323"/>
            <a:ext cx="6399137" cy="4799353"/>
          </a:xfrm>
          <a:prstGeom prst="rect">
            <a:avLst/>
          </a:prstGeom>
        </p:spPr>
      </p:pic>
      <p:sp>
        <p:nvSpPr>
          <p:cNvPr id="5" name="Slide Number Placeholder 3">
            <a:extLst>
              <a:ext uri="{FF2B5EF4-FFF2-40B4-BE49-F238E27FC236}">
                <a16:creationId xmlns:a16="http://schemas.microsoft.com/office/drawing/2014/main" id="{ED73F46A-A148-44AB-94FE-FB24CB0A255D}"/>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33</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6704574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7B57A7-5FB0-4443-89C6-1CF0A23AEA87}"/>
              </a:ext>
            </a:extLst>
          </p:cNvPr>
          <p:cNvSpPr>
            <a:spLocks noGrp="1"/>
          </p:cNvSpPr>
          <p:nvPr>
            <p:ph type="title"/>
          </p:nvPr>
        </p:nvSpPr>
        <p:spPr/>
        <p:txBody>
          <a:bodyPr/>
          <a:lstStyle/>
          <a:p>
            <a:r>
              <a:rPr lang="en-US" dirty="0"/>
              <a:t>Verify the JAWS Unified Keyboard Settings</a:t>
            </a:r>
          </a:p>
        </p:txBody>
      </p:sp>
      <p:sp>
        <p:nvSpPr>
          <p:cNvPr id="2" name="Text Placeholder 1">
            <a:extLst>
              <a:ext uri="{FF2B5EF4-FFF2-40B4-BE49-F238E27FC236}">
                <a16:creationId xmlns:a16="http://schemas.microsoft.com/office/drawing/2014/main" id="{478513AB-ABC7-4C87-8D91-B05E6C8EF1A2}"/>
              </a:ext>
            </a:extLst>
          </p:cNvPr>
          <p:cNvSpPr>
            <a:spLocks noGrp="1"/>
          </p:cNvSpPr>
          <p:nvPr>
            <p:ph type="body" sz="quarter" idx="10"/>
          </p:nvPr>
        </p:nvSpPr>
        <p:spPr>
          <a:xfrm>
            <a:off x="457199" y="1079369"/>
            <a:ext cx="6553201" cy="5029601"/>
          </a:xfrm>
        </p:spPr>
        <p:txBody>
          <a:bodyPr/>
          <a:lstStyle/>
          <a:p>
            <a:r>
              <a:rPr lang="en-US" dirty="0"/>
              <a:t>Open JAWS and navigate to Utilities&gt;Setting Center.</a:t>
            </a:r>
          </a:p>
          <a:p>
            <a:r>
              <a:rPr lang="en-US" dirty="0"/>
              <a:t>Search in the Settings Center for “Unified Keyboard” and mark the Use Unified Keyboard Processing Method checkbox. </a:t>
            </a:r>
          </a:p>
          <a:p>
            <a:pPr marL="628650" lvl="1" indent="-171450">
              <a:buFont typeface="Arial" panose="020B0604020202020204" pitchFamily="34" charset="0"/>
              <a:buChar char="•"/>
            </a:pPr>
            <a:r>
              <a:rPr lang="en-US" dirty="0"/>
              <a:t>Open JAWS and navigate to Utilities &gt; Setting Center.</a:t>
            </a:r>
          </a:p>
          <a:p>
            <a:pPr marL="628650" lvl="1" indent="-171450">
              <a:buFont typeface="Arial" panose="020B0604020202020204" pitchFamily="34" charset="0"/>
              <a:buChar char="•"/>
            </a:pPr>
            <a:r>
              <a:rPr lang="en-US" dirty="0"/>
              <a:t>Search in the Settings Center for “Unified Keyboard” and mark the Use Unified Keyboard Processing Method checkbox.</a:t>
            </a:r>
          </a:p>
        </p:txBody>
      </p:sp>
      <p:pic>
        <p:nvPicPr>
          <p:cNvPr id="4" name="Picture 3" descr="Screen capture of the JAWS Settings Center displaying Unified Keyboard Processing Method.">
            <a:extLst>
              <a:ext uri="{FF2B5EF4-FFF2-40B4-BE49-F238E27FC236}">
                <a16:creationId xmlns:a16="http://schemas.microsoft.com/office/drawing/2014/main" id="{83ABC774-D7FF-46BA-83D4-769D298949A1}"/>
              </a:ext>
              <a:ext uri="{C183D7F6-B498-43B3-948B-1728B52AA6E4}">
                <adec:decorative xmlns:adec="http://schemas.microsoft.com/office/drawing/2017/decorative" val="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200225" y="1493739"/>
            <a:ext cx="4595534" cy="344867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5" name="Slide Number Placeholder 3">
            <a:extLst>
              <a:ext uri="{FF2B5EF4-FFF2-40B4-BE49-F238E27FC236}">
                <a16:creationId xmlns:a16="http://schemas.microsoft.com/office/drawing/2014/main" id="{20FF66AA-B6BF-B25C-1C57-B7962DBD67C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34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781896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Help</a:t>
            </a:r>
          </a:p>
        </p:txBody>
      </p:sp>
      <p:sp>
        <p:nvSpPr>
          <p:cNvPr id="5" name="Rectangle 4">
            <a:extLst>
              <a:ext uri="{FF2B5EF4-FFF2-40B4-BE49-F238E27FC236}">
                <a16:creationId xmlns:a16="http://schemas.microsoft.com/office/drawing/2014/main" id="{FDE00F38-F0B7-4B8B-9394-B0B73FE6E268}"/>
              </a:ext>
            </a:extLst>
          </p:cNvPr>
          <p:cNvSpPr/>
          <p:nvPr/>
        </p:nvSpPr>
        <p:spPr>
          <a:xfrm>
            <a:off x="2268279" y="1802351"/>
            <a:ext cx="7655442" cy="3423684"/>
          </a:xfrm>
          <a:prstGeom prst="rect">
            <a:avLst/>
          </a:prstGeom>
          <a:solidFill>
            <a:schemeClr val="bg1">
              <a:lumMod val="95000"/>
            </a:schemeClr>
          </a:solidFill>
          <a:ln>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2"/>
                </a:solidFill>
              </a:rPr>
              <a:t>WCAP Helpdesk</a:t>
            </a:r>
          </a:p>
          <a:p>
            <a:pPr algn="ctr"/>
            <a:endParaRPr lang="en-US" sz="2800" dirty="0">
              <a:solidFill>
                <a:schemeClr val="tx2"/>
              </a:solidFill>
            </a:endParaRPr>
          </a:p>
          <a:p>
            <a:pPr algn="ctr"/>
            <a:r>
              <a:rPr lang="en-US" sz="2800" dirty="0">
                <a:solidFill>
                  <a:schemeClr val="tx2"/>
                </a:solidFill>
              </a:rPr>
              <a:t>Toll-Free Phone Support: </a:t>
            </a:r>
          </a:p>
          <a:p>
            <a:pPr algn="ctr"/>
            <a:r>
              <a:rPr lang="en-US" sz="2800" dirty="0">
                <a:solidFill>
                  <a:schemeClr val="tx2"/>
                </a:solidFill>
                <a:effectLst/>
                <a:ea typeface="Calibri" panose="020F0502020204030204" pitchFamily="34" charset="0"/>
              </a:rPr>
              <a:t>1.844.560.7366</a:t>
            </a:r>
            <a:endParaRPr lang="en-US" sz="2800" dirty="0">
              <a:solidFill>
                <a:schemeClr val="tx2"/>
              </a:solidFill>
            </a:endParaRPr>
          </a:p>
          <a:p>
            <a:pPr algn="ctr"/>
            <a:endParaRPr lang="en-US" sz="2800" dirty="0">
              <a:solidFill>
                <a:schemeClr val="tx2"/>
              </a:solidFill>
            </a:endParaRPr>
          </a:p>
          <a:p>
            <a:pPr algn="ctr"/>
            <a:r>
              <a:rPr lang="en-US" sz="2800" dirty="0">
                <a:solidFill>
                  <a:schemeClr val="tx2"/>
                </a:solidFill>
              </a:rPr>
              <a:t>Email Support: </a:t>
            </a:r>
          </a:p>
          <a:p>
            <a:pPr algn="ctr"/>
            <a:r>
              <a:rPr lang="en-US" sz="2800" u="sng" dirty="0">
                <a:solidFill>
                  <a:srgbClr val="0000FF"/>
                </a:solidFill>
                <a:effectLst/>
                <a:ea typeface="Calibri" panose="020F0502020204030204" pitchFamily="34" charset="0"/>
                <a:hlinkClick r:id="rId3"/>
              </a:rPr>
              <a:t>wahelpdesk@cambiumassessment.com</a:t>
            </a:r>
            <a:endParaRPr lang="en-US" sz="2800" u="sng" dirty="0">
              <a:solidFill>
                <a:srgbClr val="0000FF"/>
              </a:solidFill>
              <a:effectLst/>
              <a:ea typeface="Calibri" panose="020F0502020204030204" pitchFamily="34" charset="0"/>
            </a:endParaRPr>
          </a:p>
          <a:p>
            <a:pPr algn="ctr"/>
            <a:endParaRPr lang="en-US" sz="2800" dirty="0">
              <a:solidFill>
                <a:schemeClr val="tx2"/>
              </a:solidFill>
            </a:endParaRPr>
          </a:p>
        </p:txBody>
      </p:sp>
      <p:sp>
        <p:nvSpPr>
          <p:cNvPr id="4" name="Slide Number Placeholder 2">
            <a:extLst>
              <a:ext uri="{FF2B5EF4-FFF2-40B4-BE49-F238E27FC236}">
                <a16:creationId xmlns:a16="http://schemas.microsoft.com/office/drawing/2014/main" id="{934A5FCF-0872-4AB4-B5EA-E3A6E63DE1EF}"/>
              </a:ext>
            </a:extLst>
          </p:cNvPr>
          <p:cNvSpPr>
            <a:spLocks noGrp="1"/>
          </p:cNvSpPr>
          <p:nvPr>
            <p:ph type="sldNum" sz="quarter" idx="10"/>
          </p:nvPr>
        </p:nvSpPr>
        <p:spPr>
          <a:xfrm>
            <a:off x="11442432" y="6444777"/>
            <a:ext cx="706657" cy="27882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mtClean="0"/>
              <a:pPr algn="r"/>
              <a:t>35</a:t>
            </a:fld>
            <a:endParaRPr lang="en-US" dirty="0">
              <a:latin typeface="+mn-lt"/>
            </a:endParaRPr>
          </a:p>
        </p:txBody>
      </p:sp>
    </p:spTree>
    <p:extLst>
      <p:ext uri="{BB962C8B-B14F-4D97-AF65-F5344CB8AC3E}">
        <p14:creationId xmlns:p14="http://schemas.microsoft.com/office/powerpoint/2010/main" val="483536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A2CCD4-BBA0-139F-35A0-156CCA545BE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Thank You</a:t>
            </a:r>
          </a:p>
        </p:txBody>
      </p:sp>
    </p:spTree>
    <p:custDataLst>
      <p:tags r:id="rId1"/>
    </p:custDataLst>
    <p:extLst>
      <p:ext uri="{BB962C8B-B14F-4D97-AF65-F5344CB8AC3E}">
        <p14:creationId xmlns:p14="http://schemas.microsoft.com/office/powerpoint/2010/main" val="10897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Technology for Testing with Braille: Screen Readers</a:t>
            </a:r>
          </a:p>
        </p:txBody>
      </p:sp>
      <p:sp>
        <p:nvSpPr>
          <p:cNvPr id="2" name="Content Placeholder 1"/>
          <p:cNvSpPr>
            <a:spLocks noGrp="1"/>
          </p:cNvSpPr>
          <p:nvPr>
            <p:ph idx="1"/>
          </p:nvPr>
        </p:nvSpPr>
        <p:spPr>
          <a:xfrm>
            <a:off x="685800" y="1179975"/>
            <a:ext cx="7988300" cy="4498049"/>
          </a:xfrm>
        </p:spPr>
        <p:txBody>
          <a:bodyPr>
            <a:normAutofit/>
          </a:bodyPr>
          <a:lstStyle/>
          <a:p>
            <a:pPr marL="0" indent="0">
              <a:buNone/>
            </a:pPr>
            <a:r>
              <a:rPr lang="en-US" sz="2800" b="1" dirty="0">
                <a:solidFill>
                  <a:srgbClr val="53565A"/>
                </a:solidFill>
              </a:rPr>
              <a:t>Job Access With Speech (JAWS)</a:t>
            </a:r>
          </a:p>
          <a:p>
            <a:pPr marL="557784" lvl="1" indent="-237744"/>
            <a:r>
              <a:rPr lang="en-US" sz="2200" dirty="0">
                <a:solidFill>
                  <a:srgbClr val="53565A"/>
                </a:solidFill>
              </a:rPr>
              <a:t>A computer screen-reader program that allows students who are visually impaired students to read the screen either with a text-to-speech output or by a Refreshable Braille Display (RBD).</a:t>
            </a:r>
          </a:p>
          <a:p>
            <a:pPr marL="557784" lvl="1" indent="-237744"/>
            <a:r>
              <a:rPr lang="en-US" sz="2200" dirty="0">
                <a:solidFill>
                  <a:srgbClr val="53565A"/>
                </a:solidFill>
              </a:rPr>
              <a:t>Students use their keyboards to navigate between lines and test elements.</a:t>
            </a:r>
          </a:p>
          <a:p>
            <a:pPr marL="557784" lvl="1" indent="-237744"/>
            <a:r>
              <a:rPr lang="en-US" sz="2200" dirty="0">
                <a:solidFill>
                  <a:srgbClr val="53565A"/>
                </a:solidFill>
              </a:rPr>
              <a:t>Only JAWS may be used on ELA tests.</a:t>
            </a:r>
          </a:p>
          <a:p>
            <a:pPr marL="320040" lvl="1" indent="0">
              <a:buNone/>
            </a:pPr>
            <a:endParaRPr lang="en-US" sz="2800" b="1" dirty="0">
              <a:solidFill>
                <a:srgbClr val="53565A"/>
              </a:solidFill>
            </a:endParaRPr>
          </a:p>
        </p:txBody>
      </p:sp>
      <p:pic>
        <p:nvPicPr>
          <p:cNvPr id="5" name="Picture 4">
            <a:extLst>
              <a:ext uri="{FF2B5EF4-FFF2-40B4-BE49-F238E27FC236}">
                <a16:creationId xmlns:a16="http://schemas.microsoft.com/office/drawing/2014/main" id="{3FB4B0F4-2E1B-F4C7-FF05-E43227D06D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914953" y="2639090"/>
            <a:ext cx="2664271" cy="2164018"/>
          </a:xfrm>
          <a:prstGeom prst="rect">
            <a:avLst/>
          </a:prstGeom>
        </p:spPr>
      </p:pic>
      <p:sp>
        <p:nvSpPr>
          <p:cNvPr id="7" name="Slide Number Placeholder 3">
            <a:extLst>
              <a:ext uri="{FF2B5EF4-FFF2-40B4-BE49-F238E27FC236}">
                <a16:creationId xmlns:a16="http://schemas.microsoft.com/office/drawing/2014/main" id="{BED5E76D-2650-4DB9-82E6-65BB2E133261}"/>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907655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Technology for Testing with Braille: Embossers</a:t>
            </a:r>
          </a:p>
        </p:txBody>
      </p:sp>
      <p:sp>
        <p:nvSpPr>
          <p:cNvPr id="2" name="Content Placeholder 1"/>
          <p:cNvSpPr>
            <a:spLocks noGrp="1"/>
          </p:cNvSpPr>
          <p:nvPr>
            <p:ph idx="1"/>
          </p:nvPr>
        </p:nvSpPr>
        <p:spPr>
          <a:xfrm>
            <a:off x="579475" y="1162840"/>
            <a:ext cx="7603435" cy="4277139"/>
          </a:xfrm>
        </p:spPr>
        <p:txBody>
          <a:bodyPr/>
          <a:lstStyle/>
          <a:p>
            <a:pPr marL="0" indent="0">
              <a:buNone/>
            </a:pPr>
            <a:r>
              <a:rPr lang="en-US" sz="2800" b="1" dirty="0">
                <a:solidFill>
                  <a:srgbClr val="53565A"/>
                </a:solidFill>
              </a:rPr>
              <a:t>ViewPlus Max Braille Embosser</a:t>
            </a:r>
          </a:p>
          <a:p>
            <a:pPr marL="342900" indent="-342900">
              <a:buClr>
                <a:srgbClr val="FFFFFF">
                  <a:lumMod val="65000"/>
                </a:srgbClr>
              </a:buClr>
              <a:buFont typeface="Arial" panose="020B0604020202020204" pitchFamily="34" charset="0"/>
              <a:buChar char="•"/>
            </a:pPr>
            <a:r>
              <a:rPr lang="en-US" dirty="0">
                <a:solidFill>
                  <a:srgbClr val="53565A"/>
                </a:solidFill>
              </a:rPr>
              <a:t>Used to create hard copies of text and images.</a:t>
            </a:r>
          </a:p>
          <a:p>
            <a:pPr marL="342900" indent="-342900">
              <a:buClr>
                <a:srgbClr val="FFFFFF">
                  <a:lumMod val="65000"/>
                </a:srgbClr>
              </a:buClr>
              <a:buFont typeface="Arial" panose="020B0604020202020204" pitchFamily="34" charset="0"/>
              <a:buChar char="•"/>
            </a:pPr>
            <a:r>
              <a:rPr lang="en-US" dirty="0">
                <a:solidFill>
                  <a:srgbClr val="53565A"/>
                </a:solidFill>
              </a:rPr>
              <a:t>Embossers work with braille translation software to print written text on the computer screen as braille.</a:t>
            </a:r>
          </a:p>
          <a:p>
            <a:pPr marL="342900" indent="-342900">
              <a:buClr>
                <a:srgbClr val="FFFFFF">
                  <a:lumMod val="65000"/>
                </a:srgbClr>
              </a:buClr>
              <a:buFont typeface="Arial" panose="020B0604020202020204" pitchFamily="34" charset="0"/>
              <a:buChar char="•"/>
            </a:pPr>
            <a:r>
              <a:rPr lang="en-US" dirty="0">
                <a:solidFill>
                  <a:srgbClr val="53565A"/>
                </a:solidFill>
              </a:rPr>
              <a:t>Files used for embossing are configured to work with the ViewPlus Max Embosser.</a:t>
            </a:r>
            <a:endParaRPr lang="en-US" b="1" dirty="0">
              <a:solidFill>
                <a:srgbClr val="53565A"/>
              </a:solidFill>
            </a:endParaRPr>
          </a:p>
        </p:txBody>
      </p:sp>
      <p:pic>
        <p:nvPicPr>
          <p:cNvPr id="3" name="Picture 2">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664" y="1792224"/>
            <a:ext cx="3273552" cy="327355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38D3F1CD-F924-4C46-9FCC-7A5BE8131280}"/>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45143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Technology for Testing with Braille: Refreshable Braille Display</a:t>
            </a:r>
          </a:p>
        </p:txBody>
      </p:sp>
      <p:sp>
        <p:nvSpPr>
          <p:cNvPr id="2" name="Content Placeholder 1"/>
          <p:cNvSpPr>
            <a:spLocks noGrp="1"/>
          </p:cNvSpPr>
          <p:nvPr>
            <p:ph idx="1"/>
          </p:nvPr>
        </p:nvSpPr>
        <p:spPr>
          <a:xfrm>
            <a:off x="426231" y="882308"/>
            <a:ext cx="10966449" cy="3672657"/>
          </a:xfrm>
        </p:spPr>
        <p:txBody>
          <a:bodyPr>
            <a:normAutofit/>
          </a:bodyPr>
          <a:lstStyle/>
          <a:p>
            <a:pPr marL="0" indent="0">
              <a:buNone/>
            </a:pPr>
            <a:r>
              <a:rPr lang="en-US" sz="2400" b="1" dirty="0">
                <a:solidFill>
                  <a:srgbClr val="53565A"/>
                </a:solidFill>
              </a:rPr>
              <a:t>Refreshable Braille Display (RBD)</a:t>
            </a:r>
          </a:p>
          <a:p>
            <a:pPr marL="237744" indent="-237744">
              <a:lnSpc>
                <a:spcPct val="100000"/>
              </a:lnSpc>
            </a:pPr>
            <a:r>
              <a:rPr lang="en-US" sz="2000" dirty="0">
                <a:solidFill>
                  <a:srgbClr val="53565A"/>
                </a:solidFill>
              </a:rPr>
              <a:t>A device for displaying braille characters, usually by means of </a:t>
            </a:r>
            <a:br>
              <a:rPr lang="en-US" sz="2000" dirty="0">
                <a:solidFill>
                  <a:srgbClr val="53565A"/>
                </a:solidFill>
              </a:rPr>
            </a:br>
            <a:r>
              <a:rPr lang="en-US" sz="2000" dirty="0">
                <a:solidFill>
                  <a:srgbClr val="53565A"/>
                </a:solidFill>
              </a:rPr>
              <a:t>round-tipped pins raised through holes in a flat surface. </a:t>
            </a:r>
          </a:p>
          <a:p>
            <a:pPr marL="237744" indent="-237744">
              <a:lnSpc>
                <a:spcPct val="100000"/>
              </a:lnSpc>
            </a:pPr>
            <a:r>
              <a:rPr lang="en-US" sz="2000" dirty="0">
                <a:solidFill>
                  <a:srgbClr val="53565A"/>
                </a:solidFill>
              </a:rPr>
              <a:t>RBDs allow users who cannot see a computer monitor to read text output.</a:t>
            </a:r>
          </a:p>
          <a:p>
            <a:pPr marL="237744" indent="-237744">
              <a:lnSpc>
                <a:spcPct val="100000"/>
              </a:lnSpc>
            </a:pPr>
            <a:r>
              <a:rPr lang="en-US" sz="2000" dirty="0">
                <a:solidFill>
                  <a:srgbClr val="53565A"/>
                </a:solidFill>
              </a:rPr>
              <a:t>This device is supported but not required for online testing. RBDs cannot display images.</a:t>
            </a:r>
          </a:p>
          <a:p>
            <a:pPr marL="237744" indent="-237744">
              <a:lnSpc>
                <a:spcPct val="100000"/>
              </a:lnSpc>
            </a:pPr>
            <a:r>
              <a:rPr lang="en-US" sz="2000" dirty="0">
                <a:solidFill>
                  <a:srgbClr val="53565A"/>
                </a:solidFill>
              </a:rPr>
              <a:t>CAI recommends using an RBD that has at least 40 cells, such as the </a:t>
            </a:r>
            <a:r>
              <a:rPr lang="en-US" sz="2000" dirty="0" err="1">
                <a:solidFill>
                  <a:srgbClr val="53565A"/>
                </a:solidFill>
              </a:rPr>
              <a:t>Brailliant</a:t>
            </a:r>
            <a:r>
              <a:rPr lang="en-US" sz="2000" dirty="0">
                <a:solidFill>
                  <a:srgbClr val="53565A"/>
                </a:solidFill>
              </a:rPr>
              <a:t> 40 cell, but RBDs with fewer cells may also be used.</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4"/>
          <a:srcRect t="29033" b="29032"/>
          <a:stretch/>
        </p:blipFill>
        <p:spPr>
          <a:xfrm>
            <a:off x="3179089" y="4554965"/>
            <a:ext cx="5510483" cy="1540565"/>
          </a:xfrm>
          <a:prstGeom prst="rect">
            <a:avLst/>
          </a:prstGeom>
        </p:spPr>
      </p:pic>
      <p:sp>
        <p:nvSpPr>
          <p:cNvPr id="6" name="Slide Number Placeholder 3">
            <a:extLst>
              <a:ext uri="{FF2B5EF4-FFF2-40B4-BE49-F238E27FC236}">
                <a16:creationId xmlns:a16="http://schemas.microsoft.com/office/drawing/2014/main" id="{039CF1FE-7C6C-4566-8DE2-138F7F22F685}"/>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6</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910562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Technology for Testing with Braille     </a:t>
            </a:r>
          </a:p>
        </p:txBody>
      </p:sp>
      <p:sp>
        <p:nvSpPr>
          <p:cNvPr id="2" name="Content Placeholder 1"/>
          <p:cNvSpPr>
            <a:spLocks noGrp="1"/>
          </p:cNvSpPr>
          <p:nvPr>
            <p:ph idx="1"/>
          </p:nvPr>
        </p:nvSpPr>
        <p:spPr>
          <a:xfrm>
            <a:off x="1035106" y="1097757"/>
            <a:ext cx="4285039" cy="2500466"/>
          </a:xfrm>
        </p:spPr>
        <p:txBody>
          <a:bodyPr/>
          <a:lstStyle/>
          <a:p>
            <a:pPr marL="0" indent="0">
              <a:buNone/>
            </a:pPr>
            <a:r>
              <a:rPr lang="en-US" sz="2800" b="1" dirty="0">
                <a:solidFill>
                  <a:srgbClr val="53565A"/>
                </a:solidFill>
              </a:rPr>
              <a:t>Student Computers</a:t>
            </a:r>
          </a:p>
          <a:p>
            <a:pPr>
              <a:lnSpc>
                <a:spcPct val="100000"/>
              </a:lnSpc>
            </a:pPr>
            <a:r>
              <a:rPr lang="en-US" sz="2800" dirty="0">
                <a:solidFill>
                  <a:srgbClr val="53565A"/>
                </a:solidFill>
              </a:rPr>
              <a:t>Windows 11</a:t>
            </a:r>
          </a:p>
          <a:p>
            <a:pPr>
              <a:lnSpc>
                <a:spcPct val="100000"/>
              </a:lnSpc>
            </a:pPr>
            <a:r>
              <a:rPr lang="en-US" sz="2800" dirty="0">
                <a:solidFill>
                  <a:srgbClr val="53565A"/>
                </a:solidFill>
              </a:rPr>
              <a:t>Windows 10</a:t>
            </a:r>
          </a:p>
        </p:txBody>
      </p:sp>
      <p:pic>
        <p:nvPicPr>
          <p:cNvPr id="1026" name="Picture 2" descr="Windows logo">
            <a:extLst>
              <a:ext uri="{FF2B5EF4-FFF2-40B4-BE49-F238E27FC236}">
                <a16:creationId xmlns:a16="http://schemas.microsoft.com/office/drawing/2014/main" id="{ABD44E5B-9FC6-4B08-A481-B245981B71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353"/>
          <a:stretch/>
        </p:blipFill>
        <p:spPr bwMode="auto">
          <a:xfrm>
            <a:off x="1992140" y="4129813"/>
            <a:ext cx="1577326" cy="13525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0"/>
          </p:nvPr>
        </p:nvSpPr>
        <p:spPr>
          <a:xfrm>
            <a:off x="6287440" y="1097757"/>
            <a:ext cx="4744737" cy="2500466"/>
          </a:xfrm>
        </p:spPr>
        <p:txBody>
          <a:bodyPr/>
          <a:lstStyle/>
          <a:p>
            <a:pPr marL="0" indent="0">
              <a:buNone/>
            </a:pPr>
            <a:r>
              <a:rPr lang="en-US" sz="2800" b="1" dirty="0">
                <a:solidFill>
                  <a:srgbClr val="53565A"/>
                </a:solidFill>
              </a:rPr>
              <a:t>Test Administrator Computers</a:t>
            </a:r>
          </a:p>
          <a:p>
            <a:pPr>
              <a:lnSpc>
                <a:spcPct val="100000"/>
              </a:lnSpc>
            </a:pPr>
            <a:r>
              <a:rPr lang="en-US" sz="2800" dirty="0">
                <a:solidFill>
                  <a:srgbClr val="53565A"/>
                </a:solidFill>
              </a:rPr>
              <a:t>Windows 11</a:t>
            </a:r>
          </a:p>
          <a:p>
            <a:pPr>
              <a:lnSpc>
                <a:spcPct val="100000"/>
              </a:lnSpc>
            </a:pPr>
            <a:r>
              <a:rPr lang="en-US" sz="2800" dirty="0">
                <a:solidFill>
                  <a:srgbClr val="53565A"/>
                </a:solidFill>
              </a:rPr>
              <a:t>Windows 10</a:t>
            </a:r>
          </a:p>
        </p:txBody>
      </p:sp>
      <p:pic>
        <p:nvPicPr>
          <p:cNvPr id="1028" name="Picture 4" descr="Windows 8 logo">
            <a:extLst>
              <a:ext uri="{FF2B5EF4-FFF2-40B4-BE49-F238E27FC236}">
                <a16:creationId xmlns:a16="http://schemas.microsoft.com/office/drawing/2014/main" id="{1F21D0F3-9180-430B-B857-00123B328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266" y="4129813"/>
            <a:ext cx="1389534" cy="13525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a:extLst>
              <a:ext uri="{FF2B5EF4-FFF2-40B4-BE49-F238E27FC236}">
                <a16:creationId xmlns:a16="http://schemas.microsoft.com/office/drawing/2014/main" id="{2BDE1AED-EE92-492D-BB66-E98B98191358}"/>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7</a:t>
            </a:fld>
            <a:endParaRPr lang="en-US" sz="1200" dirty="0">
              <a:solidFill>
                <a:schemeClr val="bg1"/>
              </a:solidFill>
            </a:endParaRPr>
          </a:p>
        </p:txBody>
      </p:sp>
    </p:spTree>
    <p:extLst>
      <p:ext uri="{BB962C8B-B14F-4D97-AF65-F5344CB8AC3E}">
        <p14:creationId xmlns:p14="http://schemas.microsoft.com/office/powerpoint/2010/main" val="44787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877" y="2275367"/>
            <a:ext cx="6632003" cy="1442947"/>
          </a:xfrm>
        </p:spPr>
        <p:txBody>
          <a:bodyPr/>
          <a:lstStyle/>
          <a:p>
            <a:r>
              <a:rPr lang="en-US" dirty="0"/>
              <a:t>Test Administrator Software Configurations</a:t>
            </a:r>
          </a:p>
        </p:txBody>
      </p:sp>
    </p:spTree>
    <p:extLst>
      <p:ext uri="{BB962C8B-B14F-4D97-AF65-F5344CB8AC3E}">
        <p14:creationId xmlns:p14="http://schemas.microsoft.com/office/powerpoint/2010/main" val="1613741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TA Software Configuration</a:t>
            </a:r>
          </a:p>
        </p:txBody>
      </p:sp>
      <p:sp>
        <p:nvSpPr>
          <p:cNvPr id="2" name="Content Placeholder 1"/>
          <p:cNvSpPr>
            <a:spLocks noGrp="1"/>
          </p:cNvSpPr>
          <p:nvPr>
            <p:ph idx="1"/>
          </p:nvPr>
        </p:nvSpPr>
        <p:spPr/>
        <p:txBody>
          <a:bodyPr>
            <a:normAutofit fontScale="85000" lnSpcReduction="20000"/>
          </a:bodyPr>
          <a:lstStyle/>
          <a:p>
            <a:pPr marL="233363" lvl="1" indent="-233363"/>
            <a:r>
              <a:rPr lang="en-US" sz="2800" dirty="0">
                <a:solidFill>
                  <a:srgbClr val="53565A"/>
                </a:solidFill>
              </a:rPr>
              <a:t>Install the following embossing software on machines to be used by the Test Administrator (TA)</a:t>
            </a:r>
          </a:p>
          <a:p>
            <a:pPr marL="574675" lvl="1" indent="-342900">
              <a:buSzPct val="117000"/>
              <a:buFont typeface="Franklin Gothic Book" panose="020B0503020102020204" pitchFamily="34" charset="0"/>
              <a:buChar char="-"/>
            </a:pPr>
            <a:r>
              <a:rPr lang="en-US" sz="2400" dirty="0">
                <a:hlinkClick r:id="rId4"/>
              </a:rPr>
              <a:t>ViewPlus Desktop Embosser Driver </a:t>
            </a:r>
            <a:r>
              <a:rPr lang="en-US" sz="2400" dirty="0">
                <a:solidFill>
                  <a:srgbClr val="53565A"/>
                </a:solidFill>
              </a:rPr>
              <a:t>used to emboss PRN files </a:t>
            </a:r>
            <a:r>
              <a:rPr lang="en-US" sz="2400" dirty="0">
                <a:solidFill>
                  <a:srgbClr val="C00000"/>
                </a:solidFill>
              </a:rPr>
              <a:t>(required)</a:t>
            </a:r>
            <a:endParaRPr lang="en-US" sz="2400" dirty="0">
              <a:solidFill>
                <a:srgbClr val="C00000"/>
              </a:solidFill>
              <a:hlinkClick r:id="rId5">
                <a:extLst>
                  <a:ext uri="{A12FA001-AC4F-418D-AE19-62706E023703}">
                    <ahyp:hlinkClr xmlns:ahyp="http://schemas.microsoft.com/office/drawing/2018/hyperlinkcolor" val="tx"/>
                  </a:ext>
                </a:extLst>
              </a:hlinkClick>
            </a:endParaRPr>
          </a:p>
          <a:p>
            <a:pPr marL="574675" lvl="1" indent="-342900">
              <a:buSzPct val="117000"/>
              <a:buFont typeface="Franklin Gothic Book" panose="020B0503020102020204" pitchFamily="34" charset="0"/>
              <a:buChar char="-"/>
            </a:pPr>
            <a:r>
              <a:rPr lang="en-US" sz="2400" dirty="0">
                <a:hlinkClick r:id="rId5"/>
              </a:rPr>
              <a:t>Duxbury Braille Translator</a:t>
            </a:r>
            <a:r>
              <a:rPr lang="en-US" sz="2400" dirty="0"/>
              <a:t> </a:t>
            </a:r>
            <a:r>
              <a:rPr lang="en-US" sz="2400" dirty="0">
                <a:solidFill>
                  <a:srgbClr val="53565A"/>
                </a:solidFill>
              </a:rPr>
              <a:t>(version 12.1, 12.2, 12.5, or 12.6) used to emboss BRF files </a:t>
            </a:r>
            <a:r>
              <a:rPr lang="en-US" sz="2400" dirty="0">
                <a:solidFill>
                  <a:srgbClr val="C00000"/>
                </a:solidFill>
              </a:rPr>
              <a:t>(required)</a:t>
            </a:r>
          </a:p>
          <a:p>
            <a:pPr marL="574675" lvl="1" indent="-342900">
              <a:buSzPct val="117000"/>
              <a:buFont typeface="Franklin Gothic Book" panose="020B0503020102020204" pitchFamily="34" charset="0"/>
              <a:buChar char="-"/>
            </a:pPr>
            <a:r>
              <a:rPr lang="en-US" sz="2400" dirty="0">
                <a:hlinkClick r:id="rId6"/>
              </a:rPr>
              <a:t>ViewPlus Tiger Software Suite</a:t>
            </a:r>
            <a:r>
              <a:rPr lang="en-US" sz="2400" dirty="0"/>
              <a:t> </a:t>
            </a:r>
            <a:r>
              <a:rPr lang="en-US" sz="2400" dirty="0">
                <a:solidFill>
                  <a:srgbClr val="C00000"/>
                </a:solidFill>
              </a:rPr>
              <a:t>(required if file conversion before embossment is necessary)</a:t>
            </a:r>
          </a:p>
          <a:p>
            <a:pPr marL="233363" lvl="1" indent="-233363"/>
            <a:r>
              <a:rPr lang="en-US" sz="2800" dirty="0">
                <a:solidFill>
                  <a:srgbClr val="53565A"/>
                </a:solidFill>
              </a:rPr>
              <a:t>Configure PRN emboss settings with ViewPlus software</a:t>
            </a:r>
          </a:p>
          <a:p>
            <a:pPr marL="233363" lvl="1" indent="-233363"/>
            <a:r>
              <a:rPr lang="en-US" sz="2800" dirty="0">
                <a:solidFill>
                  <a:srgbClr val="53565A"/>
                </a:solidFill>
              </a:rPr>
              <a:t>Configure BRF emboss settings with Duxbury Braille Translator software</a:t>
            </a:r>
          </a:p>
        </p:txBody>
      </p:sp>
      <p:sp>
        <p:nvSpPr>
          <p:cNvPr id="5" name="Slide Number Placeholder 3">
            <a:extLst>
              <a:ext uri="{FF2B5EF4-FFF2-40B4-BE49-F238E27FC236}">
                <a16:creationId xmlns:a16="http://schemas.microsoft.com/office/drawing/2014/main" id="{C5C89222-D8EF-49C3-A4AE-6D6E24634662}"/>
              </a:ext>
            </a:extLst>
          </p:cNvPr>
          <p:cNvSpPr txBox="1">
            <a:spLocks/>
          </p:cNvSpPr>
          <p:nvPr/>
        </p:nvSpPr>
        <p:spPr>
          <a:xfrm>
            <a:off x="11579224" y="6445531"/>
            <a:ext cx="518041" cy="32597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z="1200" smtClean="0">
                <a:solidFill>
                  <a:schemeClr val="bg1"/>
                </a:solidFill>
              </a:rPr>
              <a:pPr algn="r"/>
              <a:t>9</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17292638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eab204ad-ef36-4d01-a7c0-674086fd960c</TermId>
        </TermInfo>
      </Terms>
    </TaxKeywordTaxHTField>
    <TaxCatchAll xmlns="3c8d6406-deae-4a0d-a95e-fe53ed4a1ace">
      <Value>1327</Value>
    </TaxCatchAl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2.xml><?xml version="1.0" encoding="utf-8"?>
<ds:datastoreItem xmlns:ds="http://schemas.openxmlformats.org/officeDocument/2006/customXml" ds:itemID="{91EAC94F-0CB7-47E2-B1CC-A0F105248E94}">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3c8d6406-deae-4a0d-a95e-fe53ed4a1ace"/>
    <ds:schemaRef ds:uri="http://purl.org/dc/elements/1.1/"/>
    <ds:schemaRef ds:uri="60b788f9-dbc8-42fd-99f2-081ed83a52df"/>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 AIR PPT</Template>
  <TotalTime>4912</TotalTime>
  <Words>4681</Words>
  <Application>Microsoft Office PowerPoint</Application>
  <PresentationFormat>Widescreen</PresentationFormat>
  <Paragraphs>375</Paragraphs>
  <Slides>36</Slides>
  <Notes>36</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Arial Narrow</vt:lpstr>
      <vt:lpstr>Calibri</vt:lpstr>
      <vt:lpstr>Calibri  </vt:lpstr>
      <vt:lpstr>Cera Pro</vt:lpstr>
      <vt:lpstr>Consolas</vt:lpstr>
      <vt:lpstr>Franklin Gothic Book</vt:lpstr>
      <vt:lpstr>Franklin Gothic Medium</vt:lpstr>
      <vt:lpstr>Gill Sans MT</vt:lpstr>
      <vt:lpstr>Times New Roman</vt:lpstr>
      <vt:lpstr>Wingdings</vt:lpstr>
      <vt:lpstr>Cambium Assessment PPT</vt:lpstr>
      <vt:lpstr>Testing with Braille</vt:lpstr>
      <vt:lpstr>Objectives</vt:lpstr>
      <vt:lpstr>Technology for Testing with Braille</vt:lpstr>
      <vt:lpstr>Technology for Testing with Braille: Screen Readers</vt:lpstr>
      <vt:lpstr>Technology for Testing with Braille: Embossers</vt:lpstr>
      <vt:lpstr>Technology for Testing with Braille: Refreshable Braille Display</vt:lpstr>
      <vt:lpstr>Technology for Testing with Braille     </vt:lpstr>
      <vt:lpstr>Test Administrator Software Configurations</vt:lpstr>
      <vt:lpstr>TA Software Configuration</vt:lpstr>
      <vt:lpstr>TA Software Configuration: ViewPlus Desktop Driver</vt:lpstr>
      <vt:lpstr>Install ViewPlus Desktop Driver: Steps 1–4</vt:lpstr>
      <vt:lpstr>Install ViewPlus Desktop Driver: Steps 5–6</vt:lpstr>
      <vt:lpstr>Install ViewPlus Desktop Driver: Steps 7–11</vt:lpstr>
      <vt:lpstr>Install Duxbury Braille Translator: Steps 1–4</vt:lpstr>
      <vt:lpstr>Install Duxbury Braille Translator: Steps 5–6</vt:lpstr>
      <vt:lpstr>Install Duxbury Braille Translator: Steps 7–9</vt:lpstr>
      <vt:lpstr>Install Duxbury Braille Translator: Step 10</vt:lpstr>
      <vt:lpstr>Install Duxbury Braille Translator: Step 11</vt:lpstr>
      <vt:lpstr>Install Duxbury Braille Translator: Steps 12–13</vt:lpstr>
      <vt:lpstr>Install Duxbury Braille Translator: Steps 14–15</vt:lpstr>
      <vt:lpstr>Install Duxbury Braille Translator: Steps 16–18</vt:lpstr>
      <vt:lpstr>Video Walkthrough: Configuring Duxbury Braille Translator</vt:lpstr>
      <vt:lpstr>Student Software Configuration</vt:lpstr>
      <vt:lpstr>Student Software Configuration </vt:lpstr>
      <vt:lpstr>Student Software Configuration, continued</vt:lpstr>
      <vt:lpstr>Configure JAWS to Recognize the Secure Browser</vt:lpstr>
      <vt:lpstr>Video Walkthrough: Configuring JAWS to Recognize the Secure Browser</vt:lpstr>
      <vt:lpstr>JAWS Settings</vt:lpstr>
      <vt:lpstr>Apply JAWS Settings: Steps 1–2</vt:lpstr>
      <vt:lpstr>Apply JAWS Settings: Step 3</vt:lpstr>
      <vt:lpstr>Apply JAWS Settings: Steps 4–5</vt:lpstr>
      <vt:lpstr>Configure JAWS to Speak “Dollars” ($)</vt:lpstr>
      <vt:lpstr>Video Walkthrough: Applying JAWS Settings</vt:lpstr>
      <vt:lpstr>Verify the JAWS Unified Keyboard Settings</vt:lpstr>
      <vt:lpstr>More Help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Julia Rosenthal</cp:lastModifiedBy>
  <cp:revision>296</cp:revision>
  <cp:lastPrinted>2017-10-19T00:36:21Z</cp:lastPrinted>
  <dcterms:created xsi:type="dcterms:W3CDTF">2020-02-03T21:37:34Z</dcterms:created>
  <dcterms:modified xsi:type="dcterms:W3CDTF">2023-12-08T23:06:02Z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ies>
</file>