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5.xml" ContentType="application/vnd.openxmlformats-officedocument.presentationml.tags+xml"/>
  <Override PartName="/ppt/notesSlides/notesSlide25.xml" ContentType="application/vnd.openxmlformats-officedocument.presentationml.notesSlide+xml"/>
  <Override PartName="/ppt/tags/tag16.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7.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8.xml" ContentType="application/vnd.openxmlformats-officedocument.presentationml.tags+xml"/>
  <Override PartName="/ppt/notesSlides/notesSlide34.xml" ContentType="application/vnd.openxmlformats-officedocument.presentationml.notesSlide+xml"/>
  <Override PartName="/ppt/tags/tag19.xml" ContentType="application/vnd.openxmlformats-officedocument.presentationml.tags+xml"/>
  <Override PartName="/ppt/notesSlides/notesSlide35.xml" ContentType="application/vnd.openxmlformats-officedocument.presentationml.notesSlide+xml"/>
  <Override PartName="/ppt/tags/tag20.xml" ContentType="application/vnd.openxmlformats-officedocument.presentationml.tags+xml"/>
  <Override PartName="/ppt/notesSlides/notesSlide36.xml" ContentType="application/vnd.openxmlformats-officedocument.presentationml.notesSlide+xml"/>
  <Override PartName="/ppt/tags/tag21.xml" ContentType="application/vnd.openxmlformats-officedocument.presentationml.tags+xml"/>
  <Override PartName="/ppt/notesSlides/notesSlide37.xml" ContentType="application/vnd.openxmlformats-officedocument.presentationml.notesSlide+xml"/>
  <Override PartName="/ppt/tags/tag22.xml" ContentType="application/vnd.openxmlformats-officedocument.presentationml.tags+xml"/>
  <Override PartName="/ppt/notesSlides/notesSlide38.xml" ContentType="application/vnd.openxmlformats-officedocument.presentationml.notesSlide+xml"/>
  <Override PartName="/ppt/tags/tag23.xml" ContentType="application/vnd.openxmlformats-officedocument.presentationml.tags+xml"/>
  <Override PartName="/ppt/notesSlides/notesSlide39.xml" ContentType="application/vnd.openxmlformats-officedocument.presentationml.notesSlide+xml"/>
  <Override PartName="/ppt/tags/tag24.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25.xml" ContentType="application/vnd.openxmlformats-officedocument.presentationml.tags+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47"/>
  </p:notesMasterIdLst>
  <p:handoutMasterIdLst>
    <p:handoutMasterId r:id="rId48"/>
  </p:handoutMasterIdLst>
  <p:sldIdLst>
    <p:sldId id="430" r:id="rId5"/>
    <p:sldId id="258" r:id="rId6"/>
    <p:sldId id="259" r:id="rId7"/>
    <p:sldId id="260" r:id="rId8"/>
    <p:sldId id="307" r:id="rId9"/>
    <p:sldId id="416" r:id="rId10"/>
    <p:sldId id="417" r:id="rId11"/>
    <p:sldId id="418" r:id="rId12"/>
    <p:sldId id="330" r:id="rId13"/>
    <p:sldId id="409" r:id="rId14"/>
    <p:sldId id="267" r:id="rId15"/>
    <p:sldId id="268" r:id="rId16"/>
    <p:sldId id="278" r:id="rId17"/>
    <p:sldId id="419" r:id="rId18"/>
    <p:sldId id="282" r:id="rId19"/>
    <p:sldId id="420" r:id="rId20"/>
    <p:sldId id="421" r:id="rId21"/>
    <p:sldId id="422" r:id="rId22"/>
    <p:sldId id="423" r:id="rId23"/>
    <p:sldId id="424" r:id="rId24"/>
    <p:sldId id="425" r:id="rId25"/>
    <p:sldId id="277" r:id="rId26"/>
    <p:sldId id="410" r:id="rId27"/>
    <p:sldId id="286" r:id="rId28"/>
    <p:sldId id="426" r:id="rId29"/>
    <p:sldId id="427" r:id="rId30"/>
    <p:sldId id="289" r:id="rId31"/>
    <p:sldId id="290" r:id="rId32"/>
    <p:sldId id="291" r:id="rId33"/>
    <p:sldId id="411" r:id="rId34"/>
    <p:sldId id="292" r:id="rId35"/>
    <p:sldId id="293" r:id="rId36"/>
    <p:sldId id="412" r:id="rId37"/>
    <p:sldId id="405" r:id="rId38"/>
    <p:sldId id="301" r:id="rId39"/>
    <p:sldId id="302" r:id="rId40"/>
    <p:sldId id="428" r:id="rId41"/>
    <p:sldId id="304" r:id="rId42"/>
    <p:sldId id="429" r:id="rId43"/>
    <p:sldId id="306" r:id="rId44"/>
    <p:sldId id="389" r:id="rId45"/>
    <p:sldId id="262" r:id="rId46"/>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8CE3C32D-80B9-4817-B460-CE64EC2BF3FE}">
          <p14:sldIdLst>
            <p14:sldId id="430"/>
            <p14:sldId id="258"/>
            <p14:sldId id="259"/>
            <p14:sldId id="260"/>
          </p14:sldIdLst>
        </p14:section>
        <p14:section name="Technology for Testing with Braille" id="{F6DA3E2A-2CA4-4A23-8E4A-66036C04608F}">
          <p14:sldIdLst>
            <p14:sldId id="307"/>
            <p14:sldId id="416"/>
            <p14:sldId id="417"/>
            <p14:sldId id="418"/>
            <p14:sldId id="330"/>
          </p14:sldIdLst>
        </p14:section>
        <p14:section name="Administer Tests to Students Using Braille" id="{85952C62-FE3F-43E1-9254-C8E2E64E3C76}">
          <p14:sldIdLst>
            <p14:sldId id="409"/>
            <p14:sldId id="267"/>
            <p14:sldId id="268"/>
            <p14:sldId id="278"/>
            <p14:sldId id="419"/>
            <p14:sldId id="282"/>
            <p14:sldId id="420"/>
            <p14:sldId id="421"/>
            <p14:sldId id="422"/>
            <p14:sldId id="423"/>
            <p14:sldId id="424"/>
            <p14:sldId id="425"/>
            <p14:sldId id="277"/>
          </p14:sldIdLst>
        </p14:section>
        <p14:section name="Navigate a Test Using Braille" id="{F13BD9C4-3A69-41DC-8A03-01AC4806602C}">
          <p14:sldIdLst>
            <p14:sldId id="410"/>
            <p14:sldId id="286"/>
            <p14:sldId id="426"/>
            <p14:sldId id="427"/>
            <p14:sldId id="289"/>
            <p14:sldId id="290"/>
            <p14:sldId id="291"/>
          </p14:sldIdLst>
        </p14:section>
        <p14:section name="Test Elements" id="{03B2297A-003A-44AD-A1E0-54523A2F72CC}">
          <p14:sldIdLst>
            <p14:sldId id="411"/>
            <p14:sldId id="292"/>
            <p14:sldId id="293"/>
          </p14:sldIdLst>
        </p14:section>
        <p14:section name="Responding to Questions with JAWS Keyboard Commands" id="{C38EA08D-4C34-4AE9-BEF5-F92DC69429BC}">
          <p14:sldIdLst>
            <p14:sldId id="412"/>
            <p14:sldId id="405"/>
            <p14:sldId id="301"/>
            <p14:sldId id="302"/>
            <p14:sldId id="428"/>
            <p14:sldId id="304"/>
            <p14:sldId id="429"/>
            <p14:sldId id="306"/>
          </p14:sldIdLst>
        </p14:section>
        <p14:section name="Contact Information" id="{D911AAF5-C779-4DB2-8E2E-47E40E4EF002}">
          <p14:sldIdLst>
            <p14:sldId id="389"/>
            <p14:sldId id="262"/>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7A273E-F2ED-53F9-7BEB-B4C3E70D7769}" name="Julia Rosenthal" initials="JR" userId="S::julia.rosenthal@cambiumassessment.com::462f312c-89d3-4268-be70-b83a309f9a6a" providerId="AD"/>
  <p188:author id="{0E205882-567D-39A0-C869-3A3874B4C55A}" name="Wendy Nucci" initials="WN" userId="S::wendy.nucci@cambiumassessment.com::23953c50-775e-4a3f-956d-8c7ad07230ac" providerId="AD"/>
  <p188:author id="{3055CEA9-4E2A-C54B-D2D1-3BD7433AC571}" name="Jenna Sheets" initials="" userId="S::jenna.sheets@k12.wa.us::23733ebb-158f-4d66-80e7-103464caf80a" providerId="AD"/>
  <p188:author id="{BBB11FB2-FEC5-5C86-AD96-F16C5B8522BC}" name="Kimberly DeRousie" initials="KD" userId="S::Kimberly.DeRousie@k12.wa.us::fa28c831-7e70-45c9-a8bd-7ea726bd42c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Mills, Monica" initials="MM" lastIdx="11" clrIdx="8">
    <p:extLst>
      <p:ext uri="{19B8F6BF-5375-455C-9EA6-DF929625EA0E}">
        <p15:presenceInfo xmlns:p15="http://schemas.microsoft.com/office/powerpoint/2012/main" userId="S::mmills@air.org::c45eef33-598a-4d4e-81ae-afc889ac12d7" providerId="AD"/>
      </p:ext>
    </p:extLst>
  </p:cmAuthor>
  <p:cmAuthor id="10" name="Boyd, Brittany" initials="BB" lastIdx="27" clrIdx="9">
    <p:extLst>
      <p:ext uri="{19B8F6BF-5375-455C-9EA6-DF929625EA0E}">
        <p15:presenceInfo xmlns:p15="http://schemas.microsoft.com/office/powerpoint/2012/main" userId="S-1-5-21-1472932569-214068005-926709054-80161" providerId="AD"/>
      </p:ext>
    </p:extLst>
  </p:cmAuthor>
  <p:cmAuthor id="11" name="Evan Davis" initials="ED" lastIdx="11" clrIdx="10">
    <p:extLst>
      <p:ext uri="{19B8F6BF-5375-455C-9EA6-DF929625EA0E}">
        <p15:presenceInfo xmlns:p15="http://schemas.microsoft.com/office/powerpoint/2012/main" userId="S::evan.davis@cambiumassessment.com::0908157f-410a-4dba-b773-643e741566fb" providerId="AD"/>
      </p:ext>
    </p:extLst>
  </p:cmAuthor>
  <p:cmAuthor id="12" name="Kimberly DeRousie" initials="KD" lastIdx="189" clrIdx="11">
    <p:extLst>
      <p:ext uri="{19B8F6BF-5375-455C-9EA6-DF929625EA0E}">
        <p15:presenceInfo xmlns:p15="http://schemas.microsoft.com/office/powerpoint/2012/main" userId="S::Kimberly.DeRousie@k12.wa.us::fa28c831-7e70-45c9-a8bd-7ea726bd42c9" providerId="AD"/>
      </p:ext>
    </p:extLst>
  </p:cmAuthor>
  <p:cmAuthor id="13" name="Dennis Small" initials="DS" lastIdx="38" clrIdx="12">
    <p:extLst>
      <p:ext uri="{19B8F6BF-5375-455C-9EA6-DF929625EA0E}">
        <p15:presenceInfo xmlns:p15="http://schemas.microsoft.com/office/powerpoint/2012/main" userId="S::Dennis.Small@k12.wa.us::6d00242a-d157-4784-8217-918cabbf284f" providerId="AD"/>
      </p:ext>
    </p:extLst>
  </p:cmAuthor>
  <p:cmAuthor id="14" name="Susan Seegers" initials="SS" lastIdx="18" clrIdx="13">
    <p:extLst>
      <p:ext uri="{19B8F6BF-5375-455C-9EA6-DF929625EA0E}">
        <p15:presenceInfo xmlns:p15="http://schemas.microsoft.com/office/powerpoint/2012/main" userId="S::susan.seegers@k12.wa.us::f4c05fce-353d-4a1f-8c85-aa7b325babd8" providerId="AD"/>
      </p:ext>
    </p:extLst>
  </p:cmAuthor>
  <p:cmAuthor id="15" name="Julia Rosenthal" initials="JR" lastIdx="27" clrIdx="14">
    <p:extLst>
      <p:ext uri="{19B8F6BF-5375-455C-9EA6-DF929625EA0E}">
        <p15:presenceInfo xmlns:p15="http://schemas.microsoft.com/office/powerpoint/2012/main" userId="S::julia.rosenthal@cambiumassessment.com::462f312c-89d3-4268-be70-b83a309f9a6a" providerId="AD"/>
      </p:ext>
    </p:extLst>
  </p:cmAuthor>
  <p:cmAuthor id="16" name="Jennifer Strittmatter" initials="JS" lastIdx="2" clrIdx="15">
    <p:extLst>
      <p:ext uri="{19B8F6BF-5375-455C-9EA6-DF929625EA0E}">
        <p15:presenceInfo xmlns:p15="http://schemas.microsoft.com/office/powerpoint/2012/main" userId="S::jennifer.strittmatter@cambiumassessment.com::e8934ff7-9e4a-4c8d-9513-cfdab75a79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65A"/>
    <a:srgbClr val="FF00FF"/>
    <a:srgbClr val="DBDBDB"/>
    <a:srgbClr val="2C9ED9"/>
    <a:srgbClr val="224975"/>
    <a:srgbClr val="C6E7F7"/>
    <a:srgbClr val="26ABE1"/>
    <a:srgbClr val="319EFF"/>
    <a:srgbClr val="B9BBBE"/>
    <a:srgbClr val="A8CF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3" autoAdjust="0"/>
    <p:restoredTop sz="67378" autoAdjust="0"/>
  </p:normalViewPr>
  <p:slideViewPr>
    <p:cSldViewPr snapToGrid="0">
      <p:cViewPr varScale="1">
        <p:scale>
          <a:sx n="76" d="100"/>
          <a:sy n="76" d="100"/>
        </p:scale>
        <p:origin x="1728" y="90"/>
      </p:cViewPr>
      <p:guideLst>
        <p:guide orient="horz" pos="3840"/>
        <p:guide pos="3840"/>
      </p:guideLst>
    </p:cSldViewPr>
  </p:slideViewPr>
  <p:outlineViewPr>
    <p:cViewPr>
      <p:scale>
        <a:sx n="33" d="100"/>
        <a:sy n="33" d="100"/>
      </p:scale>
      <p:origin x="0" y="-79560"/>
    </p:cViewPr>
  </p:outlineViewPr>
  <p:notesTextViewPr>
    <p:cViewPr>
      <p:scale>
        <a:sx n="150" d="100"/>
        <a:sy n="150" d="100"/>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Welcome. In this training module</a:t>
            </a:r>
            <a:r>
              <a:rPr lang="en-US" altLang="en-US" dirty="0"/>
              <a:t>, we will discuss what test administrators need to know in order to administer tests to students using braille. </a:t>
            </a:r>
            <a:r>
              <a:rPr lang="en-US" dirty="0"/>
              <a:t>For more detailed information on administering tests to students using braille, please refer to the Assistive Technology Manual for Windows and macOS available on the WCAP portal.</a:t>
            </a:r>
          </a:p>
          <a:p>
            <a:endParaRPr lang="en-US" dirty="0"/>
          </a:p>
        </p:txBody>
      </p:sp>
      <p:sp>
        <p:nvSpPr>
          <p:cNvPr id="4" name="Slide Number Placeholder 3"/>
          <p:cNvSpPr>
            <a:spLocks noGrp="1"/>
          </p:cNvSpPr>
          <p:nvPr>
            <p:ph type="sldNum" sz="quarter" idx="10"/>
          </p:nvPr>
        </p:nvSpPr>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
        <p:nvSpPr>
          <p:cNvPr id="11" name="Slide Image Placeholder 10">
            <a:extLst>
              <a:ext uri="{FF2B5EF4-FFF2-40B4-BE49-F238E27FC236}">
                <a16:creationId xmlns:a16="http://schemas.microsoft.com/office/drawing/2014/main" id="{8B2A4ABA-0262-4E6B-B32B-0FFAF9563736}"/>
              </a:ext>
            </a:extLst>
          </p:cNvPr>
          <p:cNvSpPr>
            <a:spLocks noGrp="1" noRot="1" noChangeAspect="1"/>
          </p:cNvSpPr>
          <p:nvPr>
            <p:ph type="sldImg"/>
          </p:nvPr>
        </p:nvSpPr>
        <p:spPr/>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79825" cy="2070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10</a:t>
            </a:fld>
            <a:endParaRPr lang="en-US" dirty="0"/>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083379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altLang="en-US" sz="1200" kern="1200" dirty="0">
                <a:solidFill>
                  <a:schemeClr val="tx1"/>
                </a:solidFill>
                <a:latin typeface="Calibri"/>
                <a:ea typeface="+mn-ea"/>
                <a:cs typeface="+mn-cs"/>
              </a:rPr>
              <a:t>The procedure to create a test session is the same as it would be for students not using Braille. The test session should be started less than 20 minutes prior to starting the test in order to prevent the system from timing out. </a:t>
            </a:r>
          </a:p>
          <a:p>
            <a:pPr defTabSz="966612">
              <a:defRPr/>
            </a:pPr>
            <a:endParaRPr lang="en-US" altLang="en-US" sz="1200" kern="1200" dirty="0">
              <a:solidFill>
                <a:schemeClr val="tx1"/>
              </a:solidFill>
              <a:latin typeface="Calibri"/>
              <a:ea typeface="+mn-ea"/>
              <a:cs typeface="+mn-cs"/>
            </a:endParaRPr>
          </a:p>
          <a:p>
            <a:pPr marL="0" marR="0" lvl="0" indent="-228600" algn="l" defTabSz="966612" rtl="0" eaLnBrk="1" latinLnBrk="0" hangingPunct="1">
              <a:lnSpc>
                <a:spcPct val="115000"/>
              </a:lnSpc>
              <a:spcBef>
                <a:spcPts val="0"/>
              </a:spcBef>
              <a:spcAft>
                <a:spcPts val="1000"/>
              </a:spcAft>
              <a:defRPr/>
            </a:pPr>
            <a:r>
              <a:rPr lang="en-US" sz="1200" b="1" kern="1200" dirty="0">
                <a:solidFill>
                  <a:schemeClr val="tx1"/>
                </a:solidFill>
                <a:latin typeface="Calibri"/>
                <a:ea typeface="+mn-ea"/>
                <a:cs typeface="+mn-cs"/>
              </a:rPr>
              <a:t>Mathematics assessments: </a:t>
            </a:r>
            <a:r>
              <a:rPr lang="en-US" sz="1200" kern="1200" dirty="0">
                <a:solidFill>
                  <a:schemeClr val="tx1"/>
                </a:solidFill>
                <a:latin typeface="Calibri"/>
                <a:ea typeface="+mn-ea"/>
                <a:cs typeface="+mn-cs"/>
              </a:rPr>
              <a:t>in addition to the standard Braille presentation computer adaptive test requiring an on-site embosser, students may take the Braille Hybrid Adaptive Test (HAT).  Pre-embossed Braille graphics and testing materials are available to order ahead of time for students who do not have access to an embosser.</a:t>
            </a:r>
          </a:p>
          <a:p>
            <a:pPr defTabSz="966612">
              <a:defRPr/>
            </a:pPr>
            <a:endParaRPr lang="en-US" altLang="en-US" sz="1200" kern="1200" dirty="0">
              <a:solidFill>
                <a:schemeClr val="tx1"/>
              </a:solidFill>
              <a:latin typeface="Calibri"/>
              <a:ea typeface="+mn-ea"/>
              <a:cs typeface="+mn-cs"/>
            </a:endParaRPr>
          </a:p>
          <a:p>
            <a:pPr defTabSz="966612">
              <a:defRPr/>
            </a:pPr>
            <a:r>
              <a:rPr lang="en-US" sz="1200" kern="1200" dirty="0">
                <a:solidFill>
                  <a:schemeClr val="tx1"/>
                </a:solidFill>
                <a:latin typeface="Calibri"/>
                <a:ea typeface="+mn-ea"/>
                <a:cs typeface="+mn-cs"/>
              </a:rPr>
              <a:t>For detailed instructions on creating test sessions, walking students through the login process, approving/denying student access, pausing a test, monitoring student progress, and ending a test, please review the </a:t>
            </a:r>
            <a:r>
              <a:rPr lang="en-US" sz="1200" i="1" kern="1200" dirty="0">
                <a:solidFill>
                  <a:schemeClr val="tx1"/>
                </a:solidFill>
                <a:latin typeface="Calibri"/>
                <a:ea typeface="+mn-ea"/>
                <a:cs typeface="+mn-cs"/>
              </a:rPr>
              <a:t>Test Administrator Interface for Online Testing Module </a:t>
            </a:r>
            <a:r>
              <a:rPr lang="en-US" sz="1200" i="0" kern="1200" dirty="0">
                <a:solidFill>
                  <a:schemeClr val="tx1"/>
                </a:solidFill>
                <a:latin typeface="Calibri"/>
                <a:ea typeface="+mn-ea"/>
                <a:cs typeface="+mn-cs"/>
              </a:rPr>
              <a:t>and the </a:t>
            </a:r>
            <a:r>
              <a:rPr lang="en-US" sz="1200" i="1" kern="1200" dirty="0">
                <a:solidFill>
                  <a:schemeClr val="tx1"/>
                </a:solidFill>
                <a:latin typeface="Calibri"/>
                <a:ea typeface="+mn-ea"/>
                <a:cs typeface="+mn-cs"/>
              </a:rPr>
              <a:t>Secure Browser for Student Online Testing Module.</a:t>
            </a:r>
          </a:p>
        </p:txBody>
      </p:sp>
      <p:sp>
        <p:nvSpPr>
          <p:cNvPr id="4" name="Slide Number Placeholder 3"/>
          <p:cNvSpPr>
            <a:spLocks noGrp="1"/>
          </p:cNvSpPr>
          <p:nvPr>
            <p:ph type="sldNum" sz="quarter" idx="10"/>
          </p:nvPr>
        </p:nvSpPr>
        <p:spPr/>
        <p:txBody>
          <a:bodyPr/>
          <a:lstStyle/>
          <a:p>
            <a:fld id="{C840FDEF-DDE5-42CA-975B-5AC2C3FFCCCF}" type="slidenum">
              <a:rPr lang="en-US" smtClean="0"/>
              <a:t>11</a:t>
            </a:fld>
            <a:endParaRPr lang="en-US" dirty="0"/>
          </a:p>
        </p:txBody>
      </p:sp>
    </p:spTree>
    <p:extLst>
      <p:ext uri="{BB962C8B-B14F-4D97-AF65-F5344CB8AC3E}">
        <p14:creationId xmlns:p14="http://schemas.microsoft.com/office/powerpoint/2010/main" val="2887468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Calibri"/>
                <a:ea typeface="+mn-ea"/>
                <a:cs typeface="+mn-cs"/>
              </a:rPr>
              <a:t>Before testing can begin, the TA must prepare all devices that students will use for testing. First, the TA should open JAWS. Please note that if students are taking an ELA test, the TA must also mute the students’ devices. To navigate the test without sound, students may use RBDs, have a TA read text aloud, and/or request that stimuli and items be embossed.</a:t>
            </a:r>
          </a:p>
          <a:p>
            <a:endParaRPr lang="en-US" sz="1200" kern="1200" dirty="0">
              <a:solidFill>
                <a:schemeClr val="tx1"/>
              </a:solidFill>
              <a:latin typeface="Calibri"/>
              <a:ea typeface="+mn-ea"/>
              <a:cs typeface="+mn-cs"/>
            </a:endParaRPr>
          </a:p>
          <a:p>
            <a:pPr defTabSz="966612">
              <a:defRPr/>
            </a:pPr>
            <a:r>
              <a:rPr lang="en-US" sz="1200" kern="1200" dirty="0">
                <a:solidFill>
                  <a:schemeClr val="tx1"/>
                </a:solidFill>
                <a:latin typeface="Calibri"/>
                <a:ea typeface="+mn-ea"/>
                <a:cs typeface="+mn-cs"/>
              </a:rPr>
              <a:t>Next, the TA should open the Secure Browser that students will use to access the online testing interface.</a:t>
            </a:r>
            <a:r>
              <a:rPr lang="en-US" altLang="en-US" sz="1200" kern="1200" dirty="0">
                <a:solidFill>
                  <a:schemeClr val="tx1"/>
                </a:solidFill>
                <a:latin typeface="Calibri"/>
                <a:ea typeface="+mn-ea"/>
                <a:cs typeface="+mn-cs"/>
              </a:rPr>
              <a:t> If support is needed, please reach out to your Technology Coordinator. For more detailed information and additional technical tips, please refer to the </a:t>
            </a:r>
            <a:r>
              <a:rPr lang="en-US" altLang="en-US" sz="1200" i="1" kern="1200" dirty="0">
                <a:solidFill>
                  <a:schemeClr val="tx1"/>
                </a:solidFill>
                <a:latin typeface="Calibri"/>
                <a:ea typeface="+mn-ea"/>
                <a:cs typeface="+mn-cs"/>
              </a:rPr>
              <a:t>Test Administration Manual </a:t>
            </a:r>
            <a:r>
              <a:rPr lang="en-US" altLang="en-US" sz="1200" i="0" kern="1200" dirty="0">
                <a:solidFill>
                  <a:schemeClr val="tx1"/>
                </a:solidFill>
                <a:latin typeface="Calibri"/>
                <a:ea typeface="+mn-ea"/>
                <a:cs typeface="+mn-cs"/>
              </a:rPr>
              <a:t>and the section </a:t>
            </a:r>
            <a:r>
              <a:rPr lang="en-US" altLang="en-US" sz="1200" b="1" i="0" kern="1200" dirty="0">
                <a:solidFill>
                  <a:schemeClr val="tx1"/>
                </a:solidFill>
                <a:latin typeface="Calibri"/>
                <a:ea typeface="+mn-ea"/>
                <a:cs typeface="+mn-cs"/>
              </a:rPr>
              <a:t>Configuring Assistive Technologies</a:t>
            </a:r>
            <a:r>
              <a:rPr lang="en-US" altLang="en-US" sz="1200" i="0" kern="1200" dirty="0">
                <a:solidFill>
                  <a:schemeClr val="tx1"/>
                </a:solidFill>
                <a:latin typeface="Calibri"/>
                <a:ea typeface="+mn-ea"/>
                <a:cs typeface="+mn-cs"/>
              </a:rPr>
              <a:t> section of the </a:t>
            </a:r>
            <a:r>
              <a:rPr lang="en-US" altLang="en-US" sz="1200" i="1" kern="1200" dirty="0">
                <a:solidFill>
                  <a:schemeClr val="tx1"/>
                </a:solidFill>
                <a:latin typeface="Calibri"/>
                <a:ea typeface="+mn-ea"/>
                <a:cs typeface="+mn-cs"/>
              </a:rPr>
              <a:t>Technology Guide </a:t>
            </a:r>
            <a:r>
              <a:rPr lang="en-US" altLang="en-US" sz="1200" i="0" kern="1200" dirty="0">
                <a:solidFill>
                  <a:schemeClr val="tx1"/>
                </a:solidFill>
                <a:latin typeface="Calibri"/>
                <a:ea typeface="+mn-ea"/>
                <a:cs typeface="+mn-cs"/>
              </a:rPr>
              <a:t>on the WCAP portal.</a:t>
            </a:r>
            <a:endParaRPr lang="en-US" altLang="en-US" sz="1200" i="1" kern="1200" dirty="0">
              <a:solidFill>
                <a:schemeClr val="tx1"/>
              </a:solidFill>
              <a:latin typeface="Calibri"/>
              <a:ea typeface="+mn-ea"/>
              <a:cs typeface="+mn-cs"/>
            </a:endParaRPr>
          </a:p>
        </p:txBody>
      </p:sp>
      <p:sp>
        <p:nvSpPr>
          <p:cNvPr id="4" name="Slide Number Placeholder 3"/>
          <p:cNvSpPr>
            <a:spLocks noGrp="1"/>
          </p:cNvSpPr>
          <p:nvPr>
            <p:ph type="sldNum" sz="quarter" idx="10"/>
          </p:nvPr>
        </p:nvSpPr>
        <p:spPr/>
        <p:txBody>
          <a:bodyPr/>
          <a:lstStyle/>
          <a:p>
            <a:fld id="{C840FDEF-DDE5-42CA-975B-5AC2C3FFCCCF}" type="slidenum">
              <a:rPr lang="en-US" smtClean="0"/>
              <a:t>12</a:t>
            </a:fld>
            <a:endParaRPr lang="en-US" dirty="0"/>
          </a:p>
        </p:txBody>
      </p:sp>
    </p:spTree>
    <p:extLst>
      <p:ext uri="{BB962C8B-B14F-4D97-AF65-F5344CB8AC3E}">
        <p14:creationId xmlns:p14="http://schemas.microsoft.com/office/powerpoint/2010/main" val="701550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kern="1200" dirty="0">
                <a:solidFill>
                  <a:schemeClr val="tx1"/>
                </a:solidFill>
                <a:latin typeface="Calibri   "/>
                <a:ea typeface="+mn-ea"/>
                <a:cs typeface="+mn-cs"/>
              </a:rPr>
              <a:t>The online testing system allows students to emboss test material with TA approval. As mentioned previously, the software that sends emboss requests to the Braille embosser must be installed on computers that TAs use for test sessions.</a:t>
            </a:r>
          </a:p>
          <a:p>
            <a:endParaRPr lang="en-US" sz="1200" kern="1200" dirty="0">
              <a:solidFill>
                <a:schemeClr val="tx1"/>
              </a:solidFill>
              <a:latin typeface="Calibri   "/>
              <a:ea typeface="+mn-ea"/>
              <a:cs typeface="+mn-cs"/>
            </a:endParaRPr>
          </a:p>
          <a:p>
            <a:pPr lvl="0"/>
            <a:r>
              <a:rPr lang="en-US" sz="1200" dirty="0">
                <a:effectLst/>
                <a:latin typeface="Calibri   "/>
              </a:rPr>
              <a:t>Students in Washington who have the Emboss setting changed in TIDE will automatically get the embossing set to Auto-Request. This means that the emboss requests automatically appear on the TA Interface as students navigate the test--no extra steps needed by the student.</a:t>
            </a:r>
          </a:p>
          <a:p>
            <a:pPr lvl="0"/>
            <a:endParaRPr lang="en-US" sz="1200" kern="1200" dirty="0">
              <a:solidFill>
                <a:schemeClr val="tx1"/>
              </a:solidFill>
              <a:latin typeface="Calibri   "/>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Calibri   "/>
                <a:ea typeface="+mn-ea"/>
                <a:cs typeface="+mn-cs"/>
              </a:rPr>
              <a:t>A note about the Auto-Request setting: Auto-emboss request automatically “pre-fetches” (or queues up) print requests for upcoming test items before students access them. For example, when a student accesses the fifth test item, auto-emboss request may send print requests for items six and seven in advance. If a student pauses the test and you do not print out the pre-fetched print requests, the student will need to send print requests manually when resuming the test and proceed to those pre-fetched items.</a:t>
            </a:r>
          </a:p>
          <a:p>
            <a:pPr lvl="0"/>
            <a:endParaRPr lang="en-US" sz="1200" kern="1200" dirty="0">
              <a:solidFill>
                <a:schemeClr val="tx1"/>
              </a:solidFill>
              <a:latin typeface="Calibri   "/>
              <a:ea typeface="+mn-ea"/>
              <a:cs typeface="+mn-cs"/>
            </a:endParaRPr>
          </a:p>
          <a:p>
            <a:pPr lvl="0"/>
            <a:r>
              <a:rPr lang="en-US" sz="1200" kern="1200" dirty="0">
                <a:solidFill>
                  <a:schemeClr val="tx1"/>
                </a:solidFill>
                <a:latin typeface="Calibri   "/>
                <a:ea typeface="+mn-ea"/>
                <a:cs typeface="+mn-cs"/>
              </a:rPr>
              <a:t>TAs can see which emboss setting is selected for a given student’s test in the test settings window during the approval process.</a:t>
            </a:r>
          </a:p>
          <a:p>
            <a:pPr lvl="0"/>
            <a:endParaRPr lang="en-US" sz="1200" kern="1200" dirty="0">
              <a:solidFill>
                <a:schemeClr val="tx1"/>
              </a:solidFill>
              <a:latin typeface="Calibri   "/>
              <a:ea typeface="+mn-ea"/>
              <a:cs typeface="+mn-cs"/>
            </a:endParaRPr>
          </a:p>
          <a:p>
            <a:r>
              <a:rPr lang="en-US" sz="1200" kern="1200" dirty="0">
                <a:solidFill>
                  <a:schemeClr val="tx1"/>
                </a:solidFill>
                <a:latin typeface="Calibri   "/>
                <a:ea typeface="+mn-ea"/>
                <a:cs typeface="+mn-cs"/>
              </a:rPr>
              <a:t>For more information about handling emboss requests, please refer to the </a:t>
            </a:r>
            <a:r>
              <a:rPr lang="en-US" sz="1200" i="1" dirty="0">
                <a:effectLst/>
                <a:latin typeface="Calibri   "/>
              </a:rPr>
              <a:t>Assistive Technology Manual for Windows &amp; macOS</a:t>
            </a:r>
            <a:r>
              <a:rPr lang="en-US" sz="1200" i="1" kern="1200" dirty="0">
                <a:solidFill>
                  <a:schemeClr val="tx1"/>
                </a:solidFill>
                <a:latin typeface="Calibri   "/>
                <a:ea typeface="+mn-ea"/>
                <a:cs typeface="+mn-cs"/>
              </a:rPr>
              <a:t>.</a:t>
            </a:r>
          </a:p>
        </p:txBody>
      </p:sp>
      <p:sp>
        <p:nvSpPr>
          <p:cNvPr id="4" name="Slide Number Placeholder 3"/>
          <p:cNvSpPr>
            <a:spLocks noGrp="1"/>
          </p:cNvSpPr>
          <p:nvPr>
            <p:ph type="sldNum" sz="quarter" idx="10"/>
          </p:nvPr>
        </p:nvSpPr>
        <p:spPr/>
        <p:txBody>
          <a:bodyPr/>
          <a:lstStyle/>
          <a:p>
            <a:fld id="{C840FDEF-DDE5-42CA-975B-5AC2C3FFCCCF}" type="slidenum">
              <a:rPr lang="en-US" smtClean="0"/>
              <a:t>13</a:t>
            </a:fld>
            <a:endParaRPr lang="en-US" dirty="0"/>
          </a:p>
        </p:txBody>
      </p:sp>
    </p:spTree>
    <p:extLst>
      <p:ext uri="{BB962C8B-B14F-4D97-AF65-F5344CB8AC3E}">
        <p14:creationId xmlns:p14="http://schemas.microsoft.com/office/powerpoint/2010/main" val="2566850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Notes Placeholder 2"/>
          <p:cNvSpPr>
            <a:spLocks noGrp="1"/>
          </p:cNvSpPr>
          <p:nvPr>
            <p:ph type="body" idx="1"/>
          </p:nvPr>
        </p:nvSpPr>
        <p:spPr/>
        <p:txBody>
          <a:bodyPr/>
          <a:lstStyle/>
          <a:p>
            <a:r>
              <a:rPr lang="en-US" altLang="en-US" dirty="0"/>
              <a:t>When a student sends an emboss request, the </a:t>
            </a:r>
            <a:r>
              <a:rPr lang="en-US" altLang="ja-JP" dirty="0"/>
              <a:t>Printer icon will appear in the Actions column of the monitoring screen. Click the button to view the request. </a:t>
            </a:r>
            <a:r>
              <a:rPr lang="en-US" altLang="en-US" dirty="0"/>
              <a:t>If you click the X button to </a:t>
            </a:r>
            <a:r>
              <a:rPr lang="en-US" altLang="ja-JP" dirty="0"/>
              <a:t>deny the emboss request, nothing will be embossed.</a:t>
            </a:r>
          </a:p>
          <a:p>
            <a:endParaRPr lang="en-US" altLang="ja-JP" dirty="0"/>
          </a:p>
          <a:p>
            <a:r>
              <a:rPr lang="en-US" altLang="en-US" dirty="0"/>
              <a:t>If you click the checkmark button to </a:t>
            </a:r>
            <a:r>
              <a:rPr lang="en-US" altLang="ja-JP" dirty="0"/>
              <a:t>approve the emboss request, a print dialog will appear depending on the type of item you are embossing.</a:t>
            </a:r>
          </a:p>
          <a:p>
            <a:endParaRPr lang="en-US" altLang="en-US" dirty="0"/>
          </a:p>
          <a:p>
            <a:r>
              <a:rPr lang="en-US" altLang="en-US" dirty="0"/>
              <a:t>Before approving the student’</a:t>
            </a:r>
            <a:r>
              <a:rPr lang="en-US" altLang="ja-JP" dirty="0"/>
              <a:t>s emboss request, ensure that it will be sent to an embosser that is monitored by staff who have been trained in test security. All printed or embossed test items, stimuli, and reading passages must be securely stored and destroyed immediately following a testing session.</a:t>
            </a:r>
          </a:p>
          <a:p>
            <a:endParaRPr lang="en-US" altLang="en-US" dirty="0"/>
          </a:p>
        </p:txBody>
      </p:sp>
      <p:sp>
        <p:nvSpPr>
          <p:cNvPr id="5530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77873" indent="-299183">
              <a:defRPr>
                <a:solidFill>
                  <a:schemeClr val="tx1"/>
                </a:solidFill>
                <a:latin typeface="Calibri" pitchFamily="34" charset="0"/>
              </a:defRPr>
            </a:lvl2pPr>
            <a:lvl3pPr marL="1196728" indent="-239345">
              <a:defRPr>
                <a:solidFill>
                  <a:schemeClr val="tx1"/>
                </a:solidFill>
                <a:latin typeface="Calibri" pitchFamily="34" charset="0"/>
              </a:defRPr>
            </a:lvl3pPr>
            <a:lvl4pPr marL="1675420" indent="-239345">
              <a:defRPr>
                <a:solidFill>
                  <a:schemeClr val="tx1"/>
                </a:solidFill>
                <a:latin typeface="Calibri" pitchFamily="34" charset="0"/>
              </a:defRPr>
            </a:lvl4pPr>
            <a:lvl5pPr marL="2154112" indent="-239345">
              <a:defRPr>
                <a:solidFill>
                  <a:schemeClr val="tx1"/>
                </a:solidFill>
                <a:latin typeface="Calibri" pitchFamily="34" charset="0"/>
              </a:defRPr>
            </a:lvl5pPr>
            <a:lvl6pPr marL="2632804" indent="-239345" fontAlgn="base">
              <a:spcBef>
                <a:spcPct val="0"/>
              </a:spcBef>
              <a:spcAft>
                <a:spcPct val="0"/>
              </a:spcAft>
              <a:defRPr>
                <a:solidFill>
                  <a:schemeClr val="tx1"/>
                </a:solidFill>
                <a:latin typeface="Calibri" pitchFamily="34" charset="0"/>
              </a:defRPr>
            </a:lvl6pPr>
            <a:lvl7pPr marL="3111495" indent="-239345" fontAlgn="base">
              <a:spcBef>
                <a:spcPct val="0"/>
              </a:spcBef>
              <a:spcAft>
                <a:spcPct val="0"/>
              </a:spcAft>
              <a:defRPr>
                <a:solidFill>
                  <a:schemeClr val="tx1"/>
                </a:solidFill>
                <a:latin typeface="Calibri" pitchFamily="34" charset="0"/>
              </a:defRPr>
            </a:lvl7pPr>
            <a:lvl8pPr marL="3590186" indent="-239345" fontAlgn="base">
              <a:spcBef>
                <a:spcPct val="0"/>
              </a:spcBef>
              <a:spcAft>
                <a:spcPct val="0"/>
              </a:spcAft>
              <a:defRPr>
                <a:solidFill>
                  <a:schemeClr val="tx1"/>
                </a:solidFill>
                <a:latin typeface="Calibri" pitchFamily="34" charset="0"/>
              </a:defRPr>
            </a:lvl8pPr>
            <a:lvl9pPr marL="4068877" indent="-239345" fontAlgn="base">
              <a:spcBef>
                <a:spcPct val="0"/>
              </a:spcBef>
              <a:spcAft>
                <a:spcPct val="0"/>
              </a:spcAft>
              <a:defRPr>
                <a:solidFill>
                  <a:schemeClr val="tx1"/>
                </a:solidFill>
                <a:latin typeface="Calibri" pitchFamily="34" charset="0"/>
              </a:defRPr>
            </a:lvl9pPr>
          </a:lstStyle>
          <a:p>
            <a:fld id="{A1E447D2-6642-44E6-A025-F2EF935550D7}" type="slidenum">
              <a:rPr lang="en-US" altLang="en-US" smtClean="0"/>
              <a:pPr/>
              <a:t>14</a:t>
            </a:fld>
            <a:endParaRPr lang="en-US" altLang="en-US" dirty="0"/>
          </a:p>
        </p:txBody>
      </p:sp>
      <p:sp>
        <p:nvSpPr>
          <p:cNvPr id="4" name="Slide Image Placeholder 3">
            <a:extLst>
              <a:ext uri="{FF2B5EF4-FFF2-40B4-BE49-F238E27FC236}">
                <a16:creationId xmlns:a16="http://schemas.microsoft.com/office/drawing/2014/main" id="{9D9CD36F-BDD1-43BC-B230-FAB5FDAB3535}"/>
              </a:ext>
            </a:extLst>
          </p:cNvPr>
          <p:cNvSpPr>
            <a:spLocks noGrp="1" noRot="1" noChangeAspect="1"/>
          </p:cNvSpPr>
          <p:nvPr>
            <p:ph type="sldImg"/>
          </p:nvPr>
        </p:nvSpPr>
        <p:spPr/>
      </p:sp>
    </p:spTree>
    <p:extLst>
      <p:ext uri="{BB962C8B-B14F-4D97-AF65-F5344CB8AC3E}">
        <p14:creationId xmlns:p14="http://schemas.microsoft.com/office/powerpoint/2010/main" val="1908229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a:latin typeface="Calibri   "/>
              </a:rPr>
              <a:t>The embossed output for student emboss requests depends on the file type associated with a test question. There are two types of files:</a:t>
            </a:r>
          </a:p>
          <a:p>
            <a:endParaRPr lang="en-US" sz="1200" dirty="0">
              <a:latin typeface="Calibri   "/>
            </a:endParaRPr>
          </a:p>
          <a:p>
            <a:pPr lvl="0"/>
            <a:r>
              <a:rPr lang="en-US" sz="1200" b="1" dirty="0">
                <a:latin typeface="Calibri   "/>
              </a:rPr>
              <a:t>Braille Ready File (BRF) types </a:t>
            </a:r>
            <a:r>
              <a:rPr lang="en-US" sz="1200" dirty="0">
                <a:latin typeface="Calibri   "/>
              </a:rPr>
              <a:t>are used for emboss requests containing only text (including formatted tables). The Duxbury Braille Translator software handles BRF files.</a:t>
            </a:r>
          </a:p>
          <a:p>
            <a:pPr lvl="0"/>
            <a:endParaRPr lang="en-US" sz="1200" dirty="0">
              <a:latin typeface="Calibri   "/>
            </a:endParaRPr>
          </a:p>
          <a:p>
            <a:pPr lvl="0"/>
            <a:r>
              <a:rPr lang="en-US" sz="1200" b="1" dirty="0">
                <a:latin typeface="Calibri   "/>
              </a:rPr>
              <a:t>Printer Output File (PRN) types </a:t>
            </a:r>
            <a:r>
              <a:rPr lang="en-US" sz="1200" dirty="0">
                <a:latin typeface="Calibri   "/>
              </a:rPr>
              <a:t>are used for emboss requests containing tactile or spatial components (such as images). The ViewPlus Tiger Viewer software handles PRN files.</a:t>
            </a:r>
          </a:p>
        </p:txBody>
      </p:sp>
      <p:sp>
        <p:nvSpPr>
          <p:cNvPr id="55300"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77873" indent="-299183">
              <a:defRPr>
                <a:solidFill>
                  <a:schemeClr val="tx1"/>
                </a:solidFill>
                <a:latin typeface="Calibri" pitchFamily="34" charset="0"/>
              </a:defRPr>
            </a:lvl2pPr>
            <a:lvl3pPr marL="1196728" indent="-239345">
              <a:defRPr>
                <a:solidFill>
                  <a:schemeClr val="tx1"/>
                </a:solidFill>
                <a:latin typeface="Calibri" pitchFamily="34" charset="0"/>
              </a:defRPr>
            </a:lvl3pPr>
            <a:lvl4pPr marL="1675420" indent="-239345">
              <a:defRPr>
                <a:solidFill>
                  <a:schemeClr val="tx1"/>
                </a:solidFill>
                <a:latin typeface="Calibri" pitchFamily="34" charset="0"/>
              </a:defRPr>
            </a:lvl4pPr>
            <a:lvl5pPr marL="2154112" indent="-239345">
              <a:defRPr>
                <a:solidFill>
                  <a:schemeClr val="tx1"/>
                </a:solidFill>
                <a:latin typeface="Calibri" pitchFamily="34" charset="0"/>
              </a:defRPr>
            </a:lvl5pPr>
            <a:lvl6pPr marL="2632804" indent="-239345" fontAlgn="base">
              <a:spcBef>
                <a:spcPct val="0"/>
              </a:spcBef>
              <a:spcAft>
                <a:spcPct val="0"/>
              </a:spcAft>
              <a:defRPr>
                <a:solidFill>
                  <a:schemeClr val="tx1"/>
                </a:solidFill>
                <a:latin typeface="Calibri" pitchFamily="34" charset="0"/>
              </a:defRPr>
            </a:lvl6pPr>
            <a:lvl7pPr marL="3111495" indent="-239345" fontAlgn="base">
              <a:spcBef>
                <a:spcPct val="0"/>
              </a:spcBef>
              <a:spcAft>
                <a:spcPct val="0"/>
              </a:spcAft>
              <a:defRPr>
                <a:solidFill>
                  <a:schemeClr val="tx1"/>
                </a:solidFill>
                <a:latin typeface="Calibri" pitchFamily="34" charset="0"/>
              </a:defRPr>
            </a:lvl7pPr>
            <a:lvl8pPr marL="3590186" indent="-239345" fontAlgn="base">
              <a:spcBef>
                <a:spcPct val="0"/>
              </a:spcBef>
              <a:spcAft>
                <a:spcPct val="0"/>
              </a:spcAft>
              <a:defRPr>
                <a:solidFill>
                  <a:schemeClr val="tx1"/>
                </a:solidFill>
                <a:latin typeface="Calibri" pitchFamily="34" charset="0"/>
              </a:defRPr>
            </a:lvl8pPr>
            <a:lvl9pPr marL="4068877" indent="-23934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1E447D2-6642-44E6-A025-F2EF935550D7}" type="slidenum">
              <a:rPr lang="en-US" altLang="en-US" smtClean="0">
                <a:latin typeface="Arial" panose="020B0604020202020204" pitchFamily="34" charset="0"/>
              </a:rPr>
              <a:pPr fontAlgn="base">
                <a:spcBef>
                  <a:spcPct val="0"/>
                </a:spcBef>
                <a:spcAft>
                  <a:spcPct val="0"/>
                </a:spcAft>
                <a:defRPr/>
              </a:pPr>
              <a:t>15</a:t>
            </a:fld>
            <a:endParaRPr lang="en-US" altLang="en-US" dirty="0">
              <a:latin typeface="Arial" panose="020B0604020202020204" pitchFamily="34" charset="0"/>
            </a:endParaRPr>
          </a:p>
        </p:txBody>
      </p:sp>
    </p:spTree>
    <p:extLst>
      <p:ext uri="{BB962C8B-B14F-4D97-AF65-F5344CB8AC3E}">
        <p14:creationId xmlns:p14="http://schemas.microsoft.com/office/powerpoint/2010/main" val="1539242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Notes Placeholder 2"/>
          <p:cNvSpPr>
            <a:spLocks noGrp="1"/>
          </p:cNvSpPr>
          <p:nvPr>
            <p:ph type="body" idx="1"/>
          </p:nvPr>
        </p:nvSpPr>
        <p:spPr/>
        <p:txBody>
          <a:bodyPr/>
          <a:lstStyle/>
          <a:p>
            <a:r>
              <a:rPr lang="en-US" dirty="0"/>
              <a:t>Follow the below steps when printing a file in PRN format:</a:t>
            </a:r>
          </a:p>
          <a:p>
            <a:endParaRPr lang="en-US" dirty="0"/>
          </a:p>
          <a:p>
            <a:pPr marL="228600" lvl="0" indent="-228600">
              <a:buFont typeface="+mj-lt"/>
              <a:buAutoNum type="arabicPeriod"/>
            </a:pPr>
            <a:r>
              <a:rPr lang="en-US" dirty="0"/>
              <a:t>When you approve a print request that prints in PRN format, a print dialog window opens.</a:t>
            </a:r>
          </a:p>
          <a:p>
            <a:pPr marL="628650" lvl="1" indent="-171450">
              <a:buFont typeface="Arial" panose="020B0604020202020204" pitchFamily="34" charset="0"/>
              <a:buChar char="•"/>
            </a:pPr>
            <a:r>
              <a:rPr lang="en-US" dirty="0"/>
              <a:t>Select to Save the file to your computer.</a:t>
            </a:r>
          </a:p>
          <a:p>
            <a:pPr marL="228600" lvl="0" indent="-228600">
              <a:buAutoNum type="arabicPeriod" startAt="2"/>
            </a:pPr>
            <a:r>
              <a:rPr lang="en-US" dirty="0"/>
              <a:t>Locate the saved PRN file and open it.</a:t>
            </a:r>
          </a:p>
          <a:p>
            <a:pPr marL="628650" lvl="1" indent="-171450">
              <a:buFont typeface="Arial" panose="020B0604020202020204" pitchFamily="34" charset="0"/>
              <a:buChar char="•"/>
            </a:pPr>
            <a:r>
              <a:rPr lang="en-US" dirty="0"/>
              <a:t>If Tiger Designer is set as the default program for PRN files, a Print window appears.  Ensure that only one copy is being printed and the Printer Name is set to </a:t>
            </a:r>
            <a:r>
              <a:rPr lang="en-US" dirty="0" err="1"/>
              <a:t>ViewPlus</a:t>
            </a:r>
            <a:r>
              <a:rPr lang="en-US" dirty="0"/>
              <a:t> Max (or for the supported ViewPlus embosser you are using).</a:t>
            </a:r>
          </a:p>
          <a:p>
            <a:pPr lvl="0"/>
            <a:r>
              <a:rPr lang="en-US" dirty="0"/>
              <a:t>3.   Click Print.  </a:t>
            </a:r>
          </a:p>
          <a:p>
            <a:pPr lvl="1"/>
            <a:endParaRPr lang="en-US" dirty="0"/>
          </a:p>
          <a:p>
            <a:pPr lvl="1"/>
            <a:endParaRPr lang="en-US" dirty="0"/>
          </a:p>
        </p:txBody>
      </p:sp>
      <p:sp>
        <p:nvSpPr>
          <p:cNvPr id="5530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77873" indent="-299183">
              <a:defRPr>
                <a:solidFill>
                  <a:schemeClr val="tx1"/>
                </a:solidFill>
                <a:latin typeface="Calibri" pitchFamily="34" charset="0"/>
              </a:defRPr>
            </a:lvl2pPr>
            <a:lvl3pPr marL="1196728" indent="-239345">
              <a:defRPr>
                <a:solidFill>
                  <a:schemeClr val="tx1"/>
                </a:solidFill>
                <a:latin typeface="Calibri" pitchFamily="34" charset="0"/>
              </a:defRPr>
            </a:lvl3pPr>
            <a:lvl4pPr marL="1675420" indent="-239345">
              <a:defRPr>
                <a:solidFill>
                  <a:schemeClr val="tx1"/>
                </a:solidFill>
                <a:latin typeface="Calibri" pitchFamily="34" charset="0"/>
              </a:defRPr>
            </a:lvl4pPr>
            <a:lvl5pPr marL="2154112" indent="-239345">
              <a:defRPr>
                <a:solidFill>
                  <a:schemeClr val="tx1"/>
                </a:solidFill>
                <a:latin typeface="Calibri" pitchFamily="34" charset="0"/>
              </a:defRPr>
            </a:lvl5pPr>
            <a:lvl6pPr marL="2632804" indent="-239345" fontAlgn="base">
              <a:spcBef>
                <a:spcPct val="0"/>
              </a:spcBef>
              <a:spcAft>
                <a:spcPct val="0"/>
              </a:spcAft>
              <a:defRPr>
                <a:solidFill>
                  <a:schemeClr val="tx1"/>
                </a:solidFill>
                <a:latin typeface="Calibri" pitchFamily="34" charset="0"/>
              </a:defRPr>
            </a:lvl6pPr>
            <a:lvl7pPr marL="3111495" indent="-239345" fontAlgn="base">
              <a:spcBef>
                <a:spcPct val="0"/>
              </a:spcBef>
              <a:spcAft>
                <a:spcPct val="0"/>
              </a:spcAft>
              <a:defRPr>
                <a:solidFill>
                  <a:schemeClr val="tx1"/>
                </a:solidFill>
                <a:latin typeface="Calibri" pitchFamily="34" charset="0"/>
              </a:defRPr>
            </a:lvl7pPr>
            <a:lvl8pPr marL="3590186" indent="-239345" fontAlgn="base">
              <a:spcBef>
                <a:spcPct val="0"/>
              </a:spcBef>
              <a:spcAft>
                <a:spcPct val="0"/>
              </a:spcAft>
              <a:defRPr>
                <a:solidFill>
                  <a:schemeClr val="tx1"/>
                </a:solidFill>
                <a:latin typeface="Calibri" pitchFamily="34" charset="0"/>
              </a:defRPr>
            </a:lvl8pPr>
            <a:lvl9pPr marL="4068877" indent="-239345" fontAlgn="base">
              <a:spcBef>
                <a:spcPct val="0"/>
              </a:spcBef>
              <a:spcAft>
                <a:spcPct val="0"/>
              </a:spcAft>
              <a:defRPr>
                <a:solidFill>
                  <a:schemeClr val="tx1"/>
                </a:solidFill>
                <a:latin typeface="Calibri" pitchFamily="34" charset="0"/>
              </a:defRPr>
            </a:lvl9pPr>
          </a:lstStyle>
          <a:p>
            <a:fld id="{A1E447D2-6642-44E6-A025-F2EF935550D7}" type="slidenum">
              <a:rPr lang="en-US" altLang="en-US" smtClean="0"/>
              <a:pPr/>
              <a:t>16</a:t>
            </a:fld>
            <a:endParaRPr lang="en-US" altLang="en-US" dirty="0"/>
          </a:p>
        </p:txBody>
      </p:sp>
      <p:sp>
        <p:nvSpPr>
          <p:cNvPr id="4" name="Slide Image Placeholder 3">
            <a:extLst>
              <a:ext uri="{FF2B5EF4-FFF2-40B4-BE49-F238E27FC236}">
                <a16:creationId xmlns:a16="http://schemas.microsoft.com/office/drawing/2014/main" id="{FABA4919-3536-4922-BAFE-CB628202CEAF}"/>
              </a:ext>
            </a:extLst>
          </p:cNvPr>
          <p:cNvSpPr>
            <a:spLocks noGrp="1" noRot="1" noChangeAspect="1"/>
          </p:cNvSpPr>
          <p:nvPr>
            <p:ph type="sldImg"/>
          </p:nvPr>
        </p:nvSpPr>
        <p:spPr/>
      </p:sp>
    </p:spTree>
    <p:extLst>
      <p:ext uri="{BB962C8B-B14F-4D97-AF65-F5344CB8AC3E}">
        <p14:creationId xmlns:p14="http://schemas.microsoft.com/office/powerpoint/2010/main" val="992283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If the Print button is disabled, you may need to convert the files in Tiger Designer. To do this, open the file in Tiger Designer and click Yes when a popup message asks if you want to convert the file. Then save the file as a Tiger Designer Document file (.TDSX) and try printing it again.</a:t>
            </a:r>
          </a:p>
          <a:p>
            <a:pPr lvl="1"/>
            <a:endParaRPr lang="en-US" dirty="0"/>
          </a:p>
          <a:p>
            <a:pPr lvl="0"/>
            <a:r>
              <a:rPr lang="en-US" dirty="0"/>
              <a:t>If this popup message does not appear, navigate to File &gt; Save As. Choose the destination where you wish to save the file, then select </a:t>
            </a:r>
            <a:r>
              <a:rPr lang="en-US" dirty="0" err="1"/>
              <a:t>Viewplus</a:t>
            </a:r>
            <a:r>
              <a:rPr lang="en-US" dirty="0"/>
              <a:t> Cub/Max PRN files (*.prn) from the Save as Type dropdown.</a:t>
            </a:r>
          </a:p>
          <a:p>
            <a:pPr lvl="1"/>
            <a:endParaRPr lang="en-US" dirty="0"/>
          </a:p>
          <a:p>
            <a:pPr lvl="1"/>
            <a:endParaRPr lang="en-US" dirty="0"/>
          </a:p>
          <a:p>
            <a:endParaRPr lang="en-US" dirty="0"/>
          </a:p>
        </p:txBody>
      </p:sp>
      <p:sp>
        <p:nvSpPr>
          <p:cNvPr id="4" name="Slide Number Placeholder 3"/>
          <p:cNvSpPr>
            <a:spLocks noGrp="1"/>
          </p:cNvSpPr>
          <p:nvPr>
            <p:ph type="sldNum" sz="quarter" idx="5"/>
          </p:nvPr>
        </p:nvSpPr>
        <p:spPr/>
        <p:txBody>
          <a:bodyPr/>
          <a:lstStyle/>
          <a:p>
            <a:fld id="{5D5420A3-AFD7-4EF9-9190-4CBE9ECCF7DF}" type="slidenum">
              <a:rPr lang="en-US" smtClean="0"/>
              <a:pPr/>
              <a:t>17</a:t>
            </a:fld>
            <a:endParaRPr lang="en-US"/>
          </a:p>
        </p:txBody>
      </p:sp>
      <p:sp>
        <p:nvSpPr>
          <p:cNvPr id="7" name="Slide Image Placeholder 6">
            <a:extLst>
              <a:ext uri="{FF2B5EF4-FFF2-40B4-BE49-F238E27FC236}">
                <a16:creationId xmlns:a16="http://schemas.microsoft.com/office/drawing/2014/main" id="{43F2887D-3633-4158-9522-83B3D15F2275}"/>
              </a:ext>
            </a:extLst>
          </p:cNvPr>
          <p:cNvSpPr>
            <a:spLocks noGrp="1" noRot="1" noChangeAspect="1"/>
          </p:cNvSpPr>
          <p:nvPr>
            <p:ph type="sldImg"/>
          </p:nvPr>
        </p:nvSpPr>
        <p:spPr/>
      </p:sp>
    </p:spTree>
    <p:extLst>
      <p:ext uri="{BB962C8B-B14F-4D97-AF65-F5344CB8AC3E}">
        <p14:creationId xmlns:p14="http://schemas.microsoft.com/office/powerpoint/2010/main" val="3472864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Notes Placeholder 2"/>
          <p:cNvSpPr>
            <a:spLocks noGrp="1"/>
          </p:cNvSpPr>
          <p:nvPr>
            <p:ph type="body" idx="1"/>
          </p:nvPr>
        </p:nvSpPr>
        <p:spPr/>
        <p:txBody>
          <a:bodyPr/>
          <a:lstStyle/>
          <a:p>
            <a:r>
              <a:rPr lang="en-US" dirty="0"/>
              <a:t>Follow these steps when printing a file in BRF format:</a:t>
            </a:r>
          </a:p>
          <a:p>
            <a:endParaRPr lang="en-US" dirty="0"/>
          </a:p>
          <a:p>
            <a:pPr marL="228600" lvl="0" indent="-228600">
              <a:buFont typeface="+mj-lt"/>
              <a:buAutoNum type="arabicPeriod"/>
            </a:pPr>
            <a:r>
              <a:rPr lang="en-US" dirty="0"/>
              <a:t>When you approve a print request that prints in BRF format, a print dialog window opens.</a:t>
            </a:r>
          </a:p>
          <a:p>
            <a:pPr marL="628650" lvl="1" indent="-171450">
              <a:buFont typeface="Arial" panose="020B0604020202020204" pitchFamily="34" charset="0"/>
              <a:buChar char="•"/>
            </a:pPr>
            <a:r>
              <a:rPr lang="en-US" dirty="0"/>
              <a:t>Select Open with.</a:t>
            </a:r>
          </a:p>
          <a:p>
            <a:pPr marL="628650" lvl="1" indent="-171450">
              <a:buFont typeface="Arial" panose="020B0604020202020204" pitchFamily="34" charset="0"/>
              <a:buChar char="•"/>
            </a:pPr>
            <a:r>
              <a:rPr lang="en-US" dirty="0"/>
              <a:t>In the drop-down list, select Duxbury Braille Translator.</a:t>
            </a:r>
          </a:p>
          <a:p>
            <a:pPr marL="628650" lvl="1" indent="-171450">
              <a:buFont typeface="Arial" panose="020B0604020202020204" pitchFamily="34" charset="0"/>
              <a:buChar char="•"/>
            </a:pPr>
            <a:r>
              <a:rPr lang="en-US" dirty="0"/>
              <a:t>Click OK. The Import File window opens.</a:t>
            </a:r>
          </a:p>
          <a:p>
            <a:pPr marL="228600" lvl="0" indent="-228600">
              <a:buFont typeface="+mj-lt"/>
              <a:buAutoNum type="arabicPeriod"/>
            </a:pPr>
            <a:r>
              <a:rPr lang="en-US" dirty="0"/>
              <a:t>In the Import File window, ensure that the following are selected:</a:t>
            </a:r>
          </a:p>
          <a:p>
            <a:pPr marL="628650" lvl="1" indent="-171450">
              <a:buFont typeface="Arial" panose="020B0604020202020204" pitchFamily="34" charset="0"/>
              <a:buChar char="•"/>
            </a:pPr>
            <a:r>
              <a:rPr lang="en-US" dirty="0"/>
              <a:t>Template:</a:t>
            </a:r>
          </a:p>
          <a:p>
            <a:pPr marL="1085850" lvl="2" indent="-171450">
              <a:buFont typeface="Arial" panose="020B0604020202020204" pitchFamily="34" charset="0"/>
              <a:buChar char="•"/>
            </a:pPr>
            <a:r>
              <a:rPr lang="en-US" dirty="0"/>
              <a:t>For Duxbury 11.2 or earlier: English (American) – Standard Literary Format</a:t>
            </a:r>
          </a:p>
          <a:p>
            <a:pPr marL="1085850" lvl="2" indent="-171450">
              <a:buFont typeface="Arial" panose="020B0604020202020204" pitchFamily="34" charset="0"/>
              <a:buChar char="•"/>
            </a:pPr>
            <a:r>
              <a:rPr lang="en-US" dirty="0"/>
              <a:t>For Duxbury 11.3 or later: English (BANA Pre-UEB) – Literary Format </a:t>
            </a:r>
          </a:p>
          <a:p>
            <a:pPr marL="628650" lvl="1" indent="-171450">
              <a:buFont typeface="Arial" panose="020B0604020202020204" pitchFamily="34" charset="0"/>
              <a:buChar char="•"/>
            </a:pPr>
            <a:r>
              <a:rPr lang="en-US" dirty="0"/>
              <a:t>Import Filter: Formatted braille</a:t>
            </a:r>
          </a:p>
          <a:p>
            <a:endParaRPr lang="en-US" dirty="0"/>
          </a:p>
        </p:txBody>
      </p:sp>
      <p:sp>
        <p:nvSpPr>
          <p:cNvPr id="5530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77873" indent="-299183">
              <a:defRPr>
                <a:solidFill>
                  <a:schemeClr val="tx1"/>
                </a:solidFill>
                <a:latin typeface="Calibri" pitchFamily="34" charset="0"/>
              </a:defRPr>
            </a:lvl2pPr>
            <a:lvl3pPr marL="1196728" indent="-239345">
              <a:defRPr>
                <a:solidFill>
                  <a:schemeClr val="tx1"/>
                </a:solidFill>
                <a:latin typeface="Calibri" pitchFamily="34" charset="0"/>
              </a:defRPr>
            </a:lvl3pPr>
            <a:lvl4pPr marL="1675420" indent="-239345">
              <a:defRPr>
                <a:solidFill>
                  <a:schemeClr val="tx1"/>
                </a:solidFill>
                <a:latin typeface="Calibri" pitchFamily="34" charset="0"/>
              </a:defRPr>
            </a:lvl4pPr>
            <a:lvl5pPr marL="2154112" indent="-239345">
              <a:defRPr>
                <a:solidFill>
                  <a:schemeClr val="tx1"/>
                </a:solidFill>
                <a:latin typeface="Calibri" pitchFamily="34" charset="0"/>
              </a:defRPr>
            </a:lvl5pPr>
            <a:lvl6pPr marL="2632804" indent="-239345" fontAlgn="base">
              <a:spcBef>
                <a:spcPct val="0"/>
              </a:spcBef>
              <a:spcAft>
                <a:spcPct val="0"/>
              </a:spcAft>
              <a:defRPr>
                <a:solidFill>
                  <a:schemeClr val="tx1"/>
                </a:solidFill>
                <a:latin typeface="Calibri" pitchFamily="34" charset="0"/>
              </a:defRPr>
            </a:lvl6pPr>
            <a:lvl7pPr marL="3111495" indent="-239345" fontAlgn="base">
              <a:spcBef>
                <a:spcPct val="0"/>
              </a:spcBef>
              <a:spcAft>
                <a:spcPct val="0"/>
              </a:spcAft>
              <a:defRPr>
                <a:solidFill>
                  <a:schemeClr val="tx1"/>
                </a:solidFill>
                <a:latin typeface="Calibri" pitchFamily="34" charset="0"/>
              </a:defRPr>
            </a:lvl7pPr>
            <a:lvl8pPr marL="3590186" indent="-239345" fontAlgn="base">
              <a:spcBef>
                <a:spcPct val="0"/>
              </a:spcBef>
              <a:spcAft>
                <a:spcPct val="0"/>
              </a:spcAft>
              <a:defRPr>
                <a:solidFill>
                  <a:schemeClr val="tx1"/>
                </a:solidFill>
                <a:latin typeface="Calibri" pitchFamily="34" charset="0"/>
              </a:defRPr>
            </a:lvl8pPr>
            <a:lvl9pPr marL="4068877" indent="-239345" fontAlgn="base">
              <a:spcBef>
                <a:spcPct val="0"/>
              </a:spcBef>
              <a:spcAft>
                <a:spcPct val="0"/>
              </a:spcAft>
              <a:defRPr>
                <a:solidFill>
                  <a:schemeClr val="tx1"/>
                </a:solidFill>
                <a:latin typeface="Calibri" pitchFamily="34" charset="0"/>
              </a:defRPr>
            </a:lvl9pPr>
          </a:lstStyle>
          <a:p>
            <a:fld id="{A1E447D2-6642-44E6-A025-F2EF935550D7}" type="slidenum">
              <a:rPr lang="en-US" altLang="en-US" smtClean="0"/>
              <a:pPr/>
              <a:t>18</a:t>
            </a:fld>
            <a:endParaRPr lang="en-US" altLang="en-US" dirty="0"/>
          </a:p>
        </p:txBody>
      </p:sp>
      <p:sp>
        <p:nvSpPr>
          <p:cNvPr id="4" name="Slide Image Placeholder 3">
            <a:extLst>
              <a:ext uri="{FF2B5EF4-FFF2-40B4-BE49-F238E27FC236}">
                <a16:creationId xmlns:a16="http://schemas.microsoft.com/office/drawing/2014/main" id="{FA377179-523C-4E7E-8D3B-6EC6F2590A16}"/>
              </a:ext>
            </a:extLst>
          </p:cNvPr>
          <p:cNvSpPr>
            <a:spLocks noGrp="1" noRot="1" noChangeAspect="1"/>
          </p:cNvSpPr>
          <p:nvPr>
            <p:ph type="sldImg"/>
          </p:nvPr>
        </p:nvSpPr>
        <p:spPr/>
      </p:sp>
    </p:spTree>
    <p:extLst>
      <p:ext uri="{BB962C8B-B14F-4D97-AF65-F5344CB8AC3E}">
        <p14:creationId xmlns:p14="http://schemas.microsoft.com/office/powerpoint/2010/main" val="77371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Notes Placeholder 2"/>
          <p:cNvSpPr>
            <a:spLocks noGrp="1"/>
          </p:cNvSpPr>
          <p:nvPr>
            <p:ph type="body" idx="1"/>
          </p:nvPr>
        </p:nvSpPr>
        <p:spPr/>
        <p:txBody>
          <a:bodyPr/>
          <a:lstStyle/>
          <a:p>
            <a:pPr marL="228600" lvl="0" indent="-228600">
              <a:buFont typeface="+mj-lt"/>
              <a:buAutoNum type="arabicPeriod" startAt="3"/>
            </a:pPr>
            <a:r>
              <a:rPr lang="en-US" dirty="0"/>
              <a:t>Click OK. The Duxbury Braille Translator preview window opens.</a:t>
            </a:r>
          </a:p>
          <a:p>
            <a:pPr marL="228600" lvl="0" indent="-228600">
              <a:buFont typeface="+mj-lt"/>
              <a:buAutoNum type="arabicPeriod" startAt="3"/>
            </a:pPr>
            <a:r>
              <a:rPr lang="en-US" dirty="0"/>
              <a:t>Go to File &gt; Emboss. The File: Emboss window opens.</a:t>
            </a:r>
          </a:p>
          <a:p>
            <a:pPr marL="228600" lvl="0" indent="-228600">
              <a:buFont typeface="+mj-lt"/>
              <a:buAutoNum type="arabicPeriod" startAt="3"/>
            </a:pPr>
            <a:r>
              <a:rPr lang="en-US" dirty="0"/>
              <a:t>Ensure that only one copy is being printed, the page range is set to All, and the </a:t>
            </a:r>
            <a:r>
              <a:rPr lang="en-US" dirty="0" err="1"/>
              <a:t>Brailler</a:t>
            </a:r>
            <a:r>
              <a:rPr lang="en-US" dirty="0"/>
              <a:t> Device is set to ViewPlus Max (or other ViewPlus embosser).</a:t>
            </a:r>
          </a:p>
          <a:p>
            <a:pPr marL="228600" lvl="0" indent="-228600">
              <a:buFont typeface="+mj-lt"/>
              <a:buAutoNum type="arabicPeriod" startAt="3"/>
            </a:pPr>
            <a:r>
              <a:rPr lang="en-US" dirty="0"/>
              <a:t>Click OK.</a:t>
            </a:r>
          </a:p>
          <a:p>
            <a:pPr lvl="1"/>
            <a:endParaRPr lang="en-US" dirty="0"/>
          </a:p>
        </p:txBody>
      </p:sp>
      <p:sp>
        <p:nvSpPr>
          <p:cNvPr id="5530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77873" indent="-299183">
              <a:defRPr>
                <a:solidFill>
                  <a:schemeClr val="tx1"/>
                </a:solidFill>
                <a:latin typeface="Calibri" pitchFamily="34" charset="0"/>
              </a:defRPr>
            </a:lvl2pPr>
            <a:lvl3pPr marL="1196728" indent="-239345">
              <a:defRPr>
                <a:solidFill>
                  <a:schemeClr val="tx1"/>
                </a:solidFill>
                <a:latin typeface="Calibri" pitchFamily="34" charset="0"/>
              </a:defRPr>
            </a:lvl3pPr>
            <a:lvl4pPr marL="1675420" indent="-239345">
              <a:defRPr>
                <a:solidFill>
                  <a:schemeClr val="tx1"/>
                </a:solidFill>
                <a:latin typeface="Calibri" pitchFamily="34" charset="0"/>
              </a:defRPr>
            </a:lvl4pPr>
            <a:lvl5pPr marL="2154112" indent="-239345">
              <a:defRPr>
                <a:solidFill>
                  <a:schemeClr val="tx1"/>
                </a:solidFill>
                <a:latin typeface="Calibri" pitchFamily="34" charset="0"/>
              </a:defRPr>
            </a:lvl5pPr>
            <a:lvl6pPr marL="2632804" indent="-239345" fontAlgn="base">
              <a:spcBef>
                <a:spcPct val="0"/>
              </a:spcBef>
              <a:spcAft>
                <a:spcPct val="0"/>
              </a:spcAft>
              <a:defRPr>
                <a:solidFill>
                  <a:schemeClr val="tx1"/>
                </a:solidFill>
                <a:latin typeface="Calibri" pitchFamily="34" charset="0"/>
              </a:defRPr>
            </a:lvl6pPr>
            <a:lvl7pPr marL="3111495" indent="-239345" fontAlgn="base">
              <a:spcBef>
                <a:spcPct val="0"/>
              </a:spcBef>
              <a:spcAft>
                <a:spcPct val="0"/>
              </a:spcAft>
              <a:defRPr>
                <a:solidFill>
                  <a:schemeClr val="tx1"/>
                </a:solidFill>
                <a:latin typeface="Calibri" pitchFamily="34" charset="0"/>
              </a:defRPr>
            </a:lvl7pPr>
            <a:lvl8pPr marL="3590186" indent="-239345" fontAlgn="base">
              <a:spcBef>
                <a:spcPct val="0"/>
              </a:spcBef>
              <a:spcAft>
                <a:spcPct val="0"/>
              </a:spcAft>
              <a:defRPr>
                <a:solidFill>
                  <a:schemeClr val="tx1"/>
                </a:solidFill>
                <a:latin typeface="Calibri" pitchFamily="34" charset="0"/>
              </a:defRPr>
            </a:lvl8pPr>
            <a:lvl9pPr marL="4068877" indent="-239345" fontAlgn="base">
              <a:spcBef>
                <a:spcPct val="0"/>
              </a:spcBef>
              <a:spcAft>
                <a:spcPct val="0"/>
              </a:spcAft>
              <a:defRPr>
                <a:solidFill>
                  <a:schemeClr val="tx1"/>
                </a:solidFill>
                <a:latin typeface="Calibri" pitchFamily="34" charset="0"/>
              </a:defRPr>
            </a:lvl9pPr>
          </a:lstStyle>
          <a:p>
            <a:fld id="{A1E447D2-6642-44E6-A025-F2EF935550D7}" type="slidenum">
              <a:rPr lang="en-US" altLang="en-US" smtClean="0"/>
              <a:pPr/>
              <a:t>19</a:t>
            </a:fld>
            <a:endParaRPr lang="en-US" altLang="en-US" dirty="0"/>
          </a:p>
        </p:txBody>
      </p:sp>
      <p:sp>
        <p:nvSpPr>
          <p:cNvPr id="4" name="Slide Image Placeholder 3">
            <a:extLst>
              <a:ext uri="{FF2B5EF4-FFF2-40B4-BE49-F238E27FC236}">
                <a16:creationId xmlns:a16="http://schemas.microsoft.com/office/drawing/2014/main" id="{BC8B6AB1-2F23-411C-9A6D-33EFC04E5A11}"/>
              </a:ext>
            </a:extLst>
          </p:cNvPr>
          <p:cNvSpPr>
            <a:spLocks noGrp="1" noRot="1" noChangeAspect="1"/>
          </p:cNvSpPr>
          <p:nvPr>
            <p:ph type="sldImg"/>
          </p:nvPr>
        </p:nvSpPr>
        <p:spPr/>
      </p:sp>
    </p:spTree>
    <p:extLst>
      <p:ext uri="{BB962C8B-B14F-4D97-AF65-F5344CB8AC3E}">
        <p14:creationId xmlns:p14="http://schemas.microsoft.com/office/powerpoint/2010/main" val="4287567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of this presentation, you should be able to:</a:t>
            </a:r>
          </a:p>
          <a:p>
            <a:endParaRPr lang="en-US" dirty="0"/>
          </a:p>
          <a:p>
            <a:pPr marL="251319" lvl="1" indent="-251319">
              <a:buFont typeface="Arial" panose="020B0604020202020204" pitchFamily="34" charset="0"/>
              <a:buChar char="•"/>
            </a:pPr>
            <a:r>
              <a:rPr lang="en-US" dirty="0"/>
              <a:t>Understand available Braille type</a:t>
            </a:r>
          </a:p>
          <a:p>
            <a:pPr marL="251319" lvl="1" indent="-251319">
              <a:buFont typeface="Arial" panose="020B0604020202020204" pitchFamily="34" charset="0"/>
              <a:buChar char="•"/>
            </a:pPr>
            <a:r>
              <a:rPr lang="en-US" dirty="0"/>
              <a:t>Administer tests to students using Braille</a:t>
            </a:r>
          </a:p>
          <a:p>
            <a:pPr marL="251319" lvl="1" indent="-251319">
              <a:buFont typeface="Arial" panose="020B0604020202020204" pitchFamily="34" charset="0"/>
              <a:buChar char="•"/>
            </a:pPr>
            <a:r>
              <a:rPr lang="en-US" dirty="0"/>
              <a:t>Correctly handle emboss requests during testing</a:t>
            </a:r>
          </a:p>
          <a:p>
            <a:pPr marL="251319" lvl="1" indent="-251319">
              <a:buFont typeface="Arial" panose="020B0604020202020204" pitchFamily="34" charset="0"/>
              <a:buChar char="•"/>
            </a:pPr>
            <a:r>
              <a:rPr lang="en-US" dirty="0"/>
              <a:t>Understand how students using Braille sign into the Student Testing Site and respond to test items</a:t>
            </a:r>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840FDEF-DDE5-42CA-975B-5AC2C3FFCCCF}" type="slidenum">
              <a:rPr lang="en-US" smtClean="0"/>
              <a:t>2</a:t>
            </a:fld>
            <a:endParaRPr lang="en-US" dirty="0"/>
          </a:p>
        </p:txBody>
      </p:sp>
    </p:spTree>
    <p:extLst>
      <p:ext uri="{BB962C8B-B14F-4D97-AF65-F5344CB8AC3E}">
        <p14:creationId xmlns:p14="http://schemas.microsoft.com/office/powerpoint/2010/main" val="4214270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Most supported web browsers automatically save downloaded files. If your computer saves the BRF and PRN files from emboss requests, you must delete all test-related files from your browser’s download archive for security purposes. This task is accomplished in different ways depending on which browser you are using.</a:t>
            </a:r>
          </a:p>
          <a:p>
            <a:endParaRPr lang="en-US" dirty="0"/>
          </a:p>
          <a:p>
            <a:r>
              <a:rPr lang="en-US" dirty="0"/>
              <a:t>For more information on how to delete test-related files from your internet browser’s download archive, please consult the Assistive Technology Manual for Windows and macOS.</a:t>
            </a:r>
          </a:p>
        </p:txBody>
      </p:sp>
      <p:sp>
        <p:nvSpPr>
          <p:cNvPr id="4" name="Slide Number Placeholder 3"/>
          <p:cNvSpPr>
            <a:spLocks noGrp="1"/>
          </p:cNvSpPr>
          <p:nvPr>
            <p:ph type="sldNum" sz="quarter" idx="10"/>
          </p:nvPr>
        </p:nvSpPr>
        <p:spPr/>
        <p:txBody>
          <a:bodyPr/>
          <a:lstStyle/>
          <a:p>
            <a:fld id="{C840FDEF-DDE5-42CA-975B-5AC2C3FFCCCF}" type="slidenum">
              <a:rPr lang="en-US" smtClean="0"/>
              <a:pPr/>
              <a:t>20</a:t>
            </a:fld>
            <a:endParaRPr lang="en-US"/>
          </a:p>
        </p:txBody>
      </p:sp>
      <p:sp>
        <p:nvSpPr>
          <p:cNvPr id="7" name="Slide Image Placeholder 6">
            <a:extLst>
              <a:ext uri="{FF2B5EF4-FFF2-40B4-BE49-F238E27FC236}">
                <a16:creationId xmlns:a16="http://schemas.microsoft.com/office/drawing/2014/main" id="{0C4B8C3F-AC6E-41C5-8936-1A97ED5F727D}"/>
              </a:ext>
            </a:extLst>
          </p:cNvPr>
          <p:cNvSpPr>
            <a:spLocks noGrp="1" noRot="1" noChangeAspect="1"/>
          </p:cNvSpPr>
          <p:nvPr>
            <p:ph type="sldImg"/>
          </p:nvPr>
        </p:nvSpPr>
        <p:spPr/>
      </p:sp>
    </p:spTree>
    <p:extLst>
      <p:ext uri="{BB962C8B-B14F-4D97-AF65-F5344CB8AC3E}">
        <p14:creationId xmlns:p14="http://schemas.microsoft.com/office/powerpoint/2010/main" val="1875318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Approved Requests option allows you to view a list of every print request you approved during the current session. To see all approved requests, select the Menu button, and then select Approved Requests.</a:t>
            </a:r>
          </a:p>
          <a:p>
            <a:endParaRPr lang="en-US" dirty="0"/>
          </a:p>
          <a:p>
            <a:r>
              <a:rPr lang="en-US" dirty="0"/>
              <a:t>If you wish to print this list for your own records, select Print at the top of the Approved Requests window.</a:t>
            </a:r>
          </a:p>
          <a:p>
            <a:endParaRPr lang="en-US" dirty="0"/>
          </a:p>
        </p:txBody>
      </p:sp>
      <p:sp>
        <p:nvSpPr>
          <p:cNvPr id="4" name="Slide Number Placeholder 3"/>
          <p:cNvSpPr>
            <a:spLocks noGrp="1"/>
          </p:cNvSpPr>
          <p:nvPr>
            <p:ph type="sldNum" sz="quarter" idx="10"/>
          </p:nvPr>
        </p:nvSpPr>
        <p:spPr/>
        <p:txBody>
          <a:bodyPr/>
          <a:lstStyle/>
          <a:p>
            <a:fld id="{E8B097D6-EE9F-415D-9708-2BB67BC396CD}" type="slidenum">
              <a:rPr lang="en-US" smtClean="0"/>
              <a:pPr/>
              <a:t>21</a:t>
            </a:fld>
            <a:endParaRPr lang="en-US" dirty="0"/>
          </a:p>
        </p:txBody>
      </p:sp>
      <p:sp>
        <p:nvSpPr>
          <p:cNvPr id="7" name="Slide Image Placeholder 6">
            <a:extLst>
              <a:ext uri="{FF2B5EF4-FFF2-40B4-BE49-F238E27FC236}">
                <a16:creationId xmlns:a16="http://schemas.microsoft.com/office/drawing/2014/main" id="{5B232ACB-FBA6-48C5-986F-C2488739996A}"/>
              </a:ext>
            </a:extLst>
          </p:cNvPr>
          <p:cNvSpPr>
            <a:spLocks noGrp="1" noRot="1" noChangeAspect="1"/>
          </p:cNvSpPr>
          <p:nvPr>
            <p:ph type="sldImg"/>
          </p:nvPr>
        </p:nvSpPr>
        <p:spPr/>
      </p:sp>
    </p:spTree>
    <p:extLst>
      <p:ext uri="{BB962C8B-B14F-4D97-AF65-F5344CB8AC3E}">
        <p14:creationId xmlns:p14="http://schemas.microsoft.com/office/powerpoint/2010/main" val="3078506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Notes Placeholder 2"/>
          <p:cNvSpPr>
            <a:spLocks noGrp="1"/>
          </p:cNvSpPr>
          <p:nvPr>
            <p:ph type="body" idx="1"/>
          </p:nvPr>
        </p:nvSpPr>
        <p:spPr/>
        <p:txBody>
          <a:bodyPr/>
          <a:lstStyle/>
          <a:p>
            <a:r>
              <a:rPr lang="en-US" altLang="en-US" dirty="0"/>
              <a:t>If you wish to print a snapshot of the TA Interface in its current view, select the </a:t>
            </a:r>
            <a:r>
              <a:rPr lang="en-US" altLang="ja-JP" dirty="0"/>
              <a:t>Print icon located below the Menu button. Printing a snapshot of the test session information can be useful for tracking which students did not complete their tests and may need to be scheduled for another session. </a:t>
            </a:r>
          </a:p>
          <a:p>
            <a:endParaRPr lang="en-US" altLang="ja-JP" dirty="0"/>
          </a:p>
          <a:p>
            <a:r>
              <a:rPr lang="en-US" altLang="ja-JP" dirty="0"/>
              <a:t>Remember that any printouts containing personally identifiable student information must be securely stored and should be destroyed after use.</a:t>
            </a:r>
            <a:endParaRPr lang="en-US" altLang="en-US" dirty="0"/>
          </a:p>
          <a:p>
            <a:endParaRPr lang="en-US" altLang="en-US" dirty="0"/>
          </a:p>
        </p:txBody>
      </p:sp>
      <p:sp>
        <p:nvSpPr>
          <p:cNvPr id="4710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77873" indent="-299183">
              <a:defRPr>
                <a:solidFill>
                  <a:schemeClr val="tx1"/>
                </a:solidFill>
                <a:latin typeface="Calibri" pitchFamily="34" charset="0"/>
              </a:defRPr>
            </a:lvl2pPr>
            <a:lvl3pPr marL="1196728" indent="-239345">
              <a:defRPr>
                <a:solidFill>
                  <a:schemeClr val="tx1"/>
                </a:solidFill>
                <a:latin typeface="Calibri" pitchFamily="34" charset="0"/>
              </a:defRPr>
            </a:lvl3pPr>
            <a:lvl4pPr marL="1675420" indent="-239345">
              <a:defRPr>
                <a:solidFill>
                  <a:schemeClr val="tx1"/>
                </a:solidFill>
                <a:latin typeface="Calibri" pitchFamily="34" charset="0"/>
              </a:defRPr>
            </a:lvl4pPr>
            <a:lvl5pPr marL="2154112" indent="-239345">
              <a:defRPr>
                <a:solidFill>
                  <a:schemeClr val="tx1"/>
                </a:solidFill>
                <a:latin typeface="Calibri" pitchFamily="34" charset="0"/>
              </a:defRPr>
            </a:lvl5pPr>
            <a:lvl6pPr marL="2632804" indent="-239345" fontAlgn="base">
              <a:spcBef>
                <a:spcPct val="0"/>
              </a:spcBef>
              <a:spcAft>
                <a:spcPct val="0"/>
              </a:spcAft>
              <a:defRPr>
                <a:solidFill>
                  <a:schemeClr val="tx1"/>
                </a:solidFill>
                <a:latin typeface="Calibri" pitchFamily="34" charset="0"/>
              </a:defRPr>
            </a:lvl6pPr>
            <a:lvl7pPr marL="3111495" indent="-239345" fontAlgn="base">
              <a:spcBef>
                <a:spcPct val="0"/>
              </a:spcBef>
              <a:spcAft>
                <a:spcPct val="0"/>
              </a:spcAft>
              <a:defRPr>
                <a:solidFill>
                  <a:schemeClr val="tx1"/>
                </a:solidFill>
                <a:latin typeface="Calibri" pitchFamily="34" charset="0"/>
              </a:defRPr>
            </a:lvl7pPr>
            <a:lvl8pPr marL="3590186" indent="-239345" fontAlgn="base">
              <a:spcBef>
                <a:spcPct val="0"/>
              </a:spcBef>
              <a:spcAft>
                <a:spcPct val="0"/>
              </a:spcAft>
              <a:defRPr>
                <a:solidFill>
                  <a:schemeClr val="tx1"/>
                </a:solidFill>
                <a:latin typeface="Calibri" pitchFamily="34" charset="0"/>
              </a:defRPr>
            </a:lvl8pPr>
            <a:lvl9pPr marL="4068877" indent="-239345" fontAlgn="base">
              <a:spcBef>
                <a:spcPct val="0"/>
              </a:spcBef>
              <a:spcAft>
                <a:spcPct val="0"/>
              </a:spcAft>
              <a:defRPr>
                <a:solidFill>
                  <a:schemeClr val="tx1"/>
                </a:solidFill>
                <a:latin typeface="Calibri" pitchFamily="34" charset="0"/>
              </a:defRPr>
            </a:lvl9pPr>
          </a:lstStyle>
          <a:p>
            <a:fld id="{9D90BC52-05D8-4847-8A65-D725FDD24E05}" type="slidenum">
              <a:rPr lang="en-US" altLang="en-US" smtClean="0"/>
              <a:pPr/>
              <a:t>22</a:t>
            </a:fld>
            <a:endParaRPr lang="en-US" altLang="en-US" dirty="0"/>
          </a:p>
        </p:txBody>
      </p:sp>
      <p:sp>
        <p:nvSpPr>
          <p:cNvPr id="4" name="Slide Image Placeholder 3">
            <a:extLst>
              <a:ext uri="{FF2B5EF4-FFF2-40B4-BE49-F238E27FC236}">
                <a16:creationId xmlns:a16="http://schemas.microsoft.com/office/drawing/2014/main" id="{0F343D7B-79F6-451A-9A3A-CDA1C1FB6379}"/>
              </a:ext>
            </a:extLst>
          </p:cNvPr>
          <p:cNvSpPr>
            <a:spLocks noGrp="1" noRot="1" noChangeAspect="1"/>
          </p:cNvSpPr>
          <p:nvPr>
            <p:ph type="sldImg"/>
          </p:nvPr>
        </p:nvSpPr>
        <p:spPr/>
      </p:sp>
    </p:spTree>
    <p:extLst>
      <p:ext uri="{BB962C8B-B14F-4D97-AF65-F5344CB8AC3E}">
        <p14:creationId xmlns:p14="http://schemas.microsoft.com/office/powerpoint/2010/main" val="2041258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79825" cy="2070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23</a:t>
            </a:fld>
            <a:endParaRPr lang="en-US" dirty="0"/>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89935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altLang="en-US" sz="1200" dirty="0">
                <a:latin typeface="Calibri   "/>
              </a:rPr>
              <a:t>Next, we are going to walk through the steps</a:t>
            </a:r>
            <a:r>
              <a:rPr lang="en-US" altLang="en-US" sz="1200" baseline="0" dirty="0">
                <a:latin typeface="Calibri   "/>
              </a:rPr>
              <a:t> that students using Braille will follow in order to sign in to the online testing system and take tests.</a:t>
            </a:r>
          </a:p>
          <a:p>
            <a:pPr defTabSz="966612">
              <a:defRPr/>
            </a:pPr>
            <a:endParaRPr lang="en-US" altLang="en-US" sz="1200" baseline="0" dirty="0">
              <a:latin typeface="Calibri   "/>
            </a:endParaRPr>
          </a:p>
          <a:p>
            <a:pPr defTabSz="966612">
              <a:defRPr/>
            </a:pPr>
            <a:r>
              <a:rPr lang="en-US" altLang="en-US" sz="1200" baseline="0" dirty="0">
                <a:latin typeface="Calibri   "/>
              </a:rPr>
              <a:t>Students should be familiar with the login process and navigation tools from taking the Practice Test, Training Test, and/or Interim Assessments.</a:t>
            </a:r>
            <a:endParaRPr lang="en-US" altLang="en-US" sz="1200" dirty="0">
              <a:latin typeface="Calibri   "/>
            </a:endParaRPr>
          </a:p>
          <a:p>
            <a:endParaRPr lang="en-US" sz="1200" dirty="0">
              <a:latin typeface="Calibri   "/>
            </a:endParaRPr>
          </a:p>
          <a:p>
            <a:r>
              <a:rPr lang="en-US" sz="1200" dirty="0">
                <a:latin typeface="Calibri   "/>
              </a:rPr>
              <a:t>JAWS allows students to navigate through their test by using keyboard commands. You can see some commonly used keyboard commands for JAWS in this table. We will refer back to these commands in the following slides. </a:t>
            </a:r>
          </a:p>
          <a:p>
            <a:endParaRPr lang="en-US" sz="1200" dirty="0">
              <a:latin typeface="Calibri   "/>
            </a:endParaRPr>
          </a:p>
          <a:p>
            <a:r>
              <a:rPr lang="en-US" sz="1200" dirty="0">
                <a:latin typeface="Calibri   "/>
              </a:rPr>
              <a:t>Note that students testing with an RBD may have other means of navigating the online testing interface. For more information and a complete description of keyboard commands, please consult the </a:t>
            </a:r>
            <a:r>
              <a:rPr lang="en-US" sz="1200" i="1" dirty="0">
                <a:effectLst/>
                <a:latin typeface="Calibri   "/>
              </a:rPr>
              <a:t>Assistive Technology Manual for Windows &amp; macOS</a:t>
            </a:r>
            <a:r>
              <a:rPr lang="en-US" sz="1200" dirty="0">
                <a:latin typeface="Calibri   "/>
              </a:rPr>
              <a:t>.</a:t>
            </a:r>
            <a:endParaRPr lang="en-US" sz="1200" b="0" dirty="0">
              <a:latin typeface="Calibri   "/>
            </a:endParaRPr>
          </a:p>
        </p:txBody>
      </p:sp>
      <p:sp>
        <p:nvSpPr>
          <p:cNvPr id="4" name="Slide Number Placeholder 3"/>
          <p:cNvSpPr>
            <a:spLocks noGrp="1"/>
          </p:cNvSpPr>
          <p:nvPr>
            <p:ph type="sldNum" sz="quarter" idx="10"/>
          </p:nvPr>
        </p:nvSpPr>
        <p:spPr/>
        <p:txBody>
          <a:bodyPr/>
          <a:lstStyle/>
          <a:p>
            <a:fld id="{C840FDEF-DDE5-42CA-975B-5AC2C3FFCCCF}" type="slidenum">
              <a:rPr lang="en-US" smtClean="0"/>
              <a:t>24</a:t>
            </a:fld>
            <a:endParaRPr lang="en-US"/>
          </a:p>
        </p:txBody>
      </p:sp>
    </p:spTree>
    <p:extLst>
      <p:ext uri="{BB962C8B-B14F-4D97-AF65-F5344CB8AC3E}">
        <p14:creationId xmlns:p14="http://schemas.microsoft.com/office/powerpoint/2010/main" val="1875318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Notes Placeholder 2"/>
          <p:cNvSpPr>
            <a:spLocks noGrp="1"/>
          </p:cNvSpPr>
          <p:nvPr>
            <p:ph type="body" idx="1"/>
          </p:nvPr>
        </p:nvSpPr>
        <p:spPr/>
        <p:txBody>
          <a:bodyPr/>
          <a:lstStyle/>
          <a:p>
            <a:r>
              <a:rPr lang="en-US" altLang="en-US" dirty="0"/>
              <a:t>To log in to the online testing system, students must use the Secure Browser on a computer or device separate from the one used by the TA. Students must enter three pieces of identifying information: their first name, their state-assigned student identifier (SSID), and the current test session ID. The test session ID is generated when the TA creates the test session. It needs to be given to students by the TA when it is time for them to log in to the test. </a:t>
            </a:r>
          </a:p>
          <a:p>
            <a:endParaRPr lang="en-US" altLang="en-US" dirty="0"/>
          </a:p>
          <a:p>
            <a:pPr lvl="0"/>
            <a:r>
              <a:rPr lang="en-US" dirty="0"/>
              <a:t>Students will use the Tab key to navigate between fields and enter their information. Note that the Session ID is treated as three separate fields, though the first field is filled in automatically. When finished entering information in the final Session ID field, students can press Tab to navigate to the Sign in button and press Enter to sign in.</a:t>
            </a:r>
          </a:p>
          <a:p>
            <a:pPr lvl="0"/>
            <a:endParaRPr lang="en-US" dirty="0"/>
          </a:p>
          <a:p>
            <a:r>
              <a:rPr lang="en-US" altLang="en-US" dirty="0"/>
              <a:t>After entering their information, students will select the </a:t>
            </a:r>
            <a:r>
              <a:rPr lang="en-US" altLang="en-US" b="0" dirty="0"/>
              <a:t>Sign In </a:t>
            </a:r>
            <a:r>
              <a:rPr lang="en-US" altLang="en-US" dirty="0"/>
              <a:t>button to log in to the test. The TA may assist students with logging in, if necessary.</a:t>
            </a:r>
          </a:p>
          <a:p>
            <a:endParaRPr lang="en-US" altLang="en-US" dirty="0"/>
          </a:p>
          <a:p>
            <a:endParaRPr lang="en-US" altLang="en-US" dirty="0"/>
          </a:p>
        </p:txBody>
      </p:sp>
      <p:sp>
        <p:nvSpPr>
          <p:cNvPr id="5530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77873" indent="-299183">
              <a:defRPr>
                <a:solidFill>
                  <a:schemeClr val="tx1"/>
                </a:solidFill>
                <a:latin typeface="Calibri" pitchFamily="34" charset="0"/>
              </a:defRPr>
            </a:lvl2pPr>
            <a:lvl3pPr marL="1196728" indent="-239345">
              <a:defRPr>
                <a:solidFill>
                  <a:schemeClr val="tx1"/>
                </a:solidFill>
                <a:latin typeface="Calibri" pitchFamily="34" charset="0"/>
              </a:defRPr>
            </a:lvl3pPr>
            <a:lvl4pPr marL="1675420" indent="-239345">
              <a:defRPr>
                <a:solidFill>
                  <a:schemeClr val="tx1"/>
                </a:solidFill>
                <a:latin typeface="Calibri" pitchFamily="34" charset="0"/>
              </a:defRPr>
            </a:lvl4pPr>
            <a:lvl5pPr marL="2154112" indent="-239345">
              <a:defRPr>
                <a:solidFill>
                  <a:schemeClr val="tx1"/>
                </a:solidFill>
                <a:latin typeface="Calibri" pitchFamily="34" charset="0"/>
              </a:defRPr>
            </a:lvl5pPr>
            <a:lvl6pPr marL="2632804" indent="-239345" fontAlgn="base">
              <a:spcBef>
                <a:spcPct val="0"/>
              </a:spcBef>
              <a:spcAft>
                <a:spcPct val="0"/>
              </a:spcAft>
              <a:defRPr>
                <a:solidFill>
                  <a:schemeClr val="tx1"/>
                </a:solidFill>
                <a:latin typeface="Calibri" pitchFamily="34" charset="0"/>
              </a:defRPr>
            </a:lvl6pPr>
            <a:lvl7pPr marL="3111495" indent="-239345" fontAlgn="base">
              <a:spcBef>
                <a:spcPct val="0"/>
              </a:spcBef>
              <a:spcAft>
                <a:spcPct val="0"/>
              </a:spcAft>
              <a:defRPr>
                <a:solidFill>
                  <a:schemeClr val="tx1"/>
                </a:solidFill>
                <a:latin typeface="Calibri" pitchFamily="34" charset="0"/>
              </a:defRPr>
            </a:lvl7pPr>
            <a:lvl8pPr marL="3590186" indent="-239345" fontAlgn="base">
              <a:spcBef>
                <a:spcPct val="0"/>
              </a:spcBef>
              <a:spcAft>
                <a:spcPct val="0"/>
              </a:spcAft>
              <a:defRPr>
                <a:solidFill>
                  <a:schemeClr val="tx1"/>
                </a:solidFill>
                <a:latin typeface="Calibri" pitchFamily="34" charset="0"/>
              </a:defRPr>
            </a:lvl8pPr>
            <a:lvl9pPr marL="4068877" indent="-239345" fontAlgn="base">
              <a:spcBef>
                <a:spcPct val="0"/>
              </a:spcBef>
              <a:spcAft>
                <a:spcPct val="0"/>
              </a:spcAft>
              <a:defRPr>
                <a:solidFill>
                  <a:schemeClr val="tx1"/>
                </a:solidFill>
                <a:latin typeface="Calibri" pitchFamily="34" charset="0"/>
              </a:defRPr>
            </a:lvl9pPr>
          </a:lstStyle>
          <a:p>
            <a:fld id="{A1E447D2-6642-44E6-A025-F2EF935550D7}" type="slidenum">
              <a:rPr lang="en-US" altLang="en-US" smtClean="0"/>
              <a:pPr/>
              <a:t>25</a:t>
            </a:fld>
            <a:endParaRPr lang="en-US" altLang="en-US" dirty="0"/>
          </a:p>
        </p:txBody>
      </p:sp>
      <p:sp>
        <p:nvSpPr>
          <p:cNvPr id="4" name="Slide Image Placeholder 3">
            <a:extLst>
              <a:ext uri="{FF2B5EF4-FFF2-40B4-BE49-F238E27FC236}">
                <a16:creationId xmlns:a16="http://schemas.microsoft.com/office/drawing/2014/main" id="{80D0A4ED-172D-4F25-BE0A-F6F3EB532341}"/>
              </a:ext>
            </a:extLst>
          </p:cNvPr>
          <p:cNvSpPr>
            <a:spLocks noGrp="1" noRot="1" noChangeAspect="1"/>
          </p:cNvSpPr>
          <p:nvPr>
            <p:ph type="sldImg"/>
          </p:nvPr>
        </p:nvSpPr>
        <p:spPr/>
      </p:sp>
    </p:spTree>
    <p:extLst>
      <p:ext uri="{BB962C8B-B14F-4D97-AF65-F5344CB8AC3E}">
        <p14:creationId xmlns:p14="http://schemas.microsoft.com/office/powerpoint/2010/main" val="773712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Notes Placeholder 2"/>
          <p:cNvSpPr>
            <a:spLocks noGrp="1"/>
          </p:cNvSpPr>
          <p:nvPr>
            <p:ph type="body" idx="1"/>
          </p:nvPr>
        </p:nvSpPr>
        <p:spPr/>
        <p:txBody>
          <a:bodyPr/>
          <a:lstStyle/>
          <a:p>
            <a:r>
              <a:rPr lang="en-US" altLang="en-US" dirty="0"/>
              <a:t>After logging in, students need to complete a few more steps before they begin testing. Students will be asked to view and verify their personal information. On the “Is This You?” page, students can listen to each line of text by pressing the Down arrow key. To move to the Yes and No buttons, press Tab.</a:t>
            </a:r>
          </a:p>
          <a:p>
            <a:endParaRPr lang="en-US" altLang="en-US" dirty="0"/>
          </a:p>
          <a:p>
            <a:r>
              <a:rPr lang="en-US" altLang="en-US" dirty="0"/>
              <a:t>If their information is correct, they should navigate to the Yes button and press Enter to proceed to the “Your Tests” screen.</a:t>
            </a:r>
          </a:p>
          <a:p>
            <a:endParaRPr lang="en-US" altLang="en-US" dirty="0"/>
          </a:p>
          <a:p>
            <a:r>
              <a:rPr lang="en-US" altLang="en-US" dirty="0"/>
              <a:t>If their information is incorrect, they should navigate to the No button and press Enter to return to the login page. Test administrators must then contact their school or district test coordinator to have the student information updated in the Test Information Distribution Engine (TIDE) before the student attempts to log in again.</a:t>
            </a:r>
          </a:p>
        </p:txBody>
      </p:sp>
      <p:sp>
        <p:nvSpPr>
          <p:cNvPr id="5530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77873" indent="-299183">
              <a:defRPr>
                <a:solidFill>
                  <a:schemeClr val="tx1"/>
                </a:solidFill>
                <a:latin typeface="Calibri" pitchFamily="34" charset="0"/>
              </a:defRPr>
            </a:lvl2pPr>
            <a:lvl3pPr marL="1196728" indent="-239345">
              <a:defRPr>
                <a:solidFill>
                  <a:schemeClr val="tx1"/>
                </a:solidFill>
                <a:latin typeface="Calibri" pitchFamily="34" charset="0"/>
              </a:defRPr>
            </a:lvl3pPr>
            <a:lvl4pPr marL="1675420" indent="-239345">
              <a:defRPr>
                <a:solidFill>
                  <a:schemeClr val="tx1"/>
                </a:solidFill>
                <a:latin typeface="Calibri" pitchFamily="34" charset="0"/>
              </a:defRPr>
            </a:lvl4pPr>
            <a:lvl5pPr marL="2154112" indent="-239345">
              <a:defRPr>
                <a:solidFill>
                  <a:schemeClr val="tx1"/>
                </a:solidFill>
                <a:latin typeface="Calibri" pitchFamily="34" charset="0"/>
              </a:defRPr>
            </a:lvl5pPr>
            <a:lvl6pPr marL="2632804" indent="-239345" fontAlgn="base">
              <a:spcBef>
                <a:spcPct val="0"/>
              </a:spcBef>
              <a:spcAft>
                <a:spcPct val="0"/>
              </a:spcAft>
              <a:defRPr>
                <a:solidFill>
                  <a:schemeClr val="tx1"/>
                </a:solidFill>
                <a:latin typeface="Calibri" pitchFamily="34" charset="0"/>
              </a:defRPr>
            </a:lvl6pPr>
            <a:lvl7pPr marL="3111495" indent="-239345" fontAlgn="base">
              <a:spcBef>
                <a:spcPct val="0"/>
              </a:spcBef>
              <a:spcAft>
                <a:spcPct val="0"/>
              </a:spcAft>
              <a:defRPr>
                <a:solidFill>
                  <a:schemeClr val="tx1"/>
                </a:solidFill>
                <a:latin typeface="Calibri" pitchFamily="34" charset="0"/>
              </a:defRPr>
            </a:lvl7pPr>
            <a:lvl8pPr marL="3590186" indent="-239345" fontAlgn="base">
              <a:spcBef>
                <a:spcPct val="0"/>
              </a:spcBef>
              <a:spcAft>
                <a:spcPct val="0"/>
              </a:spcAft>
              <a:defRPr>
                <a:solidFill>
                  <a:schemeClr val="tx1"/>
                </a:solidFill>
                <a:latin typeface="Calibri" pitchFamily="34" charset="0"/>
              </a:defRPr>
            </a:lvl8pPr>
            <a:lvl9pPr marL="4068877" indent="-239345" fontAlgn="base">
              <a:spcBef>
                <a:spcPct val="0"/>
              </a:spcBef>
              <a:spcAft>
                <a:spcPct val="0"/>
              </a:spcAft>
              <a:defRPr>
                <a:solidFill>
                  <a:schemeClr val="tx1"/>
                </a:solidFill>
                <a:latin typeface="Calibri" pitchFamily="34" charset="0"/>
              </a:defRPr>
            </a:lvl9pPr>
          </a:lstStyle>
          <a:p>
            <a:fld id="{A1E447D2-6642-44E6-A025-F2EF935550D7}" type="slidenum">
              <a:rPr lang="en-US" altLang="en-US" smtClean="0"/>
              <a:pPr/>
              <a:t>26</a:t>
            </a:fld>
            <a:endParaRPr lang="en-US" altLang="en-US" dirty="0"/>
          </a:p>
        </p:txBody>
      </p:sp>
      <p:sp>
        <p:nvSpPr>
          <p:cNvPr id="4" name="Slide Image Placeholder 3">
            <a:extLst>
              <a:ext uri="{FF2B5EF4-FFF2-40B4-BE49-F238E27FC236}">
                <a16:creationId xmlns:a16="http://schemas.microsoft.com/office/drawing/2014/main" id="{26432DFD-9333-4A5F-BB43-BDA877BEB90A}"/>
              </a:ext>
            </a:extLst>
          </p:cNvPr>
          <p:cNvSpPr>
            <a:spLocks noGrp="1" noRot="1" noChangeAspect="1"/>
          </p:cNvSpPr>
          <p:nvPr>
            <p:ph type="sldImg"/>
          </p:nvPr>
        </p:nvSpPr>
        <p:spPr/>
      </p:sp>
    </p:spTree>
    <p:extLst>
      <p:ext uri="{BB962C8B-B14F-4D97-AF65-F5344CB8AC3E}">
        <p14:creationId xmlns:p14="http://schemas.microsoft.com/office/powerpoint/2010/main" val="77371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defTabSz="966612">
              <a:spcBef>
                <a:spcPct val="0"/>
              </a:spcBef>
              <a:defRPr/>
            </a:pPr>
            <a:r>
              <a:rPr lang="en-US" altLang="en-US" sz="1200" kern="1200" baseline="0" dirty="0">
                <a:solidFill>
                  <a:schemeClr val="tx1"/>
                </a:solidFill>
                <a:latin typeface="Calibri"/>
                <a:ea typeface="+mn-ea"/>
                <a:cs typeface="+mn-cs"/>
              </a:rPr>
              <a:t>On the “Your Tests” screen, a list of assigned tests for this test session will appear on students’ screens. Students should select the correct test and wait for their TAs approval to proceed.</a:t>
            </a:r>
          </a:p>
          <a:p>
            <a:pPr defTabSz="966612">
              <a:spcBef>
                <a:spcPct val="0"/>
              </a:spcBef>
              <a:defRPr/>
            </a:pPr>
            <a:endParaRPr lang="en-US" altLang="en-US" sz="1200" b="0" kern="1200" baseline="0" dirty="0">
              <a:solidFill>
                <a:schemeClr val="tx1"/>
              </a:solidFill>
              <a:latin typeface="Calibri"/>
              <a:ea typeface="+mn-ea"/>
              <a:cs typeface="+mn-cs"/>
            </a:endParaRPr>
          </a:p>
          <a:p>
            <a:pPr defTabSz="966612">
              <a:spcBef>
                <a:spcPct val="0"/>
              </a:spcBef>
              <a:defRPr/>
            </a:pPr>
            <a:r>
              <a:rPr lang="en-US" altLang="en-US" sz="1200" b="0" kern="1200" baseline="0" dirty="0">
                <a:solidFill>
                  <a:schemeClr val="tx1"/>
                </a:solidFill>
                <a:latin typeface="Calibri"/>
                <a:ea typeface="+mn-ea"/>
                <a:cs typeface="+mn-cs"/>
              </a:rPr>
              <a:t>Press </a:t>
            </a:r>
            <a:r>
              <a:rPr lang="en-US" altLang="en-US" sz="1200" b="1" kern="1200" baseline="0" dirty="0">
                <a:solidFill>
                  <a:schemeClr val="tx1"/>
                </a:solidFill>
                <a:latin typeface="Calibri"/>
                <a:ea typeface="+mn-ea"/>
                <a:cs typeface="+mn-cs"/>
              </a:rPr>
              <a:t>Tab</a:t>
            </a:r>
            <a:r>
              <a:rPr lang="en-US" altLang="en-US" sz="1200" b="0" kern="1200" baseline="0" dirty="0">
                <a:solidFill>
                  <a:schemeClr val="tx1"/>
                </a:solidFill>
                <a:latin typeface="Calibri"/>
                <a:ea typeface="+mn-ea"/>
                <a:cs typeface="+mn-cs"/>
              </a:rPr>
              <a:t> to navigate to each test listed on this page. </a:t>
            </a:r>
            <a:r>
              <a:rPr lang="en-US" sz="1200" b="0" kern="1200" baseline="0" dirty="0">
                <a:solidFill>
                  <a:schemeClr val="tx1"/>
                </a:solidFill>
                <a:latin typeface="Calibri"/>
                <a:ea typeface="+mn-ea"/>
                <a:cs typeface="+mn-cs"/>
              </a:rPr>
              <a:t>The order of navigation is from left to right and top to bottom, in a zigzag pattern. When the appropriate test is selected, press </a:t>
            </a:r>
            <a:r>
              <a:rPr lang="en-US" sz="1200" b="1" kern="1200" baseline="0" dirty="0">
                <a:solidFill>
                  <a:schemeClr val="tx1"/>
                </a:solidFill>
                <a:latin typeface="Calibri"/>
                <a:ea typeface="+mn-ea"/>
                <a:cs typeface="+mn-cs"/>
              </a:rPr>
              <a:t>Enter</a:t>
            </a:r>
            <a:r>
              <a:rPr lang="en-US" sz="1200" b="0" kern="1200" baseline="0" dirty="0">
                <a:solidFill>
                  <a:schemeClr val="tx1"/>
                </a:solidFill>
                <a:latin typeface="Calibri"/>
                <a:ea typeface="+mn-ea"/>
                <a:cs typeface="+mn-cs"/>
              </a:rPr>
              <a:t> to start or resume the test.</a:t>
            </a:r>
          </a:p>
          <a:p>
            <a:pPr eaLnBrk="1" hangingPunct="1">
              <a:spcBef>
                <a:spcPct val="0"/>
              </a:spcBef>
            </a:pPr>
            <a:endParaRPr lang="en-US" altLang="en-US" sz="1200" kern="1200" baseline="0" dirty="0">
              <a:solidFill>
                <a:schemeClr val="tx1"/>
              </a:solidFill>
              <a:latin typeface="Calibri"/>
              <a:ea typeface="+mn-ea"/>
              <a:cs typeface="+mn-cs"/>
            </a:endParaRPr>
          </a:p>
          <a:p>
            <a:pPr eaLnBrk="1" hangingPunct="1">
              <a:spcBef>
                <a:spcPct val="0"/>
              </a:spcBef>
            </a:pPr>
            <a:r>
              <a:rPr lang="en-US" altLang="en-US" sz="1200" kern="1200" baseline="0" dirty="0">
                <a:solidFill>
                  <a:schemeClr val="tx1"/>
                </a:solidFill>
                <a:latin typeface="Calibri"/>
                <a:ea typeface="+mn-ea"/>
                <a:cs typeface="+mn-cs"/>
              </a:rPr>
              <a:t>If the tests displayed are incorrect, or the expected test is not listed, students should press </a:t>
            </a:r>
            <a:r>
              <a:rPr lang="en-US" altLang="en-US" sz="1200" b="1" kern="1200" baseline="0" dirty="0">
                <a:solidFill>
                  <a:schemeClr val="tx1"/>
                </a:solidFill>
                <a:latin typeface="Calibri"/>
                <a:ea typeface="+mn-ea"/>
                <a:cs typeface="+mn-cs"/>
              </a:rPr>
              <a:t>Tab</a:t>
            </a:r>
            <a:r>
              <a:rPr lang="en-US" altLang="en-US" sz="1200" kern="1200" baseline="0" dirty="0">
                <a:solidFill>
                  <a:schemeClr val="tx1"/>
                </a:solidFill>
                <a:latin typeface="Calibri"/>
                <a:ea typeface="+mn-ea"/>
                <a:cs typeface="+mn-cs"/>
              </a:rPr>
              <a:t> until the </a:t>
            </a:r>
            <a:r>
              <a:rPr lang="en-US" altLang="en-US" sz="1200" b="1" kern="1200" baseline="0" dirty="0">
                <a:solidFill>
                  <a:schemeClr val="tx1"/>
                </a:solidFill>
                <a:latin typeface="Calibri"/>
                <a:ea typeface="+mn-ea"/>
                <a:cs typeface="+mn-cs"/>
              </a:rPr>
              <a:t>Back to Login </a:t>
            </a:r>
            <a:r>
              <a:rPr lang="en-US" altLang="en-US" sz="1200" kern="1200" baseline="0" dirty="0">
                <a:solidFill>
                  <a:schemeClr val="tx1"/>
                </a:solidFill>
                <a:latin typeface="Calibri"/>
                <a:ea typeface="+mn-ea"/>
                <a:cs typeface="+mn-cs"/>
              </a:rPr>
              <a:t>button is selected.</a:t>
            </a:r>
          </a:p>
          <a:p>
            <a:pPr eaLnBrk="1" hangingPunct="1">
              <a:spcBef>
                <a:spcPct val="0"/>
              </a:spcBef>
            </a:pPr>
            <a:endParaRPr lang="en-US" altLang="en-US" sz="1200" kern="1200" baseline="0" dirty="0">
              <a:solidFill>
                <a:schemeClr val="tx1"/>
              </a:solidFill>
              <a:latin typeface="Calibri"/>
              <a:ea typeface="+mn-ea"/>
              <a:cs typeface="+mn-cs"/>
            </a:endParaRPr>
          </a:p>
          <a:p>
            <a:pPr eaLnBrk="1" hangingPunct="1">
              <a:spcBef>
                <a:spcPct val="0"/>
              </a:spcBef>
            </a:pPr>
            <a:r>
              <a:rPr lang="en-US" altLang="en-US" sz="1200" kern="1200" baseline="0" dirty="0">
                <a:solidFill>
                  <a:schemeClr val="tx1"/>
                </a:solidFill>
                <a:latin typeface="Calibri"/>
                <a:ea typeface="+mn-ea"/>
                <a:cs typeface="+mn-cs"/>
              </a:rPr>
              <a:t>Press </a:t>
            </a:r>
            <a:r>
              <a:rPr lang="en-US" altLang="en-US" sz="1200" b="1" kern="1200" baseline="0" dirty="0">
                <a:solidFill>
                  <a:schemeClr val="tx1"/>
                </a:solidFill>
                <a:latin typeface="Calibri"/>
                <a:ea typeface="+mn-ea"/>
                <a:cs typeface="+mn-cs"/>
              </a:rPr>
              <a:t>Enter</a:t>
            </a:r>
            <a:r>
              <a:rPr lang="en-US" altLang="en-US" sz="1200" kern="1200" baseline="0" dirty="0">
                <a:solidFill>
                  <a:schemeClr val="tx1"/>
                </a:solidFill>
                <a:latin typeface="Calibri"/>
                <a:ea typeface="+mn-ea"/>
                <a:cs typeface="+mn-cs"/>
              </a:rPr>
              <a:t> to return to the login page and consult the TA to resolve the issue.</a:t>
            </a:r>
          </a:p>
        </p:txBody>
      </p:sp>
      <p:sp>
        <p:nvSpPr>
          <p:cNvPr id="59396"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85263" indent="-302025">
              <a:defRPr>
                <a:solidFill>
                  <a:schemeClr val="tx1"/>
                </a:solidFill>
                <a:latin typeface="Calibri" pitchFamily="34" charset="0"/>
              </a:defRPr>
            </a:lvl2pPr>
            <a:lvl3pPr marL="1208098" indent="-241619">
              <a:defRPr>
                <a:solidFill>
                  <a:schemeClr val="tx1"/>
                </a:solidFill>
                <a:latin typeface="Calibri" pitchFamily="34" charset="0"/>
              </a:defRPr>
            </a:lvl3pPr>
            <a:lvl4pPr marL="1691337" indent="-241619">
              <a:defRPr>
                <a:solidFill>
                  <a:schemeClr val="tx1"/>
                </a:solidFill>
                <a:latin typeface="Calibri" pitchFamily="34" charset="0"/>
              </a:defRPr>
            </a:lvl4pPr>
            <a:lvl5pPr marL="2174575" indent="-241619">
              <a:defRPr>
                <a:solidFill>
                  <a:schemeClr val="tx1"/>
                </a:solidFill>
                <a:latin typeface="Calibri" pitchFamily="34" charset="0"/>
              </a:defRPr>
            </a:lvl5pPr>
            <a:lvl6pPr marL="2657815" indent="-241619" fontAlgn="base">
              <a:spcBef>
                <a:spcPct val="0"/>
              </a:spcBef>
              <a:spcAft>
                <a:spcPct val="0"/>
              </a:spcAft>
              <a:defRPr>
                <a:solidFill>
                  <a:schemeClr val="tx1"/>
                </a:solidFill>
                <a:latin typeface="Calibri" pitchFamily="34" charset="0"/>
              </a:defRPr>
            </a:lvl6pPr>
            <a:lvl7pPr marL="3141054" indent="-241619" fontAlgn="base">
              <a:spcBef>
                <a:spcPct val="0"/>
              </a:spcBef>
              <a:spcAft>
                <a:spcPct val="0"/>
              </a:spcAft>
              <a:defRPr>
                <a:solidFill>
                  <a:schemeClr val="tx1"/>
                </a:solidFill>
                <a:latin typeface="Calibri" pitchFamily="34" charset="0"/>
              </a:defRPr>
            </a:lvl7pPr>
            <a:lvl8pPr marL="3624293" indent="-241619" fontAlgn="base">
              <a:spcBef>
                <a:spcPct val="0"/>
              </a:spcBef>
              <a:spcAft>
                <a:spcPct val="0"/>
              </a:spcAft>
              <a:defRPr>
                <a:solidFill>
                  <a:schemeClr val="tx1"/>
                </a:solidFill>
                <a:latin typeface="Calibri" pitchFamily="34" charset="0"/>
              </a:defRPr>
            </a:lvl8pPr>
            <a:lvl9pPr marL="4107532" indent="-24161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6C47F6E-8F35-4E3A-937D-B98B235BC170}" type="slidenum">
              <a:rPr lang="en-US" altLang="en-US" smtClean="0">
                <a:latin typeface="Arial" panose="020B0604020202020204" pitchFamily="34" charset="0"/>
              </a:rPr>
              <a:pPr fontAlgn="base">
                <a:spcBef>
                  <a:spcPct val="0"/>
                </a:spcBef>
                <a:spcAft>
                  <a:spcPct val="0"/>
                </a:spcAft>
                <a:defRPr/>
              </a:pPr>
              <a:t>27</a:t>
            </a:fld>
            <a:endParaRPr lang="en-US" altLang="en-US" dirty="0">
              <a:latin typeface="Arial" panose="020B0604020202020204" pitchFamily="34" charset="0"/>
            </a:endParaRPr>
          </a:p>
        </p:txBody>
      </p:sp>
    </p:spTree>
    <p:extLst>
      <p:ext uri="{BB962C8B-B14F-4D97-AF65-F5344CB8AC3E}">
        <p14:creationId xmlns:p14="http://schemas.microsoft.com/office/powerpoint/2010/main" val="14629817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lvl="0"/>
            <a:r>
              <a:rPr lang="en-US" sz="1200" kern="1200" baseline="0" dirty="0">
                <a:solidFill>
                  <a:schemeClr val="tx1"/>
                </a:solidFill>
                <a:latin typeface="Calibri"/>
                <a:ea typeface="+mn-ea"/>
                <a:cs typeface="+mn-cs"/>
              </a:rPr>
              <a:t>After the TA has approved students for a test session, a screen titled “Your Test Settings” will appear for students. This screen displays the name of the test and whether any accessibility resources have been selected.</a:t>
            </a:r>
          </a:p>
          <a:p>
            <a:pPr marL="171450" lvl="0" indent="-171450">
              <a:buFont typeface="Arial" panose="020B0604020202020204" pitchFamily="34" charset="0"/>
              <a:buChar char="•"/>
            </a:pPr>
            <a:endParaRPr lang="en-US" sz="1200" kern="1200" baseline="0" dirty="0">
              <a:solidFill>
                <a:schemeClr val="tx1"/>
              </a:solidFill>
              <a:latin typeface="Calibri"/>
              <a:ea typeface="+mn-ea"/>
              <a:cs typeface="+mn-cs"/>
            </a:endParaRPr>
          </a:p>
          <a:p>
            <a:pPr marL="171450" indent="-171450">
              <a:spcBef>
                <a:spcPct val="0"/>
              </a:spcBef>
              <a:buFont typeface="Arial" panose="020B0604020202020204" pitchFamily="34" charset="0"/>
              <a:buChar char="•"/>
            </a:pPr>
            <a:r>
              <a:rPr lang="en-US" altLang="en-US" sz="1200" kern="1200" baseline="0" dirty="0">
                <a:solidFill>
                  <a:schemeClr val="tx1"/>
                </a:solidFill>
                <a:latin typeface="Calibri"/>
                <a:ea typeface="+mn-ea"/>
                <a:cs typeface="+mn-cs"/>
              </a:rPr>
              <a:t>The student should press the </a:t>
            </a:r>
            <a:r>
              <a:rPr lang="en-US" altLang="en-US" sz="1200" b="1" kern="1200" baseline="0" dirty="0">
                <a:solidFill>
                  <a:schemeClr val="tx1"/>
                </a:solidFill>
                <a:latin typeface="Calibri"/>
                <a:ea typeface="+mn-ea"/>
                <a:cs typeface="+mn-cs"/>
              </a:rPr>
              <a:t>Down</a:t>
            </a:r>
            <a:r>
              <a:rPr lang="en-US" altLang="en-US" sz="1200" kern="1200" baseline="0" dirty="0">
                <a:solidFill>
                  <a:schemeClr val="tx1"/>
                </a:solidFill>
                <a:latin typeface="Calibri"/>
                <a:ea typeface="+mn-ea"/>
                <a:cs typeface="+mn-cs"/>
              </a:rPr>
              <a:t> arrow to listen to each line of text.</a:t>
            </a:r>
          </a:p>
          <a:p>
            <a:pPr marL="171450" indent="-171450">
              <a:spcBef>
                <a:spcPct val="0"/>
              </a:spcBef>
              <a:buFont typeface="Arial" panose="020B0604020202020204" pitchFamily="34" charset="0"/>
              <a:buChar char="•"/>
            </a:pPr>
            <a:r>
              <a:rPr lang="en-US" altLang="en-US" sz="1200" kern="1200" baseline="0" dirty="0">
                <a:solidFill>
                  <a:schemeClr val="tx1"/>
                </a:solidFill>
                <a:latin typeface="Calibri"/>
                <a:ea typeface="+mn-ea"/>
                <a:cs typeface="+mn-cs"/>
              </a:rPr>
              <a:t>The students should press </a:t>
            </a:r>
            <a:r>
              <a:rPr lang="en-US" altLang="en-US" sz="1200" b="1" kern="1200" baseline="0" dirty="0">
                <a:solidFill>
                  <a:schemeClr val="tx1"/>
                </a:solidFill>
                <a:latin typeface="Calibri"/>
                <a:ea typeface="+mn-ea"/>
                <a:cs typeface="+mn-cs"/>
              </a:rPr>
              <a:t>Tab</a:t>
            </a:r>
            <a:r>
              <a:rPr lang="en-US" altLang="en-US" sz="1200" kern="1200" baseline="0" dirty="0">
                <a:solidFill>
                  <a:schemeClr val="tx1"/>
                </a:solidFill>
                <a:latin typeface="Calibri"/>
                <a:ea typeface="+mn-ea"/>
                <a:cs typeface="+mn-cs"/>
              </a:rPr>
              <a:t> to move to the </a:t>
            </a:r>
            <a:r>
              <a:rPr lang="en-US" altLang="en-US" sz="1200" b="1" kern="1200" baseline="0" dirty="0">
                <a:solidFill>
                  <a:schemeClr val="tx1"/>
                </a:solidFill>
                <a:latin typeface="Calibri"/>
                <a:ea typeface="+mn-ea"/>
                <a:cs typeface="+mn-cs"/>
              </a:rPr>
              <a:t>OK </a:t>
            </a:r>
            <a:r>
              <a:rPr lang="en-US" altLang="en-US" sz="1200" b="0" kern="1200" baseline="0" dirty="0">
                <a:solidFill>
                  <a:schemeClr val="tx1"/>
                </a:solidFill>
                <a:latin typeface="Calibri"/>
                <a:ea typeface="+mn-ea"/>
                <a:cs typeface="+mn-cs"/>
              </a:rPr>
              <a:t>button</a:t>
            </a:r>
            <a:r>
              <a:rPr lang="en-US" altLang="en-US" sz="1200" kern="1200" baseline="0" dirty="0">
                <a:solidFill>
                  <a:schemeClr val="tx1"/>
                </a:solidFill>
                <a:latin typeface="Calibri"/>
                <a:ea typeface="+mn-ea"/>
                <a:cs typeface="+mn-cs"/>
              </a:rPr>
              <a:t>.</a:t>
            </a:r>
          </a:p>
          <a:p>
            <a:pPr marL="171450" indent="-171450">
              <a:spcBef>
                <a:spcPct val="0"/>
              </a:spcBef>
              <a:buFont typeface="Arial" panose="020B0604020202020204" pitchFamily="34" charset="0"/>
              <a:buChar char="•"/>
            </a:pPr>
            <a:r>
              <a:rPr lang="en-US" altLang="en-US" sz="1200" kern="1200" baseline="0" dirty="0">
                <a:solidFill>
                  <a:schemeClr val="tx1"/>
                </a:solidFill>
                <a:latin typeface="Calibri"/>
                <a:ea typeface="+mn-ea"/>
                <a:cs typeface="+mn-cs"/>
              </a:rPr>
              <a:t>The student should press </a:t>
            </a:r>
            <a:r>
              <a:rPr lang="en-US" altLang="en-US" sz="1200" b="1" kern="1200" baseline="0" dirty="0">
                <a:solidFill>
                  <a:schemeClr val="tx1"/>
                </a:solidFill>
                <a:latin typeface="Calibri"/>
                <a:ea typeface="+mn-ea"/>
                <a:cs typeface="+mn-cs"/>
              </a:rPr>
              <a:t>Enter</a:t>
            </a:r>
            <a:r>
              <a:rPr lang="en-US" altLang="en-US" sz="1200" kern="1200" baseline="0" dirty="0">
                <a:solidFill>
                  <a:schemeClr val="tx1"/>
                </a:solidFill>
                <a:latin typeface="Calibri"/>
                <a:ea typeface="+mn-ea"/>
                <a:cs typeface="+mn-cs"/>
              </a:rPr>
              <a:t> to select </a:t>
            </a:r>
            <a:r>
              <a:rPr lang="en-US" altLang="en-US" sz="1200" b="1" kern="1200" baseline="0" dirty="0">
                <a:solidFill>
                  <a:schemeClr val="tx1"/>
                </a:solidFill>
                <a:latin typeface="Calibri"/>
                <a:ea typeface="+mn-ea"/>
                <a:cs typeface="+mn-cs"/>
              </a:rPr>
              <a:t>OK</a:t>
            </a:r>
            <a:r>
              <a:rPr lang="en-US" altLang="en-US" sz="1200" kern="1200" baseline="0" dirty="0">
                <a:solidFill>
                  <a:schemeClr val="tx1"/>
                </a:solidFill>
                <a:latin typeface="Calibri"/>
                <a:ea typeface="+mn-ea"/>
                <a:cs typeface="+mn-cs"/>
              </a:rPr>
              <a:t>.</a:t>
            </a:r>
          </a:p>
          <a:p>
            <a:pPr lvl="0"/>
            <a:endParaRPr lang="en-US" sz="1200" kern="1200" baseline="0" dirty="0">
              <a:solidFill>
                <a:schemeClr val="tx1"/>
              </a:solidFill>
              <a:latin typeface="Calibri"/>
              <a:ea typeface="+mn-ea"/>
              <a:cs typeface="+mn-cs"/>
            </a:endParaRPr>
          </a:p>
          <a:p>
            <a:pPr defTabSz="966612">
              <a:defRPr/>
            </a:pPr>
            <a:r>
              <a:rPr lang="en-US" sz="1200" kern="1200" baseline="0" dirty="0">
                <a:solidFill>
                  <a:schemeClr val="tx1"/>
                </a:solidFill>
                <a:latin typeface="Calibri"/>
                <a:ea typeface="+mn-ea"/>
                <a:cs typeface="+mn-cs"/>
              </a:rPr>
              <a:t>TAs should advise students that if any of the information is incorrect, students should navigate to the </a:t>
            </a:r>
            <a:r>
              <a:rPr lang="en-US" sz="1200" b="1" kern="1200" baseline="0" dirty="0">
                <a:solidFill>
                  <a:schemeClr val="tx1"/>
                </a:solidFill>
                <a:latin typeface="Calibri"/>
                <a:ea typeface="+mn-ea"/>
                <a:cs typeface="+mn-cs"/>
              </a:rPr>
              <a:t>Back to Login</a:t>
            </a:r>
            <a:r>
              <a:rPr lang="en-US" sz="1200" kern="1200" baseline="0" dirty="0">
                <a:solidFill>
                  <a:schemeClr val="tx1"/>
                </a:solidFill>
                <a:latin typeface="Calibri"/>
                <a:ea typeface="+mn-ea"/>
                <a:cs typeface="+mn-cs"/>
              </a:rPr>
              <a:t> button and press </a:t>
            </a:r>
            <a:r>
              <a:rPr lang="en-US" sz="1200" b="1" kern="1200" baseline="0" dirty="0">
                <a:solidFill>
                  <a:schemeClr val="tx1"/>
                </a:solidFill>
                <a:latin typeface="Calibri"/>
                <a:ea typeface="+mn-ea"/>
                <a:cs typeface="+mn-cs"/>
              </a:rPr>
              <a:t>Enter</a:t>
            </a:r>
            <a:r>
              <a:rPr lang="en-US" sz="1200" kern="1200" baseline="0" dirty="0">
                <a:solidFill>
                  <a:schemeClr val="tx1"/>
                </a:solidFill>
                <a:latin typeface="Calibri"/>
                <a:ea typeface="+mn-ea"/>
                <a:cs typeface="+mn-cs"/>
              </a:rPr>
              <a:t>.</a:t>
            </a:r>
          </a:p>
          <a:p>
            <a:pPr>
              <a:defRPr/>
            </a:pPr>
            <a:endParaRPr lang="en-US" sz="1200" kern="1200" baseline="0" dirty="0">
              <a:solidFill>
                <a:schemeClr val="tx1"/>
              </a:solidFill>
              <a:latin typeface="Calibri"/>
              <a:ea typeface="+mn-ea"/>
              <a:cs typeface="+mn-cs"/>
            </a:endParaRPr>
          </a:p>
          <a:p>
            <a:pPr>
              <a:defRPr/>
            </a:pPr>
            <a:r>
              <a:rPr lang="en-US" sz="1200" kern="1200" baseline="0" dirty="0">
                <a:solidFill>
                  <a:schemeClr val="tx1"/>
                </a:solidFill>
                <a:latin typeface="Calibri"/>
                <a:ea typeface="+mn-ea"/>
                <a:cs typeface="+mn-cs"/>
              </a:rPr>
              <a:t>Note that the actual settings displayed for students may vary from what is shown on this slide. Be sure to refer to the information located in the TA Scripts of Student Directions to guide students through the login and confirmation process.</a:t>
            </a:r>
          </a:p>
        </p:txBody>
      </p:sp>
      <p:sp>
        <p:nvSpPr>
          <p:cNvPr id="60420"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85263" indent="-302025">
              <a:defRPr>
                <a:solidFill>
                  <a:schemeClr val="tx1"/>
                </a:solidFill>
                <a:latin typeface="Calibri" pitchFamily="34" charset="0"/>
              </a:defRPr>
            </a:lvl2pPr>
            <a:lvl3pPr marL="1208098" indent="-241619">
              <a:defRPr>
                <a:solidFill>
                  <a:schemeClr val="tx1"/>
                </a:solidFill>
                <a:latin typeface="Calibri" pitchFamily="34" charset="0"/>
              </a:defRPr>
            </a:lvl3pPr>
            <a:lvl4pPr marL="1691337" indent="-241619">
              <a:defRPr>
                <a:solidFill>
                  <a:schemeClr val="tx1"/>
                </a:solidFill>
                <a:latin typeface="Calibri" pitchFamily="34" charset="0"/>
              </a:defRPr>
            </a:lvl4pPr>
            <a:lvl5pPr marL="2174575" indent="-241619">
              <a:defRPr>
                <a:solidFill>
                  <a:schemeClr val="tx1"/>
                </a:solidFill>
                <a:latin typeface="Calibri" pitchFamily="34" charset="0"/>
              </a:defRPr>
            </a:lvl5pPr>
            <a:lvl6pPr marL="2657815" indent="-241619" fontAlgn="base">
              <a:spcBef>
                <a:spcPct val="0"/>
              </a:spcBef>
              <a:spcAft>
                <a:spcPct val="0"/>
              </a:spcAft>
              <a:defRPr>
                <a:solidFill>
                  <a:schemeClr val="tx1"/>
                </a:solidFill>
                <a:latin typeface="Calibri" pitchFamily="34" charset="0"/>
              </a:defRPr>
            </a:lvl6pPr>
            <a:lvl7pPr marL="3141054" indent="-241619" fontAlgn="base">
              <a:spcBef>
                <a:spcPct val="0"/>
              </a:spcBef>
              <a:spcAft>
                <a:spcPct val="0"/>
              </a:spcAft>
              <a:defRPr>
                <a:solidFill>
                  <a:schemeClr val="tx1"/>
                </a:solidFill>
                <a:latin typeface="Calibri" pitchFamily="34" charset="0"/>
              </a:defRPr>
            </a:lvl7pPr>
            <a:lvl8pPr marL="3624293" indent="-241619" fontAlgn="base">
              <a:spcBef>
                <a:spcPct val="0"/>
              </a:spcBef>
              <a:spcAft>
                <a:spcPct val="0"/>
              </a:spcAft>
              <a:defRPr>
                <a:solidFill>
                  <a:schemeClr val="tx1"/>
                </a:solidFill>
                <a:latin typeface="Calibri" pitchFamily="34" charset="0"/>
              </a:defRPr>
            </a:lvl8pPr>
            <a:lvl9pPr marL="4107532" indent="-24161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CBCBD13-7BB4-413B-8181-3B04E84906F9}" type="slidenum">
              <a:rPr lang="en-US" altLang="en-US" smtClean="0">
                <a:latin typeface="Arial" panose="020B0604020202020204" pitchFamily="34" charset="0"/>
              </a:rPr>
              <a:pPr fontAlgn="base">
                <a:spcBef>
                  <a:spcPct val="0"/>
                </a:spcBef>
                <a:spcAft>
                  <a:spcPct val="0"/>
                </a:spcAft>
                <a:defRPr/>
              </a:pPr>
              <a:t>28</a:t>
            </a:fld>
            <a:endParaRPr lang="en-US" altLang="en-US" dirty="0">
              <a:latin typeface="Arial" panose="020B0604020202020204" pitchFamily="34" charset="0"/>
            </a:endParaRPr>
          </a:p>
        </p:txBody>
      </p:sp>
    </p:spTree>
    <p:extLst>
      <p:ext uri="{BB962C8B-B14F-4D97-AF65-F5344CB8AC3E}">
        <p14:creationId xmlns:p14="http://schemas.microsoft.com/office/powerpoint/2010/main" val="2504631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defTabSz="966612">
              <a:defRPr/>
            </a:pPr>
            <a:r>
              <a:rPr lang="en-US" sz="1200" kern="1200" baseline="0" dirty="0">
                <a:solidFill>
                  <a:schemeClr val="tx1"/>
                </a:solidFill>
                <a:latin typeface="Calibri"/>
                <a:ea typeface="+mn-ea"/>
                <a:cs typeface="+mn-cs"/>
              </a:rPr>
              <a:t>On the </a:t>
            </a:r>
            <a:r>
              <a:rPr lang="en-US" sz="1200" b="1" i="1" kern="1200" baseline="0" dirty="0">
                <a:solidFill>
                  <a:schemeClr val="tx1"/>
                </a:solidFill>
                <a:latin typeface="Calibri"/>
                <a:ea typeface="+mn-ea"/>
                <a:cs typeface="+mn-cs"/>
              </a:rPr>
              <a:t>Instructions and Help </a:t>
            </a:r>
            <a:r>
              <a:rPr lang="en-US" sz="1200" kern="1200" baseline="0" dirty="0">
                <a:solidFill>
                  <a:schemeClr val="tx1"/>
                </a:solidFill>
                <a:latin typeface="Calibri"/>
                <a:ea typeface="+mn-ea"/>
                <a:cs typeface="+mn-cs"/>
              </a:rPr>
              <a:t>page, students can review detailed information about the tools and navigation features they will use during testing. TAs may need to assist students to navigate around the </a:t>
            </a:r>
            <a:r>
              <a:rPr lang="en-US" sz="1200" b="1" i="1" kern="1200" baseline="0" dirty="0">
                <a:solidFill>
                  <a:schemeClr val="tx1"/>
                </a:solidFill>
                <a:latin typeface="Calibri"/>
                <a:ea typeface="+mn-ea"/>
                <a:cs typeface="+mn-cs"/>
              </a:rPr>
              <a:t>Instructions and Help </a:t>
            </a:r>
            <a:r>
              <a:rPr lang="en-US" sz="1200" kern="1200" baseline="0" dirty="0">
                <a:solidFill>
                  <a:schemeClr val="tx1"/>
                </a:solidFill>
                <a:latin typeface="Calibri"/>
                <a:ea typeface="+mn-ea"/>
                <a:cs typeface="+mn-cs"/>
              </a:rPr>
              <a:t>page.</a:t>
            </a:r>
          </a:p>
          <a:p>
            <a:pPr lvl="0"/>
            <a:endParaRPr lang="en-US" sz="1200" kern="1200" baseline="0" dirty="0">
              <a:solidFill>
                <a:schemeClr val="tx1"/>
              </a:solidFill>
              <a:latin typeface="Calibri"/>
              <a:ea typeface="+mn-ea"/>
              <a:cs typeface="+mn-cs"/>
            </a:endParaRPr>
          </a:p>
          <a:p>
            <a:pPr marL="342900" marR="0" lvl="0" indent="-342900">
              <a:spcBef>
                <a:spcPts val="600"/>
              </a:spcBef>
              <a:spcAft>
                <a:spcPts val="1200"/>
              </a:spcAft>
              <a:buFont typeface="+mj-lt"/>
              <a:buAutoNum type="arabicPeriod"/>
              <a:tabLst>
                <a:tab pos="228600" algn="l"/>
              </a:tabLst>
            </a:pPr>
            <a:r>
              <a:rPr lang="en-US" sz="1200" b="0" kern="1200" baseline="0" dirty="0">
                <a:solidFill>
                  <a:schemeClr val="tx1"/>
                </a:solidFill>
                <a:latin typeface="Calibri"/>
                <a:ea typeface="+mn-ea"/>
                <a:cs typeface="+mn-cs"/>
              </a:rPr>
              <a:t>To open the Help Guide, press </a:t>
            </a:r>
            <a:r>
              <a:rPr lang="en-US" sz="1200" b="1" kern="1200" baseline="0" dirty="0">
                <a:solidFill>
                  <a:schemeClr val="tx1"/>
                </a:solidFill>
                <a:latin typeface="Calibri"/>
                <a:ea typeface="+mn-ea"/>
                <a:cs typeface="+mn-cs"/>
              </a:rPr>
              <a:t>Tab</a:t>
            </a:r>
            <a:r>
              <a:rPr lang="en-US" sz="1200" b="0" kern="1200" baseline="0" dirty="0">
                <a:solidFill>
                  <a:schemeClr val="tx1"/>
                </a:solidFill>
                <a:latin typeface="Calibri"/>
                <a:ea typeface="+mn-ea"/>
                <a:cs typeface="+mn-cs"/>
              </a:rPr>
              <a:t> to navigate to the </a:t>
            </a:r>
            <a:r>
              <a:rPr lang="en-US" sz="1200" b="1" kern="1200" baseline="0" dirty="0">
                <a:solidFill>
                  <a:schemeClr val="tx1"/>
                </a:solidFill>
                <a:latin typeface="Calibri"/>
                <a:ea typeface="+mn-ea"/>
                <a:cs typeface="+mn-cs"/>
              </a:rPr>
              <a:t>View Help Guide </a:t>
            </a:r>
            <a:r>
              <a:rPr lang="en-US" sz="1200" b="0" kern="1200" baseline="0" dirty="0">
                <a:solidFill>
                  <a:schemeClr val="tx1"/>
                </a:solidFill>
                <a:latin typeface="Calibri"/>
                <a:ea typeface="+mn-ea"/>
                <a:cs typeface="+mn-cs"/>
              </a:rPr>
              <a:t>button and press </a:t>
            </a:r>
            <a:r>
              <a:rPr lang="en-US" sz="1200" b="1" kern="1200" baseline="0" dirty="0">
                <a:solidFill>
                  <a:schemeClr val="tx1"/>
                </a:solidFill>
                <a:latin typeface="Calibri"/>
                <a:ea typeface="+mn-ea"/>
                <a:cs typeface="+mn-cs"/>
              </a:rPr>
              <a:t>Enter</a:t>
            </a:r>
            <a:r>
              <a:rPr lang="en-US" sz="1200" b="0" kern="1200" baseline="0" dirty="0">
                <a:solidFill>
                  <a:schemeClr val="tx1"/>
                </a:solidFill>
                <a:latin typeface="Calibri"/>
                <a:ea typeface="+mn-ea"/>
                <a:cs typeface="+mn-cs"/>
              </a:rPr>
              <a:t>.</a:t>
            </a:r>
          </a:p>
          <a:p>
            <a:pPr marL="628650" marR="0" lvl="1" indent="-171450">
              <a:spcBef>
                <a:spcPts val="0"/>
              </a:spcBef>
              <a:spcAft>
                <a:spcPts val="1200"/>
              </a:spcAft>
              <a:buFont typeface="Arial" panose="020B0604020202020204" pitchFamily="34" charset="0"/>
              <a:buChar char="•"/>
              <a:tabLst>
                <a:tab pos="228600" algn="l"/>
                <a:tab pos="457200" algn="l"/>
              </a:tabLst>
            </a:pPr>
            <a:r>
              <a:rPr lang="en-US" sz="1200" kern="1200" baseline="0" dirty="0">
                <a:solidFill>
                  <a:schemeClr val="tx1"/>
                </a:solidFill>
                <a:latin typeface="Calibri"/>
                <a:ea typeface="+mn-ea"/>
                <a:cs typeface="+mn-cs"/>
              </a:rPr>
              <a:t>To close the Help Guide, use the </a:t>
            </a:r>
            <a:r>
              <a:rPr lang="en-US" sz="1200" b="1" kern="1200" baseline="0" dirty="0">
                <a:solidFill>
                  <a:schemeClr val="tx1"/>
                </a:solidFill>
                <a:latin typeface="Calibri"/>
                <a:ea typeface="+mn-ea"/>
                <a:cs typeface="+mn-cs"/>
              </a:rPr>
              <a:t>Tab</a:t>
            </a:r>
            <a:r>
              <a:rPr lang="en-US" sz="1200" kern="1200" baseline="0" dirty="0">
                <a:solidFill>
                  <a:schemeClr val="tx1"/>
                </a:solidFill>
                <a:latin typeface="Calibri"/>
                <a:ea typeface="+mn-ea"/>
                <a:cs typeface="+mn-cs"/>
              </a:rPr>
              <a:t> key to navigate to the </a:t>
            </a:r>
            <a:r>
              <a:rPr lang="en-US" sz="1200" b="1" kern="1200" baseline="0" dirty="0">
                <a:solidFill>
                  <a:schemeClr val="tx1"/>
                </a:solidFill>
                <a:latin typeface="Calibri"/>
                <a:ea typeface="+mn-ea"/>
                <a:cs typeface="+mn-cs"/>
              </a:rPr>
              <a:t>Back</a:t>
            </a:r>
            <a:r>
              <a:rPr lang="en-US" sz="1200" kern="1200" baseline="0" dirty="0">
                <a:solidFill>
                  <a:schemeClr val="tx1"/>
                </a:solidFill>
                <a:latin typeface="Calibri"/>
                <a:ea typeface="+mn-ea"/>
                <a:cs typeface="+mn-cs"/>
              </a:rPr>
              <a:t> button and press </a:t>
            </a:r>
            <a:r>
              <a:rPr lang="en-US" sz="1200" b="1" kern="1200" baseline="0" dirty="0">
                <a:solidFill>
                  <a:schemeClr val="tx1"/>
                </a:solidFill>
                <a:latin typeface="Calibri"/>
                <a:ea typeface="+mn-ea"/>
                <a:cs typeface="+mn-cs"/>
              </a:rPr>
              <a:t>Enter</a:t>
            </a:r>
            <a:r>
              <a:rPr lang="en-US" sz="1200" kern="1200" baseline="0" dirty="0">
                <a:solidFill>
                  <a:schemeClr val="tx1"/>
                </a:solidFill>
                <a:latin typeface="Calibri"/>
                <a:ea typeface="+mn-ea"/>
                <a:cs typeface="+mn-cs"/>
              </a:rPr>
              <a:t>.</a:t>
            </a:r>
          </a:p>
          <a:p>
            <a:pPr marL="342900" marR="0" lvl="0" indent="-342900">
              <a:spcBef>
                <a:spcPts val="600"/>
              </a:spcBef>
              <a:spcAft>
                <a:spcPts val="1200"/>
              </a:spcAft>
              <a:buFont typeface="+mj-lt"/>
              <a:buAutoNum type="arabicPeriod"/>
              <a:tabLst>
                <a:tab pos="228600" algn="l"/>
              </a:tabLst>
            </a:pPr>
            <a:r>
              <a:rPr lang="en-US" sz="1200" kern="1200" baseline="0" dirty="0">
                <a:solidFill>
                  <a:schemeClr val="tx1"/>
                </a:solidFill>
                <a:latin typeface="Calibri"/>
                <a:ea typeface="+mn-ea"/>
                <a:cs typeface="+mn-cs"/>
              </a:rPr>
              <a:t>To open the Test Settings window, press </a:t>
            </a:r>
            <a:r>
              <a:rPr lang="en-US" sz="1200" b="1" kern="1200" baseline="0" dirty="0">
                <a:solidFill>
                  <a:schemeClr val="tx1"/>
                </a:solidFill>
                <a:latin typeface="Calibri"/>
                <a:ea typeface="+mn-ea"/>
                <a:cs typeface="+mn-cs"/>
              </a:rPr>
              <a:t>Tab</a:t>
            </a:r>
            <a:r>
              <a:rPr lang="en-US" sz="1200" kern="1200" baseline="0" dirty="0">
                <a:solidFill>
                  <a:schemeClr val="tx1"/>
                </a:solidFill>
                <a:latin typeface="Calibri"/>
                <a:ea typeface="+mn-ea"/>
                <a:cs typeface="+mn-cs"/>
              </a:rPr>
              <a:t> to navigate to the </a:t>
            </a:r>
            <a:r>
              <a:rPr lang="en-US" sz="1200" b="1" kern="1200" baseline="0" dirty="0">
                <a:solidFill>
                  <a:schemeClr val="tx1"/>
                </a:solidFill>
                <a:latin typeface="Calibri"/>
                <a:ea typeface="+mn-ea"/>
                <a:cs typeface="+mn-cs"/>
              </a:rPr>
              <a:t>View Test Settings </a:t>
            </a:r>
            <a:r>
              <a:rPr lang="en-US" sz="1200" kern="1200" baseline="0" dirty="0">
                <a:solidFill>
                  <a:schemeClr val="tx1"/>
                </a:solidFill>
                <a:latin typeface="Calibri"/>
                <a:ea typeface="+mn-ea"/>
                <a:cs typeface="+mn-cs"/>
              </a:rPr>
              <a:t>button and press </a:t>
            </a:r>
            <a:r>
              <a:rPr lang="en-US" sz="1200" b="1" kern="1200" baseline="0" dirty="0">
                <a:solidFill>
                  <a:schemeClr val="tx1"/>
                </a:solidFill>
                <a:latin typeface="Calibri"/>
                <a:ea typeface="+mn-ea"/>
                <a:cs typeface="+mn-cs"/>
              </a:rPr>
              <a:t>Enter</a:t>
            </a:r>
            <a:r>
              <a:rPr lang="en-US" sz="1200" kern="1200" baseline="0" dirty="0">
                <a:solidFill>
                  <a:schemeClr val="tx1"/>
                </a:solidFill>
                <a:latin typeface="Calibri"/>
                <a:ea typeface="+mn-ea"/>
                <a:cs typeface="+mn-cs"/>
              </a:rPr>
              <a:t>.</a:t>
            </a:r>
          </a:p>
          <a:p>
            <a:pPr marL="628650" marR="0" lvl="1" indent="-171450">
              <a:spcBef>
                <a:spcPts val="0"/>
              </a:spcBef>
              <a:spcAft>
                <a:spcPts val="1200"/>
              </a:spcAft>
              <a:buFont typeface="Arial" panose="020B0604020202020204" pitchFamily="34" charset="0"/>
              <a:buChar char="•"/>
              <a:tabLst>
                <a:tab pos="228600" algn="l"/>
                <a:tab pos="457200" algn="l"/>
              </a:tabLst>
            </a:pPr>
            <a:r>
              <a:rPr lang="en-US" sz="1200" kern="1200" baseline="0" dirty="0">
                <a:solidFill>
                  <a:schemeClr val="tx1"/>
                </a:solidFill>
                <a:latin typeface="Calibri"/>
                <a:ea typeface="+mn-ea"/>
                <a:cs typeface="+mn-cs"/>
              </a:rPr>
              <a:t>To close the Test Settings window, use the </a:t>
            </a:r>
            <a:r>
              <a:rPr lang="en-US" sz="1200" b="1" kern="1200" baseline="0" dirty="0">
                <a:solidFill>
                  <a:schemeClr val="tx1"/>
                </a:solidFill>
                <a:latin typeface="Calibri"/>
                <a:ea typeface="+mn-ea"/>
                <a:cs typeface="+mn-cs"/>
              </a:rPr>
              <a:t>Tab</a:t>
            </a:r>
            <a:r>
              <a:rPr lang="en-US" sz="1200" kern="1200" baseline="0" dirty="0">
                <a:solidFill>
                  <a:schemeClr val="tx1"/>
                </a:solidFill>
                <a:latin typeface="Calibri"/>
                <a:ea typeface="+mn-ea"/>
                <a:cs typeface="+mn-cs"/>
              </a:rPr>
              <a:t> key to navigate to the </a:t>
            </a:r>
            <a:r>
              <a:rPr lang="en-US" sz="1200" b="1" kern="1200" baseline="0" dirty="0">
                <a:solidFill>
                  <a:schemeClr val="tx1"/>
                </a:solidFill>
                <a:latin typeface="Calibri"/>
                <a:ea typeface="+mn-ea"/>
                <a:cs typeface="+mn-cs"/>
              </a:rPr>
              <a:t>OK</a:t>
            </a:r>
            <a:r>
              <a:rPr lang="en-US" sz="1200" kern="1200" baseline="0" dirty="0">
                <a:solidFill>
                  <a:schemeClr val="tx1"/>
                </a:solidFill>
                <a:latin typeface="Calibri"/>
                <a:ea typeface="+mn-ea"/>
                <a:cs typeface="+mn-cs"/>
              </a:rPr>
              <a:t> button and press </a:t>
            </a:r>
            <a:r>
              <a:rPr lang="en-US" sz="1200" b="1" kern="1200" baseline="0" dirty="0">
                <a:solidFill>
                  <a:schemeClr val="tx1"/>
                </a:solidFill>
                <a:latin typeface="Calibri"/>
                <a:ea typeface="+mn-ea"/>
                <a:cs typeface="+mn-cs"/>
              </a:rPr>
              <a:t>Enter</a:t>
            </a:r>
            <a:r>
              <a:rPr lang="en-US" sz="1200" kern="1200" baseline="0" dirty="0">
                <a:solidFill>
                  <a:schemeClr val="tx1"/>
                </a:solidFill>
                <a:latin typeface="Calibri"/>
                <a:ea typeface="+mn-ea"/>
                <a:cs typeface="+mn-cs"/>
              </a:rPr>
              <a:t>.</a:t>
            </a:r>
          </a:p>
          <a:p>
            <a:pPr marL="342900" marR="0" lvl="0" indent="-342900">
              <a:spcBef>
                <a:spcPts val="600"/>
              </a:spcBef>
              <a:spcAft>
                <a:spcPts val="1200"/>
              </a:spcAft>
              <a:buFont typeface="+mj-lt"/>
              <a:buAutoNum type="arabicPeriod"/>
              <a:tabLst>
                <a:tab pos="228600" algn="l"/>
              </a:tabLst>
            </a:pPr>
            <a:r>
              <a:rPr lang="en-US" sz="1200" kern="1200" baseline="0" dirty="0">
                <a:solidFill>
                  <a:schemeClr val="tx1"/>
                </a:solidFill>
                <a:latin typeface="Calibri"/>
                <a:ea typeface="+mn-ea"/>
                <a:cs typeface="+mn-cs"/>
              </a:rPr>
              <a:t>To move to the </a:t>
            </a:r>
            <a:r>
              <a:rPr lang="en-US" sz="1200" b="1" kern="1200" baseline="0" dirty="0">
                <a:solidFill>
                  <a:schemeClr val="tx1"/>
                </a:solidFill>
                <a:latin typeface="Calibri"/>
                <a:ea typeface="+mn-ea"/>
                <a:cs typeface="+mn-cs"/>
              </a:rPr>
              <a:t>Begin Test Now </a:t>
            </a:r>
            <a:r>
              <a:rPr lang="en-US" sz="1200" kern="1200" baseline="0" dirty="0">
                <a:solidFill>
                  <a:schemeClr val="tx1"/>
                </a:solidFill>
                <a:latin typeface="Calibri"/>
                <a:ea typeface="+mn-ea"/>
                <a:cs typeface="+mn-cs"/>
              </a:rPr>
              <a:t>and </a:t>
            </a:r>
            <a:r>
              <a:rPr lang="en-US" sz="1200" b="1" kern="1200" baseline="0" dirty="0">
                <a:solidFill>
                  <a:schemeClr val="tx1"/>
                </a:solidFill>
                <a:latin typeface="Calibri"/>
                <a:ea typeface="+mn-ea"/>
                <a:cs typeface="+mn-cs"/>
              </a:rPr>
              <a:t>Return to Login </a:t>
            </a:r>
            <a:r>
              <a:rPr lang="en-US" sz="1200" kern="1200" baseline="0" dirty="0">
                <a:solidFill>
                  <a:schemeClr val="tx1"/>
                </a:solidFill>
                <a:latin typeface="Calibri"/>
                <a:ea typeface="+mn-ea"/>
                <a:cs typeface="+mn-cs"/>
              </a:rPr>
              <a:t>buttons, press </a:t>
            </a:r>
            <a:r>
              <a:rPr lang="en-US" sz="1200" b="1" kern="1200" baseline="0" dirty="0">
                <a:solidFill>
                  <a:schemeClr val="tx1"/>
                </a:solidFill>
                <a:latin typeface="Calibri"/>
                <a:ea typeface="+mn-ea"/>
                <a:cs typeface="+mn-cs"/>
              </a:rPr>
              <a:t>Tab</a:t>
            </a:r>
            <a:r>
              <a:rPr lang="en-US" sz="1200" kern="1200" baseline="0" dirty="0">
                <a:solidFill>
                  <a:schemeClr val="tx1"/>
                </a:solidFill>
                <a:latin typeface="Calibri"/>
                <a:ea typeface="+mn-ea"/>
                <a:cs typeface="+mn-cs"/>
              </a:rPr>
              <a:t>.</a:t>
            </a:r>
          </a:p>
          <a:p>
            <a:pPr marL="342900" marR="0" lvl="0" indent="-342900">
              <a:spcBef>
                <a:spcPts val="600"/>
              </a:spcBef>
              <a:spcAft>
                <a:spcPts val="1200"/>
              </a:spcAft>
              <a:buFont typeface="+mj-lt"/>
              <a:buAutoNum type="arabicPeriod"/>
              <a:tabLst>
                <a:tab pos="228600" algn="l"/>
              </a:tabLst>
            </a:pPr>
            <a:r>
              <a:rPr lang="en-US" sz="1200" kern="1200" baseline="0" dirty="0">
                <a:solidFill>
                  <a:schemeClr val="tx1"/>
                </a:solidFill>
                <a:latin typeface="Calibri"/>
                <a:ea typeface="+mn-ea"/>
                <a:cs typeface="+mn-cs"/>
              </a:rPr>
              <a:t>To select to the </a:t>
            </a:r>
            <a:r>
              <a:rPr lang="en-US" sz="1200" b="1" kern="1200" baseline="0" dirty="0">
                <a:solidFill>
                  <a:schemeClr val="tx1"/>
                </a:solidFill>
                <a:latin typeface="Calibri"/>
                <a:ea typeface="+mn-ea"/>
                <a:cs typeface="+mn-cs"/>
              </a:rPr>
              <a:t>Begin Test Now </a:t>
            </a:r>
            <a:r>
              <a:rPr lang="en-US" sz="1200" kern="1200" baseline="0" dirty="0">
                <a:solidFill>
                  <a:schemeClr val="tx1"/>
                </a:solidFill>
                <a:latin typeface="Calibri"/>
                <a:ea typeface="+mn-ea"/>
                <a:cs typeface="+mn-cs"/>
              </a:rPr>
              <a:t>or </a:t>
            </a:r>
            <a:r>
              <a:rPr lang="en-US" sz="1200" b="1" kern="1200" baseline="0" dirty="0">
                <a:solidFill>
                  <a:schemeClr val="tx1"/>
                </a:solidFill>
                <a:latin typeface="Calibri"/>
                <a:ea typeface="+mn-ea"/>
                <a:cs typeface="+mn-cs"/>
              </a:rPr>
              <a:t>Return to Login </a:t>
            </a:r>
            <a:r>
              <a:rPr lang="en-US" sz="1200" kern="1200" baseline="0" dirty="0">
                <a:solidFill>
                  <a:schemeClr val="tx1"/>
                </a:solidFill>
                <a:latin typeface="Calibri"/>
                <a:ea typeface="+mn-ea"/>
                <a:cs typeface="+mn-cs"/>
              </a:rPr>
              <a:t>button, press </a:t>
            </a:r>
            <a:r>
              <a:rPr lang="en-US" sz="1200" b="1" kern="1200" baseline="0" dirty="0">
                <a:solidFill>
                  <a:schemeClr val="tx1"/>
                </a:solidFill>
                <a:latin typeface="Calibri"/>
                <a:ea typeface="+mn-ea"/>
                <a:cs typeface="+mn-cs"/>
              </a:rPr>
              <a:t>Enter</a:t>
            </a:r>
            <a:r>
              <a:rPr lang="en-US" sz="1200" kern="1200" baseline="0" dirty="0">
                <a:solidFill>
                  <a:schemeClr val="tx1"/>
                </a:solidFill>
                <a:latin typeface="Calibri"/>
                <a:ea typeface="+mn-ea"/>
                <a:cs typeface="+mn-cs"/>
              </a:rPr>
              <a:t>.</a:t>
            </a:r>
          </a:p>
        </p:txBody>
      </p:sp>
      <p:sp>
        <p:nvSpPr>
          <p:cNvPr id="60420"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85263" indent="-302025">
              <a:defRPr>
                <a:solidFill>
                  <a:schemeClr val="tx1"/>
                </a:solidFill>
                <a:latin typeface="Calibri" pitchFamily="34" charset="0"/>
              </a:defRPr>
            </a:lvl2pPr>
            <a:lvl3pPr marL="1208098" indent="-241619">
              <a:defRPr>
                <a:solidFill>
                  <a:schemeClr val="tx1"/>
                </a:solidFill>
                <a:latin typeface="Calibri" pitchFamily="34" charset="0"/>
              </a:defRPr>
            </a:lvl3pPr>
            <a:lvl4pPr marL="1691337" indent="-241619">
              <a:defRPr>
                <a:solidFill>
                  <a:schemeClr val="tx1"/>
                </a:solidFill>
                <a:latin typeface="Calibri" pitchFamily="34" charset="0"/>
              </a:defRPr>
            </a:lvl4pPr>
            <a:lvl5pPr marL="2174575" indent="-241619">
              <a:defRPr>
                <a:solidFill>
                  <a:schemeClr val="tx1"/>
                </a:solidFill>
                <a:latin typeface="Calibri" pitchFamily="34" charset="0"/>
              </a:defRPr>
            </a:lvl5pPr>
            <a:lvl6pPr marL="2657815" indent="-241619" fontAlgn="base">
              <a:spcBef>
                <a:spcPct val="0"/>
              </a:spcBef>
              <a:spcAft>
                <a:spcPct val="0"/>
              </a:spcAft>
              <a:defRPr>
                <a:solidFill>
                  <a:schemeClr val="tx1"/>
                </a:solidFill>
                <a:latin typeface="Calibri" pitchFamily="34" charset="0"/>
              </a:defRPr>
            </a:lvl6pPr>
            <a:lvl7pPr marL="3141054" indent="-241619" fontAlgn="base">
              <a:spcBef>
                <a:spcPct val="0"/>
              </a:spcBef>
              <a:spcAft>
                <a:spcPct val="0"/>
              </a:spcAft>
              <a:defRPr>
                <a:solidFill>
                  <a:schemeClr val="tx1"/>
                </a:solidFill>
                <a:latin typeface="Calibri" pitchFamily="34" charset="0"/>
              </a:defRPr>
            </a:lvl7pPr>
            <a:lvl8pPr marL="3624293" indent="-241619" fontAlgn="base">
              <a:spcBef>
                <a:spcPct val="0"/>
              </a:spcBef>
              <a:spcAft>
                <a:spcPct val="0"/>
              </a:spcAft>
              <a:defRPr>
                <a:solidFill>
                  <a:schemeClr val="tx1"/>
                </a:solidFill>
                <a:latin typeface="Calibri" pitchFamily="34" charset="0"/>
              </a:defRPr>
            </a:lvl8pPr>
            <a:lvl9pPr marL="4107532" indent="-24161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CBCBD13-7BB4-413B-8181-3B04E84906F9}" type="slidenum">
              <a:rPr lang="en-US" altLang="en-US" smtClean="0">
                <a:latin typeface="Arial" panose="020B0604020202020204" pitchFamily="34" charset="0"/>
              </a:rPr>
              <a:pPr fontAlgn="base">
                <a:spcBef>
                  <a:spcPct val="0"/>
                </a:spcBef>
                <a:spcAft>
                  <a:spcPct val="0"/>
                </a:spcAft>
                <a:defRPr/>
              </a:pPr>
              <a:t>29</a:t>
            </a:fld>
            <a:endParaRPr lang="en-US" altLang="en-US" dirty="0">
              <a:latin typeface="Arial" panose="020B0604020202020204" pitchFamily="34" charset="0"/>
            </a:endParaRPr>
          </a:p>
        </p:txBody>
      </p:sp>
    </p:spTree>
    <p:extLst>
      <p:ext uri="{BB962C8B-B14F-4D97-AF65-F5344CB8AC3E}">
        <p14:creationId xmlns:p14="http://schemas.microsoft.com/office/powerpoint/2010/main" val="1424930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
              </a:rPr>
              <a:t>Before any tests can be administered to students using Braille, these students must have the correct test settings entered in TIDE. The image on this slide shows some of the accommodations that</a:t>
            </a:r>
            <a:r>
              <a:rPr lang="en-US" baseline="0" dirty="0">
                <a:latin typeface="Calibri   "/>
              </a:rPr>
              <a:t> need to be set by the SC, DA, or DC:</a:t>
            </a:r>
          </a:p>
          <a:p>
            <a:endParaRPr lang="en-US" baseline="0" dirty="0">
              <a:latin typeface="Calibri   "/>
            </a:endParaRPr>
          </a:p>
          <a:p>
            <a:pPr marL="181240" indent="-181240">
              <a:buFont typeface="Arial" panose="020B0604020202020204" pitchFamily="34" charset="0"/>
              <a:buChar char="•"/>
            </a:pPr>
            <a:r>
              <a:rPr lang="en-US" dirty="0">
                <a:latin typeface="Calibri   "/>
              </a:rPr>
              <a:t>Students</a:t>
            </a:r>
            <a:r>
              <a:rPr lang="en-US" baseline="0" dirty="0">
                <a:latin typeface="Calibri   "/>
              </a:rPr>
              <a:t>’ Presentation (Designated Supports and Accommodations) settings should be set to </a:t>
            </a:r>
            <a:r>
              <a:rPr lang="en-US" b="1" baseline="0" dirty="0">
                <a:latin typeface="Calibri   "/>
              </a:rPr>
              <a:t>Braille</a:t>
            </a:r>
            <a:r>
              <a:rPr lang="en-US" baseline="0" dirty="0">
                <a:latin typeface="Calibri   "/>
              </a:rPr>
              <a:t>.</a:t>
            </a:r>
          </a:p>
          <a:p>
            <a:pPr marL="181240" indent="-181240">
              <a:buFont typeface="Arial" panose="020B0604020202020204" pitchFamily="34" charset="0"/>
              <a:buChar char="•"/>
            </a:pPr>
            <a:r>
              <a:rPr lang="en-US" baseline="0" dirty="0">
                <a:latin typeface="Calibri   "/>
              </a:rPr>
              <a:t>The appropriate Braille type should be selected for each test type. Braille types include </a:t>
            </a:r>
            <a:r>
              <a:rPr lang="en-US" b="1" baseline="0" dirty="0">
                <a:latin typeface="Calibri   "/>
              </a:rPr>
              <a:t>uncontracted</a:t>
            </a:r>
            <a:r>
              <a:rPr lang="en-US" baseline="0" dirty="0">
                <a:latin typeface="Calibri   "/>
              </a:rPr>
              <a:t>, </a:t>
            </a:r>
            <a:r>
              <a:rPr lang="en-US" b="1" baseline="0" dirty="0">
                <a:latin typeface="Calibri   "/>
              </a:rPr>
              <a:t>contracted</a:t>
            </a:r>
            <a:r>
              <a:rPr lang="en-US" baseline="0" dirty="0">
                <a:latin typeface="Calibri   "/>
              </a:rPr>
              <a:t>, and </a:t>
            </a:r>
            <a:r>
              <a:rPr lang="en-US" b="1" baseline="0" dirty="0">
                <a:latin typeface="Calibri   "/>
              </a:rPr>
              <a:t>Nemeth</a:t>
            </a:r>
            <a:r>
              <a:rPr lang="en-US" baseline="0" dirty="0">
                <a:latin typeface="Calibri   "/>
              </a:rPr>
              <a:t>.</a:t>
            </a:r>
          </a:p>
          <a:p>
            <a:pPr marL="181240" indent="-181240">
              <a:buFont typeface="Arial" panose="020B0604020202020204" pitchFamily="34" charset="0"/>
              <a:buChar char="•"/>
            </a:pPr>
            <a:r>
              <a:rPr lang="en-US" baseline="0" dirty="0">
                <a:latin typeface="Calibri   "/>
              </a:rPr>
              <a:t>If students should have the ability to request embossing of stimuli and/or items, their emboss settings should be adjusted appropriately for each type of test.</a:t>
            </a:r>
          </a:p>
          <a:p>
            <a:pPr marL="0" indent="0">
              <a:buFont typeface="Arial" panose="020B0604020202020204" pitchFamily="34" charset="0"/>
              <a:buNone/>
            </a:pPr>
            <a:endParaRPr lang="en-US" baseline="0" dirty="0">
              <a:latin typeface="Calibri   "/>
            </a:endParaRPr>
          </a:p>
          <a:p>
            <a:r>
              <a:rPr lang="en-US" baseline="0" dirty="0">
                <a:latin typeface="Calibri   "/>
              </a:rPr>
              <a:t>For the full list of Braille types and more information on TIDE settings for students using Braille, </a:t>
            </a:r>
            <a:r>
              <a:rPr lang="en-US" dirty="0">
                <a:latin typeface="Calibri   "/>
              </a:rPr>
              <a:t>please refer to the </a:t>
            </a:r>
            <a:r>
              <a:rPr lang="en-US" b="0" i="1" dirty="0">
                <a:solidFill>
                  <a:srgbClr val="000000"/>
                </a:solidFill>
                <a:effectLst/>
                <a:latin typeface="Calibri   "/>
              </a:rPr>
              <a:t>Assistive Technology Manual for Windows &amp; macOS</a:t>
            </a:r>
            <a:r>
              <a:rPr lang="en-US" dirty="0">
                <a:latin typeface="Calibri   "/>
              </a:rPr>
              <a:t>, on the WCAP Portal.</a:t>
            </a:r>
            <a:endParaRPr lang="en-US" baseline="0" dirty="0">
              <a:latin typeface="Calibri   "/>
            </a:endParaRPr>
          </a:p>
        </p:txBody>
      </p:sp>
      <p:sp>
        <p:nvSpPr>
          <p:cNvPr id="4" name="Slide Number Placeholder 3"/>
          <p:cNvSpPr>
            <a:spLocks noGrp="1"/>
          </p:cNvSpPr>
          <p:nvPr>
            <p:ph type="sldNum" sz="quarter" idx="10"/>
          </p:nvPr>
        </p:nvSpPr>
        <p:spPr/>
        <p:txBody>
          <a:bodyPr/>
          <a:lstStyle/>
          <a:p>
            <a:fld id="{C840FDEF-DDE5-42CA-975B-5AC2C3FFCCCF}" type="slidenum">
              <a:rPr lang="en-US" smtClean="0"/>
              <a:t>3</a:t>
            </a:fld>
            <a:endParaRPr lang="en-US" dirty="0"/>
          </a:p>
        </p:txBody>
      </p:sp>
    </p:spTree>
    <p:extLst>
      <p:ext uri="{BB962C8B-B14F-4D97-AF65-F5344CB8AC3E}">
        <p14:creationId xmlns:p14="http://schemas.microsoft.com/office/powerpoint/2010/main" val="7015501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79825" cy="2070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30</a:t>
            </a:fld>
            <a:endParaRPr lang="en-US" dirty="0"/>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4357153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kern="1200" baseline="0" dirty="0">
                <a:solidFill>
                  <a:schemeClr val="tx1"/>
                </a:solidFill>
                <a:latin typeface="Calibri   "/>
                <a:ea typeface="+mn-ea"/>
                <a:cs typeface="+mn-cs"/>
              </a:rPr>
              <a:t>Students will also use JAWS to navigate within their test. The first time a test loads, JAWS may start reading everything on the page until the student stops it. However, on the next test page, the focus will be initially on the first question on the page.</a:t>
            </a:r>
          </a:p>
          <a:p>
            <a:pPr defTabSz="966612">
              <a:defRPr/>
            </a:pPr>
            <a:endParaRPr lang="en-US" sz="1200" kern="1200" baseline="0" dirty="0">
              <a:solidFill>
                <a:schemeClr val="tx1"/>
              </a:solidFill>
              <a:latin typeface="Calibri   "/>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Calibri   "/>
                <a:ea typeface="+mn-ea"/>
                <a:cs typeface="+mn-cs"/>
              </a:rPr>
              <a:t>A test page has three different sections: the Banner, the Navigation and Test Tools, and the Test Content. Please note that </a:t>
            </a:r>
            <a:r>
              <a:rPr lang="en-US" altLang="en-US" sz="1200" kern="1200" baseline="0" dirty="0">
                <a:solidFill>
                  <a:schemeClr val="tx1"/>
                </a:solidFill>
                <a:latin typeface="Calibri   "/>
                <a:ea typeface="+mn-ea"/>
                <a:cs typeface="+mn-cs"/>
              </a:rPr>
              <a:t>this page may appear differently on the student's screen.</a:t>
            </a:r>
            <a:endParaRPr lang="en-US" sz="1200" kern="1200" baseline="0" dirty="0">
              <a:solidFill>
                <a:schemeClr val="tx1"/>
              </a:solidFill>
              <a:latin typeface="Calibri   "/>
              <a:ea typeface="+mn-ea"/>
              <a:cs typeface="+mn-cs"/>
            </a:endParaRPr>
          </a:p>
          <a:p>
            <a:endParaRPr lang="en-US" sz="1200" kern="1200" baseline="0" dirty="0">
              <a:solidFill>
                <a:schemeClr val="tx1"/>
              </a:solidFill>
              <a:latin typeface="Calibri   "/>
              <a:ea typeface="+mn-ea"/>
              <a:cs typeface="+mn-cs"/>
            </a:endParaRPr>
          </a:p>
          <a:p>
            <a:r>
              <a:rPr lang="en-US" sz="1200" kern="1200" baseline="0" dirty="0">
                <a:solidFill>
                  <a:schemeClr val="tx1"/>
                </a:solidFill>
                <a:latin typeface="Calibri   "/>
                <a:ea typeface="+mn-ea"/>
                <a:cs typeface="+mn-cs"/>
              </a:rPr>
              <a:t>The </a:t>
            </a:r>
            <a:r>
              <a:rPr lang="en-US" sz="1200" b="1" kern="1200" baseline="0" dirty="0">
                <a:solidFill>
                  <a:schemeClr val="tx1"/>
                </a:solidFill>
                <a:latin typeface="Calibri   "/>
                <a:ea typeface="+mn-ea"/>
                <a:cs typeface="+mn-cs"/>
              </a:rPr>
              <a:t>Banner</a:t>
            </a:r>
            <a:r>
              <a:rPr lang="en-US" sz="1200" kern="1200" baseline="0" dirty="0">
                <a:solidFill>
                  <a:schemeClr val="tx1"/>
                </a:solidFill>
                <a:latin typeface="Calibri   "/>
                <a:ea typeface="+mn-ea"/>
                <a:cs typeface="+mn-cs"/>
              </a:rPr>
              <a:t> contains the test information. This row displays the current question number(s), test name, student name, test settings button, pause button</a:t>
            </a:r>
            <a:r>
              <a:rPr lang="en-US" sz="1200" dirty="0">
                <a:latin typeface="Calibri   "/>
              </a:rPr>
              <a:t> </a:t>
            </a:r>
            <a:r>
              <a:rPr lang="en-US" sz="1200" kern="1200" baseline="0" dirty="0">
                <a:solidFill>
                  <a:schemeClr val="tx1"/>
                </a:solidFill>
                <a:latin typeface="Calibri   "/>
                <a:ea typeface="+mn-ea"/>
                <a:cs typeface="+mn-cs"/>
              </a:rPr>
              <a:t>and </a:t>
            </a:r>
            <a:r>
              <a:rPr lang="en-US" sz="1200" b="1" kern="1200" baseline="0" dirty="0">
                <a:solidFill>
                  <a:schemeClr val="tx1"/>
                </a:solidFill>
                <a:latin typeface="Calibri   "/>
                <a:ea typeface="+mn-ea"/>
                <a:cs typeface="+mn-cs"/>
              </a:rPr>
              <a:t>Help</a:t>
            </a:r>
            <a:r>
              <a:rPr lang="en-US" sz="1200" kern="1200" baseline="0" dirty="0">
                <a:solidFill>
                  <a:schemeClr val="tx1"/>
                </a:solidFill>
                <a:latin typeface="Calibri   "/>
                <a:ea typeface="+mn-ea"/>
                <a:cs typeface="+mn-cs"/>
              </a:rPr>
              <a:t> button. Selecting the </a:t>
            </a:r>
            <a:r>
              <a:rPr lang="en-US" sz="1200" b="1" kern="1200" baseline="0" dirty="0">
                <a:solidFill>
                  <a:schemeClr val="tx1"/>
                </a:solidFill>
                <a:latin typeface="Calibri   "/>
                <a:ea typeface="+mn-ea"/>
                <a:cs typeface="+mn-cs"/>
              </a:rPr>
              <a:t>Help</a:t>
            </a:r>
            <a:r>
              <a:rPr lang="en-US" sz="1200" kern="1200" baseline="0" dirty="0">
                <a:solidFill>
                  <a:schemeClr val="tx1"/>
                </a:solidFill>
                <a:latin typeface="Calibri   "/>
                <a:ea typeface="+mn-ea"/>
                <a:cs typeface="+mn-cs"/>
              </a:rPr>
              <a:t> button will bring up the on-screen </a:t>
            </a:r>
            <a:r>
              <a:rPr lang="en-US" sz="1200" b="1" kern="1200" baseline="0" dirty="0">
                <a:solidFill>
                  <a:schemeClr val="tx1"/>
                </a:solidFill>
                <a:latin typeface="Calibri   "/>
                <a:ea typeface="+mn-ea"/>
                <a:cs typeface="+mn-cs"/>
              </a:rPr>
              <a:t>Help Guide </a:t>
            </a:r>
            <a:r>
              <a:rPr lang="en-US" sz="1200" kern="1200" baseline="0" dirty="0">
                <a:solidFill>
                  <a:schemeClr val="tx1"/>
                </a:solidFill>
                <a:latin typeface="Calibri   "/>
                <a:ea typeface="+mn-ea"/>
                <a:cs typeface="+mn-cs"/>
              </a:rPr>
              <a:t>window. </a:t>
            </a:r>
          </a:p>
          <a:p>
            <a:endParaRPr lang="en-US" sz="1200" kern="1200" baseline="0" dirty="0">
              <a:solidFill>
                <a:schemeClr val="tx1"/>
              </a:solidFill>
              <a:latin typeface="Calibri   "/>
              <a:ea typeface="+mn-ea"/>
              <a:cs typeface="+mn-cs"/>
            </a:endParaRPr>
          </a:p>
          <a:p>
            <a:pPr defTabSz="966612">
              <a:defRPr/>
            </a:pPr>
            <a:r>
              <a:rPr lang="en-US" sz="1200" kern="1200" baseline="0" dirty="0">
                <a:solidFill>
                  <a:schemeClr val="tx1"/>
                </a:solidFill>
                <a:latin typeface="Calibri   "/>
                <a:ea typeface="+mn-ea"/>
                <a:cs typeface="+mn-cs"/>
              </a:rPr>
              <a:t>The </a:t>
            </a:r>
            <a:r>
              <a:rPr lang="en-US" sz="1200" b="1" kern="1200" baseline="0" dirty="0">
                <a:solidFill>
                  <a:schemeClr val="tx1"/>
                </a:solidFill>
                <a:latin typeface="Calibri   "/>
                <a:ea typeface="+mn-ea"/>
                <a:cs typeface="+mn-cs"/>
              </a:rPr>
              <a:t>Navigation Buttons </a:t>
            </a:r>
            <a:r>
              <a:rPr lang="en-US" sz="1200" kern="1200" baseline="0" dirty="0">
                <a:solidFill>
                  <a:schemeClr val="tx1"/>
                </a:solidFill>
                <a:latin typeface="Calibri   "/>
                <a:ea typeface="+mn-ea"/>
                <a:cs typeface="+mn-cs"/>
              </a:rPr>
              <a:t>and </a:t>
            </a:r>
            <a:r>
              <a:rPr lang="en-US" sz="1200" b="1" kern="1200" baseline="0" dirty="0">
                <a:solidFill>
                  <a:schemeClr val="tx1"/>
                </a:solidFill>
                <a:latin typeface="Calibri   "/>
                <a:ea typeface="+mn-ea"/>
                <a:cs typeface="+mn-cs"/>
              </a:rPr>
              <a:t>Test Tools </a:t>
            </a:r>
            <a:r>
              <a:rPr lang="en-US" sz="1200" kern="1200" baseline="0" dirty="0">
                <a:solidFill>
                  <a:schemeClr val="tx1"/>
                </a:solidFill>
                <a:latin typeface="Calibri   "/>
                <a:ea typeface="+mn-ea"/>
                <a:cs typeface="+mn-cs"/>
              </a:rPr>
              <a:t>allows students to:</a:t>
            </a:r>
          </a:p>
          <a:p>
            <a:pPr lvl="1" eaLnBrk="1" hangingPunct="1">
              <a:spcBef>
                <a:spcPct val="0"/>
              </a:spcBef>
              <a:buFontTx/>
              <a:buChar char="•"/>
            </a:pPr>
            <a:r>
              <a:rPr lang="en-US" altLang="en-US" sz="1200" kern="1200" baseline="0" dirty="0">
                <a:solidFill>
                  <a:schemeClr val="tx1"/>
                </a:solidFill>
                <a:latin typeface="Calibri   "/>
                <a:ea typeface="+mn-ea"/>
                <a:cs typeface="+mn-cs"/>
              </a:rPr>
              <a:t> </a:t>
            </a:r>
            <a:r>
              <a:rPr lang="en-US" altLang="en-US" sz="1200" b="1" kern="1200" baseline="0" dirty="0">
                <a:solidFill>
                  <a:schemeClr val="tx1"/>
                </a:solidFill>
                <a:latin typeface="Calibri   "/>
                <a:ea typeface="+mn-ea"/>
                <a:cs typeface="+mn-cs"/>
              </a:rPr>
              <a:t>Navigate</a:t>
            </a:r>
            <a:r>
              <a:rPr lang="en-US" altLang="en-US" sz="1200" kern="1200" baseline="0" dirty="0">
                <a:solidFill>
                  <a:schemeClr val="tx1"/>
                </a:solidFill>
                <a:latin typeface="Calibri   "/>
                <a:ea typeface="+mn-ea"/>
                <a:cs typeface="+mn-cs"/>
              </a:rPr>
              <a:t> test pages using the </a:t>
            </a:r>
            <a:r>
              <a:rPr lang="en-US" altLang="en-US" sz="1200" b="1" kern="1200" baseline="0" dirty="0">
                <a:solidFill>
                  <a:schemeClr val="tx1"/>
                </a:solidFill>
                <a:latin typeface="Calibri   "/>
                <a:ea typeface="+mn-ea"/>
                <a:cs typeface="+mn-cs"/>
              </a:rPr>
              <a:t>Back</a:t>
            </a:r>
            <a:r>
              <a:rPr lang="en-US" altLang="en-US" sz="1200" kern="1200" baseline="0" dirty="0">
                <a:solidFill>
                  <a:schemeClr val="tx1"/>
                </a:solidFill>
                <a:latin typeface="Calibri   "/>
                <a:ea typeface="+mn-ea"/>
                <a:cs typeface="+mn-cs"/>
              </a:rPr>
              <a:t> and </a:t>
            </a:r>
            <a:r>
              <a:rPr lang="en-US" altLang="en-US" sz="1200" b="1" kern="1200" baseline="0" dirty="0">
                <a:solidFill>
                  <a:schemeClr val="tx1"/>
                </a:solidFill>
                <a:latin typeface="Calibri   "/>
                <a:ea typeface="+mn-ea"/>
                <a:cs typeface="+mn-cs"/>
              </a:rPr>
              <a:t>Next</a:t>
            </a:r>
            <a:r>
              <a:rPr lang="en-US" altLang="en-US" sz="1200" kern="1200" baseline="0" dirty="0">
                <a:solidFill>
                  <a:schemeClr val="tx1"/>
                </a:solidFill>
                <a:latin typeface="Calibri   "/>
                <a:ea typeface="+mn-ea"/>
                <a:cs typeface="+mn-cs"/>
              </a:rPr>
              <a:t> arrow buttons </a:t>
            </a:r>
          </a:p>
          <a:p>
            <a:pPr lvl="1" eaLnBrk="1" hangingPunct="1">
              <a:spcBef>
                <a:spcPct val="0"/>
              </a:spcBef>
              <a:buFontTx/>
              <a:buChar char="•"/>
            </a:pPr>
            <a:r>
              <a:rPr lang="en-US" altLang="en-US" sz="1200" kern="1200" baseline="0" dirty="0">
                <a:solidFill>
                  <a:schemeClr val="tx1"/>
                </a:solidFill>
                <a:latin typeface="Calibri   "/>
                <a:ea typeface="+mn-ea"/>
                <a:cs typeface="+mn-cs"/>
              </a:rPr>
              <a:t> Save their answers before moving to the next question, if desired</a:t>
            </a:r>
          </a:p>
          <a:p>
            <a:pPr lvl="1" eaLnBrk="1" hangingPunct="1">
              <a:spcBef>
                <a:spcPct val="0"/>
              </a:spcBef>
              <a:buFontTx/>
              <a:buChar char="•"/>
            </a:pPr>
            <a:r>
              <a:rPr lang="en-US" altLang="en-US" sz="1200" kern="1200" baseline="0" dirty="0">
                <a:solidFill>
                  <a:schemeClr val="tx1"/>
                </a:solidFill>
                <a:latin typeface="Calibri   "/>
                <a:ea typeface="+mn-ea"/>
                <a:cs typeface="+mn-cs"/>
              </a:rPr>
              <a:t>And </a:t>
            </a:r>
            <a:r>
              <a:rPr lang="en-US" altLang="en-US" sz="1200" b="1" kern="1200" baseline="0" dirty="0">
                <a:solidFill>
                  <a:schemeClr val="tx1"/>
                </a:solidFill>
                <a:latin typeface="Calibri   "/>
                <a:ea typeface="+mn-ea"/>
                <a:cs typeface="+mn-cs"/>
              </a:rPr>
              <a:t>Zoom In </a:t>
            </a:r>
            <a:r>
              <a:rPr lang="en-US" altLang="en-US" sz="1200" kern="1200" baseline="0" dirty="0">
                <a:solidFill>
                  <a:schemeClr val="tx1"/>
                </a:solidFill>
                <a:latin typeface="Calibri   "/>
                <a:ea typeface="+mn-ea"/>
                <a:cs typeface="+mn-cs"/>
              </a:rPr>
              <a:t>and </a:t>
            </a:r>
            <a:r>
              <a:rPr lang="en-US" altLang="en-US" sz="1200" b="1" kern="1200" baseline="0" dirty="0">
                <a:solidFill>
                  <a:schemeClr val="tx1"/>
                </a:solidFill>
                <a:latin typeface="Calibri   "/>
                <a:ea typeface="+mn-ea"/>
                <a:cs typeface="+mn-cs"/>
              </a:rPr>
              <a:t>Zoom Out </a:t>
            </a:r>
            <a:r>
              <a:rPr lang="en-US" altLang="en-US" sz="1200" kern="1200" baseline="0" dirty="0">
                <a:solidFill>
                  <a:schemeClr val="tx1"/>
                </a:solidFill>
                <a:latin typeface="Calibri   "/>
                <a:ea typeface="+mn-ea"/>
                <a:cs typeface="+mn-cs"/>
              </a:rPr>
              <a:t>of test pages</a:t>
            </a:r>
          </a:p>
          <a:p>
            <a:pPr defTabSz="966612">
              <a:defRPr/>
            </a:pPr>
            <a:endParaRPr lang="en-US" sz="1200" kern="1200" baseline="0" dirty="0">
              <a:solidFill>
                <a:schemeClr val="tx1"/>
              </a:solidFill>
              <a:latin typeface="Calibri   "/>
              <a:ea typeface="+mn-ea"/>
              <a:cs typeface="+mn-cs"/>
            </a:endParaRPr>
          </a:p>
          <a:p>
            <a:pPr defTabSz="966612">
              <a:defRPr/>
            </a:pPr>
            <a:r>
              <a:rPr lang="en-US" sz="1200" kern="1200" baseline="0" dirty="0">
                <a:solidFill>
                  <a:schemeClr val="tx1"/>
                </a:solidFill>
                <a:latin typeface="Calibri   "/>
                <a:ea typeface="+mn-ea"/>
                <a:cs typeface="+mn-cs"/>
              </a:rPr>
              <a:t>Please note that </a:t>
            </a:r>
            <a:r>
              <a:rPr lang="en-US" altLang="en-US" sz="1200" kern="1200" baseline="0" dirty="0">
                <a:solidFill>
                  <a:schemeClr val="tx1"/>
                </a:solidFill>
                <a:latin typeface="Calibri   "/>
                <a:ea typeface="+mn-ea"/>
                <a:cs typeface="+mn-cs"/>
              </a:rPr>
              <a:t>whether or not students click Save, their answers will save automatically when they navigate to the next part of the test.</a:t>
            </a:r>
          </a:p>
          <a:p>
            <a:pPr defTabSz="966612">
              <a:defRPr/>
            </a:pPr>
            <a:endParaRPr lang="en-US" sz="1200" kern="1200" baseline="0" dirty="0">
              <a:solidFill>
                <a:schemeClr val="tx1"/>
              </a:solidFill>
              <a:latin typeface="Calibri   "/>
              <a:ea typeface="+mn-ea"/>
              <a:cs typeface="+mn-cs"/>
            </a:endParaRPr>
          </a:p>
          <a:p>
            <a:pPr defTabSz="966612">
              <a:defRPr/>
            </a:pPr>
            <a:r>
              <a:rPr lang="en-US" sz="1200" kern="1200" baseline="0" dirty="0">
                <a:solidFill>
                  <a:schemeClr val="tx1"/>
                </a:solidFill>
                <a:latin typeface="Calibri   "/>
                <a:ea typeface="+mn-ea"/>
                <a:cs typeface="+mn-cs"/>
              </a:rPr>
              <a:t>The </a:t>
            </a:r>
            <a:r>
              <a:rPr lang="en-US" sz="1200" b="1" kern="1200" baseline="0" dirty="0">
                <a:solidFill>
                  <a:schemeClr val="tx1"/>
                </a:solidFill>
                <a:latin typeface="Calibri   "/>
                <a:ea typeface="+mn-ea"/>
                <a:cs typeface="+mn-cs"/>
              </a:rPr>
              <a:t>Test Content </a:t>
            </a:r>
            <a:r>
              <a:rPr lang="en-US" sz="1200" kern="1200" baseline="0" dirty="0">
                <a:solidFill>
                  <a:schemeClr val="tx1"/>
                </a:solidFill>
                <a:latin typeface="Calibri   "/>
                <a:ea typeface="+mn-ea"/>
                <a:cs typeface="+mn-cs"/>
              </a:rPr>
              <a:t>is divided into two sections: the Stimulus Section and the Question Section:</a:t>
            </a:r>
          </a:p>
          <a:p>
            <a:pPr lvl="1" eaLnBrk="1" hangingPunct="1">
              <a:spcBef>
                <a:spcPct val="0"/>
              </a:spcBef>
              <a:buFontTx/>
              <a:buChar char="•"/>
            </a:pPr>
            <a:r>
              <a:rPr lang="en-US" altLang="en-US" sz="1200" kern="1200" baseline="0" dirty="0">
                <a:solidFill>
                  <a:schemeClr val="tx1"/>
                </a:solidFill>
                <a:latin typeface="Calibri   "/>
                <a:ea typeface="+mn-ea"/>
                <a:cs typeface="+mn-cs"/>
              </a:rPr>
              <a:t>The </a:t>
            </a:r>
            <a:r>
              <a:rPr lang="en-US" altLang="en-US" sz="1200" b="1" kern="1200" baseline="0" dirty="0">
                <a:solidFill>
                  <a:schemeClr val="tx1"/>
                </a:solidFill>
                <a:latin typeface="Calibri   "/>
                <a:ea typeface="+mn-ea"/>
                <a:cs typeface="+mn-cs"/>
              </a:rPr>
              <a:t>Stimulus Section </a:t>
            </a:r>
            <a:r>
              <a:rPr lang="en-US" altLang="en-US" sz="1200" kern="1200" baseline="0" dirty="0">
                <a:solidFill>
                  <a:schemeClr val="tx1"/>
                </a:solidFill>
                <a:latin typeface="Calibri   "/>
                <a:ea typeface="+mn-ea"/>
                <a:cs typeface="+mn-cs"/>
              </a:rPr>
              <a:t>contains the stimulus title, stimulus context menu, and stimulus content.</a:t>
            </a:r>
          </a:p>
          <a:p>
            <a:pPr lvl="1" eaLnBrk="1" hangingPunct="1">
              <a:spcBef>
                <a:spcPct val="0"/>
              </a:spcBef>
              <a:buFontTx/>
              <a:buChar char="•"/>
            </a:pPr>
            <a:r>
              <a:rPr lang="en-US" altLang="en-US" sz="1200" kern="1200" baseline="0" dirty="0">
                <a:solidFill>
                  <a:schemeClr val="tx1"/>
                </a:solidFill>
                <a:latin typeface="Calibri   "/>
                <a:ea typeface="+mn-ea"/>
                <a:cs typeface="+mn-cs"/>
              </a:rPr>
              <a:t>The </a:t>
            </a:r>
            <a:r>
              <a:rPr lang="en-US" altLang="en-US" sz="1200" b="1" kern="1200" baseline="0" dirty="0">
                <a:solidFill>
                  <a:schemeClr val="tx1"/>
                </a:solidFill>
                <a:latin typeface="Calibri   "/>
                <a:ea typeface="+mn-ea"/>
                <a:cs typeface="+mn-cs"/>
              </a:rPr>
              <a:t>Question Section </a:t>
            </a:r>
            <a:r>
              <a:rPr lang="en-US" altLang="en-US" sz="1200" kern="1200" baseline="0" dirty="0">
                <a:solidFill>
                  <a:schemeClr val="tx1"/>
                </a:solidFill>
                <a:latin typeface="Calibri   "/>
                <a:ea typeface="+mn-ea"/>
                <a:cs typeface="+mn-cs"/>
              </a:rPr>
              <a:t>contains the question number, question context menu, question stem, and response area.</a:t>
            </a:r>
          </a:p>
          <a:p>
            <a:pPr eaLnBrk="1" hangingPunct="1">
              <a:spcBef>
                <a:spcPct val="0"/>
              </a:spcBef>
              <a:buFontTx/>
              <a:buNone/>
            </a:pPr>
            <a:endParaRPr lang="en-US" altLang="en-US" sz="1200" kern="1200" baseline="0" dirty="0">
              <a:solidFill>
                <a:schemeClr val="tx1"/>
              </a:solidFill>
              <a:latin typeface="Calibri   "/>
              <a:ea typeface="+mn-ea"/>
              <a:cs typeface="+mn-cs"/>
            </a:endParaRPr>
          </a:p>
          <a:p>
            <a:pPr defTabSz="966612">
              <a:spcBef>
                <a:spcPct val="0"/>
              </a:spcBef>
              <a:defRPr/>
            </a:pPr>
            <a:r>
              <a:rPr lang="en-US" sz="1200" kern="1200" baseline="0" dirty="0">
                <a:solidFill>
                  <a:schemeClr val="tx1"/>
                </a:solidFill>
                <a:latin typeface="Calibri   "/>
                <a:ea typeface="+mn-ea"/>
                <a:cs typeface="+mn-cs"/>
              </a:rPr>
              <a:t>To navigate between the three areas, the student will press the </a:t>
            </a:r>
            <a:r>
              <a:rPr lang="en-US" sz="1200" b="1" kern="1200" baseline="0" dirty="0">
                <a:solidFill>
                  <a:schemeClr val="tx1"/>
                </a:solidFill>
                <a:latin typeface="Calibri   "/>
                <a:ea typeface="+mn-ea"/>
                <a:cs typeface="+mn-cs"/>
              </a:rPr>
              <a:t>R</a:t>
            </a:r>
            <a:r>
              <a:rPr lang="en-US" sz="1200" kern="1200" baseline="0" dirty="0">
                <a:solidFill>
                  <a:schemeClr val="tx1"/>
                </a:solidFill>
                <a:latin typeface="Calibri   "/>
                <a:ea typeface="+mn-ea"/>
                <a:cs typeface="+mn-cs"/>
              </a:rPr>
              <a:t> key. Students will use the </a:t>
            </a:r>
            <a:r>
              <a:rPr lang="en-US" sz="1200" b="1" kern="1200" baseline="0" dirty="0">
                <a:solidFill>
                  <a:schemeClr val="tx1"/>
                </a:solidFill>
                <a:latin typeface="Calibri   "/>
                <a:ea typeface="+mn-ea"/>
                <a:cs typeface="+mn-cs"/>
              </a:rPr>
              <a:t>Up</a:t>
            </a:r>
            <a:r>
              <a:rPr lang="en-US" sz="1200" kern="1200" baseline="0" dirty="0">
                <a:solidFill>
                  <a:schemeClr val="tx1"/>
                </a:solidFill>
                <a:latin typeface="Calibri   "/>
                <a:ea typeface="+mn-ea"/>
                <a:cs typeface="+mn-cs"/>
              </a:rPr>
              <a:t> and </a:t>
            </a:r>
            <a:r>
              <a:rPr lang="en-US" sz="1200" b="1" kern="1200" baseline="0" dirty="0">
                <a:solidFill>
                  <a:schemeClr val="tx1"/>
                </a:solidFill>
                <a:latin typeface="Calibri   "/>
                <a:ea typeface="+mn-ea"/>
                <a:cs typeface="+mn-cs"/>
              </a:rPr>
              <a:t>Down</a:t>
            </a:r>
            <a:r>
              <a:rPr lang="en-US" sz="1200" kern="1200" baseline="0" dirty="0">
                <a:solidFill>
                  <a:schemeClr val="tx1"/>
                </a:solidFill>
                <a:latin typeface="Calibri   "/>
                <a:ea typeface="+mn-ea"/>
                <a:cs typeface="+mn-cs"/>
              </a:rPr>
              <a:t> arrow keys to move up or down the lines of text. JAWS will read each line as a student navigates to it.</a:t>
            </a:r>
          </a:p>
        </p:txBody>
      </p:sp>
      <p:sp>
        <p:nvSpPr>
          <p:cNvPr id="4" name="Slide Number Placeholder 3"/>
          <p:cNvSpPr>
            <a:spLocks noGrp="1"/>
          </p:cNvSpPr>
          <p:nvPr>
            <p:ph type="sldNum" sz="quarter" idx="10"/>
          </p:nvPr>
        </p:nvSpPr>
        <p:spPr/>
        <p:txBody>
          <a:bodyPr/>
          <a:lstStyle/>
          <a:p>
            <a:fld id="{C840FDEF-DDE5-42CA-975B-5AC2C3FFCCCF}" type="slidenum">
              <a:rPr lang="en-US" smtClean="0"/>
              <a:t>31</a:t>
            </a:fld>
            <a:endParaRPr lang="en-US"/>
          </a:p>
        </p:txBody>
      </p:sp>
    </p:spTree>
    <p:extLst>
      <p:ext uri="{BB962C8B-B14F-4D97-AF65-F5344CB8AC3E}">
        <p14:creationId xmlns:p14="http://schemas.microsoft.com/office/powerpoint/2010/main" val="18669161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fontAlgn="base">
              <a:spcBef>
                <a:spcPts val="634"/>
              </a:spcBef>
              <a:buClr>
                <a:schemeClr val="bg1">
                  <a:lumMod val="65000"/>
                </a:schemeClr>
              </a:buClr>
              <a:defRPr/>
            </a:pPr>
            <a:r>
              <a:rPr lang="en-US" sz="1200" kern="1200" baseline="0" dirty="0">
                <a:solidFill>
                  <a:schemeClr val="tx1"/>
                </a:solidFill>
                <a:latin typeface="Calibri"/>
                <a:ea typeface="+mn-ea"/>
                <a:cs typeface="+mn-cs"/>
              </a:rPr>
              <a:t>Students may use the context menu mentioned on the previous slide to mark items for review, send emboss requests to the TA, and access additional test features.</a:t>
            </a:r>
          </a:p>
          <a:p>
            <a:endParaRPr lang="en-US" sz="1200" kern="1200" baseline="0" dirty="0">
              <a:solidFill>
                <a:schemeClr val="tx1"/>
              </a:solidFill>
              <a:latin typeface="Calibri"/>
              <a:ea typeface="+mn-ea"/>
              <a:cs typeface="+mn-cs"/>
            </a:endParaRPr>
          </a:p>
          <a:p>
            <a:r>
              <a:rPr lang="en-US" sz="1200" kern="1200" baseline="0" dirty="0">
                <a:solidFill>
                  <a:schemeClr val="tx1"/>
                </a:solidFill>
                <a:latin typeface="Calibri"/>
                <a:ea typeface="+mn-ea"/>
                <a:cs typeface="+mn-cs"/>
              </a:rPr>
              <a:t>To open the context menu for a stimulus or question students:</a:t>
            </a:r>
          </a:p>
          <a:p>
            <a:pPr marL="241653" indent="-241653">
              <a:buFont typeface="+mj-lt"/>
              <a:buAutoNum type="arabicPeriod"/>
            </a:pPr>
            <a:r>
              <a:rPr lang="en-US" sz="1200" kern="1200" baseline="0" dirty="0">
                <a:solidFill>
                  <a:schemeClr val="tx1"/>
                </a:solidFill>
                <a:latin typeface="Calibri"/>
                <a:ea typeface="+mn-ea"/>
                <a:cs typeface="+mn-cs"/>
              </a:rPr>
              <a:t>First, if opening a stimulus context menu, will ensure that the focus is on the stimulus. If opening a question context menu, the student will ensure that the focus is on the question.</a:t>
            </a:r>
          </a:p>
          <a:p>
            <a:pPr marL="241653" indent="-241653">
              <a:buFont typeface="+mj-lt"/>
              <a:buAutoNum type="arabicPeriod"/>
            </a:pPr>
            <a:r>
              <a:rPr lang="en-US" sz="1200" kern="1200" baseline="0" dirty="0">
                <a:solidFill>
                  <a:schemeClr val="tx1"/>
                </a:solidFill>
                <a:latin typeface="Calibri"/>
                <a:ea typeface="+mn-ea"/>
                <a:cs typeface="+mn-cs"/>
              </a:rPr>
              <a:t>To navigate directly to the context menu button, the student will press </a:t>
            </a:r>
            <a:r>
              <a:rPr lang="en-US" sz="1200" b="1" kern="1200" baseline="0" dirty="0">
                <a:solidFill>
                  <a:schemeClr val="tx1"/>
                </a:solidFill>
                <a:latin typeface="Calibri"/>
                <a:ea typeface="+mn-ea"/>
                <a:cs typeface="+mn-cs"/>
              </a:rPr>
              <a:t>Tab</a:t>
            </a:r>
            <a:r>
              <a:rPr lang="en-US" sz="1200" kern="1200" baseline="0" dirty="0">
                <a:solidFill>
                  <a:schemeClr val="tx1"/>
                </a:solidFill>
                <a:latin typeface="Calibri"/>
                <a:ea typeface="+mn-ea"/>
                <a:cs typeface="+mn-cs"/>
              </a:rPr>
              <a:t> twice. JAWS reads aloud “Menu button.”</a:t>
            </a:r>
          </a:p>
          <a:p>
            <a:pPr marL="241653" indent="-241653">
              <a:buFont typeface="+mj-lt"/>
              <a:buAutoNum type="arabicPeriod"/>
            </a:pPr>
            <a:r>
              <a:rPr lang="en-US" sz="1200" kern="1200" baseline="0" dirty="0">
                <a:solidFill>
                  <a:schemeClr val="tx1"/>
                </a:solidFill>
                <a:latin typeface="Calibri"/>
                <a:ea typeface="+mn-ea"/>
                <a:cs typeface="+mn-cs"/>
              </a:rPr>
              <a:t>Press </a:t>
            </a:r>
            <a:r>
              <a:rPr lang="en-US" sz="1200" b="1" kern="1200" baseline="0" dirty="0">
                <a:solidFill>
                  <a:schemeClr val="tx1"/>
                </a:solidFill>
                <a:latin typeface="Calibri"/>
                <a:ea typeface="+mn-ea"/>
                <a:cs typeface="+mn-cs"/>
              </a:rPr>
              <a:t>Enter</a:t>
            </a:r>
            <a:r>
              <a:rPr lang="en-US" sz="1200" kern="1200" baseline="0" dirty="0">
                <a:solidFill>
                  <a:schemeClr val="tx1"/>
                </a:solidFill>
                <a:latin typeface="Calibri"/>
                <a:ea typeface="+mn-ea"/>
                <a:cs typeface="+mn-cs"/>
              </a:rPr>
              <a:t>. The context menu opens and displays the list of available menu options. JAWS reads aloud the first option in the menu.</a:t>
            </a:r>
          </a:p>
          <a:p>
            <a:pPr marL="241653" indent="-241653">
              <a:buFont typeface="+mj-lt"/>
              <a:buAutoNum type="arabicPeriod"/>
            </a:pPr>
            <a:r>
              <a:rPr lang="en-US" sz="1200" kern="1200" baseline="0" dirty="0">
                <a:solidFill>
                  <a:schemeClr val="tx1"/>
                </a:solidFill>
                <a:latin typeface="Calibri"/>
                <a:ea typeface="+mn-ea"/>
                <a:cs typeface="+mn-cs"/>
              </a:rPr>
              <a:t>To move up and down the list, the student will press the </a:t>
            </a:r>
            <a:r>
              <a:rPr lang="en-US" sz="1200" b="1" kern="1200" baseline="0" dirty="0">
                <a:solidFill>
                  <a:schemeClr val="tx1"/>
                </a:solidFill>
                <a:latin typeface="Calibri"/>
                <a:ea typeface="+mn-ea"/>
                <a:cs typeface="+mn-cs"/>
              </a:rPr>
              <a:t>Up</a:t>
            </a:r>
            <a:r>
              <a:rPr lang="en-US" sz="1200" kern="1200" baseline="0" dirty="0">
                <a:solidFill>
                  <a:schemeClr val="tx1"/>
                </a:solidFill>
                <a:latin typeface="Calibri"/>
                <a:ea typeface="+mn-ea"/>
                <a:cs typeface="+mn-cs"/>
              </a:rPr>
              <a:t> and </a:t>
            </a:r>
            <a:r>
              <a:rPr lang="en-US" sz="1200" b="1" kern="1200" baseline="0" dirty="0">
                <a:solidFill>
                  <a:schemeClr val="tx1"/>
                </a:solidFill>
                <a:latin typeface="Calibri"/>
                <a:ea typeface="+mn-ea"/>
                <a:cs typeface="+mn-cs"/>
              </a:rPr>
              <a:t>Down</a:t>
            </a:r>
            <a:r>
              <a:rPr lang="en-US" sz="1200" kern="1200" baseline="0" dirty="0">
                <a:solidFill>
                  <a:schemeClr val="tx1"/>
                </a:solidFill>
                <a:latin typeface="Calibri"/>
                <a:ea typeface="+mn-ea"/>
                <a:cs typeface="+mn-cs"/>
              </a:rPr>
              <a:t> arrow keys. JAWS automatically reads aloud each option.</a:t>
            </a:r>
          </a:p>
          <a:p>
            <a:pPr marL="241653" indent="-241653">
              <a:buFont typeface="+mj-lt"/>
              <a:buAutoNum type="arabicPeriod"/>
            </a:pPr>
            <a:r>
              <a:rPr lang="en-US" sz="1200" b="0" kern="1200" baseline="0" dirty="0">
                <a:solidFill>
                  <a:schemeClr val="tx1"/>
                </a:solidFill>
                <a:latin typeface="Calibri"/>
                <a:ea typeface="+mn-ea"/>
                <a:cs typeface="+mn-cs"/>
              </a:rPr>
              <a:t>To select a menu option, the student will press </a:t>
            </a:r>
            <a:r>
              <a:rPr lang="en-US" sz="1200" b="1" kern="1200" baseline="0" dirty="0">
                <a:solidFill>
                  <a:schemeClr val="tx1"/>
                </a:solidFill>
                <a:latin typeface="Calibri"/>
                <a:ea typeface="+mn-ea"/>
                <a:cs typeface="+mn-cs"/>
              </a:rPr>
              <a:t>Space</a:t>
            </a:r>
            <a:r>
              <a:rPr lang="en-US" sz="1200" b="0" kern="1200" baseline="0" dirty="0">
                <a:solidFill>
                  <a:schemeClr val="tx1"/>
                </a:solidFill>
                <a:latin typeface="Calibri"/>
                <a:ea typeface="+mn-ea"/>
                <a:cs typeface="+mn-cs"/>
              </a:rPr>
              <a:t>.</a:t>
            </a:r>
          </a:p>
          <a:p>
            <a:pPr marL="241653" indent="-241653">
              <a:buFont typeface="+mj-lt"/>
              <a:buAutoNum type="arabicPeriod"/>
            </a:pPr>
            <a:r>
              <a:rPr lang="en-US" sz="1200" kern="1200" baseline="0" dirty="0">
                <a:solidFill>
                  <a:schemeClr val="tx1"/>
                </a:solidFill>
                <a:latin typeface="Calibri"/>
                <a:ea typeface="+mn-ea"/>
                <a:cs typeface="+mn-cs"/>
              </a:rPr>
              <a:t>To exit the menu without making a selection, the student will press </a:t>
            </a:r>
            <a:r>
              <a:rPr lang="en-US" sz="1200" b="1" kern="1200" baseline="0" dirty="0">
                <a:solidFill>
                  <a:schemeClr val="tx1"/>
                </a:solidFill>
                <a:latin typeface="Calibri"/>
                <a:ea typeface="+mn-ea"/>
                <a:cs typeface="+mn-cs"/>
              </a:rPr>
              <a:t>Esc</a:t>
            </a:r>
            <a:r>
              <a:rPr lang="en-US" sz="1200" kern="1200" baseline="0" dirty="0">
                <a:solidFill>
                  <a:schemeClr val="tx1"/>
                </a:solidFill>
                <a:latin typeface="Calibri"/>
                <a:ea typeface="+mn-ea"/>
                <a:cs typeface="+mn-cs"/>
              </a:rPr>
              <a:t>. JAWS returns focus to the context menu button.</a:t>
            </a:r>
          </a:p>
        </p:txBody>
      </p:sp>
      <p:sp>
        <p:nvSpPr>
          <p:cNvPr id="55300"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77873" indent="-299183">
              <a:defRPr>
                <a:solidFill>
                  <a:schemeClr val="tx1"/>
                </a:solidFill>
                <a:latin typeface="Calibri" pitchFamily="34" charset="0"/>
              </a:defRPr>
            </a:lvl2pPr>
            <a:lvl3pPr marL="1196728" indent="-239345">
              <a:defRPr>
                <a:solidFill>
                  <a:schemeClr val="tx1"/>
                </a:solidFill>
                <a:latin typeface="Calibri" pitchFamily="34" charset="0"/>
              </a:defRPr>
            </a:lvl3pPr>
            <a:lvl4pPr marL="1675420" indent="-239345">
              <a:defRPr>
                <a:solidFill>
                  <a:schemeClr val="tx1"/>
                </a:solidFill>
                <a:latin typeface="Calibri" pitchFamily="34" charset="0"/>
              </a:defRPr>
            </a:lvl4pPr>
            <a:lvl5pPr marL="2154112" indent="-239345">
              <a:defRPr>
                <a:solidFill>
                  <a:schemeClr val="tx1"/>
                </a:solidFill>
                <a:latin typeface="Calibri" pitchFamily="34" charset="0"/>
              </a:defRPr>
            </a:lvl5pPr>
            <a:lvl6pPr marL="2632804" indent="-239345" fontAlgn="base">
              <a:spcBef>
                <a:spcPct val="0"/>
              </a:spcBef>
              <a:spcAft>
                <a:spcPct val="0"/>
              </a:spcAft>
              <a:defRPr>
                <a:solidFill>
                  <a:schemeClr val="tx1"/>
                </a:solidFill>
                <a:latin typeface="Calibri" pitchFamily="34" charset="0"/>
              </a:defRPr>
            </a:lvl6pPr>
            <a:lvl7pPr marL="3111495" indent="-239345" fontAlgn="base">
              <a:spcBef>
                <a:spcPct val="0"/>
              </a:spcBef>
              <a:spcAft>
                <a:spcPct val="0"/>
              </a:spcAft>
              <a:defRPr>
                <a:solidFill>
                  <a:schemeClr val="tx1"/>
                </a:solidFill>
                <a:latin typeface="Calibri" pitchFamily="34" charset="0"/>
              </a:defRPr>
            </a:lvl7pPr>
            <a:lvl8pPr marL="3590186" indent="-239345" fontAlgn="base">
              <a:spcBef>
                <a:spcPct val="0"/>
              </a:spcBef>
              <a:spcAft>
                <a:spcPct val="0"/>
              </a:spcAft>
              <a:defRPr>
                <a:solidFill>
                  <a:schemeClr val="tx1"/>
                </a:solidFill>
                <a:latin typeface="Calibri" pitchFamily="34" charset="0"/>
              </a:defRPr>
            </a:lvl8pPr>
            <a:lvl9pPr marL="4068877" indent="-23934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1E447D2-6642-44E6-A025-F2EF935550D7}" type="slidenum">
              <a:rPr lang="en-US" altLang="en-US" smtClean="0">
                <a:latin typeface="Arial" panose="020B0604020202020204" pitchFamily="34" charset="0"/>
              </a:rPr>
              <a:pPr fontAlgn="base">
                <a:spcBef>
                  <a:spcPct val="0"/>
                </a:spcBef>
                <a:spcAft>
                  <a:spcPct val="0"/>
                </a:spcAft>
                <a:defRPr/>
              </a:pPr>
              <a:t>32</a:t>
            </a:fld>
            <a:endParaRPr lang="en-US" altLang="en-US" dirty="0">
              <a:latin typeface="Arial" panose="020B0604020202020204" pitchFamily="34" charset="0"/>
            </a:endParaRPr>
          </a:p>
        </p:txBody>
      </p:sp>
    </p:spTree>
    <p:extLst>
      <p:ext uri="{BB962C8B-B14F-4D97-AF65-F5344CB8AC3E}">
        <p14:creationId xmlns:p14="http://schemas.microsoft.com/office/powerpoint/2010/main" val="9922833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79825" cy="2070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33</a:t>
            </a:fld>
            <a:endParaRPr lang="en-US" dirty="0"/>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2095421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64931" fontAlgn="base">
              <a:spcBef>
                <a:spcPts val="600"/>
              </a:spcBef>
              <a:buClr>
                <a:schemeClr val="bg1">
                  <a:lumMod val="65000"/>
                </a:schemeClr>
              </a:buClr>
              <a:defRPr/>
            </a:pPr>
            <a:r>
              <a:rPr lang="en-US" sz="1200" kern="1200" baseline="0" dirty="0">
                <a:solidFill>
                  <a:schemeClr val="tx2">
                    <a:lumMod val="75000"/>
                  </a:schemeClr>
                </a:solidFill>
                <a:latin typeface="Calibri" panose="020F0502020204030204" pitchFamily="34" charset="0"/>
                <a:ea typeface="Arial" pitchFamily="34" charset="0"/>
                <a:cs typeface="Arial" pitchFamily="34" charset="0"/>
              </a:rPr>
              <a:t>Multiple choice questions require students to choose a response option by selecting a radio button. </a:t>
            </a:r>
            <a:r>
              <a:rPr lang="en-US" sz="1200" dirty="0">
                <a:ea typeface="Arial" pitchFamily="34" charset="0"/>
                <a:cs typeface="Arial" pitchFamily="34" charset="0"/>
              </a:rPr>
              <a:t>Multi-select questions require students to choose one or more response options by selecting checkboxes. Students follow the same procedure for responding to both types of items.</a:t>
            </a:r>
          </a:p>
          <a:p>
            <a:pPr lvl="0"/>
            <a:endParaRPr lang="en-US" sz="1200" kern="1200" baseline="0" dirty="0">
              <a:solidFill>
                <a:schemeClr val="tx1"/>
              </a:solidFill>
              <a:effectLst/>
              <a:latin typeface="Calibri" panose="020F0502020204030204" pitchFamily="34" charset="0"/>
              <a:ea typeface="+mn-ea"/>
              <a:cs typeface="+mn-cs"/>
            </a:endParaRPr>
          </a:p>
          <a:p>
            <a:pPr lvl="0"/>
            <a:r>
              <a:rPr lang="en-US" sz="1200" kern="1200" baseline="0" dirty="0">
                <a:solidFill>
                  <a:schemeClr val="tx1"/>
                </a:solidFill>
                <a:effectLst/>
                <a:latin typeface="Calibri" panose="020F0502020204030204" pitchFamily="34" charset="0"/>
                <a:ea typeface="+mn-ea"/>
                <a:cs typeface="+mn-cs"/>
              </a:rPr>
              <a:t>To respond to a multiple choice or multi-select question, students can follow these steps:</a:t>
            </a:r>
          </a:p>
          <a:p>
            <a:pPr lvl="0"/>
            <a:endParaRPr lang="en-US" sz="1200" kern="1200" baseline="0" dirty="0">
              <a:solidFill>
                <a:schemeClr val="tx1"/>
              </a:solidFill>
              <a:effectLst/>
              <a:latin typeface="Calibri" panose="020F0502020204030204" pitchFamily="34" charset="0"/>
              <a:ea typeface="+mn-ea"/>
              <a:cs typeface="+mn-cs"/>
            </a:endParaRPr>
          </a:p>
          <a:p>
            <a:pPr marL="228580" indent="-228580">
              <a:buFont typeface="+mj-lt"/>
              <a:buAutoNum type="arabicPeriod"/>
            </a:pPr>
            <a:r>
              <a:rPr lang="en-US" sz="1200" kern="1200" baseline="0" dirty="0">
                <a:solidFill>
                  <a:schemeClr val="tx1"/>
                </a:solidFill>
                <a:effectLst/>
                <a:latin typeface="Calibri" panose="020F0502020204030204" pitchFamily="34" charset="0"/>
                <a:ea typeface="+mn-ea"/>
                <a:cs typeface="+mn-cs"/>
              </a:rPr>
              <a:t>First, after listening to the question text, students can press the </a:t>
            </a:r>
            <a:r>
              <a:rPr lang="en-US" sz="1200" b="1" kern="1200" baseline="0" dirty="0">
                <a:solidFill>
                  <a:schemeClr val="tx1"/>
                </a:solidFill>
                <a:effectLst/>
                <a:latin typeface="Calibri" panose="020F0502020204030204" pitchFamily="34" charset="0"/>
                <a:ea typeface="+mn-ea"/>
                <a:cs typeface="+mn-cs"/>
              </a:rPr>
              <a:t>Tab</a:t>
            </a:r>
            <a:r>
              <a:rPr lang="en-US" sz="1200" kern="1200" baseline="0" dirty="0">
                <a:solidFill>
                  <a:schemeClr val="tx1"/>
                </a:solidFill>
                <a:effectLst/>
                <a:latin typeface="Calibri" panose="020F0502020204030204" pitchFamily="34" charset="0"/>
                <a:ea typeface="+mn-ea"/>
                <a:cs typeface="+mn-cs"/>
              </a:rPr>
              <a:t> key to hear JAWS read aloud the option’s corresponding text. If the option is an image, JAWS reads the text description associated with the image.</a:t>
            </a:r>
          </a:p>
          <a:p>
            <a:pPr marL="228580" indent="-228580">
              <a:buFont typeface="+mj-lt"/>
              <a:buAutoNum type="arabicPeriod"/>
            </a:pPr>
            <a:r>
              <a:rPr lang="en-US" sz="1200" kern="1200" baseline="0" dirty="0">
                <a:solidFill>
                  <a:schemeClr val="tx1"/>
                </a:solidFill>
                <a:effectLst/>
                <a:latin typeface="Calibri" panose="020F0502020204030204" pitchFamily="34" charset="0"/>
                <a:ea typeface="+mn-ea"/>
                <a:cs typeface="+mn-cs"/>
              </a:rPr>
              <a:t>To navigate to each answer option, students will use the </a:t>
            </a:r>
            <a:r>
              <a:rPr lang="en-US" sz="1200" b="1" kern="1200" baseline="0" dirty="0">
                <a:solidFill>
                  <a:schemeClr val="tx1"/>
                </a:solidFill>
                <a:effectLst/>
                <a:latin typeface="Calibri" panose="020F0502020204030204" pitchFamily="34" charset="0"/>
                <a:ea typeface="+mn-ea"/>
                <a:cs typeface="+mn-cs"/>
              </a:rPr>
              <a:t>Tab</a:t>
            </a:r>
            <a:r>
              <a:rPr lang="en-US" sz="1200" kern="1200" baseline="0" dirty="0">
                <a:solidFill>
                  <a:schemeClr val="tx1"/>
                </a:solidFill>
                <a:effectLst/>
                <a:latin typeface="Calibri" panose="020F0502020204030204" pitchFamily="34" charset="0"/>
                <a:ea typeface="+mn-ea"/>
                <a:cs typeface="+mn-cs"/>
              </a:rPr>
              <a:t> and </a:t>
            </a:r>
            <a:r>
              <a:rPr lang="en-US" sz="1200" b="1" kern="1200" baseline="0" dirty="0">
                <a:solidFill>
                  <a:schemeClr val="tx1"/>
                </a:solidFill>
                <a:effectLst/>
                <a:latin typeface="Calibri" panose="020F0502020204030204" pitchFamily="34" charset="0"/>
                <a:ea typeface="+mn-ea"/>
                <a:cs typeface="+mn-cs"/>
              </a:rPr>
              <a:t>Shift</a:t>
            </a:r>
            <a:r>
              <a:rPr lang="en-US" sz="1200" kern="1200" baseline="0" dirty="0">
                <a:solidFill>
                  <a:schemeClr val="tx1"/>
                </a:solidFill>
                <a:effectLst/>
                <a:latin typeface="Calibri" panose="020F0502020204030204" pitchFamily="34" charset="0"/>
                <a:ea typeface="+mn-ea"/>
                <a:cs typeface="+mn-cs"/>
              </a:rPr>
              <a:t> + </a:t>
            </a:r>
            <a:r>
              <a:rPr lang="en-US" sz="1200" b="1" kern="1200" baseline="0" dirty="0">
                <a:solidFill>
                  <a:schemeClr val="tx1"/>
                </a:solidFill>
                <a:effectLst/>
                <a:latin typeface="Calibri" panose="020F0502020204030204" pitchFamily="34" charset="0"/>
                <a:ea typeface="+mn-ea"/>
                <a:cs typeface="+mn-cs"/>
              </a:rPr>
              <a:t>Tab</a:t>
            </a:r>
            <a:r>
              <a:rPr lang="en-US" sz="1200" kern="1200" baseline="0" dirty="0">
                <a:solidFill>
                  <a:schemeClr val="tx1"/>
                </a:solidFill>
                <a:effectLst/>
                <a:latin typeface="Calibri" panose="020F0502020204030204" pitchFamily="34" charset="0"/>
                <a:ea typeface="+mn-ea"/>
                <a:cs typeface="+mn-cs"/>
              </a:rPr>
              <a:t> commands, or use the </a:t>
            </a:r>
            <a:r>
              <a:rPr lang="en-US" sz="1200" b="1" kern="1200" baseline="0" dirty="0">
                <a:solidFill>
                  <a:schemeClr val="tx1"/>
                </a:solidFill>
                <a:effectLst/>
                <a:latin typeface="Calibri" panose="020F0502020204030204" pitchFamily="34" charset="0"/>
                <a:ea typeface="+mn-ea"/>
                <a:cs typeface="+mn-cs"/>
              </a:rPr>
              <a:t>Up</a:t>
            </a:r>
            <a:r>
              <a:rPr lang="en-US" sz="1200" kern="1200" baseline="0" dirty="0">
                <a:solidFill>
                  <a:schemeClr val="tx1"/>
                </a:solidFill>
                <a:effectLst/>
                <a:latin typeface="Calibri" panose="020F0502020204030204" pitchFamily="34" charset="0"/>
                <a:ea typeface="+mn-ea"/>
                <a:cs typeface="+mn-cs"/>
              </a:rPr>
              <a:t> and </a:t>
            </a:r>
            <a:r>
              <a:rPr lang="en-US" sz="1200" b="1" kern="1200" baseline="0" dirty="0">
                <a:solidFill>
                  <a:schemeClr val="tx1"/>
                </a:solidFill>
                <a:effectLst/>
                <a:latin typeface="Calibri" panose="020F0502020204030204" pitchFamily="34" charset="0"/>
                <a:ea typeface="+mn-ea"/>
                <a:cs typeface="+mn-cs"/>
              </a:rPr>
              <a:t>Down</a:t>
            </a:r>
            <a:r>
              <a:rPr lang="en-US" sz="1200" kern="1200" baseline="0" dirty="0">
                <a:solidFill>
                  <a:schemeClr val="tx1"/>
                </a:solidFill>
                <a:effectLst/>
                <a:latin typeface="Calibri" panose="020F0502020204030204" pitchFamily="34" charset="0"/>
                <a:ea typeface="+mn-ea"/>
                <a:cs typeface="+mn-cs"/>
              </a:rPr>
              <a:t> arrow keys. JAWS reads aloud the text for the option in focus.</a:t>
            </a:r>
          </a:p>
          <a:p>
            <a:pPr marL="228580" indent="-228580">
              <a:buFont typeface="+mj-lt"/>
              <a:buAutoNum type="arabicPeriod"/>
            </a:pPr>
            <a:r>
              <a:rPr lang="en-US" sz="1200" kern="1200" baseline="0" dirty="0">
                <a:solidFill>
                  <a:schemeClr val="tx1"/>
                </a:solidFill>
                <a:effectLst/>
                <a:latin typeface="Calibri" panose="020F0502020204030204" pitchFamily="34" charset="0"/>
                <a:ea typeface="+mn-ea"/>
                <a:cs typeface="+mn-cs"/>
              </a:rPr>
              <a:t>To select a response option in focus as the response, </a:t>
            </a:r>
            <a:r>
              <a:rPr lang="en-US" sz="1200" kern="1200" baseline="0" dirty="0">
                <a:solidFill>
                  <a:schemeClr val="tx1"/>
                </a:solidFill>
                <a:latin typeface="Calibri"/>
                <a:ea typeface="+mn-ea"/>
                <a:cs typeface="+mn-cs"/>
              </a:rPr>
              <a:t>students</a:t>
            </a:r>
            <a:r>
              <a:rPr lang="en-US" sz="1200" kern="1200" baseline="0" dirty="0">
                <a:solidFill>
                  <a:schemeClr val="tx1"/>
                </a:solidFill>
                <a:effectLst/>
                <a:latin typeface="Calibri" panose="020F0502020204030204" pitchFamily="34" charset="0"/>
                <a:ea typeface="+mn-ea"/>
                <a:cs typeface="+mn-cs"/>
              </a:rPr>
              <a:t> will press the </a:t>
            </a:r>
            <a:r>
              <a:rPr lang="en-US" sz="1200" b="1" kern="1200" baseline="0" dirty="0">
                <a:solidFill>
                  <a:schemeClr val="tx1"/>
                </a:solidFill>
                <a:effectLst/>
                <a:latin typeface="Calibri" panose="020F0502020204030204" pitchFamily="34" charset="0"/>
                <a:ea typeface="+mn-ea"/>
                <a:cs typeface="+mn-cs"/>
              </a:rPr>
              <a:t>Space</a:t>
            </a:r>
            <a:r>
              <a:rPr lang="en-US" sz="1200" b="0" kern="1200" baseline="0" dirty="0">
                <a:solidFill>
                  <a:schemeClr val="tx1"/>
                </a:solidFill>
                <a:effectLst/>
                <a:latin typeface="Calibri" panose="020F0502020204030204" pitchFamily="34" charset="0"/>
                <a:ea typeface="+mn-ea"/>
                <a:cs typeface="+mn-cs"/>
              </a:rPr>
              <a:t> bar</a:t>
            </a:r>
            <a:r>
              <a:rPr lang="en-US" sz="1200" kern="1200" baseline="0" dirty="0">
                <a:solidFill>
                  <a:schemeClr val="tx1"/>
                </a:solidFill>
                <a:effectLst/>
                <a:latin typeface="Calibri" panose="020F0502020204030204" pitchFamily="34" charset="0"/>
                <a:ea typeface="+mn-ea"/>
                <a:cs typeface="+mn-cs"/>
              </a:rPr>
              <a:t>. The response is selected, and JAWS reads “Space.”</a:t>
            </a:r>
          </a:p>
        </p:txBody>
      </p:sp>
      <p:sp>
        <p:nvSpPr>
          <p:cNvPr id="55300"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77873" indent="-299183">
              <a:defRPr>
                <a:solidFill>
                  <a:schemeClr val="tx1"/>
                </a:solidFill>
                <a:latin typeface="Calibri" pitchFamily="34" charset="0"/>
              </a:defRPr>
            </a:lvl2pPr>
            <a:lvl3pPr marL="1196728" indent="-239345">
              <a:defRPr>
                <a:solidFill>
                  <a:schemeClr val="tx1"/>
                </a:solidFill>
                <a:latin typeface="Calibri" pitchFamily="34" charset="0"/>
              </a:defRPr>
            </a:lvl3pPr>
            <a:lvl4pPr marL="1675420" indent="-239345">
              <a:defRPr>
                <a:solidFill>
                  <a:schemeClr val="tx1"/>
                </a:solidFill>
                <a:latin typeface="Calibri" pitchFamily="34" charset="0"/>
              </a:defRPr>
            </a:lvl4pPr>
            <a:lvl5pPr marL="2154112" indent="-239345">
              <a:defRPr>
                <a:solidFill>
                  <a:schemeClr val="tx1"/>
                </a:solidFill>
                <a:latin typeface="Calibri" pitchFamily="34" charset="0"/>
              </a:defRPr>
            </a:lvl5pPr>
            <a:lvl6pPr marL="2632804" indent="-239345" fontAlgn="base">
              <a:spcBef>
                <a:spcPct val="0"/>
              </a:spcBef>
              <a:spcAft>
                <a:spcPct val="0"/>
              </a:spcAft>
              <a:defRPr>
                <a:solidFill>
                  <a:schemeClr val="tx1"/>
                </a:solidFill>
                <a:latin typeface="Calibri" pitchFamily="34" charset="0"/>
              </a:defRPr>
            </a:lvl6pPr>
            <a:lvl7pPr marL="3111495" indent="-239345" fontAlgn="base">
              <a:spcBef>
                <a:spcPct val="0"/>
              </a:spcBef>
              <a:spcAft>
                <a:spcPct val="0"/>
              </a:spcAft>
              <a:defRPr>
                <a:solidFill>
                  <a:schemeClr val="tx1"/>
                </a:solidFill>
                <a:latin typeface="Calibri" pitchFamily="34" charset="0"/>
              </a:defRPr>
            </a:lvl7pPr>
            <a:lvl8pPr marL="3590186" indent="-239345" fontAlgn="base">
              <a:spcBef>
                <a:spcPct val="0"/>
              </a:spcBef>
              <a:spcAft>
                <a:spcPct val="0"/>
              </a:spcAft>
              <a:defRPr>
                <a:solidFill>
                  <a:schemeClr val="tx1"/>
                </a:solidFill>
                <a:latin typeface="Calibri" pitchFamily="34" charset="0"/>
              </a:defRPr>
            </a:lvl8pPr>
            <a:lvl9pPr marL="4068877" indent="-23934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1E447D2-6642-44E6-A025-F2EF935550D7}" type="slidenum">
              <a:rPr lang="en-US" altLang="en-US" smtClean="0">
                <a:latin typeface="Arial" panose="020B0604020202020204" pitchFamily="34" charset="0"/>
              </a:rPr>
              <a:pPr fontAlgn="base">
                <a:spcBef>
                  <a:spcPct val="0"/>
                </a:spcBef>
                <a:spcAft>
                  <a:spcPct val="0"/>
                </a:spcAft>
                <a:defRPr/>
              </a:pPr>
              <a:t>34</a:t>
            </a:fld>
            <a:endParaRPr lang="en-US" altLang="en-US" dirty="0">
              <a:latin typeface="Arial" panose="020B0604020202020204" pitchFamily="34" charset="0"/>
            </a:endParaRPr>
          </a:p>
        </p:txBody>
      </p:sp>
    </p:spTree>
    <p:extLst>
      <p:ext uri="{BB962C8B-B14F-4D97-AF65-F5344CB8AC3E}">
        <p14:creationId xmlns:p14="http://schemas.microsoft.com/office/powerpoint/2010/main" val="9922833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base">
              <a:spcBef>
                <a:spcPts val="634"/>
              </a:spcBef>
              <a:buClr>
                <a:schemeClr val="bg1">
                  <a:lumMod val="65000"/>
                </a:schemeClr>
              </a:buClr>
              <a:defRPr/>
            </a:pPr>
            <a:r>
              <a:rPr lang="en-US" sz="1200" kern="1200" baseline="0" dirty="0">
                <a:solidFill>
                  <a:schemeClr val="tx1"/>
                </a:solidFill>
                <a:latin typeface="Calibri"/>
                <a:ea typeface="+mn-ea"/>
                <a:cs typeface="+mn-cs"/>
              </a:rPr>
              <a:t>Hot-text questions require students to select at least one word, phrase, or sentence. For these question types, it is critical that students follow the instructions provided in the question. Each selectable text area is pre-defined. Selecting a phrase or sentence automatically marks all the words in that text area as selected.</a:t>
            </a:r>
          </a:p>
          <a:p>
            <a:pPr lvl="0"/>
            <a:endParaRPr lang="en-US" sz="1200" kern="1200" baseline="0" dirty="0">
              <a:solidFill>
                <a:schemeClr val="tx1"/>
              </a:solidFill>
              <a:latin typeface="Calibri"/>
              <a:ea typeface="+mn-ea"/>
              <a:cs typeface="+mn-cs"/>
            </a:endParaRPr>
          </a:p>
          <a:p>
            <a:pPr lvl="0"/>
            <a:r>
              <a:rPr lang="en-US" sz="1200" kern="1200" baseline="0" dirty="0">
                <a:solidFill>
                  <a:schemeClr val="tx1"/>
                </a:solidFill>
                <a:latin typeface="Calibri"/>
                <a:ea typeface="+mn-ea"/>
                <a:cs typeface="+mn-cs"/>
              </a:rPr>
              <a:t>To respond to a multi-select question, students can follow these steps:</a:t>
            </a:r>
          </a:p>
          <a:p>
            <a:pPr lvl="0"/>
            <a:endParaRPr lang="en-US" sz="1200" kern="1200" baseline="0" dirty="0">
              <a:solidFill>
                <a:schemeClr val="tx1"/>
              </a:solidFill>
              <a:latin typeface="Calibri"/>
              <a:ea typeface="+mn-ea"/>
              <a:cs typeface="+mn-cs"/>
            </a:endParaRPr>
          </a:p>
          <a:p>
            <a:pPr marL="241653" indent="-241653">
              <a:buFont typeface="+mj-lt"/>
              <a:buAutoNum type="arabicPeriod"/>
            </a:pPr>
            <a:r>
              <a:rPr lang="en-US" sz="1200" kern="1200" baseline="0" dirty="0">
                <a:solidFill>
                  <a:schemeClr val="tx1"/>
                </a:solidFill>
                <a:latin typeface="Calibri"/>
                <a:ea typeface="+mn-ea"/>
                <a:cs typeface="+mn-cs"/>
              </a:rPr>
              <a:t>First, after listening to the question text, students can press the </a:t>
            </a:r>
            <a:r>
              <a:rPr lang="en-US" sz="1200" b="1" kern="1200" baseline="0" dirty="0">
                <a:solidFill>
                  <a:schemeClr val="tx1"/>
                </a:solidFill>
                <a:latin typeface="Calibri"/>
                <a:ea typeface="+mn-ea"/>
                <a:cs typeface="+mn-cs"/>
              </a:rPr>
              <a:t>Tab</a:t>
            </a:r>
            <a:r>
              <a:rPr lang="en-US" sz="1200" kern="1200" baseline="0" dirty="0">
                <a:solidFill>
                  <a:schemeClr val="tx1"/>
                </a:solidFill>
                <a:latin typeface="Calibri"/>
                <a:ea typeface="+mn-ea"/>
                <a:cs typeface="+mn-cs"/>
              </a:rPr>
              <a:t> key to hear JAWS read aloud the text that is in focus.</a:t>
            </a:r>
          </a:p>
          <a:p>
            <a:pPr marL="241653" indent="-241653">
              <a:buFont typeface="+mj-lt"/>
              <a:buAutoNum type="arabicPeriod"/>
            </a:pPr>
            <a:r>
              <a:rPr lang="en-US" sz="1200" kern="1200" baseline="0" dirty="0">
                <a:solidFill>
                  <a:schemeClr val="tx1"/>
                </a:solidFill>
                <a:latin typeface="Calibri"/>
                <a:ea typeface="+mn-ea"/>
                <a:cs typeface="+mn-cs"/>
              </a:rPr>
              <a:t>Navigate to each selectable text area using the </a:t>
            </a:r>
            <a:r>
              <a:rPr lang="en-US" sz="1200" b="1" kern="1200" baseline="0" dirty="0">
                <a:solidFill>
                  <a:schemeClr val="tx1"/>
                </a:solidFill>
                <a:latin typeface="Calibri"/>
                <a:ea typeface="+mn-ea"/>
                <a:cs typeface="+mn-cs"/>
              </a:rPr>
              <a:t>Tab</a:t>
            </a:r>
            <a:r>
              <a:rPr lang="en-US" sz="1200" kern="1200" baseline="0" dirty="0">
                <a:solidFill>
                  <a:schemeClr val="tx1"/>
                </a:solidFill>
                <a:latin typeface="Calibri"/>
                <a:ea typeface="+mn-ea"/>
                <a:cs typeface="+mn-cs"/>
              </a:rPr>
              <a:t> and </a:t>
            </a:r>
            <a:r>
              <a:rPr lang="en-US" sz="1200" b="1" kern="1200" baseline="0" dirty="0">
                <a:solidFill>
                  <a:schemeClr val="tx1"/>
                </a:solidFill>
                <a:latin typeface="Calibri"/>
                <a:ea typeface="+mn-ea"/>
                <a:cs typeface="+mn-cs"/>
              </a:rPr>
              <a:t>Shift + Tab </a:t>
            </a:r>
            <a:r>
              <a:rPr lang="en-US" sz="1200" kern="1200" baseline="0" dirty="0">
                <a:solidFill>
                  <a:schemeClr val="tx1"/>
                </a:solidFill>
                <a:latin typeface="Calibri"/>
                <a:ea typeface="+mn-ea"/>
                <a:cs typeface="+mn-cs"/>
              </a:rPr>
              <a:t>commands. JAWS will read aloud the selectable text.</a:t>
            </a:r>
          </a:p>
          <a:p>
            <a:pPr marL="241653" indent="-241653">
              <a:buFont typeface="+mj-lt"/>
              <a:buAutoNum type="arabicPeriod"/>
            </a:pPr>
            <a:r>
              <a:rPr lang="en-US" sz="1200" kern="1200" baseline="0" dirty="0">
                <a:solidFill>
                  <a:schemeClr val="tx1"/>
                </a:solidFill>
                <a:latin typeface="Calibri"/>
                <a:ea typeface="+mn-ea"/>
                <a:cs typeface="+mn-cs"/>
              </a:rPr>
              <a:t>To choose a selectable text area in focus as the response, students press the </a:t>
            </a:r>
            <a:r>
              <a:rPr lang="en-US" sz="1200" b="1" kern="1200" baseline="0" dirty="0">
                <a:solidFill>
                  <a:schemeClr val="tx1"/>
                </a:solidFill>
                <a:latin typeface="Calibri"/>
                <a:ea typeface="+mn-ea"/>
                <a:cs typeface="+mn-cs"/>
              </a:rPr>
              <a:t>Enter</a:t>
            </a:r>
            <a:r>
              <a:rPr lang="en-US" sz="1200" kern="1200" baseline="0" dirty="0">
                <a:solidFill>
                  <a:schemeClr val="tx1"/>
                </a:solidFill>
                <a:latin typeface="Calibri"/>
                <a:ea typeface="+mn-ea"/>
                <a:cs typeface="+mn-cs"/>
              </a:rPr>
              <a:t> key. JAWS announces the text is checked.</a:t>
            </a:r>
          </a:p>
        </p:txBody>
      </p:sp>
      <p:sp>
        <p:nvSpPr>
          <p:cNvPr id="55300"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77873" indent="-299183">
              <a:defRPr>
                <a:solidFill>
                  <a:schemeClr val="tx1"/>
                </a:solidFill>
                <a:latin typeface="Calibri" pitchFamily="34" charset="0"/>
              </a:defRPr>
            </a:lvl2pPr>
            <a:lvl3pPr marL="1196728" indent="-239345">
              <a:defRPr>
                <a:solidFill>
                  <a:schemeClr val="tx1"/>
                </a:solidFill>
                <a:latin typeface="Calibri" pitchFamily="34" charset="0"/>
              </a:defRPr>
            </a:lvl3pPr>
            <a:lvl4pPr marL="1675420" indent="-239345">
              <a:defRPr>
                <a:solidFill>
                  <a:schemeClr val="tx1"/>
                </a:solidFill>
                <a:latin typeface="Calibri" pitchFamily="34" charset="0"/>
              </a:defRPr>
            </a:lvl4pPr>
            <a:lvl5pPr marL="2154112" indent="-239345">
              <a:defRPr>
                <a:solidFill>
                  <a:schemeClr val="tx1"/>
                </a:solidFill>
                <a:latin typeface="Calibri" pitchFamily="34" charset="0"/>
              </a:defRPr>
            </a:lvl5pPr>
            <a:lvl6pPr marL="2632804" indent="-239345" fontAlgn="base">
              <a:spcBef>
                <a:spcPct val="0"/>
              </a:spcBef>
              <a:spcAft>
                <a:spcPct val="0"/>
              </a:spcAft>
              <a:defRPr>
                <a:solidFill>
                  <a:schemeClr val="tx1"/>
                </a:solidFill>
                <a:latin typeface="Calibri" pitchFamily="34" charset="0"/>
              </a:defRPr>
            </a:lvl6pPr>
            <a:lvl7pPr marL="3111495" indent="-239345" fontAlgn="base">
              <a:spcBef>
                <a:spcPct val="0"/>
              </a:spcBef>
              <a:spcAft>
                <a:spcPct val="0"/>
              </a:spcAft>
              <a:defRPr>
                <a:solidFill>
                  <a:schemeClr val="tx1"/>
                </a:solidFill>
                <a:latin typeface="Calibri" pitchFamily="34" charset="0"/>
              </a:defRPr>
            </a:lvl7pPr>
            <a:lvl8pPr marL="3590186" indent="-239345" fontAlgn="base">
              <a:spcBef>
                <a:spcPct val="0"/>
              </a:spcBef>
              <a:spcAft>
                <a:spcPct val="0"/>
              </a:spcAft>
              <a:defRPr>
                <a:solidFill>
                  <a:schemeClr val="tx1"/>
                </a:solidFill>
                <a:latin typeface="Calibri" pitchFamily="34" charset="0"/>
              </a:defRPr>
            </a:lvl8pPr>
            <a:lvl9pPr marL="4068877" indent="-23934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1E447D2-6642-44E6-A025-F2EF935550D7}" type="slidenum">
              <a:rPr lang="en-US" altLang="en-US" smtClean="0">
                <a:latin typeface="Arial" panose="020B0604020202020204" pitchFamily="34" charset="0"/>
              </a:rPr>
              <a:pPr fontAlgn="base">
                <a:spcBef>
                  <a:spcPct val="0"/>
                </a:spcBef>
                <a:spcAft>
                  <a:spcPct val="0"/>
                </a:spcAft>
                <a:defRPr/>
              </a:pPr>
              <a:t>35</a:t>
            </a:fld>
            <a:endParaRPr lang="en-US" altLang="en-US" dirty="0">
              <a:latin typeface="Arial" panose="020B0604020202020204" pitchFamily="34" charset="0"/>
            </a:endParaRPr>
          </a:p>
        </p:txBody>
      </p:sp>
    </p:spTree>
    <p:extLst>
      <p:ext uri="{BB962C8B-B14F-4D97-AF65-F5344CB8AC3E}">
        <p14:creationId xmlns:p14="http://schemas.microsoft.com/office/powerpoint/2010/main" val="992283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a:latin typeface="+mn-lt"/>
              </a:rPr>
              <a:t>Edit task questions require students to replace an incorrect selectable word or phrase in a reading excerpt. For these question types, it is critical that students follow the instructions provided in the question. Some edit task questions require students to enter the response into a text box. Some edit task questions require students to select a response from a drop-down list. Each selectable text area is pre-defined.</a:t>
            </a:r>
          </a:p>
          <a:p>
            <a:pPr lvl="0"/>
            <a:endParaRPr lang="en-US" sz="1200" dirty="0">
              <a:latin typeface="+mn-lt"/>
            </a:endParaRPr>
          </a:p>
          <a:p>
            <a:pPr defTabSz="966612">
              <a:defRPr/>
            </a:pPr>
            <a:r>
              <a:rPr lang="en-US" sz="1200" dirty="0">
                <a:latin typeface="+mn-lt"/>
              </a:rPr>
              <a:t>Some edit task questions, such as the first image shown on this slide, require students to make changes that are punctuation-based. For these edit task questions, JAWS needs to read in character mode. Cambium Assessment Inc. strongly recommends that students read through an entire Edit Task question before responding. Students can listen to the question as well as read it via an RBD or printout from an embosser. </a:t>
            </a:r>
          </a:p>
          <a:p>
            <a:pPr lvl="0"/>
            <a:endParaRPr lang="en-US" sz="1200" dirty="0">
              <a:latin typeface="+mn-lt"/>
            </a:endParaRPr>
          </a:p>
          <a:p>
            <a:pPr lvl="0"/>
            <a:r>
              <a:rPr lang="en-US" sz="1200" dirty="0">
                <a:latin typeface="+mn-lt"/>
              </a:rPr>
              <a:t>To respond to an edit task question, students can follow these steps:</a:t>
            </a:r>
          </a:p>
          <a:p>
            <a:pPr lvl="0"/>
            <a:endParaRPr lang="en-US" sz="1200" dirty="0">
              <a:latin typeface="+mn-lt"/>
            </a:endParaRPr>
          </a:p>
          <a:p>
            <a:pPr marL="241653" indent="-241653">
              <a:buFont typeface="+mj-lt"/>
              <a:buAutoNum type="arabicPeriod"/>
            </a:pPr>
            <a:r>
              <a:rPr lang="en-US" sz="1200" dirty="0">
                <a:latin typeface="+mn-lt"/>
              </a:rPr>
              <a:t>First, use they will use the </a:t>
            </a:r>
            <a:r>
              <a:rPr lang="en-US" sz="1200" b="1" dirty="0">
                <a:latin typeface="+mn-lt"/>
              </a:rPr>
              <a:t>Down</a:t>
            </a:r>
            <a:r>
              <a:rPr lang="en-US" sz="1200" dirty="0">
                <a:latin typeface="+mn-lt"/>
              </a:rPr>
              <a:t> arrow to read through each line of text. If a line of text has a selectable word or phrase, JAWS reads “clickable” after the word or phrase.</a:t>
            </a:r>
          </a:p>
          <a:p>
            <a:pPr marL="241653" indent="-241653">
              <a:buFont typeface="+mj-lt"/>
              <a:buAutoNum type="arabicPeriod"/>
            </a:pPr>
            <a:r>
              <a:rPr lang="en-US" sz="1200" dirty="0">
                <a:latin typeface="+mn-lt"/>
              </a:rPr>
              <a:t>Navigate to each selectable text field in the question by doing one of the following:</a:t>
            </a:r>
          </a:p>
          <a:p>
            <a:pPr marL="724959" lvl="1" indent="-241653">
              <a:buFont typeface="+mj-lt"/>
              <a:buAutoNum type="alphaUcPeriod"/>
            </a:pPr>
            <a:r>
              <a:rPr lang="en-US" sz="1200" dirty="0">
                <a:latin typeface="+mn-lt"/>
              </a:rPr>
              <a:t>Return to the beginning of the question.</a:t>
            </a:r>
          </a:p>
          <a:p>
            <a:pPr marL="1147852" lvl="2" indent="-181240">
              <a:buFont typeface="Arial" panose="020B0604020202020204" pitchFamily="34" charset="0"/>
              <a:buChar char="•"/>
            </a:pPr>
            <a:r>
              <a:rPr lang="en-US" sz="1200" dirty="0">
                <a:latin typeface="+mn-lt"/>
              </a:rPr>
              <a:t>Press </a:t>
            </a:r>
            <a:r>
              <a:rPr lang="en-US" sz="1200" b="1" dirty="0">
                <a:latin typeface="+mn-lt"/>
              </a:rPr>
              <a:t>Shift</a:t>
            </a:r>
            <a:r>
              <a:rPr lang="en-US" sz="1200" dirty="0">
                <a:latin typeface="+mn-lt"/>
              </a:rPr>
              <a:t> + </a:t>
            </a:r>
            <a:r>
              <a:rPr lang="en-US" sz="1200" b="1" dirty="0">
                <a:latin typeface="+mn-lt"/>
              </a:rPr>
              <a:t>H</a:t>
            </a:r>
            <a:r>
              <a:rPr lang="en-US" sz="1200" dirty="0">
                <a:latin typeface="+mn-lt"/>
              </a:rPr>
              <a:t>.</a:t>
            </a:r>
          </a:p>
          <a:p>
            <a:pPr marL="1147852" lvl="2" indent="-181240">
              <a:buFont typeface="Arial" panose="020B0604020202020204" pitchFamily="34" charset="0"/>
              <a:buChar char="•"/>
            </a:pPr>
            <a:r>
              <a:rPr lang="en-US" sz="1200" dirty="0">
                <a:latin typeface="+mn-lt"/>
              </a:rPr>
              <a:t>Press the </a:t>
            </a:r>
            <a:r>
              <a:rPr lang="en-US" sz="1200" b="1" dirty="0">
                <a:latin typeface="+mn-lt"/>
              </a:rPr>
              <a:t>Tab</a:t>
            </a:r>
            <a:r>
              <a:rPr lang="en-US" sz="1200" dirty="0">
                <a:latin typeface="+mn-lt"/>
              </a:rPr>
              <a:t> key to go to the first selectable text field.</a:t>
            </a:r>
          </a:p>
          <a:p>
            <a:pPr marL="724959" lvl="1" indent="-241653">
              <a:buFont typeface="+mj-lt"/>
              <a:buAutoNum type="alphaUcPeriod"/>
            </a:pPr>
            <a:r>
              <a:rPr lang="en-US" sz="1200" dirty="0">
                <a:latin typeface="+mn-lt"/>
              </a:rPr>
              <a:t>Move backwards through the selectable text fields in the question.</a:t>
            </a:r>
          </a:p>
          <a:p>
            <a:pPr marL="1147852" lvl="2" indent="-181240">
              <a:buFont typeface="Arial" panose="020B0604020202020204" pitchFamily="34" charset="0"/>
              <a:buChar char="•"/>
            </a:pPr>
            <a:r>
              <a:rPr lang="en-US" sz="1200" dirty="0">
                <a:latin typeface="+mn-lt"/>
              </a:rPr>
              <a:t>Press </a:t>
            </a:r>
            <a:r>
              <a:rPr lang="en-US" sz="1200" b="1" dirty="0">
                <a:latin typeface="+mn-lt"/>
              </a:rPr>
              <a:t>Shift</a:t>
            </a:r>
            <a:r>
              <a:rPr lang="en-US" sz="1200" dirty="0">
                <a:latin typeface="+mn-lt"/>
              </a:rPr>
              <a:t> + </a:t>
            </a:r>
            <a:r>
              <a:rPr lang="en-US" sz="1200" b="1" dirty="0">
                <a:latin typeface="+mn-lt"/>
              </a:rPr>
              <a:t>Tab</a:t>
            </a:r>
            <a:r>
              <a:rPr lang="en-US" sz="1200" dirty="0">
                <a:latin typeface="+mn-lt"/>
              </a:rPr>
              <a:t>.</a:t>
            </a:r>
          </a:p>
        </p:txBody>
      </p:sp>
      <p:sp>
        <p:nvSpPr>
          <p:cNvPr id="55300"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77873" indent="-299183">
              <a:defRPr>
                <a:solidFill>
                  <a:schemeClr val="tx1"/>
                </a:solidFill>
                <a:latin typeface="Calibri" pitchFamily="34" charset="0"/>
              </a:defRPr>
            </a:lvl2pPr>
            <a:lvl3pPr marL="1196728" indent="-239345">
              <a:defRPr>
                <a:solidFill>
                  <a:schemeClr val="tx1"/>
                </a:solidFill>
                <a:latin typeface="Calibri" pitchFamily="34" charset="0"/>
              </a:defRPr>
            </a:lvl3pPr>
            <a:lvl4pPr marL="1675420" indent="-239345">
              <a:defRPr>
                <a:solidFill>
                  <a:schemeClr val="tx1"/>
                </a:solidFill>
                <a:latin typeface="Calibri" pitchFamily="34" charset="0"/>
              </a:defRPr>
            </a:lvl4pPr>
            <a:lvl5pPr marL="2154112" indent="-239345">
              <a:defRPr>
                <a:solidFill>
                  <a:schemeClr val="tx1"/>
                </a:solidFill>
                <a:latin typeface="Calibri" pitchFamily="34" charset="0"/>
              </a:defRPr>
            </a:lvl5pPr>
            <a:lvl6pPr marL="2632804" indent="-239345" fontAlgn="base">
              <a:spcBef>
                <a:spcPct val="0"/>
              </a:spcBef>
              <a:spcAft>
                <a:spcPct val="0"/>
              </a:spcAft>
              <a:defRPr>
                <a:solidFill>
                  <a:schemeClr val="tx1"/>
                </a:solidFill>
                <a:latin typeface="Calibri" pitchFamily="34" charset="0"/>
              </a:defRPr>
            </a:lvl6pPr>
            <a:lvl7pPr marL="3111495" indent="-239345" fontAlgn="base">
              <a:spcBef>
                <a:spcPct val="0"/>
              </a:spcBef>
              <a:spcAft>
                <a:spcPct val="0"/>
              </a:spcAft>
              <a:defRPr>
                <a:solidFill>
                  <a:schemeClr val="tx1"/>
                </a:solidFill>
                <a:latin typeface="Calibri" pitchFamily="34" charset="0"/>
              </a:defRPr>
            </a:lvl7pPr>
            <a:lvl8pPr marL="3590186" indent="-239345" fontAlgn="base">
              <a:spcBef>
                <a:spcPct val="0"/>
              </a:spcBef>
              <a:spcAft>
                <a:spcPct val="0"/>
              </a:spcAft>
              <a:defRPr>
                <a:solidFill>
                  <a:schemeClr val="tx1"/>
                </a:solidFill>
                <a:latin typeface="Calibri" pitchFamily="34" charset="0"/>
              </a:defRPr>
            </a:lvl8pPr>
            <a:lvl9pPr marL="4068877" indent="-23934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1E447D2-6642-44E6-A025-F2EF935550D7}" type="slidenum">
              <a:rPr lang="en-US" altLang="en-US" smtClean="0">
                <a:latin typeface="Arial" panose="020B0604020202020204" pitchFamily="34" charset="0"/>
              </a:rPr>
              <a:pPr fontAlgn="base">
                <a:spcBef>
                  <a:spcPct val="0"/>
                </a:spcBef>
                <a:spcAft>
                  <a:spcPct val="0"/>
                </a:spcAft>
                <a:defRPr/>
              </a:pPr>
              <a:t>36</a:t>
            </a:fld>
            <a:endParaRPr lang="en-US" altLang="en-US" dirty="0">
              <a:latin typeface="Arial" panose="020B0604020202020204" pitchFamily="34" charset="0"/>
            </a:endParaRPr>
          </a:p>
        </p:txBody>
      </p:sp>
    </p:spTree>
    <p:extLst>
      <p:ext uri="{BB962C8B-B14F-4D97-AF65-F5344CB8AC3E}">
        <p14:creationId xmlns:p14="http://schemas.microsoft.com/office/powerpoint/2010/main" val="992283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Notes Placeholder 2"/>
          <p:cNvSpPr>
            <a:spLocks noGrp="1"/>
          </p:cNvSpPr>
          <p:nvPr>
            <p:ph type="body" idx="1"/>
          </p:nvPr>
        </p:nvSpPr>
        <p:spPr/>
        <p:txBody>
          <a:bodyPr/>
          <a:lstStyle/>
          <a:p>
            <a:pPr marL="228600" indent="-228600">
              <a:buFont typeface="+mj-lt"/>
              <a:buAutoNum type="arabicPeriod" startAt="3"/>
            </a:pPr>
            <a:r>
              <a:rPr lang="en-US" dirty="0"/>
              <a:t>When the selectable text is in focus, press the Space bar. This opens the edit menu. JAWS reads “Edit tools dialog” and provides additional instructions.</a:t>
            </a:r>
          </a:p>
          <a:p>
            <a:pPr marL="228600" indent="-228600">
              <a:buFont typeface="+mj-lt"/>
              <a:buAutoNum type="arabicPeriod" startAt="4"/>
            </a:pPr>
            <a:r>
              <a:rPr lang="en-US" dirty="0"/>
              <a:t>From here, the student’s actions will depend on the type of edit task question.</a:t>
            </a:r>
          </a:p>
          <a:p>
            <a:pPr marL="628650" lvl="1" indent="-171450">
              <a:buFont typeface="Arial" panose="020B0604020202020204" pitchFamily="34" charset="0"/>
              <a:buChar char="•"/>
            </a:pPr>
            <a:r>
              <a:rPr lang="en-US" dirty="0"/>
              <a:t>If the edit menu contains a text box, type in the replacement word or phrase.</a:t>
            </a:r>
          </a:p>
          <a:p>
            <a:pPr marL="628650" lvl="1" indent="-171450">
              <a:buFont typeface="Arial" panose="020B0604020202020204" pitchFamily="34" charset="0"/>
              <a:buChar char="•"/>
            </a:pPr>
            <a:r>
              <a:rPr lang="en-US" dirty="0"/>
              <a:t>If the edit menu contains a drop-down list, use the Up and Down arrow keys to move between options in the list. JAWS will read aloud each option. To select an option, press the Enter key.</a:t>
            </a:r>
          </a:p>
          <a:p>
            <a:pPr marL="228600" lvl="0" indent="-228600">
              <a:buFont typeface="+mj-lt"/>
              <a:buAutoNum type="arabicPeriod" startAt="5"/>
            </a:pPr>
            <a:r>
              <a:rPr lang="en-US" dirty="0"/>
              <a:t>Finally, press the Tab key to move to the OK button. Press Enter to close the edit menu.</a:t>
            </a:r>
          </a:p>
        </p:txBody>
      </p:sp>
      <p:sp>
        <p:nvSpPr>
          <p:cNvPr id="5530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77873" indent="-299183">
              <a:defRPr>
                <a:solidFill>
                  <a:schemeClr val="tx1"/>
                </a:solidFill>
                <a:latin typeface="Calibri" pitchFamily="34" charset="0"/>
              </a:defRPr>
            </a:lvl2pPr>
            <a:lvl3pPr marL="1196728" indent="-239345">
              <a:defRPr>
                <a:solidFill>
                  <a:schemeClr val="tx1"/>
                </a:solidFill>
                <a:latin typeface="Calibri" pitchFamily="34" charset="0"/>
              </a:defRPr>
            </a:lvl3pPr>
            <a:lvl4pPr marL="1675420" indent="-239345">
              <a:defRPr>
                <a:solidFill>
                  <a:schemeClr val="tx1"/>
                </a:solidFill>
                <a:latin typeface="Calibri" pitchFamily="34" charset="0"/>
              </a:defRPr>
            </a:lvl4pPr>
            <a:lvl5pPr marL="2154112" indent="-239345">
              <a:defRPr>
                <a:solidFill>
                  <a:schemeClr val="tx1"/>
                </a:solidFill>
                <a:latin typeface="Calibri" pitchFamily="34" charset="0"/>
              </a:defRPr>
            </a:lvl5pPr>
            <a:lvl6pPr marL="2632804" indent="-239345" fontAlgn="base">
              <a:spcBef>
                <a:spcPct val="0"/>
              </a:spcBef>
              <a:spcAft>
                <a:spcPct val="0"/>
              </a:spcAft>
              <a:defRPr>
                <a:solidFill>
                  <a:schemeClr val="tx1"/>
                </a:solidFill>
                <a:latin typeface="Calibri" pitchFamily="34" charset="0"/>
              </a:defRPr>
            </a:lvl6pPr>
            <a:lvl7pPr marL="3111495" indent="-239345" fontAlgn="base">
              <a:spcBef>
                <a:spcPct val="0"/>
              </a:spcBef>
              <a:spcAft>
                <a:spcPct val="0"/>
              </a:spcAft>
              <a:defRPr>
                <a:solidFill>
                  <a:schemeClr val="tx1"/>
                </a:solidFill>
                <a:latin typeface="Calibri" pitchFamily="34" charset="0"/>
              </a:defRPr>
            </a:lvl7pPr>
            <a:lvl8pPr marL="3590186" indent="-239345" fontAlgn="base">
              <a:spcBef>
                <a:spcPct val="0"/>
              </a:spcBef>
              <a:spcAft>
                <a:spcPct val="0"/>
              </a:spcAft>
              <a:defRPr>
                <a:solidFill>
                  <a:schemeClr val="tx1"/>
                </a:solidFill>
                <a:latin typeface="Calibri" pitchFamily="34" charset="0"/>
              </a:defRPr>
            </a:lvl8pPr>
            <a:lvl9pPr marL="4068877" indent="-239345" fontAlgn="base">
              <a:spcBef>
                <a:spcPct val="0"/>
              </a:spcBef>
              <a:spcAft>
                <a:spcPct val="0"/>
              </a:spcAft>
              <a:defRPr>
                <a:solidFill>
                  <a:schemeClr val="tx1"/>
                </a:solidFill>
                <a:latin typeface="Calibri" pitchFamily="34" charset="0"/>
              </a:defRPr>
            </a:lvl9pPr>
          </a:lstStyle>
          <a:p>
            <a:fld id="{A1E447D2-6642-44E6-A025-F2EF935550D7}" type="slidenum">
              <a:rPr lang="en-US" altLang="en-US" smtClean="0"/>
              <a:pPr/>
              <a:t>37</a:t>
            </a:fld>
            <a:endParaRPr lang="en-US" altLang="en-US" dirty="0"/>
          </a:p>
        </p:txBody>
      </p:sp>
      <p:sp>
        <p:nvSpPr>
          <p:cNvPr id="4" name="Slide Image Placeholder 3">
            <a:extLst>
              <a:ext uri="{FF2B5EF4-FFF2-40B4-BE49-F238E27FC236}">
                <a16:creationId xmlns:a16="http://schemas.microsoft.com/office/drawing/2014/main" id="{FBCD0271-AD8F-4D3E-97CE-D3564D454EE2}"/>
              </a:ext>
            </a:extLst>
          </p:cNvPr>
          <p:cNvSpPr>
            <a:spLocks noGrp="1" noRot="1" noChangeAspect="1"/>
          </p:cNvSpPr>
          <p:nvPr>
            <p:ph type="sldImg"/>
          </p:nvPr>
        </p:nvSpPr>
        <p:spPr/>
      </p:sp>
    </p:spTree>
    <p:extLst>
      <p:ext uri="{BB962C8B-B14F-4D97-AF65-F5344CB8AC3E}">
        <p14:creationId xmlns:p14="http://schemas.microsoft.com/office/powerpoint/2010/main" val="9922833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base">
              <a:spcBef>
                <a:spcPts val="600"/>
              </a:spcBef>
              <a:buClr>
                <a:schemeClr val="bg1">
                  <a:lumMod val="65000"/>
                </a:schemeClr>
              </a:buClr>
              <a:defRPr/>
            </a:pPr>
            <a:r>
              <a:rPr lang="en-US" sz="1200" kern="1200" baseline="0" dirty="0">
                <a:solidFill>
                  <a:schemeClr val="tx1"/>
                </a:solidFill>
                <a:latin typeface="Calibri" panose="020F0502020204030204" pitchFamily="34" charset="0"/>
                <a:ea typeface="+mn-ea"/>
                <a:cs typeface="+mn-cs"/>
              </a:rPr>
              <a:t>Text response questions require students to enter text in a text box. Students may be asked to write a sentence, paragraph, or essay. Some text response questions include a row of text formatting buttons. However, these formatting options are not available to students testing with Braille.</a:t>
            </a:r>
          </a:p>
          <a:p>
            <a:pPr fontAlgn="base">
              <a:spcBef>
                <a:spcPts val="600"/>
              </a:spcBef>
              <a:buClr>
                <a:schemeClr val="bg1">
                  <a:lumMod val="65000"/>
                </a:schemeClr>
              </a:buClr>
              <a:defRPr/>
            </a:pPr>
            <a:endParaRPr lang="en-US" sz="1200" kern="1200" baseline="0" dirty="0">
              <a:solidFill>
                <a:schemeClr val="tx1"/>
              </a:solidFill>
              <a:latin typeface="Calibri" panose="020F0502020204030204" pitchFamily="34" charset="0"/>
              <a:ea typeface="+mn-ea"/>
              <a:cs typeface="+mn-cs"/>
            </a:endParaRPr>
          </a:p>
          <a:p>
            <a:pPr lvl="0"/>
            <a:r>
              <a:rPr lang="en-US" sz="1200" kern="1200" baseline="0" dirty="0">
                <a:solidFill>
                  <a:schemeClr val="tx1"/>
                </a:solidFill>
                <a:latin typeface="Calibri" panose="020F0502020204030204" pitchFamily="34" charset="0"/>
                <a:ea typeface="+mn-ea"/>
                <a:cs typeface="+mn-cs"/>
              </a:rPr>
              <a:t>To respond to a text response question, students can follow these steps:</a:t>
            </a:r>
          </a:p>
          <a:p>
            <a:pPr lvl="0"/>
            <a:endParaRPr lang="en-US" sz="1200" kern="1200" baseline="0" dirty="0">
              <a:solidFill>
                <a:schemeClr val="tx1"/>
              </a:solidFill>
              <a:latin typeface="Calibri" panose="020F0502020204030204" pitchFamily="34" charset="0"/>
              <a:ea typeface="+mn-ea"/>
              <a:cs typeface="+mn-cs"/>
            </a:endParaRPr>
          </a:p>
          <a:p>
            <a:pPr marL="228580" indent="-228580">
              <a:buFont typeface="+mj-lt"/>
              <a:buAutoNum type="arabicPeriod"/>
            </a:pPr>
            <a:r>
              <a:rPr lang="en-US" sz="1200" kern="1200" baseline="0" dirty="0">
                <a:solidFill>
                  <a:schemeClr val="tx1"/>
                </a:solidFill>
                <a:latin typeface="Calibri" panose="020F0502020204030204" pitchFamily="34" charset="0"/>
                <a:ea typeface="+mn-ea"/>
                <a:cs typeface="+mn-cs"/>
              </a:rPr>
              <a:t>First, listen to the question and then use the </a:t>
            </a:r>
            <a:r>
              <a:rPr lang="en-US" sz="1200" b="1" kern="1200" baseline="0" dirty="0">
                <a:solidFill>
                  <a:schemeClr val="tx1"/>
                </a:solidFill>
                <a:latin typeface="Calibri" panose="020F0502020204030204" pitchFamily="34" charset="0"/>
                <a:ea typeface="+mn-ea"/>
                <a:cs typeface="+mn-cs"/>
              </a:rPr>
              <a:t>Tab </a:t>
            </a:r>
            <a:r>
              <a:rPr lang="en-US" sz="1200" kern="1200" baseline="0" dirty="0">
                <a:solidFill>
                  <a:schemeClr val="tx1"/>
                </a:solidFill>
                <a:latin typeface="Calibri" panose="020F0502020204030204" pitchFamily="34" charset="0"/>
                <a:ea typeface="+mn-ea"/>
                <a:cs typeface="+mn-cs"/>
              </a:rPr>
              <a:t>command to move to the text box. JAWS beeps and reads “Edit, type in text.”</a:t>
            </a:r>
          </a:p>
          <a:p>
            <a:pPr marL="228580" indent="-228580">
              <a:buFont typeface="+mj-lt"/>
              <a:buAutoNum type="arabicPeriod"/>
            </a:pPr>
            <a:r>
              <a:rPr lang="en-US" sz="1200" kern="1200" baseline="0" dirty="0">
                <a:solidFill>
                  <a:schemeClr val="tx1"/>
                </a:solidFill>
                <a:latin typeface="Calibri" panose="020F0502020204030204" pitchFamily="34" charset="0"/>
                <a:ea typeface="+mn-ea"/>
                <a:cs typeface="+mn-cs"/>
              </a:rPr>
              <a:t>Then, enter the response. When finished, press the </a:t>
            </a:r>
            <a:r>
              <a:rPr lang="en-US" sz="1200" b="1" kern="1200" baseline="0" dirty="0">
                <a:solidFill>
                  <a:schemeClr val="tx1"/>
                </a:solidFill>
                <a:latin typeface="Calibri" panose="020F0502020204030204" pitchFamily="34" charset="0"/>
                <a:ea typeface="+mn-ea"/>
                <a:cs typeface="+mn-cs"/>
              </a:rPr>
              <a:t>Tab </a:t>
            </a:r>
            <a:r>
              <a:rPr lang="en-US" sz="1200" kern="1200" baseline="0" dirty="0">
                <a:solidFill>
                  <a:schemeClr val="tx1"/>
                </a:solidFill>
                <a:latin typeface="Calibri" panose="020F0502020204030204" pitchFamily="34" charset="0"/>
                <a:ea typeface="+mn-ea"/>
                <a:cs typeface="+mn-cs"/>
              </a:rPr>
              <a:t>key</a:t>
            </a:r>
            <a:r>
              <a:rPr lang="en-US" sz="1200" b="1" kern="1200" baseline="0" dirty="0">
                <a:solidFill>
                  <a:schemeClr val="tx1"/>
                </a:solidFill>
                <a:latin typeface="Calibri" panose="020F0502020204030204" pitchFamily="34" charset="0"/>
                <a:ea typeface="+mn-ea"/>
                <a:cs typeface="+mn-cs"/>
              </a:rPr>
              <a:t> </a:t>
            </a:r>
            <a:r>
              <a:rPr lang="en-US" sz="1200" kern="1200" baseline="0" dirty="0">
                <a:solidFill>
                  <a:schemeClr val="tx1"/>
                </a:solidFill>
                <a:latin typeface="Calibri" panose="020F0502020204030204" pitchFamily="34" charset="0"/>
                <a:ea typeface="+mn-ea"/>
                <a:cs typeface="+mn-cs"/>
              </a:rPr>
              <a:t>to navigate from the text box to the next question on the page. JAWS beeps again in a different tone upon leaving the text box.</a:t>
            </a:r>
          </a:p>
        </p:txBody>
      </p:sp>
      <p:sp>
        <p:nvSpPr>
          <p:cNvPr id="55300"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77873" indent="-299183">
              <a:defRPr>
                <a:solidFill>
                  <a:schemeClr val="tx1"/>
                </a:solidFill>
                <a:latin typeface="Calibri" pitchFamily="34" charset="0"/>
              </a:defRPr>
            </a:lvl2pPr>
            <a:lvl3pPr marL="1196728" indent="-239345">
              <a:defRPr>
                <a:solidFill>
                  <a:schemeClr val="tx1"/>
                </a:solidFill>
                <a:latin typeface="Calibri" pitchFamily="34" charset="0"/>
              </a:defRPr>
            </a:lvl3pPr>
            <a:lvl4pPr marL="1675420" indent="-239345">
              <a:defRPr>
                <a:solidFill>
                  <a:schemeClr val="tx1"/>
                </a:solidFill>
                <a:latin typeface="Calibri" pitchFamily="34" charset="0"/>
              </a:defRPr>
            </a:lvl4pPr>
            <a:lvl5pPr marL="2154112" indent="-239345">
              <a:defRPr>
                <a:solidFill>
                  <a:schemeClr val="tx1"/>
                </a:solidFill>
                <a:latin typeface="Calibri" pitchFamily="34" charset="0"/>
              </a:defRPr>
            </a:lvl5pPr>
            <a:lvl6pPr marL="2632804" indent="-239345" fontAlgn="base">
              <a:spcBef>
                <a:spcPct val="0"/>
              </a:spcBef>
              <a:spcAft>
                <a:spcPct val="0"/>
              </a:spcAft>
              <a:defRPr>
                <a:solidFill>
                  <a:schemeClr val="tx1"/>
                </a:solidFill>
                <a:latin typeface="Calibri" pitchFamily="34" charset="0"/>
              </a:defRPr>
            </a:lvl6pPr>
            <a:lvl7pPr marL="3111495" indent="-239345" fontAlgn="base">
              <a:spcBef>
                <a:spcPct val="0"/>
              </a:spcBef>
              <a:spcAft>
                <a:spcPct val="0"/>
              </a:spcAft>
              <a:defRPr>
                <a:solidFill>
                  <a:schemeClr val="tx1"/>
                </a:solidFill>
                <a:latin typeface="Calibri" pitchFamily="34" charset="0"/>
              </a:defRPr>
            </a:lvl7pPr>
            <a:lvl8pPr marL="3590186" indent="-239345" fontAlgn="base">
              <a:spcBef>
                <a:spcPct val="0"/>
              </a:spcBef>
              <a:spcAft>
                <a:spcPct val="0"/>
              </a:spcAft>
              <a:defRPr>
                <a:solidFill>
                  <a:schemeClr val="tx1"/>
                </a:solidFill>
                <a:latin typeface="Calibri" pitchFamily="34" charset="0"/>
              </a:defRPr>
            </a:lvl8pPr>
            <a:lvl9pPr marL="4068877" indent="-23934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1E447D2-6642-44E6-A025-F2EF935550D7}" type="slidenum">
              <a:rPr lang="en-US" altLang="en-US" smtClean="0">
                <a:latin typeface="Arial" panose="020B0604020202020204" pitchFamily="34" charset="0"/>
              </a:rPr>
              <a:pPr fontAlgn="base">
                <a:spcBef>
                  <a:spcPct val="0"/>
                </a:spcBef>
                <a:spcAft>
                  <a:spcPct val="0"/>
                </a:spcAft>
                <a:defRPr/>
              </a:pPr>
              <a:t>38</a:t>
            </a:fld>
            <a:endParaRPr lang="en-US" altLang="en-US" dirty="0">
              <a:latin typeface="Arial" panose="020B0604020202020204" pitchFamily="34" charset="0"/>
            </a:endParaRPr>
          </a:p>
        </p:txBody>
      </p:sp>
    </p:spTree>
    <p:extLst>
      <p:ext uri="{BB962C8B-B14F-4D97-AF65-F5344CB8AC3E}">
        <p14:creationId xmlns:p14="http://schemas.microsoft.com/office/powerpoint/2010/main" val="9922833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Notes Placeholder 2"/>
          <p:cNvSpPr>
            <a:spLocks noGrp="1"/>
          </p:cNvSpPr>
          <p:nvPr>
            <p:ph type="body" idx="1"/>
          </p:nvPr>
        </p:nvSpPr>
        <p:spPr/>
        <p:txBody>
          <a:bodyPr/>
          <a:lstStyle/>
          <a:p>
            <a:r>
              <a:rPr lang="en-US" dirty="0"/>
              <a:t>Equation items require you to enter a math equation or expression in a text box using an on-screen keypad.</a:t>
            </a:r>
          </a:p>
          <a:p>
            <a:endParaRPr lang="en-US" dirty="0"/>
          </a:p>
          <a:p>
            <a:pPr lvl="0"/>
            <a:r>
              <a:rPr lang="en-US" dirty="0"/>
              <a:t>To respond to an equation question, students can follow these steps:</a:t>
            </a:r>
          </a:p>
          <a:p>
            <a:pPr lvl="0"/>
            <a:endParaRPr lang="en-US" dirty="0"/>
          </a:p>
          <a:p>
            <a:pPr marL="228600" indent="-228600">
              <a:buFont typeface="+mj-lt"/>
              <a:buAutoNum type="arabicPeriod"/>
            </a:pPr>
            <a:r>
              <a:rPr lang="en-US" dirty="0"/>
              <a:t>Listen to the question and then use Tab and Shift + Tab to move between keypad buttons. JAWS reads aloud the character or action for each button.</a:t>
            </a:r>
          </a:p>
          <a:p>
            <a:pPr marL="228600" indent="-228600">
              <a:buFont typeface="+mj-lt"/>
              <a:buAutoNum type="arabicPeriod"/>
            </a:pPr>
            <a:r>
              <a:rPr lang="en-US" dirty="0"/>
              <a:t>To enter a character or perform an action, press Enter or press the corresponding key on your keyboard.</a:t>
            </a:r>
          </a:p>
          <a:p>
            <a:pPr marL="228600" indent="-228600">
              <a:buFont typeface="+mj-lt"/>
              <a:buAutoNum type="arabicPeriod"/>
            </a:pPr>
            <a:r>
              <a:rPr lang="en-US" dirty="0"/>
              <a:t>Optionally, you can add special characters to the text field by pressing Alt + 7 with the focus on the text field. A pop-up window opens, with a drop-down list of the available characters. To move between the options in this list, use the arrow keys. JAWS reads the name of each special character. To insert the selected character, press Enter.</a:t>
            </a:r>
          </a:p>
          <a:p>
            <a:endParaRPr lang="en-US" dirty="0"/>
          </a:p>
        </p:txBody>
      </p:sp>
      <p:sp>
        <p:nvSpPr>
          <p:cNvPr id="5530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77873" indent="-299183">
              <a:defRPr>
                <a:solidFill>
                  <a:schemeClr val="tx1"/>
                </a:solidFill>
                <a:latin typeface="Calibri" pitchFamily="34" charset="0"/>
              </a:defRPr>
            </a:lvl2pPr>
            <a:lvl3pPr marL="1196728" indent="-239345">
              <a:defRPr>
                <a:solidFill>
                  <a:schemeClr val="tx1"/>
                </a:solidFill>
                <a:latin typeface="Calibri" pitchFamily="34" charset="0"/>
              </a:defRPr>
            </a:lvl3pPr>
            <a:lvl4pPr marL="1675420" indent="-239345">
              <a:defRPr>
                <a:solidFill>
                  <a:schemeClr val="tx1"/>
                </a:solidFill>
                <a:latin typeface="Calibri" pitchFamily="34" charset="0"/>
              </a:defRPr>
            </a:lvl4pPr>
            <a:lvl5pPr marL="2154112" indent="-239345">
              <a:defRPr>
                <a:solidFill>
                  <a:schemeClr val="tx1"/>
                </a:solidFill>
                <a:latin typeface="Calibri" pitchFamily="34" charset="0"/>
              </a:defRPr>
            </a:lvl5pPr>
            <a:lvl6pPr marL="2632804" indent="-239345" fontAlgn="base">
              <a:spcBef>
                <a:spcPct val="0"/>
              </a:spcBef>
              <a:spcAft>
                <a:spcPct val="0"/>
              </a:spcAft>
              <a:defRPr>
                <a:solidFill>
                  <a:schemeClr val="tx1"/>
                </a:solidFill>
                <a:latin typeface="Calibri" pitchFamily="34" charset="0"/>
              </a:defRPr>
            </a:lvl6pPr>
            <a:lvl7pPr marL="3111495" indent="-239345" fontAlgn="base">
              <a:spcBef>
                <a:spcPct val="0"/>
              </a:spcBef>
              <a:spcAft>
                <a:spcPct val="0"/>
              </a:spcAft>
              <a:defRPr>
                <a:solidFill>
                  <a:schemeClr val="tx1"/>
                </a:solidFill>
                <a:latin typeface="Calibri" pitchFamily="34" charset="0"/>
              </a:defRPr>
            </a:lvl7pPr>
            <a:lvl8pPr marL="3590186" indent="-239345" fontAlgn="base">
              <a:spcBef>
                <a:spcPct val="0"/>
              </a:spcBef>
              <a:spcAft>
                <a:spcPct val="0"/>
              </a:spcAft>
              <a:defRPr>
                <a:solidFill>
                  <a:schemeClr val="tx1"/>
                </a:solidFill>
                <a:latin typeface="Calibri" pitchFamily="34" charset="0"/>
              </a:defRPr>
            </a:lvl8pPr>
            <a:lvl9pPr marL="4068877" indent="-239345" fontAlgn="base">
              <a:spcBef>
                <a:spcPct val="0"/>
              </a:spcBef>
              <a:spcAft>
                <a:spcPct val="0"/>
              </a:spcAft>
              <a:defRPr>
                <a:solidFill>
                  <a:schemeClr val="tx1"/>
                </a:solidFill>
                <a:latin typeface="Calibri" pitchFamily="34" charset="0"/>
              </a:defRPr>
            </a:lvl9pPr>
          </a:lstStyle>
          <a:p>
            <a:fld id="{A1E447D2-6642-44E6-A025-F2EF935550D7}" type="slidenum">
              <a:rPr lang="en-US" altLang="en-US" smtClean="0"/>
              <a:pPr/>
              <a:t>39</a:t>
            </a:fld>
            <a:endParaRPr lang="en-US" altLang="en-US" dirty="0"/>
          </a:p>
        </p:txBody>
      </p:sp>
      <p:sp>
        <p:nvSpPr>
          <p:cNvPr id="4" name="Slide Image Placeholder 3">
            <a:extLst>
              <a:ext uri="{FF2B5EF4-FFF2-40B4-BE49-F238E27FC236}">
                <a16:creationId xmlns:a16="http://schemas.microsoft.com/office/drawing/2014/main" id="{532E4F2C-7878-4711-9133-1DF0E6ABA911}"/>
              </a:ext>
            </a:extLst>
          </p:cNvPr>
          <p:cNvSpPr>
            <a:spLocks noGrp="1" noRot="1" noChangeAspect="1"/>
          </p:cNvSpPr>
          <p:nvPr>
            <p:ph type="sldImg"/>
          </p:nvPr>
        </p:nvSpPr>
        <p:spPr/>
      </p:sp>
    </p:spTree>
    <p:extLst>
      <p:ext uri="{BB962C8B-B14F-4D97-AF65-F5344CB8AC3E}">
        <p14:creationId xmlns:p14="http://schemas.microsoft.com/office/powerpoint/2010/main" val="1279516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dirty="0">
                <a:latin typeface="Calibri   "/>
              </a:rPr>
              <a:t>When a student’s test presentation is set to Braille, Streamlined mode must also be selected by the SC, DA, or DAC in TIDE. This layout arranges the test content vertically. The stimuli appear at the top of the page, and questions appear in sequence below their associated</a:t>
            </a:r>
            <a:r>
              <a:rPr lang="en-US" sz="1200" baseline="0" dirty="0">
                <a:latin typeface="Calibri   "/>
              </a:rPr>
              <a:t> stimulus</a:t>
            </a:r>
            <a:r>
              <a:rPr lang="en-US" sz="1200" dirty="0">
                <a:latin typeface="Calibri   "/>
              </a:rPr>
              <a:t>.</a:t>
            </a:r>
          </a:p>
        </p:txBody>
      </p:sp>
      <p:sp>
        <p:nvSpPr>
          <p:cNvPr id="4" name="Slide Number Placeholder 3"/>
          <p:cNvSpPr>
            <a:spLocks noGrp="1"/>
          </p:cNvSpPr>
          <p:nvPr>
            <p:ph type="sldNum" sz="quarter" idx="10"/>
          </p:nvPr>
        </p:nvSpPr>
        <p:spPr/>
        <p:txBody>
          <a:bodyPr/>
          <a:lstStyle/>
          <a:p>
            <a:fld id="{C840FDEF-DDE5-42CA-975B-5AC2C3FFCCCF}" type="slidenum">
              <a:rPr lang="en-US" smtClean="0"/>
              <a:t>4</a:t>
            </a:fld>
            <a:endParaRPr lang="en-US" dirty="0"/>
          </a:p>
        </p:txBody>
      </p:sp>
    </p:spTree>
    <p:extLst>
      <p:ext uri="{BB962C8B-B14F-4D97-AF65-F5344CB8AC3E}">
        <p14:creationId xmlns:p14="http://schemas.microsoft.com/office/powerpoint/2010/main" val="7015501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baseline="0" dirty="0">
                <a:solidFill>
                  <a:schemeClr val="tx1"/>
                </a:solidFill>
                <a:latin typeface="Calibri"/>
                <a:ea typeface="+mn-ea"/>
                <a:cs typeface="+mn-cs"/>
              </a:rPr>
              <a:t>Table-match questions require students to mark at least one checkbox in the cells of a table consisting of multiple rows and columns. The table row heading and column heading are not selectable.</a:t>
            </a:r>
          </a:p>
          <a:p>
            <a:pPr fontAlgn="base">
              <a:spcBef>
                <a:spcPts val="634"/>
              </a:spcBef>
              <a:buClr>
                <a:schemeClr val="bg1">
                  <a:lumMod val="65000"/>
                </a:schemeClr>
              </a:buClr>
              <a:defRPr/>
            </a:pPr>
            <a:endParaRPr lang="en-US" sz="1200" kern="1200" baseline="0" dirty="0">
              <a:solidFill>
                <a:schemeClr val="tx1"/>
              </a:solidFill>
              <a:latin typeface="Calibri"/>
              <a:ea typeface="+mn-ea"/>
              <a:cs typeface="+mn-cs"/>
            </a:endParaRPr>
          </a:p>
          <a:p>
            <a:pPr lvl="0"/>
            <a:r>
              <a:rPr lang="en-US" sz="1200" kern="1200" baseline="0" dirty="0">
                <a:solidFill>
                  <a:schemeClr val="tx1"/>
                </a:solidFill>
                <a:latin typeface="Calibri"/>
                <a:ea typeface="+mn-ea"/>
                <a:cs typeface="+mn-cs"/>
              </a:rPr>
              <a:t>To respond to a table match question, students can follow these steps:</a:t>
            </a:r>
          </a:p>
          <a:p>
            <a:pPr marL="241653" indent="-241653">
              <a:buFont typeface="+mj-lt"/>
              <a:buAutoNum type="arabicPeriod"/>
            </a:pPr>
            <a:r>
              <a:rPr lang="en-US" sz="1200" kern="1200" baseline="0" dirty="0">
                <a:solidFill>
                  <a:schemeClr val="tx1"/>
                </a:solidFill>
                <a:latin typeface="Calibri"/>
                <a:ea typeface="+mn-ea"/>
                <a:cs typeface="+mn-cs"/>
              </a:rPr>
              <a:t>First, after listening to the question text, press the </a:t>
            </a:r>
            <a:r>
              <a:rPr lang="en-US" sz="1200" b="1" kern="1200" baseline="0" dirty="0">
                <a:solidFill>
                  <a:schemeClr val="tx1"/>
                </a:solidFill>
                <a:latin typeface="Calibri"/>
                <a:ea typeface="+mn-ea"/>
                <a:cs typeface="+mn-cs"/>
              </a:rPr>
              <a:t>Tab</a:t>
            </a:r>
            <a:r>
              <a:rPr lang="en-US" sz="1200" kern="1200" baseline="0" dirty="0">
                <a:solidFill>
                  <a:schemeClr val="tx1"/>
                </a:solidFill>
                <a:latin typeface="Calibri"/>
                <a:ea typeface="+mn-ea"/>
                <a:cs typeface="+mn-cs"/>
              </a:rPr>
              <a:t> key twice. This takes students to the first cell containing a checkbox. JAWS reads aloud the column and row names for that cell.</a:t>
            </a:r>
          </a:p>
          <a:p>
            <a:pPr marL="241653" indent="-241653">
              <a:buFont typeface="+mj-lt"/>
              <a:buAutoNum type="arabicPeriod"/>
            </a:pPr>
            <a:r>
              <a:rPr lang="en-US" sz="1200" kern="1200" baseline="0" dirty="0">
                <a:solidFill>
                  <a:schemeClr val="tx1"/>
                </a:solidFill>
                <a:latin typeface="Calibri"/>
                <a:ea typeface="+mn-ea"/>
                <a:cs typeface="+mn-cs"/>
              </a:rPr>
              <a:t>To navigate to each cell that has a checkbox, press the </a:t>
            </a:r>
            <a:r>
              <a:rPr lang="en-US" sz="1200" b="1" kern="1200" baseline="0" dirty="0">
                <a:solidFill>
                  <a:schemeClr val="tx1"/>
                </a:solidFill>
                <a:latin typeface="Calibri"/>
                <a:ea typeface="+mn-ea"/>
                <a:cs typeface="+mn-cs"/>
              </a:rPr>
              <a:t>Tab</a:t>
            </a:r>
            <a:r>
              <a:rPr lang="en-US" sz="1200" kern="1200" baseline="0" dirty="0">
                <a:solidFill>
                  <a:schemeClr val="tx1"/>
                </a:solidFill>
                <a:latin typeface="Calibri"/>
                <a:ea typeface="+mn-ea"/>
                <a:cs typeface="+mn-cs"/>
              </a:rPr>
              <a:t> key. Again, JAWS reads aloud the column name and row name for each cell.</a:t>
            </a:r>
          </a:p>
          <a:p>
            <a:pPr marL="241653" indent="-241653">
              <a:buFont typeface="+mj-lt"/>
              <a:buAutoNum type="arabicPeriod"/>
            </a:pPr>
            <a:r>
              <a:rPr lang="en-US" sz="1200" kern="1200" baseline="0" dirty="0">
                <a:solidFill>
                  <a:schemeClr val="tx1"/>
                </a:solidFill>
                <a:latin typeface="Calibri"/>
                <a:ea typeface="+mn-ea"/>
                <a:cs typeface="+mn-cs"/>
              </a:rPr>
              <a:t>To mark a checkbox, press the </a:t>
            </a:r>
            <a:r>
              <a:rPr lang="en-US" sz="1200" b="1" kern="1200" baseline="0" dirty="0">
                <a:solidFill>
                  <a:schemeClr val="tx1"/>
                </a:solidFill>
                <a:latin typeface="Calibri"/>
                <a:ea typeface="+mn-ea"/>
                <a:cs typeface="+mn-cs"/>
              </a:rPr>
              <a:t>Space</a:t>
            </a:r>
            <a:r>
              <a:rPr lang="en-US" sz="1200" kern="1200" baseline="0" dirty="0">
                <a:solidFill>
                  <a:schemeClr val="tx1"/>
                </a:solidFill>
                <a:latin typeface="Calibri"/>
                <a:ea typeface="+mn-ea"/>
                <a:cs typeface="+mn-cs"/>
              </a:rPr>
              <a:t> bar.</a:t>
            </a:r>
          </a:p>
        </p:txBody>
      </p:sp>
      <p:sp>
        <p:nvSpPr>
          <p:cNvPr id="55300"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77873" indent="-299183">
              <a:defRPr>
                <a:solidFill>
                  <a:schemeClr val="tx1"/>
                </a:solidFill>
                <a:latin typeface="Calibri" pitchFamily="34" charset="0"/>
              </a:defRPr>
            </a:lvl2pPr>
            <a:lvl3pPr marL="1196728" indent="-239345">
              <a:defRPr>
                <a:solidFill>
                  <a:schemeClr val="tx1"/>
                </a:solidFill>
                <a:latin typeface="Calibri" pitchFamily="34" charset="0"/>
              </a:defRPr>
            </a:lvl3pPr>
            <a:lvl4pPr marL="1675420" indent="-239345">
              <a:defRPr>
                <a:solidFill>
                  <a:schemeClr val="tx1"/>
                </a:solidFill>
                <a:latin typeface="Calibri" pitchFamily="34" charset="0"/>
              </a:defRPr>
            </a:lvl4pPr>
            <a:lvl5pPr marL="2154112" indent="-239345">
              <a:defRPr>
                <a:solidFill>
                  <a:schemeClr val="tx1"/>
                </a:solidFill>
                <a:latin typeface="Calibri" pitchFamily="34" charset="0"/>
              </a:defRPr>
            </a:lvl5pPr>
            <a:lvl6pPr marL="2632804" indent="-239345" fontAlgn="base">
              <a:spcBef>
                <a:spcPct val="0"/>
              </a:spcBef>
              <a:spcAft>
                <a:spcPct val="0"/>
              </a:spcAft>
              <a:defRPr>
                <a:solidFill>
                  <a:schemeClr val="tx1"/>
                </a:solidFill>
                <a:latin typeface="Calibri" pitchFamily="34" charset="0"/>
              </a:defRPr>
            </a:lvl6pPr>
            <a:lvl7pPr marL="3111495" indent="-239345" fontAlgn="base">
              <a:spcBef>
                <a:spcPct val="0"/>
              </a:spcBef>
              <a:spcAft>
                <a:spcPct val="0"/>
              </a:spcAft>
              <a:defRPr>
                <a:solidFill>
                  <a:schemeClr val="tx1"/>
                </a:solidFill>
                <a:latin typeface="Calibri" pitchFamily="34" charset="0"/>
              </a:defRPr>
            </a:lvl7pPr>
            <a:lvl8pPr marL="3590186" indent="-239345" fontAlgn="base">
              <a:spcBef>
                <a:spcPct val="0"/>
              </a:spcBef>
              <a:spcAft>
                <a:spcPct val="0"/>
              </a:spcAft>
              <a:defRPr>
                <a:solidFill>
                  <a:schemeClr val="tx1"/>
                </a:solidFill>
                <a:latin typeface="Calibri" pitchFamily="34" charset="0"/>
              </a:defRPr>
            </a:lvl8pPr>
            <a:lvl9pPr marL="4068877" indent="-23934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1E447D2-6642-44E6-A025-F2EF935550D7}" type="slidenum">
              <a:rPr lang="en-US" altLang="en-US" smtClean="0">
                <a:latin typeface="Arial" panose="020B0604020202020204" pitchFamily="34" charset="0"/>
              </a:rPr>
              <a:pPr fontAlgn="base">
                <a:spcBef>
                  <a:spcPct val="0"/>
                </a:spcBef>
                <a:spcAft>
                  <a:spcPct val="0"/>
                </a:spcAft>
                <a:defRPr/>
              </a:pPr>
              <a:t>40</a:t>
            </a:fld>
            <a:endParaRPr lang="en-US" altLang="en-US" dirty="0">
              <a:latin typeface="Arial" panose="020B0604020202020204" pitchFamily="34" charset="0"/>
            </a:endParaRPr>
          </a:p>
        </p:txBody>
      </p:sp>
    </p:spTree>
    <p:extLst>
      <p:ext uri="{BB962C8B-B14F-4D97-AF65-F5344CB8AC3E}">
        <p14:creationId xmlns:p14="http://schemas.microsoft.com/office/powerpoint/2010/main" val="9922833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Notes Placeholder 2"/>
          <p:cNvSpPr>
            <a:spLocks noGrp="1"/>
          </p:cNvSpPr>
          <p:nvPr>
            <p:ph type="body" idx="1"/>
          </p:nvPr>
        </p:nvSpPr>
        <p:spPr/>
        <p:txBody>
          <a:bodyPr/>
          <a:lstStyle/>
          <a:p>
            <a:pPr defTabSz="966612" fontAlgn="base">
              <a:spcBef>
                <a:spcPct val="0"/>
              </a:spcBef>
              <a:spcAft>
                <a:spcPct val="0"/>
              </a:spcAft>
              <a:defRPr/>
            </a:pPr>
            <a:r>
              <a:rPr lang="en-US" altLang="en-US" sz="1200" kern="1200" baseline="0" dirty="0">
                <a:solidFill>
                  <a:schemeClr val="tx1"/>
                </a:solidFill>
                <a:latin typeface="Calibri"/>
                <a:ea typeface="+mn-ea"/>
                <a:cs typeface="+mn-cs"/>
              </a:rPr>
              <a:t>Thank you for viewing this training module. If you have general questions or need further information, please visit the WCAP Portal or consult the help desk for assistance.</a:t>
            </a:r>
          </a:p>
          <a:p>
            <a:pPr eaLnBrk="1" hangingPunct="1">
              <a:spcBef>
                <a:spcPct val="0"/>
              </a:spcBef>
            </a:pPr>
            <a:endParaRPr lang="en-US" altLang="en-US" sz="1200" kern="1200" baseline="0" dirty="0">
              <a:solidFill>
                <a:schemeClr val="tx1"/>
              </a:solidFill>
              <a:latin typeface="Calibri"/>
              <a:ea typeface="+mn-ea"/>
              <a:cs typeface="+mn-cs"/>
            </a:endParaRPr>
          </a:p>
        </p:txBody>
      </p:sp>
      <p:sp>
        <p:nvSpPr>
          <p:cNvPr id="8704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062" indent="-291561">
              <a:defRPr>
                <a:solidFill>
                  <a:schemeClr val="tx1"/>
                </a:solidFill>
                <a:latin typeface="Calibri" pitchFamily="34" charset="0"/>
              </a:defRPr>
            </a:lvl2pPr>
            <a:lvl3pPr marL="1166251" indent="-233250">
              <a:defRPr>
                <a:solidFill>
                  <a:schemeClr val="tx1"/>
                </a:solidFill>
                <a:latin typeface="Calibri" pitchFamily="34" charset="0"/>
              </a:defRPr>
            </a:lvl3pPr>
            <a:lvl4pPr marL="1632750" indent="-233250">
              <a:defRPr>
                <a:solidFill>
                  <a:schemeClr val="tx1"/>
                </a:solidFill>
                <a:latin typeface="Calibri" pitchFamily="34" charset="0"/>
              </a:defRPr>
            </a:lvl4pPr>
            <a:lvl5pPr marL="2099249" indent="-233250">
              <a:defRPr>
                <a:solidFill>
                  <a:schemeClr val="tx1"/>
                </a:solidFill>
                <a:latin typeface="Calibri" pitchFamily="34" charset="0"/>
              </a:defRPr>
            </a:lvl5pPr>
            <a:lvl6pPr marL="2565750" indent="-233250" fontAlgn="base">
              <a:spcBef>
                <a:spcPct val="0"/>
              </a:spcBef>
              <a:spcAft>
                <a:spcPct val="0"/>
              </a:spcAft>
              <a:defRPr>
                <a:solidFill>
                  <a:schemeClr val="tx1"/>
                </a:solidFill>
                <a:latin typeface="Calibri" pitchFamily="34" charset="0"/>
              </a:defRPr>
            </a:lvl6pPr>
            <a:lvl7pPr marL="3032249" indent="-233250" fontAlgn="base">
              <a:spcBef>
                <a:spcPct val="0"/>
              </a:spcBef>
              <a:spcAft>
                <a:spcPct val="0"/>
              </a:spcAft>
              <a:defRPr>
                <a:solidFill>
                  <a:schemeClr val="tx1"/>
                </a:solidFill>
                <a:latin typeface="Calibri" pitchFamily="34" charset="0"/>
              </a:defRPr>
            </a:lvl7pPr>
            <a:lvl8pPr marL="3498750" indent="-233250" fontAlgn="base">
              <a:spcBef>
                <a:spcPct val="0"/>
              </a:spcBef>
              <a:spcAft>
                <a:spcPct val="0"/>
              </a:spcAft>
              <a:defRPr>
                <a:solidFill>
                  <a:schemeClr val="tx1"/>
                </a:solidFill>
                <a:latin typeface="Calibri" pitchFamily="34" charset="0"/>
              </a:defRPr>
            </a:lvl8pPr>
            <a:lvl9pPr marL="3965249" indent="-233250" fontAlgn="base">
              <a:spcBef>
                <a:spcPct val="0"/>
              </a:spcBef>
              <a:spcAft>
                <a:spcPct val="0"/>
              </a:spcAft>
              <a:defRPr>
                <a:solidFill>
                  <a:schemeClr val="tx1"/>
                </a:solidFill>
                <a:latin typeface="Calibri" pitchFamily="34" charset="0"/>
              </a:defRPr>
            </a:lvl9pPr>
          </a:lstStyle>
          <a:p>
            <a:fld id="{6CAD19E9-9505-4D50-9FC9-21C440EF26E2}" type="slidenum">
              <a:rPr lang="en-US" altLang="en-US" smtClean="0"/>
              <a:pPr/>
              <a:t>41</a:t>
            </a:fld>
            <a:endParaRPr lang="en-US" altLang="en-US" dirty="0"/>
          </a:p>
        </p:txBody>
      </p:sp>
      <p:sp>
        <p:nvSpPr>
          <p:cNvPr id="4" name="Slide Image Placeholder 3">
            <a:extLst>
              <a:ext uri="{FF2B5EF4-FFF2-40B4-BE49-F238E27FC236}">
                <a16:creationId xmlns:a16="http://schemas.microsoft.com/office/drawing/2014/main" id="{600AE15A-00CE-4452-93F1-FD2BEA95B4F4}"/>
              </a:ext>
            </a:extLst>
          </p:cNvPr>
          <p:cNvSpPr>
            <a:spLocks noGrp="1" noRot="1" noChangeAspect="1"/>
          </p:cNvSpPr>
          <p:nvPr>
            <p:ph type="sldImg"/>
          </p:nvPr>
        </p:nvSpPr>
        <p:spPr/>
      </p:sp>
    </p:spTree>
    <p:extLst>
      <p:ext uri="{BB962C8B-B14F-4D97-AF65-F5344CB8AC3E}">
        <p14:creationId xmlns:p14="http://schemas.microsoft.com/office/powerpoint/2010/main" val="42510705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charset="0"/>
              </a:rPr>
              <a:t>Thank you for taking the time to view this training module.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263724-5165-4E4A-8E82-4CCF2D0E0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190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79825" cy="2070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5</a:t>
            </a:fld>
            <a:endParaRPr lang="en-US" dirty="0"/>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3932238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Specific hardware and software are required in order to administer tests to students using braille.</a:t>
            </a:r>
          </a:p>
          <a:p>
            <a:endParaRPr lang="en-US" dirty="0"/>
          </a:p>
          <a:p>
            <a:r>
              <a:rPr lang="en-US" dirty="0"/>
              <a:t>Student testing devices running Windows (versions 10, and 11) must have Job Access With Speech, or JAWS, installed. JAWS is a computer screen-reader program that allows students who are visually impaired to read the screen either with a text-to-speech output or by a Refreshable Braille Display. Students can use JAWS keyboard commands to navigate the test sign-in process and answer test items. We will discuss how students use JAWS later in this presentation.</a:t>
            </a:r>
          </a:p>
          <a:p>
            <a:endParaRPr lang="en-US" dirty="0"/>
          </a:p>
          <a:p>
            <a:r>
              <a:rPr lang="en-US" dirty="0"/>
              <a:t>Note that only JAWS may be used on ELA tests, as this is the only supported screen reader than can effectively mute reading passages. Screen readers other than JAWS should not be used on ELA tests, as they would allow students to listen to passages instead of reading them, compromising the ability to assess their reading comprehension skills.</a:t>
            </a:r>
          </a:p>
          <a:p>
            <a:endParaRPr lang="en-US" dirty="0"/>
          </a:p>
          <a:p>
            <a:r>
              <a:rPr lang="en-US" dirty="0"/>
              <a:t>For additional information on supported screen readers, see the </a:t>
            </a:r>
            <a:r>
              <a:rPr lang="en-US" i="1" dirty="0"/>
              <a:t>Assistive Technology Manual for Windows and macOS</a:t>
            </a:r>
            <a:r>
              <a:rPr lang="en-US" dirty="0"/>
              <a:t>.</a:t>
            </a:r>
          </a:p>
        </p:txBody>
      </p:sp>
      <p:sp>
        <p:nvSpPr>
          <p:cNvPr id="4" name="Slide Number Placeholder 3"/>
          <p:cNvSpPr>
            <a:spLocks noGrp="1"/>
          </p:cNvSpPr>
          <p:nvPr>
            <p:ph type="sldNum" sz="quarter" idx="10"/>
          </p:nvPr>
        </p:nvSpPr>
        <p:spPr/>
        <p:txBody>
          <a:bodyPr/>
          <a:lstStyle/>
          <a:p>
            <a:fld id="{C840FDEF-DDE5-42CA-975B-5AC2C3FFCCCF}" type="slidenum">
              <a:rPr lang="en-US" smtClean="0"/>
              <a:pPr/>
              <a:t>6</a:t>
            </a:fld>
            <a:endParaRPr lang="en-US" dirty="0"/>
          </a:p>
        </p:txBody>
      </p:sp>
      <p:sp>
        <p:nvSpPr>
          <p:cNvPr id="7" name="Slide Image Placeholder 6">
            <a:extLst>
              <a:ext uri="{FF2B5EF4-FFF2-40B4-BE49-F238E27FC236}">
                <a16:creationId xmlns:a16="http://schemas.microsoft.com/office/drawing/2014/main" id="{67E4AB4E-F058-4C35-8592-2194C1C380F2}"/>
              </a:ext>
            </a:extLst>
          </p:cNvPr>
          <p:cNvSpPr>
            <a:spLocks noGrp="1" noRot="1" noChangeAspect="1"/>
          </p:cNvSpPr>
          <p:nvPr>
            <p:ph type="sldImg"/>
          </p:nvPr>
        </p:nvSpPr>
        <p:spPr/>
      </p:sp>
    </p:spTree>
    <p:extLst>
      <p:ext uri="{BB962C8B-B14F-4D97-AF65-F5344CB8AC3E}">
        <p14:creationId xmlns:p14="http://schemas.microsoft.com/office/powerpoint/2010/main" val="701550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 braille embosser is a type of printer that creates hard copies of text and images in braille. Braille translation software should be installed and configured on the TA’s computer so that they can send approved emboss requests to the embosser.</a:t>
            </a:r>
          </a:p>
          <a:p>
            <a:endParaRPr lang="en-US" dirty="0"/>
          </a:p>
          <a:p>
            <a:r>
              <a:rPr lang="en-US" dirty="0"/>
              <a:t>Files used for embossing are configured to work with the ViewPlus Max Braille Embosser, </a:t>
            </a:r>
            <a:r>
              <a:rPr lang="en-US" dirty="0" err="1"/>
              <a:t>ViewPlus</a:t>
            </a:r>
            <a:r>
              <a:rPr lang="en-US" dirty="0"/>
              <a:t> Premier, </a:t>
            </a:r>
            <a:r>
              <a:rPr lang="en-US" dirty="0" err="1"/>
              <a:t>ViewPlus</a:t>
            </a:r>
            <a:r>
              <a:rPr lang="en-US" dirty="0"/>
              <a:t> Columbia, </a:t>
            </a:r>
            <a:r>
              <a:rPr lang="en-US" dirty="0" err="1"/>
              <a:t>ViewPlus</a:t>
            </a:r>
            <a:r>
              <a:rPr lang="en-US" dirty="0"/>
              <a:t> Columbia 2, </a:t>
            </a:r>
            <a:r>
              <a:rPr lang="en-US" dirty="0" err="1"/>
              <a:t>ViewPlus</a:t>
            </a:r>
            <a:r>
              <a:rPr lang="en-US" dirty="0"/>
              <a:t> Rogue, or </a:t>
            </a:r>
            <a:r>
              <a:rPr lang="en-US" dirty="0" err="1"/>
              <a:t>PixBlaster</a:t>
            </a:r>
            <a:r>
              <a:rPr lang="en-US" dirty="0"/>
              <a:t>. Embossers from a manufacturer other than </a:t>
            </a:r>
            <a:r>
              <a:rPr lang="en-US" dirty="0" err="1"/>
              <a:t>ViewPlus</a:t>
            </a:r>
            <a:r>
              <a:rPr lang="en-US" dirty="0"/>
              <a:t> or </a:t>
            </a:r>
            <a:r>
              <a:rPr lang="en-US" dirty="0" err="1"/>
              <a:t>PixBlaster</a:t>
            </a:r>
            <a:r>
              <a:rPr lang="en-US" dirty="0"/>
              <a:t> will not be able to print graphics and images in the online testing system.</a:t>
            </a:r>
          </a:p>
        </p:txBody>
      </p:sp>
      <p:sp>
        <p:nvSpPr>
          <p:cNvPr id="4" name="Slide Number Placeholder 3"/>
          <p:cNvSpPr>
            <a:spLocks noGrp="1"/>
          </p:cNvSpPr>
          <p:nvPr>
            <p:ph type="sldNum" sz="quarter" idx="10"/>
          </p:nvPr>
        </p:nvSpPr>
        <p:spPr/>
        <p:txBody>
          <a:bodyPr/>
          <a:lstStyle/>
          <a:p>
            <a:fld id="{C840FDEF-DDE5-42CA-975B-5AC2C3FFCCCF}" type="slidenum">
              <a:rPr lang="en-US" smtClean="0"/>
              <a:pPr/>
              <a:t>7</a:t>
            </a:fld>
            <a:endParaRPr lang="en-US" dirty="0"/>
          </a:p>
        </p:txBody>
      </p:sp>
      <p:sp>
        <p:nvSpPr>
          <p:cNvPr id="7" name="Slide Image Placeholder 6">
            <a:extLst>
              <a:ext uri="{FF2B5EF4-FFF2-40B4-BE49-F238E27FC236}">
                <a16:creationId xmlns:a16="http://schemas.microsoft.com/office/drawing/2014/main" id="{4DAD67AA-2DAB-4637-8FC5-5FB6AA31250D}"/>
              </a:ext>
            </a:extLst>
          </p:cNvPr>
          <p:cNvSpPr>
            <a:spLocks noGrp="1" noRot="1" noChangeAspect="1"/>
          </p:cNvSpPr>
          <p:nvPr>
            <p:ph type="sldImg"/>
          </p:nvPr>
        </p:nvSpPr>
        <p:spPr/>
      </p:sp>
    </p:spTree>
    <p:extLst>
      <p:ext uri="{BB962C8B-B14F-4D97-AF65-F5344CB8AC3E}">
        <p14:creationId xmlns:p14="http://schemas.microsoft.com/office/powerpoint/2010/main" val="701550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 Refreshable Braille Display (or RBD) is a device for displaying braille characters, usually by means of round-tipped pins raised through holes in a flat surface. </a:t>
            </a:r>
          </a:p>
          <a:p>
            <a:endParaRPr lang="en-US" dirty="0"/>
          </a:p>
          <a:p>
            <a:r>
              <a:rPr lang="en-US" dirty="0"/>
              <a:t>In addition to braille embossers, RBDs are another means by which students can read text without a computer monitor. RBDs are recommended but not required for online testing. If using an RBD, CAI recommends one that has at least 40 cells, such as the </a:t>
            </a:r>
            <a:r>
              <a:rPr lang="en-US" dirty="0" err="1"/>
              <a:t>Brailliant</a:t>
            </a:r>
            <a:r>
              <a:rPr lang="en-US" dirty="0"/>
              <a:t> 40 cell, but RBDs with fewer cells may also be used.</a:t>
            </a:r>
          </a:p>
          <a:p>
            <a:endParaRPr lang="en-US" dirty="0"/>
          </a:p>
          <a:p>
            <a:r>
              <a:rPr lang="en-US" dirty="0"/>
              <a:t>If a question includes text and images that the RBD cannot read, the question will be sent to a braille embosser instead.</a:t>
            </a:r>
          </a:p>
        </p:txBody>
      </p:sp>
      <p:sp>
        <p:nvSpPr>
          <p:cNvPr id="4" name="Slide Number Placeholder 3"/>
          <p:cNvSpPr>
            <a:spLocks noGrp="1"/>
          </p:cNvSpPr>
          <p:nvPr>
            <p:ph type="sldNum" sz="quarter" idx="10"/>
          </p:nvPr>
        </p:nvSpPr>
        <p:spPr/>
        <p:txBody>
          <a:bodyPr/>
          <a:lstStyle/>
          <a:p>
            <a:fld id="{C840FDEF-DDE5-42CA-975B-5AC2C3FFCCCF}" type="slidenum">
              <a:rPr lang="en-US" smtClean="0"/>
              <a:pPr/>
              <a:t>8</a:t>
            </a:fld>
            <a:endParaRPr lang="en-US" dirty="0"/>
          </a:p>
        </p:txBody>
      </p:sp>
      <p:sp>
        <p:nvSpPr>
          <p:cNvPr id="7" name="Slide Image Placeholder 6">
            <a:extLst>
              <a:ext uri="{FF2B5EF4-FFF2-40B4-BE49-F238E27FC236}">
                <a16:creationId xmlns:a16="http://schemas.microsoft.com/office/drawing/2014/main" id="{1D5830A9-0A8C-4866-A84C-5382C499AD28}"/>
              </a:ext>
            </a:extLst>
          </p:cNvPr>
          <p:cNvSpPr>
            <a:spLocks noGrp="1" noRot="1" noChangeAspect="1"/>
          </p:cNvSpPr>
          <p:nvPr>
            <p:ph type="sldImg"/>
          </p:nvPr>
        </p:nvSpPr>
        <p:spPr/>
      </p:sp>
    </p:spTree>
    <p:extLst>
      <p:ext uri="{BB962C8B-B14F-4D97-AF65-F5344CB8AC3E}">
        <p14:creationId xmlns:p14="http://schemas.microsoft.com/office/powerpoint/2010/main" val="701550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
              </a:rPr>
              <a:t>Please note that all</a:t>
            </a:r>
            <a:r>
              <a:rPr lang="en-US" baseline="0" dirty="0">
                <a:latin typeface="Calibri  "/>
              </a:rPr>
              <a:t> computers to be used by students and TAs for testing with Braille must be running Windows. The currently supported Windows operating systems are listed on this slide.</a:t>
            </a:r>
          </a:p>
          <a:p>
            <a:endParaRPr lang="en-US" baseline="0" dirty="0">
              <a:latin typeface="Calibri  "/>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latin typeface="Calibri  "/>
              </a:rPr>
              <a:t>Please consult the </a:t>
            </a:r>
            <a:r>
              <a:rPr lang="en-US" sz="1800" b="1" dirty="0">
                <a:effectLst/>
                <a:latin typeface="Arial Narrow" panose="020B0606020202030204" pitchFamily="34" charset="0"/>
                <a:ea typeface="Times New Roman" panose="02020603050405020304" pitchFamily="18" charset="0"/>
                <a:cs typeface="Calibri" panose="020F0502020204030204" pitchFamily="34" charset="0"/>
              </a:rPr>
              <a:t>Testing with Assistive Technology for Braille Tests</a:t>
            </a:r>
          </a:p>
          <a:p>
            <a:r>
              <a:rPr lang="en-US" b="0" baseline="0" dirty="0">
                <a:latin typeface="Calibri  "/>
              </a:rPr>
              <a:t>section on p. 18 of the </a:t>
            </a:r>
            <a:r>
              <a:rPr lang="en-US" sz="1200" i="1" dirty="0">
                <a:effectLst/>
                <a:latin typeface="Calibri  "/>
              </a:rPr>
              <a:t>Assistive Technology Manual for Windows &amp; macOS</a:t>
            </a:r>
            <a:r>
              <a:rPr lang="en-US" b="0" i="0" u="none" baseline="0" dirty="0">
                <a:latin typeface="Calibri  "/>
              </a:rPr>
              <a:t>.</a:t>
            </a:r>
          </a:p>
        </p:txBody>
      </p:sp>
      <p:sp>
        <p:nvSpPr>
          <p:cNvPr id="4" name="Slide Number Placeholder 3"/>
          <p:cNvSpPr>
            <a:spLocks noGrp="1"/>
          </p:cNvSpPr>
          <p:nvPr>
            <p:ph type="sldNum" sz="quarter" idx="10"/>
          </p:nvPr>
        </p:nvSpPr>
        <p:spPr/>
        <p:txBody>
          <a:bodyPr/>
          <a:lstStyle/>
          <a:p>
            <a:fld id="{C840FDEF-DDE5-42CA-975B-5AC2C3FFCCCF}" type="slidenum">
              <a:rPr lang="en-US" smtClean="0"/>
              <a:t>9</a:t>
            </a:fld>
            <a:endParaRPr lang="en-US" dirty="0"/>
          </a:p>
        </p:txBody>
      </p:sp>
    </p:spTree>
    <p:extLst>
      <p:ext uri="{BB962C8B-B14F-4D97-AF65-F5344CB8AC3E}">
        <p14:creationId xmlns:p14="http://schemas.microsoft.com/office/powerpoint/2010/main" val="2342966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47800"/>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673159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5800" y="1371600"/>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6507581" y="1371600"/>
            <a:ext cx="529683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4031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8285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9032" y="1295400"/>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472488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Shape, rectangle">
            <a:extLst>
              <a:ext uri="{FF2B5EF4-FFF2-40B4-BE49-F238E27FC236}">
                <a16:creationId xmlns:a16="http://schemas.microsoft.com/office/drawing/2014/main" id="{C5F2328F-6787-4721-B16B-016A38469C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2210" y="491651"/>
            <a:ext cx="11349789" cy="3344518"/>
          </a:xfrm>
          <a:prstGeom prst="rect">
            <a:avLst/>
          </a:prstGeom>
        </p:spPr>
      </p:pic>
      <p:sp>
        <p:nvSpPr>
          <p:cNvPr id="2" name="Title 1">
            <a:extLst>
              <a:ext uri="{FF2B5EF4-FFF2-40B4-BE49-F238E27FC236}">
                <a16:creationId xmlns:a16="http://schemas.microsoft.com/office/drawing/2014/main" id="{B787A360-C979-1856-6F52-2405D17FE2CF}"/>
              </a:ext>
            </a:extLst>
          </p:cNvPr>
          <p:cNvSpPr>
            <a:spLocks noGrp="1"/>
          </p:cNvSpPr>
          <p:nvPr>
            <p:ph type="ctrTitle" hasCustomPrompt="1"/>
          </p:nvPr>
        </p:nvSpPr>
        <p:spPr>
          <a:xfrm>
            <a:off x="5305926" y="500285"/>
            <a:ext cx="6309846" cy="3243783"/>
          </a:xfrm>
        </p:spPr>
        <p:txBody>
          <a:bodyPr anchor="ctr" anchorCtr="0">
            <a:noAutofit/>
          </a:bodyPr>
          <a:lstStyle>
            <a:lvl1pPr algn="r">
              <a:defRPr sz="4800" b="1" cap="all" baseline="0">
                <a:solidFill>
                  <a:schemeClr val="bg1"/>
                </a:solidFill>
                <a:latin typeface="Cera Pro" panose="00000400000000000000" pitchFamily="50" charset="0"/>
              </a:defRPr>
            </a:lvl1pPr>
          </a:lstStyle>
          <a:p>
            <a:r>
              <a:rPr lang="en-US" dirty="0"/>
              <a:t>Presentation Title</a:t>
            </a:r>
            <a:br>
              <a:rPr lang="en-US" dirty="0"/>
            </a:br>
            <a:r>
              <a:rPr lang="en-US" dirty="0"/>
              <a:t>Multiline Titles</a:t>
            </a:r>
            <a:br>
              <a:rPr lang="en-US" dirty="0"/>
            </a:br>
            <a:r>
              <a:rPr lang="en-US" dirty="0"/>
              <a:t>Work Here</a:t>
            </a:r>
          </a:p>
        </p:txBody>
      </p:sp>
      <p:sp>
        <p:nvSpPr>
          <p:cNvPr id="3" name="Subtitle 2">
            <a:extLst>
              <a:ext uri="{FF2B5EF4-FFF2-40B4-BE49-F238E27FC236}">
                <a16:creationId xmlns:a16="http://schemas.microsoft.com/office/drawing/2014/main" id="{36D7A9B4-673B-5A15-9D0F-F52BC8C94CFA}"/>
              </a:ext>
            </a:extLst>
          </p:cNvPr>
          <p:cNvSpPr>
            <a:spLocks noGrp="1"/>
          </p:cNvSpPr>
          <p:nvPr>
            <p:ph type="subTitle" idx="1" hasCustomPrompt="1"/>
          </p:nvPr>
        </p:nvSpPr>
        <p:spPr>
          <a:xfrm>
            <a:off x="7170822" y="4409120"/>
            <a:ext cx="4444950" cy="1110746"/>
          </a:xfrm>
        </p:spPr>
        <p:txBody>
          <a:bodyPr>
            <a:noAutofit/>
          </a:bodyPr>
          <a:lstStyle>
            <a:lvl1pPr marL="0" indent="0" algn="r">
              <a:buNone/>
              <a:defRPr sz="2400" b="1" cap="all" baseline="0">
                <a:solidFill>
                  <a:schemeClr val="tx1"/>
                </a:solidFill>
                <a:latin typeface="Cera Pro" panose="000004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Presentation Subtitle</a:t>
            </a:r>
          </a:p>
        </p:txBody>
      </p:sp>
      <p:pic>
        <p:nvPicPr>
          <p:cNvPr id="14" name="Picture 13" descr="Logo, company name&#10;&#10;Description automatically generated">
            <a:extLst>
              <a:ext uri="{FF2B5EF4-FFF2-40B4-BE49-F238E27FC236}">
                <a16:creationId xmlns:a16="http://schemas.microsoft.com/office/drawing/2014/main" id="{F2EB6291-8842-3634-D87D-4399859F98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6228" y="3828063"/>
            <a:ext cx="1972394" cy="1691803"/>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A8233F00-EA15-FC9D-6BE4-EAA907E55B2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74299" y="33745"/>
            <a:ext cx="3651438" cy="4375375"/>
          </a:xfrm>
          <a:prstGeom prst="rect">
            <a:avLst/>
          </a:prstGeom>
        </p:spPr>
      </p:pic>
      <p:pic>
        <p:nvPicPr>
          <p:cNvPr id="18" name="Picture 17">
            <a:extLst>
              <a:ext uri="{FF2B5EF4-FFF2-40B4-BE49-F238E27FC236}">
                <a16:creationId xmlns:a16="http://schemas.microsoft.com/office/drawing/2014/main" id="{FDD69280-185A-18C5-5BBD-9D7D5E94139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920" y="6362169"/>
            <a:ext cx="12291550" cy="533427"/>
          </a:xfrm>
          <a:prstGeom prst="rect">
            <a:avLst/>
          </a:prstGeom>
        </p:spPr>
      </p:pic>
    </p:spTree>
    <p:custDataLst>
      <p:tags r:id="rId1"/>
    </p:custDataLst>
    <p:extLst>
      <p:ext uri="{BB962C8B-B14F-4D97-AF65-F5344CB8AC3E}">
        <p14:creationId xmlns:p14="http://schemas.microsoft.com/office/powerpoint/2010/main" val="1446037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91D030-B9D8-E5AC-BBF6-45C4CE91966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8529"/>
            <a:ext cx="9474687" cy="3733992"/>
          </a:xfrm>
          <a:prstGeom prst="rect">
            <a:avLst/>
          </a:prstGeom>
        </p:spPr>
      </p:pic>
      <p:pic>
        <p:nvPicPr>
          <p:cNvPr id="6" name="Picture 5">
            <a:extLst>
              <a:ext uri="{FF2B5EF4-FFF2-40B4-BE49-F238E27FC236}">
                <a16:creationId xmlns:a16="http://schemas.microsoft.com/office/drawing/2014/main" id="{CDB42EB7-3D71-A598-6B19-4271BBE31DC7}"/>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6209" y="0"/>
            <a:ext cx="774740" cy="2508379"/>
          </a:xfrm>
          <a:prstGeom prst="rect">
            <a:avLst/>
          </a:prstGeom>
        </p:spPr>
      </p:pic>
      <p:pic>
        <p:nvPicPr>
          <p:cNvPr id="8" name="Picture 7">
            <a:extLst>
              <a:ext uri="{FF2B5EF4-FFF2-40B4-BE49-F238E27FC236}">
                <a16:creationId xmlns:a16="http://schemas.microsoft.com/office/drawing/2014/main" id="{24351DA4-4B32-178A-5E47-897481BEDDB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5338973" y="121889"/>
            <a:ext cx="3943553" cy="4692891"/>
          </a:xfrm>
          <a:prstGeom prst="rect">
            <a:avLst/>
          </a:prstGeom>
        </p:spPr>
      </p:pic>
      <p:pic>
        <p:nvPicPr>
          <p:cNvPr id="12" name="Picture 11">
            <a:extLst>
              <a:ext uri="{FF2B5EF4-FFF2-40B4-BE49-F238E27FC236}">
                <a16:creationId xmlns:a16="http://schemas.microsoft.com/office/drawing/2014/main" id="{CCBD09BF-D934-CD28-9D8A-FCD494355F21}"/>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835392" y="3491988"/>
            <a:ext cx="2609984" cy="114306"/>
          </a:xfrm>
          <a:prstGeom prst="rect">
            <a:avLst/>
          </a:prstGeom>
        </p:spPr>
      </p:pic>
      <p:pic>
        <p:nvPicPr>
          <p:cNvPr id="14" name="Picture 13" descr="Thank You Graphic">
            <a:extLst>
              <a:ext uri="{FF2B5EF4-FFF2-40B4-BE49-F238E27FC236}">
                <a16:creationId xmlns:a16="http://schemas.microsoft.com/office/drawing/2014/main" id="{90F5B5D9-5086-126C-01BE-E04C34E7C2B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1628" y="615697"/>
            <a:ext cx="4680191" cy="3295819"/>
          </a:xfrm>
          <a:prstGeom prst="rect">
            <a:avLst/>
          </a:prstGeom>
        </p:spPr>
      </p:pic>
      <p:sp>
        <p:nvSpPr>
          <p:cNvPr id="16" name="Text Placeholder 15">
            <a:extLst>
              <a:ext uri="{FF2B5EF4-FFF2-40B4-BE49-F238E27FC236}">
                <a16:creationId xmlns:a16="http://schemas.microsoft.com/office/drawing/2014/main" id="{771E73BC-9A90-CE09-913E-7031947BFF16}"/>
              </a:ext>
            </a:extLst>
          </p:cNvPr>
          <p:cNvSpPr>
            <a:spLocks noGrp="1"/>
          </p:cNvSpPr>
          <p:nvPr>
            <p:ph type="body" sz="quarter" idx="10" hasCustomPrompt="1"/>
          </p:nvPr>
        </p:nvSpPr>
        <p:spPr>
          <a:xfrm>
            <a:off x="496888" y="4397276"/>
            <a:ext cx="2676338" cy="550862"/>
          </a:xfrm>
        </p:spPr>
        <p:txBody>
          <a:bodyPr>
            <a:noAutofit/>
          </a:bodyPr>
          <a:lstStyle>
            <a:lvl1pPr marL="0" indent="0" algn="l">
              <a:buNone/>
              <a:defRPr sz="3600" b="1"/>
            </a:lvl1pPr>
          </a:lstStyle>
          <a:p>
            <a:pPr lvl="0"/>
            <a:r>
              <a:rPr lang="en-US" dirty="0"/>
              <a:t>Questions?</a:t>
            </a:r>
          </a:p>
        </p:txBody>
      </p:sp>
      <p:sp>
        <p:nvSpPr>
          <p:cNvPr id="18" name="Text Placeholder 17">
            <a:extLst>
              <a:ext uri="{FF2B5EF4-FFF2-40B4-BE49-F238E27FC236}">
                <a16:creationId xmlns:a16="http://schemas.microsoft.com/office/drawing/2014/main" id="{B6BC9FE7-95E5-C1BA-665A-DFB69AE1B641}"/>
              </a:ext>
            </a:extLst>
          </p:cNvPr>
          <p:cNvSpPr>
            <a:spLocks noGrp="1"/>
          </p:cNvSpPr>
          <p:nvPr>
            <p:ph type="body" sz="quarter" idx="11" hasCustomPrompt="1"/>
          </p:nvPr>
        </p:nvSpPr>
        <p:spPr>
          <a:xfrm>
            <a:off x="496888" y="5028444"/>
            <a:ext cx="2676525" cy="276225"/>
          </a:xfrm>
        </p:spPr>
        <p:txBody>
          <a:bodyPr>
            <a:noAutofit/>
          </a:bodyPr>
          <a:lstStyle>
            <a:lvl1pPr marL="0" indent="0" algn="l">
              <a:buNone/>
              <a:defRPr sz="2000" b="1"/>
            </a:lvl1pPr>
          </a:lstStyle>
          <a:p>
            <a:pPr lvl="0"/>
            <a:r>
              <a:rPr lang="en-US" dirty="0"/>
              <a:t>Presenter’s Name</a:t>
            </a:r>
          </a:p>
        </p:txBody>
      </p:sp>
      <p:sp>
        <p:nvSpPr>
          <p:cNvPr id="20" name="Text Placeholder 19">
            <a:extLst>
              <a:ext uri="{FF2B5EF4-FFF2-40B4-BE49-F238E27FC236}">
                <a16:creationId xmlns:a16="http://schemas.microsoft.com/office/drawing/2014/main" id="{FF5FAD04-58B5-2AE6-4294-574273EA80A6}"/>
              </a:ext>
            </a:extLst>
          </p:cNvPr>
          <p:cNvSpPr>
            <a:spLocks noGrp="1"/>
          </p:cNvSpPr>
          <p:nvPr>
            <p:ph type="body" sz="quarter" idx="12" hasCustomPrompt="1"/>
          </p:nvPr>
        </p:nvSpPr>
        <p:spPr>
          <a:xfrm>
            <a:off x="496888" y="5311119"/>
            <a:ext cx="2682875" cy="719137"/>
          </a:xfrm>
        </p:spPr>
        <p:txBody>
          <a:bodyPr>
            <a:normAutofit/>
          </a:bodyPr>
          <a:lstStyle>
            <a:lvl1pPr marL="0" indent="0" algn="l">
              <a:lnSpc>
                <a:spcPct val="100000"/>
              </a:lnSpc>
              <a:spcBef>
                <a:spcPts val="0"/>
              </a:spcBef>
              <a:buNone/>
              <a:defRPr sz="1200"/>
            </a:lvl1pPr>
          </a:lstStyle>
          <a:p>
            <a:pPr lvl="0"/>
            <a:r>
              <a:rPr lang="en-US" dirty="0"/>
              <a:t>Presenter’s Job Title</a:t>
            </a:r>
          </a:p>
          <a:p>
            <a:pPr lvl="0"/>
            <a:r>
              <a:rPr lang="en-US" dirty="0"/>
              <a:t>Phone:</a:t>
            </a:r>
          </a:p>
          <a:p>
            <a:pPr lvl="0"/>
            <a:r>
              <a:rPr lang="en-US" dirty="0"/>
              <a:t>E-mail:</a:t>
            </a:r>
          </a:p>
        </p:txBody>
      </p:sp>
      <p:pic>
        <p:nvPicPr>
          <p:cNvPr id="22" name="Picture 21" descr="Cambium Assessment Color Logo">
            <a:extLst>
              <a:ext uri="{FF2B5EF4-FFF2-40B4-BE49-F238E27FC236}">
                <a16:creationId xmlns:a16="http://schemas.microsoft.com/office/drawing/2014/main" id="{3C106A42-7FB7-8ED2-45C7-2ED3703AD0B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18273" y="2750018"/>
            <a:ext cx="3676839" cy="3149762"/>
          </a:xfrm>
          <a:prstGeom prst="rect">
            <a:avLst/>
          </a:prstGeom>
        </p:spPr>
      </p:pic>
      <p:pic>
        <p:nvPicPr>
          <p:cNvPr id="24" name="Picture 23">
            <a:extLst>
              <a:ext uri="{FF2B5EF4-FFF2-40B4-BE49-F238E27FC236}">
                <a16:creationId xmlns:a16="http://schemas.microsoft.com/office/drawing/2014/main" id="{7BD94B90-6EFE-1278-B296-594ED98F1C3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83224" y="6314934"/>
            <a:ext cx="11176574" cy="584230"/>
          </a:xfrm>
          <a:prstGeom prst="rect">
            <a:avLst/>
          </a:prstGeom>
        </p:spPr>
      </p:pic>
      <p:pic>
        <p:nvPicPr>
          <p:cNvPr id="26" name="Picture 25" descr="Logo&#10;&#10;Description automatically generated">
            <a:extLst>
              <a:ext uri="{FF2B5EF4-FFF2-40B4-BE49-F238E27FC236}">
                <a16:creationId xmlns:a16="http://schemas.microsoft.com/office/drawing/2014/main" id="{2443F157-9AE8-CFA6-5F67-80AC5827A1B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59868" y="6156277"/>
            <a:ext cx="908097" cy="755689"/>
          </a:xfrm>
          <a:prstGeom prst="rect">
            <a:avLst/>
          </a:prstGeom>
        </p:spPr>
      </p:pic>
      <p:sp>
        <p:nvSpPr>
          <p:cNvPr id="30" name="TextBox 29">
            <a:extLst>
              <a:ext uri="{FF2B5EF4-FFF2-40B4-BE49-F238E27FC236}">
                <a16:creationId xmlns:a16="http://schemas.microsoft.com/office/drawing/2014/main" id="{9634FE77-4DAD-9A07-1AD6-8D343130DACB}"/>
              </a:ext>
            </a:extLst>
          </p:cNvPr>
          <p:cNvSpPr txBox="1"/>
          <p:nvPr userDrawn="1"/>
        </p:nvSpPr>
        <p:spPr>
          <a:xfrm>
            <a:off x="2320119" y="6550925"/>
            <a:ext cx="9871881"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rPr>
              <a:t>Notice of Trademark: “Cambium Assessment, Inc.” is a registered trademark. All other brand, product, or company names are trademarks or registered trademarks of their respective owners.</a:t>
            </a:r>
          </a:p>
        </p:txBody>
      </p:sp>
      <p:sp>
        <p:nvSpPr>
          <p:cNvPr id="31" name="TextBox 30">
            <a:extLst>
              <a:ext uri="{FF2B5EF4-FFF2-40B4-BE49-F238E27FC236}">
                <a16:creationId xmlns:a16="http://schemas.microsoft.com/office/drawing/2014/main" id="{DD0954C2-D60C-86FD-A203-686F8C888741}"/>
              </a:ext>
            </a:extLst>
          </p:cNvPr>
          <p:cNvSpPr txBox="1"/>
          <p:nvPr userDrawn="1"/>
        </p:nvSpPr>
        <p:spPr>
          <a:xfrm>
            <a:off x="2729551" y="3043449"/>
            <a:ext cx="3138985" cy="461665"/>
          </a:xfrm>
          <a:prstGeom prst="rect">
            <a:avLst/>
          </a:prstGeom>
          <a:noFill/>
        </p:spPr>
        <p:txBody>
          <a:bodyPr wrap="square" rtlCol="0">
            <a:spAutoFit/>
          </a:bodyPr>
          <a:lstStyle/>
          <a:p>
            <a:r>
              <a:rPr lang="en-US" sz="2400" dirty="0">
                <a:solidFill>
                  <a:schemeClr val="bg1"/>
                </a:solidFill>
              </a:rPr>
              <a:t>for your time today!</a:t>
            </a:r>
          </a:p>
        </p:txBody>
      </p:sp>
    </p:spTree>
    <p:extLst>
      <p:ext uri="{BB962C8B-B14F-4D97-AF65-F5344CB8AC3E}">
        <p14:creationId xmlns:p14="http://schemas.microsoft.com/office/powerpoint/2010/main" val="413445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0-#ppt_h/2"/>
                                          </p:val>
                                        </p:tav>
                                        <p:tav tm="100000">
                                          <p:val>
                                            <p:strVal val="#ppt_y"/>
                                          </p:val>
                                        </p:tav>
                                      </p:tavLst>
                                    </p:anim>
                                  </p:childTnLst>
                                </p:cTn>
                              </p:par>
                              <p:par>
                                <p:cTn id="22" presetID="22" presetClass="entr" presetSubtype="8"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1" r:id="rId18"/>
    <p:sldLayoutId id="2147483812" r:id="rId19"/>
    <p:sldLayoutId id="2147483813" r:id="rId20"/>
    <p:sldLayoutId id="2147483814" r:id="rId21"/>
    <p:sldLayoutId id="2147483815" r:id="rId22"/>
    <p:sldLayoutId id="2147483816" r:id="rId23"/>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tags" Target="../tags/tag6.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tags" Target="../tags/tag8.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1.xml"/><Relationship Id="rId1" Type="http://schemas.openxmlformats.org/officeDocument/2006/relationships/tags" Target="../tags/tag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tags" Target="../tags/tag10.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8.xml"/><Relationship Id="rId1" Type="http://schemas.openxmlformats.org/officeDocument/2006/relationships/tags" Target="../tags/tag11.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0.xml"/><Relationship Id="rId1" Type="http://schemas.openxmlformats.org/officeDocument/2006/relationships/tags" Target="../tags/tag13.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0.xml"/><Relationship Id="rId1" Type="http://schemas.openxmlformats.org/officeDocument/2006/relationships/tags" Target="../tags/tag1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0.xml"/><Relationship Id="rId1" Type="http://schemas.openxmlformats.org/officeDocument/2006/relationships/tags" Target="../tags/tag15.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0.xml"/><Relationship Id="rId1" Type="http://schemas.openxmlformats.org/officeDocument/2006/relationships/tags" Target="../tags/tag16.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0.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8.xml"/><Relationship Id="rId1" Type="http://schemas.openxmlformats.org/officeDocument/2006/relationships/tags" Target="../tags/tag17.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8.xml"/><Relationship Id="rId1" Type="http://schemas.openxmlformats.org/officeDocument/2006/relationships/tags" Target="../tags/tag18.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8.xml"/><Relationship Id="rId1" Type="http://schemas.openxmlformats.org/officeDocument/2006/relationships/tags" Target="../tags/tag19.xm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8.xml"/><Relationship Id="rId1" Type="http://schemas.openxmlformats.org/officeDocument/2006/relationships/tags" Target="../tags/tag20.xml"/><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0.xml"/><Relationship Id="rId1" Type="http://schemas.openxmlformats.org/officeDocument/2006/relationships/tags" Target="../tags/tag21.xml"/><Relationship Id="rId5" Type="http://schemas.openxmlformats.org/officeDocument/2006/relationships/image" Target="../media/image56.png"/><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8.xml"/><Relationship Id="rId1" Type="http://schemas.openxmlformats.org/officeDocument/2006/relationships/tags" Target="../tags/tag22.xml"/><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8.xml"/><Relationship Id="rId1" Type="http://schemas.openxmlformats.org/officeDocument/2006/relationships/tags" Target="../tags/tag23.xml"/><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8.xml"/><Relationship Id="rId1" Type="http://schemas.openxmlformats.org/officeDocument/2006/relationships/tags" Target="../tags/tag24.xml"/><Relationship Id="rId4" Type="http://schemas.openxmlformats.org/officeDocument/2006/relationships/image" Target="../media/image59.png"/></Relationships>
</file>

<file path=ppt/slides/_rels/slide41.xml.rels><?xml version="1.0" encoding="UTF-8" standalone="yes"?>
<Relationships xmlns="http://schemas.openxmlformats.org/package/2006/relationships"><Relationship Id="rId3" Type="http://schemas.openxmlformats.org/officeDocument/2006/relationships/hyperlink" Target="mailto:wahelpdesk@cambiumassessment.com" TargetMode="External"/><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3.xml"/><Relationship Id="rId1" Type="http://schemas.openxmlformats.org/officeDocument/2006/relationships/tags" Target="../tags/tag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tags" Target="../tags/tag3.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4.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tags" Target="../tags/tag5.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cap="none" dirty="0"/>
              <a:t>Administering Online Braille Tests</a:t>
            </a:r>
          </a:p>
        </p:txBody>
      </p:sp>
      <p:sp>
        <p:nvSpPr>
          <p:cNvPr id="3" name="Subtitle 2"/>
          <p:cNvSpPr>
            <a:spLocks noGrp="1"/>
          </p:cNvSpPr>
          <p:nvPr>
            <p:ph type="subTitle" idx="1"/>
          </p:nvPr>
        </p:nvSpPr>
        <p:spPr/>
        <p:txBody>
          <a:bodyPr/>
          <a:lstStyle/>
          <a:p>
            <a:r>
              <a:rPr lang="en-US" cap="none" dirty="0"/>
              <a:t>Training Module for Test Administrators</a:t>
            </a:r>
          </a:p>
        </p:txBody>
      </p:sp>
      <p:sp>
        <p:nvSpPr>
          <p:cNvPr id="6" name="Rectangle 5">
            <a:extLst>
              <a:ext uri="{FF2B5EF4-FFF2-40B4-BE49-F238E27FC236}">
                <a16:creationId xmlns:a16="http://schemas.microsoft.com/office/drawing/2014/main" id="{68EFDA19-1A74-41E6-8642-F7D8F2197A61}"/>
              </a:ext>
            </a:extLst>
          </p:cNvPr>
          <p:cNvSpPr/>
          <p:nvPr/>
        </p:nvSpPr>
        <p:spPr>
          <a:xfrm>
            <a:off x="0" y="6526900"/>
            <a:ext cx="2634054" cy="215444"/>
          </a:xfrm>
          <a:prstGeom prst="rect">
            <a:avLst/>
          </a:prstGeom>
        </p:spPr>
        <p:txBody>
          <a:bodyPr wrap="none">
            <a:spAutoFit/>
          </a:bodyPr>
          <a:lstStyle/>
          <a:p>
            <a:r>
              <a:rPr lang="en-US" sz="800" dirty="0">
                <a:solidFill>
                  <a:schemeClr val="bg1"/>
                </a:solidFill>
              </a:rPr>
              <a:t>Copyright © Cambium Assessment, Inc. All rights reserved.</a:t>
            </a:r>
          </a:p>
        </p:txBody>
      </p:sp>
    </p:spTree>
    <p:custDataLst>
      <p:tags r:id="rId1"/>
    </p:custDataLst>
    <p:extLst>
      <p:ext uri="{BB962C8B-B14F-4D97-AF65-F5344CB8AC3E}">
        <p14:creationId xmlns:p14="http://schemas.microsoft.com/office/powerpoint/2010/main" val="890926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4612" y="2222205"/>
            <a:ext cx="6632003" cy="1315356"/>
          </a:xfrm>
        </p:spPr>
        <p:txBody>
          <a:bodyPr/>
          <a:lstStyle/>
          <a:p>
            <a:r>
              <a:rPr lang="en-US" dirty="0"/>
              <a:t>Administer Tests to Students Using Braille</a:t>
            </a:r>
          </a:p>
        </p:txBody>
      </p:sp>
    </p:spTree>
    <p:extLst>
      <p:ext uri="{BB962C8B-B14F-4D97-AF65-F5344CB8AC3E}">
        <p14:creationId xmlns:p14="http://schemas.microsoft.com/office/powerpoint/2010/main" val="1417160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Create a Test Session</a:t>
            </a:r>
          </a:p>
        </p:txBody>
      </p:sp>
      <p:grpSp>
        <p:nvGrpSpPr>
          <p:cNvPr id="6" name="Group 5" descr="Test Selection Screen">
            <a:extLst>
              <a:ext uri="{FF2B5EF4-FFF2-40B4-BE49-F238E27FC236}">
                <a16:creationId xmlns:a16="http://schemas.microsoft.com/office/drawing/2014/main" id="{8D03178B-05F9-443D-74E3-2AE82944E329}"/>
              </a:ext>
            </a:extLst>
          </p:cNvPr>
          <p:cNvGrpSpPr/>
          <p:nvPr/>
        </p:nvGrpSpPr>
        <p:grpSpPr>
          <a:xfrm>
            <a:off x="1310155" y="1095370"/>
            <a:ext cx="8146204" cy="4404831"/>
            <a:chOff x="1310155" y="1095370"/>
            <a:chExt cx="8146204" cy="4404831"/>
          </a:xfrm>
        </p:grpSpPr>
        <p:pic>
          <p:nvPicPr>
            <p:cNvPr id="16" name="Picture 15">
              <a:extLst>
                <a:ext uri="{FF2B5EF4-FFF2-40B4-BE49-F238E27FC236}">
                  <a16:creationId xmlns:a16="http://schemas.microsoft.com/office/drawing/2014/main" id="{FD7F2A5C-15EB-E342-216A-F864898B86B1}"/>
                </a:ext>
                <a:ext uri="{C183D7F6-B498-43B3-948B-1728B52AA6E4}">
                  <adec:decorative xmlns:adec="http://schemas.microsoft.com/office/drawing/2017/decorative" val="1"/>
                </a:ext>
              </a:extLst>
            </p:cNvPr>
            <p:cNvPicPr>
              <a:picLocks noChangeAspect="1"/>
            </p:cNvPicPr>
            <p:nvPr/>
          </p:nvPicPr>
          <p:blipFill rotWithShape="1">
            <a:blip r:embed="rId3"/>
            <a:srcRect b="81443"/>
            <a:stretch/>
          </p:blipFill>
          <p:spPr>
            <a:xfrm>
              <a:off x="1310155" y="1095370"/>
              <a:ext cx="8146204" cy="1044505"/>
            </a:xfrm>
            <a:prstGeom prst="rect">
              <a:avLst/>
            </a:prstGeom>
            <a:ln w="12700">
              <a:solidFill>
                <a:schemeClr val="tx1"/>
              </a:solidFill>
            </a:ln>
          </p:spPr>
        </p:pic>
        <p:pic>
          <p:nvPicPr>
            <p:cNvPr id="4" name="Picture 3" descr="Screen of Test Selection, with the Session ID highlighted in a box, and the Start Session is marked with an arrow.">
              <a:extLst>
                <a:ext uri="{FF2B5EF4-FFF2-40B4-BE49-F238E27FC236}">
                  <a16:creationId xmlns:a16="http://schemas.microsoft.com/office/drawing/2014/main" id="{F27477BD-A706-5989-E66E-EF7FD0CD0B28}"/>
                </a:ext>
              </a:extLst>
            </p:cNvPr>
            <p:cNvPicPr>
              <a:picLocks noChangeAspect="1"/>
            </p:cNvPicPr>
            <p:nvPr/>
          </p:nvPicPr>
          <p:blipFill>
            <a:blip r:embed="rId4"/>
            <a:stretch>
              <a:fillRect/>
            </a:stretch>
          </p:blipFill>
          <p:spPr>
            <a:xfrm>
              <a:off x="1310155" y="2102936"/>
              <a:ext cx="8146204" cy="3397265"/>
            </a:xfrm>
            <a:prstGeom prst="rect">
              <a:avLst/>
            </a:prstGeom>
          </p:spPr>
        </p:pic>
      </p:grpSp>
      <p:sp>
        <p:nvSpPr>
          <p:cNvPr id="18" name="Rectangle: Rounded Corners 17">
            <a:extLst>
              <a:ext uri="{FF2B5EF4-FFF2-40B4-BE49-F238E27FC236}">
                <a16:creationId xmlns:a16="http://schemas.microsoft.com/office/drawing/2014/main" id="{59E29871-EA2B-ABFB-50BF-BB7125DE2ECD}"/>
              </a:ext>
              <a:ext uri="{C183D7F6-B498-43B3-948B-1728B52AA6E4}">
                <adec:decorative xmlns:adec="http://schemas.microsoft.com/office/drawing/2017/decorative" val="1"/>
              </a:ext>
            </a:extLst>
          </p:cNvPr>
          <p:cNvSpPr/>
          <p:nvPr/>
        </p:nvSpPr>
        <p:spPr>
          <a:xfrm>
            <a:off x="1310155" y="1555701"/>
            <a:ext cx="1866398" cy="60012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7" name="Right Arrow 5">
            <a:extLst>
              <a:ext uri="{FF2B5EF4-FFF2-40B4-BE49-F238E27FC236}">
                <a16:creationId xmlns:a16="http://schemas.microsoft.com/office/drawing/2014/main" id="{3E91D6FC-D825-B59C-D948-197C20DA06CE}"/>
              </a:ext>
              <a:ext uri="{C183D7F6-B498-43B3-948B-1728B52AA6E4}">
                <adec:decorative xmlns:adec="http://schemas.microsoft.com/office/drawing/2017/decorative" val="1"/>
              </a:ext>
            </a:extLst>
          </p:cNvPr>
          <p:cNvSpPr/>
          <p:nvPr/>
        </p:nvSpPr>
        <p:spPr>
          <a:xfrm>
            <a:off x="5383257" y="4932714"/>
            <a:ext cx="876861" cy="56748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Slide Number Placeholder 3">
            <a:extLst>
              <a:ext uri="{FF2B5EF4-FFF2-40B4-BE49-F238E27FC236}">
                <a16:creationId xmlns:a16="http://schemas.microsoft.com/office/drawing/2014/main" id="{08D9527B-9AD0-4EFC-9A45-1E6EE829F1C1}"/>
              </a:ext>
            </a:extLst>
          </p:cNvPr>
          <p:cNvSpPr txBox="1">
            <a:spLocks/>
          </p:cNvSpPr>
          <p:nvPr/>
        </p:nvSpPr>
        <p:spPr>
          <a:xfrm>
            <a:off x="11579224" y="6445531"/>
            <a:ext cx="518041" cy="3259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477EC8-074D-41C4-94AE-E9EA7CEEA348}" type="slidenum">
              <a:rPr lang="en-US" sz="1200" smtClean="0">
                <a:solidFill>
                  <a:schemeClr val="bg1"/>
                </a:solidFill>
              </a:rPr>
              <a:pPr algn="r"/>
              <a:t>11</a:t>
            </a:fld>
            <a:endParaRPr lang="en-US" sz="1200" dirty="0">
              <a:solidFill>
                <a:schemeClr val="bg1"/>
              </a:solidFill>
            </a:endParaRPr>
          </a:p>
        </p:txBody>
      </p:sp>
    </p:spTree>
    <p:extLst>
      <p:ext uri="{BB962C8B-B14F-4D97-AF65-F5344CB8AC3E}">
        <p14:creationId xmlns:p14="http://schemas.microsoft.com/office/powerpoint/2010/main" val="3809646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Prepare Student Testing Devices</a:t>
            </a:r>
          </a:p>
        </p:txBody>
      </p:sp>
      <p:sp>
        <p:nvSpPr>
          <p:cNvPr id="2" name="Content Placeholder 1"/>
          <p:cNvSpPr>
            <a:spLocks noGrp="1"/>
          </p:cNvSpPr>
          <p:nvPr>
            <p:ph idx="1"/>
          </p:nvPr>
        </p:nvSpPr>
        <p:spPr>
          <a:xfrm>
            <a:off x="299235" y="1053270"/>
            <a:ext cx="7997600" cy="4836542"/>
          </a:xfrm>
          <a:ln>
            <a:noFill/>
          </a:ln>
        </p:spPr>
        <p:txBody>
          <a:bodyPr>
            <a:noAutofit/>
          </a:bodyPr>
          <a:lstStyle/>
          <a:p>
            <a:pPr marL="0" indent="0">
              <a:buNone/>
            </a:pPr>
            <a:r>
              <a:rPr lang="en-US" sz="2400" dirty="0"/>
              <a:t>Before testing begins, the TA must:</a:t>
            </a:r>
          </a:p>
          <a:p>
            <a:pPr marL="342900" indent="-342900">
              <a:buFont typeface="Arial" panose="020B0604020202020204" pitchFamily="34" charset="0"/>
              <a:buChar char="•"/>
            </a:pPr>
            <a:r>
              <a:rPr lang="en-US" sz="2400" dirty="0"/>
              <a:t>Open JAWS on student testing devices.</a:t>
            </a:r>
          </a:p>
          <a:p>
            <a:pPr marL="342900" indent="-342900">
              <a:buFont typeface="Arial" panose="020B0604020202020204" pitchFamily="34" charset="0"/>
              <a:buChar char="•"/>
            </a:pPr>
            <a:r>
              <a:rPr lang="en-US" sz="2400" dirty="0"/>
              <a:t>If administering an ELA test, mute the device.</a:t>
            </a:r>
          </a:p>
          <a:p>
            <a:pPr marL="465138" lvl="1" indent="-236538">
              <a:buFont typeface="Wingdings" panose="05000000000000000000" pitchFamily="2" charset="2"/>
              <a:buChar char="§"/>
            </a:pPr>
            <a:r>
              <a:rPr lang="en-US" sz="2400" dirty="0"/>
              <a:t>You can mute the student’s device manually.</a:t>
            </a:r>
          </a:p>
          <a:p>
            <a:pPr marL="342900" indent="-342900">
              <a:buFont typeface="Arial" panose="020B0604020202020204" pitchFamily="34" charset="0"/>
              <a:buChar char="•"/>
            </a:pPr>
            <a:r>
              <a:rPr lang="en-US" sz="2400" dirty="0"/>
              <a:t>Open the Secure Browser on student testing devices.</a:t>
            </a:r>
          </a:p>
        </p:txBody>
      </p:sp>
      <p:sp>
        <p:nvSpPr>
          <p:cNvPr id="12" name="Slide Number Placeholder 3">
            <a:extLst>
              <a:ext uri="{FF2B5EF4-FFF2-40B4-BE49-F238E27FC236}">
                <a16:creationId xmlns:a16="http://schemas.microsoft.com/office/drawing/2014/main" id="{EF3A59D6-0228-4FF8-AC9D-B8F4A463D8B6}"/>
              </a:ext>
            </a:extLst>
          </p:cNvPr>
          <p:cNvSpPr txBox="1">
            <a:spLocks/>
          </p:cNvSpPr>
          <p:nvPr/>
        </p:nvSpPr>
        <p:spPr>
          <a:xfrm>
            <a:off x="11579224" y="6445531"/>
            <a:ext cx="518041" cy="3259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477EC8-074D-41C4-94AE-E9EA7CEEA348}" type="slidenum">
              <a:rPr lang="en-US" sz="1200" smtClean="0">
                <a:solidFill>
                  <a:schemeClr val="bg1"/>
                </a:solidFill>
              </a:rPr>
              <a:pPr algn="r"/>
              <a:t>12</a:t>
            </a:fld>
            <a:endParaRPr lang="en-US" sz="1200" dirty="0">
              <a:solidFill>
                <a:schemeClr val="bg1"/>
              </a:solidFill>
            </a:endParaRPr>
          </a:p>
        </p:txBody>
      </p:sp>
    </p:spTree>
    <p:extLst>
      <p:ext uri="{BB962C8B-B14F-4D97-AF65-F5344CB8AC3E}">
        <p14:creationId xmlns:p14="http://schemas.microsoft.com/office/powerpoint/2010/main" val="890939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Emboss on Request</a:t>
            </a:r>
          </a:p>
        </p:txBody>
      </p:sp>
      <p:sp>
        <p:nvSpPr>
          <p:cNvPr id="5" name="Content Placeholder 4">
            <a:extLst>
              <a:ext uri="{FF2B5EF4-FFF2-40B4-BE49-F238E27FC236}">
                <a16:creationId xmlns:a16="http://schemas.microsoft.com/office/drawing/2014/main" id="{2923D2C2-C1C5-4B69-AD04-C8DC4C741ED5}"/>
              </a:ext>
            </a:extLst>
          </p:cNvPr>
          <p:cNvSpPr>
            <a:spLocks noGrp="1"/>
          </p:cNvSpPr>
          <p:nvPr>
            <p:ph idx="1"/>
          </p:nvPr>
        </p:nvSpPr>
        <p:spPr>
          <a:xfrm>
            <a:off x="612775" y="1161361"/>
            <a:ext cx="10966449" cy="4267200"/>
          </a:xfrm>
        </p:spPr>
        <p:txBody>
          <a:bodyPr>
            <a:normAutofit/>
          </a:bodyPr>
          <a:lstStyle/>
          <a:p>
            <a:pPr>
              <a:spcBef>
                <a:spcPts val="1200"/>
              </a:spcBef>
            </a:pPr>
            <a:r>
              <a:rPr lang="en-US" dirty="0">
                <a:solidFill>
                  <a:srgbClr val="53565A"/>
                </a:solidFill>
              </a:rPr>
              <a:t>Students with </a:t>
            </a:r>
            <a:r>
              <a:rPr lang="en-US" b="1" dirty="0">
                <a:solidFill>
                  <a:srgbClr val="53565A"/>
                </a:solidFill>
              </a:rPr>
              <a:t>Emboss </a:t>
            </a:r>
            <a:r>
              <a:rPr lang="en-US" dirty="0">
                <a:solidFill>
                  <a:srgbClr val="53565A"/>
                </a:solidFill>
              </a:rPr>
              <a:t>changed from “None” to “Stimuli&amp;Items” in their test settings will automatically be set to Auto-Request:</a:t>
            </a:r>
          </a:p>
          <a:p>
            <a:pPr marL="573088" lvl="1" indent="-342900">
              <a:spcBef>
                <a:spcPts val="1200"/>
              </a:spcBef>
            </a:pPr>
            <a:r>
              <a:rPr lang="en-US" sz="2400" b="1" dirty="0">
                <a:solidFill>
                  <a:srgbClr val="53565A"/>
                </a:solidFill>
              </a:rPr>
              <a:t>Auto-Request</a:t>
            </a:r>
            <a:r>
              <a:rPr lang="en-US" sz="2400" dirty="0">
                <a:solidFill>
                  <a:srgbClr val="53565A"/>
                </a:solidFill>
              </a:rPr>
              <a:t>: Emboss requests automatically appear on the TA Interface as students navigate the test.</a:t>
            </a:r>
          </a:p>
          <a:p>
            <a:endParaRPr lang="en-US" dirty="0"/>
          </a:p>
        </p:txBody>
      </p:sp>
      <p:sp>
        <p:nvSpPr>
          <p:cNvPr id="6" name="Slide Number Placeholder 3">
            <a:extLst>
              <a:ext uri="{FF2B5EF4-FFF2-40B4-BE49-F238E27FC236}">
                <a16:creationId xmlns:a16="http://schemas.microsoft.com/office/drawing/2014/main" id="{FAC68FD1-C11C-4CA3-B6FF-C1D2A324EC0E}"/>
              </a:ext>
            </a:extLst>
          </p:cNvPr>
          <p:cNvSpPr txBox="1">
            <a:spLocks/>
          </p:cNvSpPr>
          <p:nvPr/>
        </p:nvSpPr>
        <p:spPr>
          <a:xfrm>
            <a:off x="11579224" y="6445531"/>
            <a:ext cx="518041" cy="3259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477EC8-074D-41C4-94AE-E9EA7CEEA348}" type="slidenum">
              <a:rPr lang="en-US" sz="1200" smtClean="0">
                <a:solidFill>
                  <a:schemeClr val="bg1"/>
                </a:solidFill>
              </a:rPr>
              <a:pPr algn="r"/>
              <a:t>13</a:t>
            </a:fld>
            <a:endParaRPr lang="en-US" sz="1200" dirty="0">
              <a:solidFill>
                <a:schemeClr val="bg1"/>
              </a:solidFill>
            </a:endParaRPr>
          </a:p>
        </p:txBody>
      </p:sp>
    </p:spTree>
    <p:extLst>
      <p:ext uri="{BB962C8B-B14F-4D97-AF65-F5344CB8AC3E}">
        <p14:creationId xmlns:p14="http://schemas.microsoft.com/office/powerpoint/2010/main" val="3019530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itle 1"/>
          <p:cNvSpPr>
            <a:spLocks noGrp="1"/>
          </p:cNvSpPr>
          <p:nvPr>
            <p:ph type="title"/>
          </p:nvPr>
        </p:nvSpPr>
        <p:spPr/>
        <p:txBody>
          <a:bodyPr/>
          <a:lstStyle/>
          <a:p>
            <a:r>
              <a:rPr altLang="en-US" dirty="0"/>
              <a:t>Emboss on Request</a:t>
            </a:r>
            <a:r>
              <a:rPr lang="en-US" altLang="en-US" dirty="0"/>
              <a:t>: Approve/Deny Request</a:t>
            </a:r>
            <a:endParaRPr altLang="en-US" dirty="0"/>
          </a:p>
        </p:txBody>
      </p:sp>
      <p:grpSp>
        <p:nvGrpSpPr>
          <p:cNvPr id="2" name="Group 1" descr="print request approval window">
            <a:extLst>
              <a:ext uri="{FF2B5EF4-FFF2-40B4-BE49-F238E27FC236}">
                <a16:creationId xmlns:a16="http://schemas.microsoft.com/office/drawing/2014/main" id="{A8076B89-1208-7DA1-7C2B-DCC92B048406}"/>
              </a:ext>
            </a:extLst>
          </p:cNvPr>
          <p:cNvGrpSpPr/>
          <p:nvPr/>
        </p:nvGrpSpPr>
        <p:grpSpPr>
          <a:xfrm>
            <a:off x="1937596" y="910509"/>
            <a:ext cx="7993470" cy="5036981"/>
            <a:chOff x="1937596" y="910509"/>
            <a:chExt cx="7993470" cy="5036981"/>
          </a:xfrm>
        </p:grpSpPr>
        <p:pic>
          <p:nvPicPr>
            <p:cNvPr id="3" name="Picture 2">
              <a:extLst>
                <a:ext uri="{FF2B5EF4-FFF2-40B4-BE49-F238E27FC236}">
                  <a16:creationId xmlns:a16="http://schemas.microsoft.com/office/drawing/2014/main" id="{12D98655-1CA2-F03D-6BA6-7C9BAD2D620F}"/>
                </a:ext>
              </a:extLst>
            </p:cNvPr>
            <p:cNvPicPr>
              <a:picLocks noChangeAspect="1"/>
            </p:cNvPicPr>
            <p:nvPr/>
          </p:nvPicPr>
          <p:blipFill>
            <a:blip r:embed="rId4"/>
            <a:stretch>
              <a:fillRect/>
            </a:stretch>
          </p:blipFill>
          <p:spPr>
            <a:xfrm>
              <a:off x="1937596" y="910509"/>
              <a:ext cx="7993470" cy="5036981"/>
            </a:xfrm>
            <a:prstGeom prst="rect">
              <a:avLst/>
            </a:prstGeom>
            <a:ln>
              <a:noFill/>
            </a:ln>
            <a:effectLst>
              <a:outerShdw blurRad="292100" dist="139700" dir="2700000" algn="tl" rotWithShape="0">
                <a:srgbClr val="333333">
                  <a:alpha val="65000"/>
                </a:srgbClr>
              </a:outerShdw>
            </a:effectLst>
          </p:spPr>
        </p:pic>
        <p:sp>
          <p:nvSpPr>
            <p:cNvPr id="4" name="Rectangle: Rounded Corners 3">
              <a:extLst>
                <a:ext uri="{FF2B5EF4-FFF2-40B4-BE49-F238E27FC236}">
                  <a16:creationId xmlns:a16="http://schemas.microsoft.com/office/drawing/2014/main" id="{5CB7DA77-F447-FF05-3F74-140769F981E1}"/>
                </a:ext>
              </a:extLst>
            </p:cNvPr>
            <p:cNvSpPr/>
            <p:nvPr/>
          </p:nvSpPr>
          <p:spPr>
            <a:xfrm>
              <a:off x="9118600" y="3644900"/>
              <a:ext cx="508000" cy="431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5" name="Rectangle: Rounded Corners 4">
              <a:extLst>
                <a:ext uri="{FF2B5EF4-FFF2-40B4-BE49-F238E27FC236}">
                  <a16:creationId xmlns:a16="http://schemas.microsoft.com/office/drawing/2014/main" id="{D29F9789-7DA8-65A5-9D2F-1BF32B64EC07}"/>
                </a:ext>
              </a:extLst>
            </p:cNvPr>
            <p:cNvSpPr/>
            <p:nvPr/>
          </p:nvSpPr>
          <p:spPr>
            <a:xfrm>
              <a:off x="6845300" y="4419600"/>
              <a:ext cx="508000" cy="431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4" name="Slide Number Placeholder 3">
            <a:extLst>
              <a:ext uri="{FF2B5EF4-FFF2-40B4-BE49-F238E27FC236}">
                <a16:creationId xmlns:a16="http://schemas.microsoft.com/office/drawing/2014/main" id="{7957B6CF-44AA-479E-AEE3-578A2F156B52}"/>
              </a:ext>
            </a:extLst>
          </p:cNvPr>
          <p:cNvSpPr txBox="1">
            <a:spLocks/>
          </p:cNvSpPr>
          <p:nvPr/>
        </p:nvSpPr>
        <p:spPr>
          <a:xfrm>
            <a:off x="11579224" y="6445531"/>
            <a:ext cx="518041" cy="3259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477EC8-074D-41C4-94AE-E9EA7CEEA348}" type="slidenum">
              <a:rPr lang="en-US" sz="1200" smtClean="0">
                <a:solidFill>
                  <a:schemeClr val="bg1"/>
                </a:solidFill>
              </a:rPr>
              <a:pPr algn="r"/>
              <a:t>14</a:t>
            </a:fld>
            <a:endParaRPr lang="en-US" sz="1200" dirty="0">
              <a:solidFill>
                <a:schemeClr val="bg1"/>
              </a:solidFill>
            </a:endParaRPr>
          </a:p>
        </p:txBody>
      </p:sp>
    </p:spTree>
    <p:custDataLst>
      <p:tags r:id="rId1"/>
    </p:custDataLst>
    <p:extLst>
      <p:ext uri="{BB962C8B-B14F-4D97-AF65-F5344CB8AC3E}">
        <p14:creationId xmlns:p14="http://schemas.microsoft.com/office/powerpoint/2010/main" val="279928844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itle 1"/>
          <p:cNvSpPr>
            <a:spLocks noGrp="1"/>
          </p:cNvSpPr>
          <p:nvPr>
            <p:ph type="title"/>
          </p:nvPr>
        </p:nvSpPr>
        <p:spPr/>
        <p:txBody>
          <a:bodyPr/>
          <a:lstStyle/>
          <a:p>
            <a:r>
              <a:rPr altLang="en-US" dirty="0"/>
              <a:t>Emboss on </a:t>
            </a:r>
            <a:r>
              <a:rPr lang="en-US" altLang="en-US" dirty="0"/>
              <a:t>Request </a:t>
            </a:r>
            <a:endParaRPr altLang="en-US" dirty="0"/>
          </a:p>
        </p:txBody>
      </p:sp>
      <p:sp>
        <p:nvSpPr>
          <p:cNvPr id="3" name="Content Placeholder 2">
            <a:extLst>
              <a:ext uri="{FF2B5EF4-FFF2-40B4-BE49-F238E27FC236}">
                <a16:creationId xmlns:a16="http://schemas.microsoft.com/office/drawing/2014/main" id="{74723313-7BD3-487C-952B-3AFCEE41BCAA}"/>
              </a:ext>
            </a:extLst>
          </p:cNvPr>
          <p:cNvSpPr>
            <a:spLocks noGrp="1"/>
          </p:cNvSpPr>
          <p:nvPr>
            <p:ph idx="1"/>
          </p:nvPr>
        </p:nvSpPr>
        <p:spPr>
          <a:xfrm>
            <a:off x="612775" y="1103416"/>
            <a:ext cx="10966449" cy="3732737"/>
          </a:xfrm>
        </p:spPr>
        <p:txBody>
          <a:bodyPr/>
          <a:lstStyle/>
          <a:p>
            <a:pPr>
              <a:buClr>
                <a:schemeClr val="bg1">
                  <a:lumMod val="65000"/>
                </a:schemeClr>
              </a:buClr>
              <a:defRPr/>
            </a:pPr>
            <a:r>
              <a:rPr lang="en-US" sz="2800" b="1" dirty="0">
                <a:solidFill>
                  <a:srgbClr val="53565A"/>
                </a:solidFill>
              </a:rPr>
              <a:t>There are two types of files that TAs may need to emboss:</a:t>
            </a:r>
          </a:p>
          <a:p>
            <a:pPr marL="233363" indent="-233363">
              <a:buFont typeface="Wingdings" pitchFamily="2" charset="2"/>
              <a:buChar char="§"/>
              <a:defRPr/>
            </a:pPr>
            <a:r>
              <a:rPr lang="en-US" b="1" dirty="0">
                <a:solidFill>
                  <a:srgbClr val="53565A"/>
                </a:solidFill>
                <a:cs typeface="Arial" pitchFamily="34" charset="0"/>
              </a:rPr>
              <a:t>Braille Ready File (BRF) </a:t>
            </a:r>
            <a:r>
              <a:rPr lang="en-US" dirty="0">
                <a:solidFill>
                  <a:srgbClr val="53565A"/>
                </a:solidFill>
                <a:cs typeface="Arial" pitchFamily="34" charset="0"/>
              </a:rPr>
              <a:t>types are used for emboss requests containing only text (including formatted tables). The Duxbury Braille Translator software handles BRF files.</a:t>
            </a:r>
            <a:endParaRPr lang="en-US" sz="3200" dirty="0">
              <a:solidFill>
                <a:srgbClr val="53565A"/>
              </a:solidFill>
              <a:cs typeface="Arial" pitchFamily="34" charset="0"/>
            </a:endParaRPr>
          </a:p>
          <a:p>
            <a:pPr marL="233363" indent="-233363">
              <a:buFont typeface="Wingdings" pitchFamily="2" charset="2"/>
              <a:buChar char="§"/>
              <a:defRPr/>
            </a:pPr>
            <a:r>
              <a:rPr lang="en-US" b="1" dirty="0">
                <a:solidFill>
                  <a:srgbClr val="53565A"/>
                </a:solidFill>
                <a:cs typeface="Arial" pitchFamily="34" charset="0"/>
              </a:rPr>
              <a:t>Printer Output File (PRN) </a:t>
            </a:r>
            <a:r>
              <a:rPr lang="en-US" dirty="0">
                <a:solidFill>
                  <a:srgbClr val="53565A"/>
                </a:solidFill>
                <a:cs typeface="Arial" pitchFamily="34" charset="0"/>
              </a:rPr>
              <a:t>types are used for emboss requests containing tactile or spatial components (such as images). The ViewPlus Tiger Viewer software handles PRN files.</a:t>
            </a:r>
          </a:p>
          <a:p>
            <a:endParaRPr lang="en-US" dirty="0"/>
          </a:p>
        </p:txBody>
      </p:sp>
      <p:sp>
        <p:nvSpPr>
          <p:cNvPr id="5" name="Slide Number Placeholder 3">
            <a:extLst>
              <a:ext uri="{FF2B5EF4-FFF2-40B4-BE49-F238E27FC236}">
                <a16:creationId xmlns:a16="http://schemas.microsoft.com/office/drawing/2014/main" id="{E862D3C8-FED6-4180-AC80-5BB0AAE793A9}"/>
              </a:ext>
            </a:extLst>
          </p:cNvPr>
          <p:cNvSpPr txBox="1">
            <a:spLocks/>
          </p:cNvSpPr>
          <p:nvPr/>
        </p:nvSpPr>
        <p:spPr>
          <a:xfrm>
            <a:off x="11579224" y="6445531"/>
            <a:ext cx="518041" cy="3259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477EC8-074D-41C4-94AE-E9EA7CEEA348}" type="slidenum">
              <a:rPr lang="en-US" sz="1200" smtClean="0">
                <a:solidFill>
                  <a:schemeClr val="bg1"/>
                </a:solidFill>
              </a:rPr>
              <a:pPr algn="r"/>
              <a:t>15</a:t>
            </a:fld>
            <a:endParaRPr lang="en-US" sz="1200" dirty="0">
              <a:solidFill>
                <a:schemeClr val="bg1"/>
              </a:solidFill>
            </a:endParaRPr>
          </a:p>
        </p:txBody>
      </p:sp>
    </p:spTree>
    <p:custDataLst>
      <p:tags r:id="rId1"/>
    </p:custDataLst>
    <p:extLst>
      <p:ext uri="{BB962C8B-B14F-4D97-AF65-F5344CB8AC3E}">
        <p14:creationId xmlns:p14="http://schemas.microsoft.com/office/powerpoint/2010/main" val="2748430192"/>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itle 1"/>
          <p:cNvSpPr>
            <a:spLocks noGrp="1"/>
          </p:cNvSpPr>
          <p:nvPr>
            <p:ph type="title"/>
          </p:nvPr>
        </p:nvSpPr>
        <p:spPr/>
        <p:txBody>
          <a:bodyPr/>
          <a:lstStyle/>
          <a:p>
            <a:r>
              <a:rPr lang="en-US" altLang="en-US" dirty="0"/>
              <a:t>Emboss on Request: PRN</a:t>
            </a:r>
            <a:endParaRPr altLang="en-US" dirty="0"/>
          </a:p>
        </p:txBody>
      </p:sp>
      <p:sp>
        <p:nvSpPr>
          <p:cNvPr id="3" name="Content Placeholder 2">
            <a:extLst>
              <a:ext uri="{FF2B5EF4-FFF2-40B4-BE49-F238E27FC236}">
                <a16:creationId xmlns:a16="http://schemas.microsoft.com/office/drawing/2014/main" id="{B4238F72-83C3-44A5-A353-9A982709DD42}"/>
              </a:ext>
            </a:extLst>
          </p:cNvPr>
          <p:cNvSpPr>
            <a:spLocks noGrp="1"/>
          </p:cNvSpPr>
          <p:nvPr>
            <p:ph idx="1"/>
          </p:nvPr>
        </p:nvSpPr>
        <p:spPr>
          <a:xfrm>
            <a:off x="614548" y="1059542"/>
            <a:ext cx="7284312" cy="4952152"/>
          </a:xfrm>
        </p:spPr>
        <p:txBody>
          <a:bodyPr>
            <a:normAutofit/>
          </a:bodyPr>
          <a:lstStyle/>
          <a:p>
            <a:pPr>
              <a:defRPr/>
            </a:pPr>
            <a:r>
              <a:rPr lang="en-US" sz="2400" b="1" dirty="0">
                <a:solidFill>
                  <a:srgbClr val="53565A"/>
                </a:solidFill>
                <a:cs typeface="Arial" pitchFamily="34" charset="0"/>
              </a:rPr>
              <a:t>To emboss a Printer Output File (PRN):</a:t>
            </a:r>
          </a:p>
          <a:p>
            <a:pPr marL="457200" indent="-457200">
              <a:buFont typeface="+mj-lt"/>
              <a:buAutoNum type="arabicPeriod"/>
              <a:defRPr/>
            </a:pPr>
            <a:r>
              <a:rPr lang="en-US" dirty="0">
                <a:solidFill>
                  <a:srgbClr val="53565A"/>
                </a:solidFill>
                <a:cs typeface="Arial" pitchFamily="34" charset="0"/>
              </a:rPr>
              <a:t>When you approve a print request that prints in </a:t>
            </a:r>
            <a:br>
              <a:rPr lang="en-US" dirty="0">
                <a:solidFill>
                  <a:srgbClr val="53565A"/>
                </a:solidFill>
                <a:cs typeface="Arial" pitchFamily="34" charset="0"/>
              </a:rPr>
            </a:br>
            <a:r>
              <a:rPr lang="en-US" dirty="0">
                <a:solidFill>
                  <a:srgbClr val="53565A"/>
                </a:solidFill>
                <a:cs typeface="Arial" pitchFamily="34" charset="0"/>
              </a:rPr>
              <a:t>PRN format, a print dialog window opens.</a:t>
            </a:r>
          </a:p>
          <a:p>
            <a:pPr marL="750888" lvl="2" indent="-285750">
              <a:defRPr/>
            </a:pPr>
            <a:r>
              <a:rPr lang="en-US" sz="2000" dirty="0">
                <a:solidFill>
                  <a:srgbClr val="53565A"/>
                </a:solidFill>
                <a:cs typeface="Arial" pitchFamily="34" charset="0"/>
              </a:rPr>
              <a:t>Select to Save the file to your computer.</a:t>
            </a:r>
          </a:p>
          <a:p>
            <a:pPr>
              <a:defRPr/>
            </a:pPr>
            <a:r>
              <a:rPr lang="en-US" dirty="0">
                <a:solidFill>
                  <a:srgbClr val="53565A"/>
                </a:solidFill>
                <a:cs typeface="Arial" pitchFamily="34" charset="0"/>
              </a:rPr>
              <a:t>2. Locate the saved PRN file and open it.</a:t>
            </a:r>
          </a:p>
          <a:p>
            <a:pPr marL="750888" lvl="2" indent="-285750">
              <a:defRPr/>
            </a:pPr>
            <a:r>
              <a:rPr lang="en-US" sz="2000" dirty="0">
                <a:solidFill>
                  <a:srgbClr val="53565A"/>
                </a:solidFill>
                <a:cs typeface="Arial" pitchFamily="34" charset="0"/>
              </a:rPr>
              <a:t>If Tiger Designer is set as the default program for PRN files, a Print Window appears.  </a:t>
            </a:r>
          </a:p>
          <a:p>
            <a:pPr>
              <a:defRPr/>
            </a:pPr>
            <a:r>
              <a:rPr lang="en-US" dirty="0">
                <a:solidFill>
                  <a:srgbClr val="53565A"/>
                </a:solidFill>
                <a:cs typeface="Arial" pitchFamily="34" charset="0"/>
              </a:rPr>
              <a:t>3.  Click Print.</a:t>
            </a:r>
          </a:p>
          <a:p>
            <a:endParaRPr lang="en-US" dirty="0"/>
          </a:p>
        </p:txBody>
      </p:sp>
      <p:pic>
        <p:nvPicPr>
          <p:cNvPr id="6" name="Picture 5" descr="Screen capture of print dialogue box.">
            <a:extLst>
              <a:ext uri="{FF2B5EF4-FFF2-40B4-BE49-F238E27FC236}">
                <a16:creationId xmlns:a16="http://schemas.microsoft.com/office/drawing/2014/main" id="{20C969CE-5C8E-47CF-A7E3-722D7455AA73}"/>
              </a:ext>
              <a:ext uri="{C183D7F6-B498-43B3-948B-1728B52AA6E4}">
                <adec:decorative xmlns:adec="http://schemas.microsoft.com/office/drawing/2017/decorative" val="0"/>
              </a:ext>
            </a:extLst>
          </p:cNvPr>
          <p:cNvPicPr/>
          <p:nvPr/>
        </p:nvPicPr>
        <p:blipFill>
          <a:blip r:embed="rId4">
            <a:extLst>
              <a:ext uri="{28A0092B-C50C-407E-A947-70E740481C1C}">
                <a14:useLocalDpi xmlns:a14="http://schemas.microsoft.com/office/drawing/2010/main" val="0"/>
              </a:ext>
            </a:extLst>
          </a:blip>
          <a:stretch>
            <a:fillRect/>
          </a:stretch>
        </p:blipFill>
        <p:spPr>
          <a:xfrm>
            <a:off x="6849451" y="952500"/>
            <a:ext cx="5101783" cy="289560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Slide Number Placeholder 3">
            <a:extLst>
              <a:ext uri="{FF2B5EF4-FFF2-40B4-BE49-F238E27FC236}">
                <a16:creationId xmlns:a16="http://schemas.microsoft.com/office/drawing/2014/main" id="{F11E100E-F33E-4824-9415-8D48E5FD6DD1}"/>
              </a:ext>
            </a:extLst>
          </p:cNvPr>
          <p:cNvSpPr txBox="1">
            <a:spLocks/>
          </p:cNvSpPr>
          <p:nvPr/>
        </p:nvSpPr>
        <p:spPr>
          <a:xfrm>
            <a:off x="11579224" y="6445531"/>
            <a:ext cx="518041" cy="3259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477EC8-074D-41C4-94AE-E9EA7CEEA348}" type="slidenum">
              <a:rPr lang="en-US" sz="1200" smtClean="0">
                <a:solidFill>
                  <a:schemeClr val="bg1"/>
                </a:solidFill>
              </a:rPr>
              <a:pPr algn="r"/>
              <a:t>16</a:t>
            </a:fld>
            <a:endParaRPr lang="en-US" sz="1200" dirty="0">
              <a:solidFill>
                <a:schemeClr val="bg1"/>
              </a:solidFill>
            </a:endParaRPr>
          </a:p>
        </p:txBody>
      </p:sp>
    </p:spTree>
    <p:custDataLst>
      <p:tags r:id="rId1"/>
    </p:custDataLst>
    <p:extLst>
      <p:ext uri="{BB962C8B-B14F-4D97-AF65-F5344CB8AC3E}">
        <p14:creationId xmlns:p14="http://schemas.microsoft.com/office/powerpoint/2010/main" val="314464729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616E-7B10-4960-88DF-6286218722BD}"/>
              </a:ext>
            </a:extLst>
          </p:cNvPr>
          <p:cNvSpPr>
            <a:spLocks noGrp="1"/>
          </p:cNvSpPr>
          <p:nvPr>
            <p:ph type="title"/>
          </p:nvPr>
        </p:nvSpPr>
        <p:spPr/>
        <p:txBody>
          <a:bodyPr/>
          <a:lstStyle/>
          <a:p>
            <a:r>
              <a:rPr lang="en-US" dirty="0"/>
              <a:t>Emboss on Request: PRN, continued</a:t>
            </a:r>
          </a:p>
        </p:txBody>
      </p:sp>
      <p:sp>
        <p:nvSpPr>
          <p:cNvPr id="4" name="Content Placeholder 3">
            <a:extLst>
              <a:ext uri="{FF2B5EF4-FFF2-40B4-BE49-F238E27FC236}">
                <a16:creationId xmlns:a16="http://schemas.microsoft.com/office/drawing/2014/main" id="{CC29723D-B020-4744-A66C-CFD88F40A9CF}"/>
              </a:ext>
            </a:extLst>
          </p:cNvPr>
          <p:cNvSpPr>
            <a:spLocks noGrp="1"/>
          </p:cNvSpPr>
          <p:nvPr>
            <p:ph idx="1"/>
          </p:nvPr>
        </p:nvSpPr>
        <p:spPr>
          <a:xfrm>
            <a:off x="476166" y="903975"/>
            <a:ext cx="10966265" cy="3852006"/>
          </a:xfrm>
        </p:spPr>
        <p:txBody>
          <a:bodyPr/>
          <a:lstStyle/>
          <a:p>
            <a:pPr marL="0" lvl="1" indent="0" eaLnBrk="1" hangingPunct="1">
              <a:spcBef>
                <a:spcPts val="634"/>
              </a:spcBef>
              <a:buNone/>
              <a:defRPr/>
            </a:pPr>
            <a:r>
              <a:rPr lang="en-US" sz="2400" dirty="0">
                <a:solidFill>
                  <a:srgbClr val="53565A"/>
                </a:solidFill>
                <a:cs typeface="Arial" pitchFamily="34" charset="0"/>
              </a:rPr>
              <a:t>If the Print button is disabled, you may need to convert the files in Tiger Designer. </a:t>
            </a:r>
          </a:p>
          <a:p>
            <a:pPr marL="228600" lvl="1" indent="-228600" eaLnBrk="1" hangingPunct="1">
              <a:spcBef>
                <a:spcPts val="634"/>
              </a:spcBef>
              <a:buAutoNum type="arabicPeriod"/>
              <a:defRPr/>
            </a:pPr>
            <a:r>
              <a:rPr lang="en-US" dirty="0">
                <a:solidFill>
                  <a:srgbClr val="53565A"/>
                </a:solidFill>
                <a:cs typeface="Arial" pitchFamily="34" charset="0"/>
              </a:rPr>
              <a:t>Open the file in Tiger Designer and click Yes when a popup message asks if you want to convert the file. </a:t>
            </a:r>
          </a:p>
          <a:p>
            <a:pPr marL="228600" lvl="1" indent="-228600" eaLnBrk="1" hangingPunct="1">
              <a:spcBef>
                <a:spcPts val="634"/>
              </a:spcBef>
              <a:buAutoNum type="arabicPeriod"/>
              <a:defRPr/>
            </a:pPr>
            <a:r>
              <a:rPr lang="en-US" dirty="0">
                <a:solidFill>
                  <a:srgbClr val="53565A"/>
                </a:solidFill>
                <a:cs typeface="Arial" pitchFamily="34" charset="0"/>
              </a:rPr>
              <a:t>Save the file as a Tiger Designer Document file (.TDSX) and try printing it again.</a:t>
            </a:r>
          </a:p>
          <a:p>
            <a:pPr marL="228600" lvl="1" indent="-228600" eaLnBrk="1" hangingPunct="1">
              <a:spcBef>
                <a:spcPts val="634"/>
              </a:spcBef>
              <a:buAutoNum type="arabicPeriod"/>
              <a:defRPr/>
            </a:pPr>
            <a:r>
              <a:rPr lang="en-US" dirty="0">
                <a:solidFill>
                  <a:srgbClr val="53565A"/>
                </a:solidFill>
                <a:cs typeface="Arial" pitchFamily="34" charset="0"/>
              </a:rPr>
              <a:t>If this popup message does not appear, navigate to File&gt;Save As. Choose the destination where you wish to save the file, then select </a:t>
            </a:r>
            <a:r>
              <a:rPr lang="en-US" dirty="0" err="1">
                <a:solidFill>
                  <a:srgbClr val="53565A"/>
                </a:solidFill>
                <a:cs typeface="Arial" pitchFamily="34" charset="0"/>
              </a:rPr>
              <a:t>ViewPlus</a:t>
            </a:r>
            <a:r>
              <a:rPr lang="en-US" dirty="0">
                <a:solidFill>
                  <a:srgbClr val="53565A"/>
                </a:solidFill>
                <a:cs typeface="Arial" pitchFamily="34" charset="0"/>
              </a:rPr>
              <a:t> Cub/Max PRN files from the Save as Type dropdown.</a:t>
            </a:r>
          </a:p>
          <a:p>
            <a:pPr marL="0" lvl="1" indent="0" eaLnBrk="1" hangingPunct="1">
              <a:spcBef>
                <a:spcPts val="634"/>
              </a:spcBef>
              <a:buNone/>
              <a:defRPr/>
            </a:pPr>
            <a:endParaRPr lang="en-US" dirty="0">
              <a:cs typeface="Arial" pitchFamily="34" charset="0"/>
            </a:endParaRPr>
          </a:p>
          <a:p>
            <a:endParaRPr lang="en-US" dirty="0"/>
          </a:p>
        </p:txBody>
      </p:sp>
      <p:pic>
        <p:nvPicPr>
          <p:cNvPr id="5" name="Picture 4" descr="grayed out print button">
            <a:extLst>
              <a:ext uri="{FF2B5EF4-FFF2-40B4-BE49-F238E27FC236}">
                <a16:creationId xmlns:a16="http://schemas.microsoft.com/office/drawing/2014/main" id="{DE00E8FC-996E-4B70-8BC7-3F9C47CF5A21}"/>
              </a:ext>
            </a:extLst>
          </p:cNvPr>
          <p:cNvPicPr/>
          <p:nvPr/>
        </p:nvPicPr>
        <p:blipFill>
          <a:blip r:embed="rId4">
            <a:extLst>
              <a:ext uri="{28A0092B-C50C-407E-A947-70E740481C1C}">
                <a14:useLocalDpi xmlns:a14="http://schemas.microsoft.com/office/drawing/2010/main" val="0"/>
              </a:ext>
            </a:extLst>
          </a:blip>
          <a:stretch>
            <a:fillRect/>
          </a:stretch>
        </p:blipFill>
        <p:spPr>
          <a:xfrm>
            <a:off x="822551" y="3429000"/>
            <a:ext cx="3432841" cy="192600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7A893A2C-A140-45F0-891A-4710EC649ECF}"/>
              </a:ext>
            </a:extLst>
          </p:cNvPr>
          <p:cNvSpPr/>
          <p:nvPr/>
        </p:nvSpPr>
        <p:spPr>
          <a:xfrm>
            <a:off x="1171380" y="5604248"/>
            <a:ext cx="2735179" cy="276727"/>
          </a:xfrm>
          <a:prstGeom prst="rect">
            <a:avLst/>
          </a:prstGeom>
          <a:no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schemeClr>
                </a:solidFill>
              </a:rPr>
              <a:t>Disabled Print button</a:t>
            </a:r>
          </a:p>
        </p:txBody>
      </p:sp>
      <p:pic>
        <p:nvPicPr>
          <p:cNvPr id="7" name="Picture 6" descr="message indicating that the PRN file needs to be converted in order to print">
            <a:extLst>
              <a:ext uri="{FF2B5EF4-FFF2-40B4-BE49-F238E27FC236}">
                <a16:creationId xmlns:a16="http://schemas.microsoft.com/office/drawing/2014/main" id="{5B3A5FF2-9920-4A64-830F-26109E4CF1DD}"/>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685975" y="3629962"/>
            <a:ext cx="3121377" cy="152407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8" name="Picture 7" descr="Save As window">
            <a:extLst>
              <a:ext uri="{FF2B5EF4-FFF2-40B4-BE49-F238E27FC236}">
                <a16:creationId xmlns:a16="http://schemas.microsoft.com/office/drawing/2014/main" id="{54143B7B-4A0D-4FE0-9E30-7940A9D001F6}"/>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8237935" y="3404678"/>
            <a:ext cx="2607681" cy="215944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9" name="Slide Number Placeholder 3">
            <a:extLst>
              <a:ext uri="{FF2B5EF4-FFF2-40B4-BE49-F238E27FC236}">
                <a16:creationId xmlns:a16="http://schemas.microsoft.com/office/drawing/2014/main" id="{4D344ECC-D065-437A-8B84-4D241053474C}"/>
              </a:ext>
            </a:extLst>
          </p:cNvPr>
          <p:cNvSpPr txBox="1">
            <a:spLocks/>
          </p:cNvSpPr>
          <p:nvPr/>
        </p:nvSpPr>
        <p:spPr>
          <a:xfrm>
            <a:off x="11579224" y="6445531"/>
            <a:ext cx="518041" cy="3259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477EC8-074D-41C4-94AE-E9EA7CEEA348}" type="slidenum">
              <a:rPr lang="en-US" sz="1200" smtClean="0">
                <a:solidFill>
                  <a:schemeClr val="bg1"/>
                </a:solidFill>
              </a:rPr>
              <a:pPr algn="r"/>
              <a:t>17</a:t>
            </a:fld>
            <a:endParaRPr lang="en-US" sz="1200" dirty="0">
              <a:solidFill>
                <a:schemeClr val="bg1"/>
              </a:solidFill>
            </a:endParaRPr>
          </a:p>
        </p:txBody>
      </p:sp>
    </p:spTree>
    <p:custDataLst>
      <p:tags r:id="rId1"/>
    </p:custDataLst>
    <p:extLst>
      <p:ext uri="{BB962C8B-B14F-4D97-AF65-F5344CB8AC3E}">
        <p14:creationId xmlns:p14="http://schemas.microsoft.com/office/powerpoint/2010/main" val="3746401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itle 1"/>
          <p:cNvSpPr>
            <a:spLocks noGrp="1"/>
          </p:cNvSpPr>
          <p:nvPr>
            <p:ph type="title"/>
          </p:nvPr>
        </p:nvSpPr>
        <p:spPr/>
        <p:txBody>
          <a:bodyPr/>
          <a:lstStyle/>
          <a:p>
            <a:r>
              <a:rPr altLang="en-US" dirty="0"/>
              <a:t>Emboss on Reques</a:t>
            </a:r>
            <a:r>
              <a:rPr lang="en-US" altLang="en-US" dirty="0"/>
              <a:t>t: BRF</a:t>
            </a:r>
            <a:endParaRPr altLang="en-US" dirty="0"/>
          </a:p>
        </p:txBody>
      </p:sp>
      <p:sp>
        <p:nvSpPr>
          <p:cNvPr id="3" name="Content Placeholder 2">
            <a:extLst>
              <a:ext uri="{FF2B5EF4-FFF2-40B4-BE49-F238E27FC236}">
                <a16:creationId xmlns:a16="http://schemas.microsoft.com/office/drawing/2014/main" id="{75195308-35A4-4472-B08E-4179BBA419D1}"/>
              </a:ext>
            </a:extLst>
          </p:cNvPr>
          <p:cNvSpPr>
            <a:spLocks noGrp="1"/>
          </p:cNvSpPr>
          <p:nvPr>
            <p:ph idx="1"/>
          </p:nvPr>
        </p:nvSpPr>
        <p:spPr>
          <a:xfrm>
            <a:off x="510341" y="1047750"/>
            <a:ext cx="6808303" cy="5080676"/>
          </a:xfrm>
        </p:spPr>
        <p:txBody>
          <a:bodyPr>
            <a:normAutofit fontScale="92500"/>
          </a:bodyPr>
          <a:lstStyle/>
          <a:p>
            <a:pPr>
              <a:defRPr/>
            </a:pPr>
            <a:r>
              <a:rPr lang="en-US" sz="2600" b="1" dirty="0">
                <a:solidFill>
                  <a:srgbClr val="53565A"/>
                </a:solidFill>
                <a:cs typeface="Arial" pitchFamily="34" charset="0"/>
              </a:rPr>
              <a:t>To emboss a Braille Ready File (BRF):</a:t>
            </a:r>
          </a:p>
          <a:p>
            <a:pPr marL="342900" lvl="0" indent="-342900">
              <a:spcBef>
                <a:spcPts val="0"/>
              </a:spcBef>
              <a:buFont typeface="+mj-lt"/>
              <a:buAutoNum type="arabicPeriod"/>
            </a:pPr>
            <a:r>
              <a:rPr lang="en-US" dirty="0">
                <a:solidFill>
                  <a:srgbClr val="53565A"/>
                </a:solidFill>
                <a:ea typeface="Calibri" panose="020F0502020204030204" pitchFamily="34" charset="0"/>
                <a:cs typeface="Times New Roman" panose="02020603050405020304" pitchFamily="18" charset="0"/>
              </a:rPr>
              <a:t>When you approve a print request that prints in BRF format, a print dialog window opens.</a:t>
            </a:r>
          </a:p>
          <a:p>
            <a:pPr marL="800100" lvl="1" indent="-342900">
              <a:spcBef>
                <a:spcPts val="0"/>
              </a:spcBef>
            </a:pPr>
            <a:r>
              <a:rPr lang="en-US" dirty="0">
                <a:solidFill>
                  <a:srgbClr val="53565A"/>
                </a:solidFill>
                <a:ea typeface="Calibri" panose="020F0502020204030204" pitchFamily="34" charset="0"/>
                <a:cs typeface="Times New Roman" panose="02020603050405020304" pitchFamily="18" charset="0"/>
              </a:rPr>
              <a:t>Select </a:t>
            </a:r>
            <a:r>
              <a:rPr lang="en-US" b="1" dirty="0">
                <a:solidFill>
                  <a:srgbClr val="53565A"/>
                </a:solidFill>
                <a:ea typeface="Calibri" panose="020F0502020204030204" pitchFamily="34" charset="0"/>
                <a:cs typeface="Times New Roman" panose="02020603050405020304" pitchFamily="18" charset="0"/>
              </a:rPr>
              <a:t>Open with</a:t>
            </a:r>
            <a:r>
              <a:rPr lang="en-US" dirty="0">
                <a:solidFill>
                  <a:srgbClr val="53565A"/>
                </a:solidFill>
                <a:ea typeface="Calibri" panose="020F0502020204030204" pitchFamily="34" charset="0"/>
                <a:cs typeface="Times New Roman" panose="02020603050405020304" pitchFamily="18" charset="0"/>
              </a:rPr>
              <a:t>.</a:t>
            </a:r>
          </a:p>
          <a:p>
            <a:pPr marL="800100" lvl="1" indent="-342900">
              <a:spcBef>
                <a:spcPts val="0"/>
              </a:spcBef>
            </a:pPr>
            <a:r>
              <a:rPr lang="en-US" dirty="0">
                <a:solidFill>
                  <a:srgbClr val="53565A"/>
                </a:solidFill>
                <a:ea typeface="Calibri" panose="020F0502020204030204" pitchFamily="34" charset="0"/>
                <a:cs typeface="Times New Roman" panose="02020603050405020304" pitchFamily="18" charset="0"/>
              </a:rPr>
              <a:t>In the drop-down list, select </a:t>
            </a:r>
            <a:r>
              <a:rPr lang="en-US" b="1" dirty="0">
                <a:solidFill>
                  <a:srgbClr val="53565A"/>
                </a:solidFill>
                <a:ea typeface="Calibri" panose="020F0502020204030204" pitchFamily="34" charset="0"/>
                <a:cs typeface="Times New Roman" panose="02020603050405020304" pitchFamily="18" charset="0"/>
              </a:rPr>
              <a:t>Duxbury Braille Translator</a:t>
            </a:r>
            <a:r>
              <a:rPr lang="en-US" dirty="0">
                <a:solidFill>
                  <a:srgbClr val="53565A"/>
                </a:solidFill>
                <a:ea typeface="Calibri" panose="020F0502020204030204" pitchFamily="34" charset="0"/>
                <a:cs typeface="Times New Roman" panose="02020603050405020304" pitchFamily="18" charset="0"/>
              </a:rPr>
              <a:t>. </a:t>
            </a:r>
          </a:p>
          <a:p>
            <a:pPr marL="800100" lvl="1" indent="-342900">
              <a:spcBef>
                <a:spcPts val="0"/>
              </a:spcBef>
            </a:pPr>
            <a:r>
              <a:rPr lang="en-US" dirty="0">
                <a:solidFill>
                  <a:srgbClr val="53565A"/>
                </a:solidFill>
                <a:ea typeface="Calibri" panose="020F0502020204030204" pitchFamily="34" charset="0"/>
                <a:cs typeface="Times New Roman" panose="02020603050405020304" pitchFamily="18" charset="0"/>
              </a:rPr>
              <a:t>Click </a:t>
            </a:r>
            <a:r>
              <a:rPr lang="en-US" b="1" dirty="0">
                <a:solidFill>
                  <a:srgbClr val="53565A"/>
                </a:solidFill>
                <a:ea typeface="Calibri" panose="020F0502020204030204" pitchFamily="34" charset="0"/>
                <a:cs typeface="Times New Roman" panose="02020603050405020304" pitchFamily="18" charset="0"/>
              </a:rPr>
              <a:t>OK</a:t>
            </a:r>
            <a:r>
              <a:rPr lang="en-US" dirty="0">
                <a:solidFill>
                  <a:srgbClr val="53565A"/>
                </a:solidFill>
                <a:ea typeface="Calibri" panose="020F0502020204030204" pitchFamily="34" charset="0"/>
                <a:cs typeface="Times New Roman" panose="02020603050405020304" pitchFamily="18" charset="0"/>
              </a:rPr>
              <a:t>. The </a:t>
            </a:r>
            <a:r>
              <a:rPr lang="en-US" b="1" i="1" dirty="0">
                <a:solidFill>
                  <a:srgbClr val="53565A"/>
                </a:solidFill>
                <a:ea typeface="Calibri" panose="020F0502020204030204" pitchFamily="34" charset="0"/>
                <a:cs typeface="Times New Roman" panose="02020603050405020304" pitchFamily="18" charset="0"/>
              </a:rPr>
              <a:t>Import File</a:t>
            </a:r>
            <a:r>
              <a:rPr lang="en-US" dirty="0">
                <a:solidFill>
                  <a:srgbClr val="53565A"/>
                </a:solidFill>
                <a:ea typeface="Calibri" panose="020F0502020204030204" pitchFamily="34" charset="0"/>
                <a:cs typeface="Times New Roman" panose="02020603050405020304" pitchFamily="18" charset="0"/>
              </a:rPr>
              <a:t> window opens</a:t>
            </a:r>
          </a:p>
          <a:p>
            <a:pPr marL="342900" lvl="0" indent="-342900">
              <a:spcBef>
                <a:spcPts val="0"/>
              </a:spcBef>
              <a:buFont typeface="+mj-lt"/>
              <a:buAutoNum type="arabicPeriod"/>
            </a:pPr>
            <a:r>
              <a:rPr lang="en-US" dirty="0">
                <a:solidFill>
                  <a:srgbClr val="53565A"/>
                </a:solidFill>
                <a:ea typeface="Calibri" panose="020F0502020204030204" pitchFamily="34" charset="0"/>
                <a:cs typeface="Times New Roman" panose="02020603050405020304" pitchFamily="18" charset="0"/>
              </a:rPr>
              <a:t>Ensure that the following are selected:</a:t>
            </a:r>
          </a:p>
          <a:p>
            <a:pPr marL="808038" lvl="2" indent="-342900">
              <a:spcBef>
                <a:spcPts val="0"/>
              </a:spcBef>
              <a:buFont typeface="Symbol" panose="05050102010706020507" pitchFamily="18" charset="2"/>
              <a:buChar char=""/>
            </a:pPr>
            <a:r>
              <a:rPr lang="en-US" dirty="0">
                <a:solidFill>
                  <a:srgbClr val="53565A"/>
                </a:solidFill>
                <a:ea typeface="Calibri" panose="020F0502020204030204" pitchFamily="34" charset="0"/>
                <a:cs typeface="Times New Roman" panose="02020603050405020304" pitchFamily="18" charset="0"/>
              </a:rPr>
              <a:t>Template:</a:t>
            </a:r>
          </a:p>
          <a:p>
            <a:pPr marL="977900" lvl="2" indent="-285750">
              <a:spcBef>
                <a:spcPts val="0"/>
              </a:spcBef>
              <a:buFont typeface="Courier New" panose="02070309020205020404" pitchFamily="49" charset="0"/>
              <a:buChar char="o"/>
            </a:pPr>
            <a:r>
              <a:rPr lang="en-US" sz="1900" dirty="0">
                <a:solidFill>
                  <a:srgbClr val="53565A"/>
                </a:solidFill>
                <a:ea typeface="Calibri" panose="020F0502020204030204" pitchFamily="34" charset="0"/>
                <a:cs typeface="Times New Roman" panose="02020603050405020304" pitchFamily="18" charset="0"/>
              </a:rPr>
              <a:t>For Duxbury 11.2 or earlier: </a:t>
            </a:r>
            <a:r>
              <a:rPr lang="en-US" sz="1900" b="1" dirty="0">
                <a:solidFill>
                  <a:srgbClr val="53565A"/>
                </a:solidFill>
                <a:ea typeface="Calibri" panose="020F0502020204030204" pitchFamily="34" charset="0"/>
                <a:cs typeface="Times New Roman" panose="02020603050405020304" pitchFamily="18" charset="0"/>
              </a:rPr>
              <a:t>English (American) – Standard Literary Format</a:t>
            </a:r>
            <a:endParaRPr lang="en-US" sz="1900" dirty="0">
              <a:solidFill>
                <a:srgbClr val="53565A"/>
              </a:solidFill>
              <a:ea typeface="Calibri" panose="020F0502020204030204" pitchFamily="34" charset="0"/>
              <a:cs typeface="Times New Roman" panose="02020603050405020304" pitchFamily="18" charset="0"/>
            </a:endParaRPr>
          </a:p>
          <a:p>
            <a:pPr marL="977900" lvl="2" indent="-285750">
              <a:spcBef>
                <a:spcPts val="0"/>
              </a:spcBef>
              <a:buFont typeface="Courier New" panose="02070309020205020404" pitchFamily="49" charset="0"/>
              <a:buChar char="o"/>
            </a:pPr>
            <a:r>
              <a:rPr lang="en-US" sz="1900" dirty="0">
                <a:solidFill>
                  <a:srgbClr val="53565A"/>
                </a:solidFill>
                <a:ea typeface="Calibri" panose="020F0502020204030204" pitchFamily="34" charset="0"/>
                <a:cs typeface="Times New Roman" panose="02020603050405020304" pitchFamily="18" charset="0"/>
              </a:rPr>
              <a:t>For Duxbury 11.3 or later: </a:t>
            </a:r>
            <a:r>
              <a:rPr lang="en-US" sz="1900" b="1" dirty="0">
                <a:solidFill>
                  <a:srgbClr val="53565A"/>
                </a:solidFill>
                <a:ea typeface="Calibri" panose="020F0502020204030204" pitchFamily="34" charset="0"/>
                <a:cs typeface="Times New Roman" panose="02020603050405020304" pitchFamily="18" charset="0"/>
              </a:rPr>
              <a:t>English (BANA Pre-UEB) – Literary Format</a:t>
            </a:r>
            <a:r>
              <a:rPr lang="en-US" sz="1900" dirty="0">
                <a:solidFill>
                  <a:srgbClr val="53565A"/>
                </a:solidFill>
                <a:ea typeface="Calibri" panose="020F0502020204030204" pitchFamily="34" charset="0"/>
                <a:cs typeface="Times New Roman" panose="02020603050405020304" pitchFamily="18" charset="0"/>
              </a:rPr>
              <a:t> </a:t>
            </a:r>
          </a:p>
          <a:p>
            <a:pPr marL="808038" lvl="2" indent="-342900">
              <a:spcBef>
                <a:spcPts val="0"/>
              </a:spcBef>
              <a:buFont typeface="Symbol" panose="05050102010706020507" pitchFamily="18" charset="2"/>
              <a:buChar char=""/>
            </a:pPr>
            <a:r>
              <a:rPr lang="en-US" dirty="0">
                <a:solidFill>
                  <a:srgbClr val="53565A"/>
                </a:solidFill>
                <a:ea typeface="Calibri" panose="020F0502020204030204" pitchFamily="34" charset="0"/>
                <a:cs typeface="Times New Roman" panose="02020603050405020304" pitchFamily="18" charset="0"/>
              </a:rPr>
              <a:t>Import Filter: </a:t>
            </a:r>
            <a:r>
              <a:rPr lang="en-US" b="1" dirty="0">
                <a:solidFill>
                  <a:srgbClr val="53565A"/>
                </a:solidFill>
                <a:ea typeface="Calibri" panose="020F0502020204030204" pitchFamily="34" charset="0"/>
                <a:cs typeface="Times New Roman" panose="02020603050405020304" pitchFamily="18" charset="0"/>
              </a:rPr>
              <a:t>Formatted braille</a:t>
            </a:r>
            <a:endParaRPr lang="en-US" dirty="0">
              <a:solidFill>
                <a:srgbClr val="53565A"/>
              </a:solidFill>
              <a:ea typeface="Calibri" panose="020F0502020204030204" pitchFamily="34" charset="0"/>
              <a:cs typeface="Times New Roman" panose="02020603050405020304" pitchFamily="18" charset="0"/>
            </a:endParaRPr>
          </a:p>
          <a:p>
            <a:pPr>
              <a:defRPr/>
            </a:pPr>
            <a:endParaRPr lang="en-US" sz="2800" b="1" dirty="0">
              <a:cs typeface="Arial" pitchFamily="34" charset="0"/>
            </a:endParaRPr>
          </a:p>
          <a:p>
            <a:endParaRPr lang="en-US" sz="2800" dirty="0"/>
          </a:p>
        </p:txBody>
      </p:sp>
      <p:pic>
        <p:nvPicPr>
          <p:cNvPr id="5" name="Picture 4">
            <a:extLst>
              <a:ext uri="{C183D7F6-B498-43B3-948B-1728B52AA6E4}">
                <adec:decorative xmlns:adec="http://schemas.microsoft.com/office/drawing/2017/decorative" val="1"/>
              </a:ext>
            </a:extLst>
          </p:cNvPr>
          <p:cNvPicPr/>
          <p:nvPr/>
        </p:nvPicPr>
        <p:blipFill>
          <a:blip r:embed="rId4">
            <a:extLst>
              <a:ext uri="{28A0092B-C50C-407E-A947-70E740481C1C}">
                <a14:useLocalDpi xmlns:a14="http://schemas.microsoft.com/office/drawing/2010/main" val="0"/>
              </a:ext>
            </a:extLst>
          </a:blip>
          <a:stretch>
            <a:fillRect/>
          </a:stretch>
        </p:blipFill>
        <p:spPr>
          <a:xfrm>
            <a:off x="7674939" y="1562632"/>
            <a:ext cx="4050934" cy="373273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Slide Number Placeholder 3">
            <a:extLst>
              <a:ext uri="{FF2B5EF4-FFF2-40B4-BE49-F238E27FC236}">
                <a16:creationId xmlns:a16="http://schemas.microsoft.com/office/drawing/2014/main" id="{3E4EA12B-2158-4899-A66C-AEC662A54F2D}"/>
              </a:ext>
            </a:extLst>
          </p:cNvPr>
          <p:cNvSpPr txBox="1">
            <a:spLocks/>
          </p:cNvSpPr>
          <p:nvPr/>
        </p:nvSpPr>
        <p:spPr>
          <a:xfrm>
            <a:off x="11579224" y="6445531"/>
            <a:ext cx="518041" cy="3259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477EC8-074D-41C4-94AE-E9EA7CEEA348}" type="slidenum">
              <a:rPr lang="en-US" sz="1200" smtClean="0">
                <a:solidFill>
                  <a:schemeClr val="bg1"/>
                </a:solidFill>
              </a:rPr>
              <a:pPr algn="r"/>
              <a:t>18</a:t>
            </a:fld>
            <a:endParaRPr lang="en-US" sz="1200" dirty="0">
              <a:solidFill>
                <a:schemeClr val="bg1"/>
              </a:solidFill>
            </a:endParaRPr>
          </a:p>
        </p:txBody>
      </p:sp>
    </p:spTree>
    <p:custDataLst>
      <p:tags r:id="rId1"/>
    </p:custDataLst>
    <p:extLst>
      <p:ext uri="{BB962C8B-B14F-4D97-AF65-F5344CB8AC3E}">
        <p14:creationId xmlns:p14="http://schemas.microsoft.com/office/powerpoint/2010/main" val="317329932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itle 1"/>
          <p:cNvSpPr>
            <a:spLocks noGrp="1"/>
          </p:cNvSpPr>
          <p:nvPr>
            <p:ph type="title"/>
          </p:nvPr>
        </p:nvSpPr>
        <p:spPr/>
        <p:txBody>
          <a:bodyPr/>
          <a:lstStyle/>
          <a:p>
            <a:r>
              <a:rPr lang="en-US" altLang="en-US" dirty="0"/>
              <a:t>Emboss on Request: BRF, continued</a:t>
            </a:r>
            <a:endParaRPr altLang="en-US" dirty="0"/>
          </a:p>
        </p:txBody>
      </p:sp>
      <p:sp>
        <p:nvSpPr>
          <p:cNvPr id="3" name="Content Placeholder 2">
            <a:extLst>
              <a:ext uri="{FF2B5EF4-FFF2-40B4-BE49-F238E27FC236}">
                <a16:creationId xmlns:a16="http://schemas.microsoft.com/office/drawing/2014/main" id="{80B01D54-C832-4F4F-9676-3C49C43BCA2F}"/>
              </a:ext>
            </a:extLst>
          </p:cNvPr>
          <p:cNvSpPr>
            <a:spLocks noGrp="1"/>
          </p:cNvSpPr>
          <p:nvPr>
            <p:ph idx="1"/>
          </p:nvPr>
        </p:nvSpPr>
        <p:spPr>
          <a:xfrm>
            <a:off x="466127" y="1176236"/>
            <a:ext cx="6438899" cy="4874368"/>
          </a:xfrm>
        </p:spPr>
        <p:txBody>
          <a:bodyPr>
            <a:normAutofit/>
          </a:bodyPr>
          <a:lstStyle/>
          <a:p>
            <a:pPr>
              <a:defRPr/>
            </a:pPr>
            <a:r>
              <a:rPr lang="en-US" sz="2400" b="1" dirty="0">
                <a:solidFill>
                  <a:srgbClr val="53565A"/>
                </a:solidFill>
                <a:cs typeface="Arial" pitchFamily="34" charset="0"/>
              </a:rPr>
              <a:t>To emboss a Braille Ready File (BRF):</a:t>
            </a:r>
          </a:p>
          <a:p>
            <a:pPr marL="342900" lvl="0" indent="-342900">
              <a:spcBef>
                <a:spcPts val="0"/>
              </a:spcBef>
              <a:buFont typeface="+mj-lt"/>
              <a:buAutoNum type="arabicPeriod" startAt="3"/>
            </a:pPr>
            <a:r>
              <a:rPr lang="en-US" dirty="0">
                <a:solidFill>
                  <a:srgbClr val="53565A"/>
                </a:solidFill>
                <a:ea typeface="Calibri" panose="020F0502020204030204" pitchFamily="34" charset="0"/>
                <a:cs typeface="Times New Roman" panose="02020603050405020304" pitchFamily="18" charset="0"/>
              </a:rPr>
              <a:t>Click </a:t>
            </a:r>
            <a:r>
              <a:rPr lang="en-US" b="1" dirty="0">
                <a:solidFill>
                  <a:srgbClr val="53565A"/>
                </a:solidFill>
                <a:ea typeface="Calibri" panose="020F0502020204030204" pitchFamily="34" charset="0"/>
                <a:cs typeface="Times New Roman" panose="02020603050405020304" pitchFamily="18" charset="0"/>
              </a:rPr>
              <a:t>OK</a:t>
            </a:r>
            <a:r>
              <a:rPr lang="en-US" dirty="0">
                <a:solidFill>
                  <a:srgbClr val="53565A"/>
                </a:solidFill>
                <a:ea typeface="Calibri" panose="020F0502020204030204" pitchFamily="34" charset="0"/>
                <a:cs typeface="Times New Roman" panose="02020603050405020304" pitchFamily="18" charset="0"/>
              </a:rPr>
              <a:t>. The </a:t>
            </a:r>
            <a:r>
              <a:rPr lang="en-US" b="1" i="1" dirty="0">
                <a:solidFill>
                  <a:srgbClr val="53565A"/>
                </a:solidFill>
                <a:ea typeface="Calibri" panose="020F0502020204030204" pitchFamily="34" charset="0"/>
                <a:cs typeface="Times New Roman" panose="02020603050405020304" pitchFamily="18" charset="0"/>
              </a:rPr>
              <a:t>Duxbury Braille Translator</a:t>
            </a:r>
            <a:r>
              <a:rPr lang="en-US" dirty="0">
                <a:solidFill>
                  <a:srgbClr val="53565A"/>
                </a:solidFill>
                <a:ea typeface="Calibri" panose="020F0502020204030204" pitchFamily="34" charset="0"/>
                <a:cs typeface="Times New Roman" panose="02020603050405020304" pitchFamily="18" charset="0"/>
              </a:rPr>
              <a:t> preview window opens.</a:t>
            </a:r>
          </a:p>
          <a:p>
            <a:pPr marL="342900" lvl="0" indent="-342900">
              <a:spcBef>
                <a:spcPts val="0"/>
              </a:spcBef>
              <a:buFont typeface="+mj-lt"/>
              <a:buAutoNum type="arabicPeriod" startAt="3"/>
            </a:pPr>
            <a:r>
              <a:rPr lang="en-US" dirty="0">
                <a:solidFill>
                  <a:srgbClr val="53565A"/>
                </a:solidFill>
                <a:ea typeface="Calibri" panose="020F0502020204030204" pitchFamily="34" charset="0"/>
                <a:cs typeface="Times New Roman" panose="02020603050405020304" pitchFamily="18" charset="0"/>
              </a:rPr>
              <a:t>Go to </a:t>
            </a:r>
            <a:r>
              <a:rPr lang="en-US" b="1" dirty="0">
                <a:solidFill>
                  <a:srgbClr val="53565A"/>
                </a:solidFill>
                <a:ea typeface="Calibri" panose="020F0502020204030204" pitchFamily="34" charset="0"/>
                <a:cs typeface="Times New Roman" panose="02020603050405020304" pitchFamily="18" charset="0"/>
              </a:rPr>
              <a:t>File</a:t>
            </a:r>
            <a:r>
              <a:rPr lang="en-US" dirty="0">
                <a:solidFill>
                  <a:srgbClr val="53565A"/>
                </a:solidFill>
                <a:ea typeface="Calibri" panose="020F0502020204030204" pitchFamily="34" charset="0"/>
                <a:cs typeface="Times New Roman" panose="02020603050405020304" pitchFamily="18" charset="0"/>
              </a:rPr>
              <a:t> &gt; </a:t>
            </a:r>
            <a:r>
              <a:rPr lang="en-US" b="1" dirty="0">
                <a:solidFill>
                  <a:srgbClr val="53565A"/>
                </a:solidFill>
                <a:ea typeface="Calibri" panose="020F0502020204030204" pitchFamily="34" charset="0"/>
                <a:cs typeface="Times New Roman" panose="02020603050405020304" pitchFamily="18" charset="0"/>
              </a:rPr>
              <a:t>Emboss</a:t>
            </a:r>
            <a:r>
              <a:rPr lang="en-US" dirty="0">
                <a:solidFill>
                  <a:srgbClr val="53565A"/>
                </a:solidFill>
                <a:ea typeface="Calibri" panose="020F0502020204030204" pitchFamily="34" charset="0"/>
                <a:cs typeface="Times New Roman" panose="02020603050405020304" pitchFamily="18" charset="0"/>
              </a:rPr>
              <a:t>. The</a:t>
            </a:r>
            <a:r>
              <a:rPr lang="en-US" i="1" dirty="0">
                <a:solidFill>
                  <a:srgbClr val="53565A"/>
                </a:solidFill>
                <a:ea typeface="Calibri" panose="020F0502020204030204" pitchFamily="34" charset="0"/>
                <a:cs typeface="Times New Roman" panose="02020603050405020304" pitchFamily="18" charset="0"/>
              </a:rPr>
              <a:t> </a:t>
            </a:r>
            <a:r>
              <a:rPr lang="en-US" b="1" i="1" dirty="0">
                <a:solidFill>
                  <a:srgbClr val="53565A"/>
                </a:solidFill>
                <a:ea typeface="Calibri" panose="020F0502020204030204" pitchFamily="34" charset="0"/>
                <a:cs typeface="Times New Roman" panose="02020603050405020304" pitchFamily="18" charset="0"/>
              </a:rPr>
              <a:t>File: Emboss</a:t>
            </a:r>
            <a:r>
              <a:rPr lang="en-US" dirty="0">
                <a:solidFill>
                  <a:srgbClr val="53565A"/>
                </a:solidFill>
                <a:ea typeface="Calibri" panose="020F0502020204030204" pitchFamily="34" charset="0"/>
                <a:cs typeface="Times New Roman" panose="02020603050405020304" pitchFamily="18" charset="0"/>
              </a:rPr>
              <a:t> window opens.</a:t>
            </a:r>
          </a:p>
          <a:p>
            <a:pPr marL="342900" lvl="0" indent="-342900">
              <a:spcBef>
                <a:spcPts val="0"/>
              </a:spcBef>
              <a:buFont typeface="+mj-lt"/>
              <a:buAutoNum type="arabicPeriod" startAt="3"/>
            </a:pPr>
            <a:r>
              <a:rPr lang="en-US" dirty="0">
                <a:solidFill>
                  <a:srgbClr val="53565A"/>
                </a:solidFill>
                <a:ea typeface="Calibri" panose="020F0502020204030204" pitchFamily="34" charset="0"/>
                <a:cs typeface="Times New Roman" panose="02020603050405020304" pitchFamily="18" charset="0"/>
              </a:rPr>
              <a:t>Ensure that only one copy is being printed, the page range is set to </a:t>
            </a:r>
            <a:r>
              <a:rPr lang="en-US" b="1" dirty="0">
                <a:solidFill>
                  <a:srgbClr val="53565A"/>
                </a:solidFill>
                <a:ea typeface="Calibri" panose="020F0502020204030204" pitchFamily="34" charset="0"/>
                <a:cs typeface="Times New Roman" panose="02020603050405020304" pitchFamily="18" charset="0"/>
              </a:rPr>
              <a:t>All</a:t>
            </a:r>
            <a:r>
              <a:rPr lang="en-US" dirty="0">
                <a:solidFill>
                  <a:srgbClr val="53565A"/>
                </a:solidFill>
                <a:ea typeface="Calibri" panose="020F0502020204030204" pitchFamily="34" charset="0"/>
                <a:cs typeface="Times New Roman" panose="02020603050405020304" pitchFamily="18" charset="0"/>
              </a:rPr>
              <a:t>, and the </a:t>
            </a:r>
            <a:r>
              <a:rPr lang="en-US" dirty="0" err="1">
                <a:solidFill>
                  <a:srgbClr val="53565A"/>
                </a:solidFill>
                <a:ea typeface="Calibri" panose="020F0502020204030204" pitchFamily="34" charset="0"/>
                <a:cs typeface="Times New Roman" panose="02020603050405020304" pitchFamily="18" charset="0"/>
              </a:rPr>
              <a:t>Brailler</a:t>
            </a:r>
            <a:r>
              <a:rPr lang="en-US" dirty="0">
                <a:solidFill>
                  <a:srgbClr val="53565A"/>
                </a:solidFill>
                <a:ea typeface="Calibri" panose="020F0502020204030204" pitchFamily="34" charset="0"/>
                <a:cs typeface="Times New Roman" panose="02020603050405020304" pitchFamily="18" charset="0"/>
              </a:rPr>
              <a:t> Device is set to </a:t>
            </a:r>
            <a:r>
              <a:rPr lang="en-US" b="1" dirty="0">
                <a:solidFill>
                  <a:srgbClr val="53565A"/>
                </a:solidFill>
                <a:ea typeface="Calibri" panose="020F0502020204030204" pitchFamily="34" charset="0"/>
                <a:cs typeface="Times New Roman" panose="02020603050405020304" pitchFamily="18" charset="0"/>
              </a:rPr>
              <a:t>ViewPlus Max</a:t>
            </a:r>
            <a:r>
              <a:rPr lang="en-US" dirty="0">
                <a:solidFill>
                  <a:srgbClr val="53565A"/>
                </a:solidFill>
                <a:ea typeface="Calibri" panose="020F0502020204030204" pitchFamily="34" charset="0"/>
                <a:cs typeface="Times New Roman" panose="02020603050405020304" pitchFamily="18" charset="0"/>
              </a:rPr>
              <a:t> (or other ViewPlus embosser).</a:t>
            </a:r>
          </a:p>
          <a:p>
            <a:pPr marL="342900" lvl="0" indent="-342900">
              <a:spcBef>
                <a:spcPts val="0"/>
              </a:spcBef>
              <a:buFont typeface="+mj-lt"/>
              <a:buAutoNum type="arabicPeriod" startAt="3"/>
            </a:pPr>
            <a:r>
              <a:rPr lang="en-US" dirty="0">
                <a:solidFill>
                  <a:srgbClr val="53565A"/>
                </a:solidFill>
                <a:ea typeface="Calibri" panose="020F0502020204030204" pitchFamily="34" charset="0"/>
                <a:cs typeface="Times New Roman" panose="02020603050405020304" pitchFamily="18" charset="0"/>
              </a:rPr>
              <a:t>Click </a:t>
            </a:r>
            <a:r>
              <a:rPr lang="en-US" b="1" dirty="0">
                <a:solidFill>
                  <a:srgbClr val="53565A"/>
                </a:solidFill>
                <a:ea typeface="Calibri" panose="020F0502020204030204" pitchFamily="34" charset="0"/>
                <a:cs typeface="Times New Roman" panose="02020603050405020304" pitchFamily="18" charset="0"/>
              </a:rPr>
              <a:t>OK</a:t>
            </a:r>
            <a:r>
              <a:rPr lang="en-US" dirty="0">
                <a:solidFill>
                  <a:srgbClr val="53565A"/>
                </a:solidFill>
                <a:ea typeface="Calibri" panose="020F0502020204030204" pitchFamily="34" charset="0"/>
                <a:cs typeface="Times New Roman" panose="02020603050405020304" pitchFamily="18" charset="0"/>
              </a:rPr>
              <a:t>.</a:t>
            </a:r>
          </a:p>
          <a:p>
            <a:pPr marL="0" lvl="1" indent="0">
              <a:buNone/>
              <a:defRPr/>
            </a:pPr>
            <a:endParaRPr lang="en-US" dirty="0"/>
          </a:p>
          <a:p>
            <a:endParaRPr lang="en-US" dirty="0"/>
          </a:p>
        </p:txBody>
      </p:sp>
      <p:pic>
        <p:nvPicPr>
          <p:cNvPr id="6" name="Picture 5">
            <a:extLst>
              <a:ext uri="{C183D7F6-B498-43B3-948B-1728B52AA6E4}">
                <adec:decorative xmlns:adec="http://schemas.microsoft.com/office/drawing/2017/decorative" val="1"/>
              </a:ext>
            </a:extLst>
          </p:cNvPr>
          <p:cNvPicPr/>
          <p:nvPr/>
        </p:nvPicPr>
        <p:blipFill>
          <a:blip r:embed="rId4">
            <a:extLst>
              <a:ext uri="{28A0092B-C50C-407E-A947-70E740481C1C}">
                <a14:useLocalDpi xmlns:a14="http://schemas.microsoft.com/office/drawing/2010/main" val="0"/>
              </a:ext>
            </a:extLst>
          </a:blip>
          <a:stretch>
            <a:fillRect/>
          </a:stretch>
        </p:blipFill>
        <p:spPr>
          <a:xfrm>
            <a:off x="7184895" y="2010607"/>
            <a:ext cx="4540978" cy="260712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Slide Number Placeholder 3">
            <a:extLst>
              <a:ext uri="{FF2B5EF4-FFF2-40B4-BE49-F238E27FC236}">
                <a16:creationId xmlns:a16="http://schemas.microsoft.com/office/drawing/2014/main" id="{41E0D33C-5D54-4934-9EA7-0CEB2E284B4E}"/>
              </a:ext>
            </a:extLst>
          </p:cNvPr>
          <p:cNvSpPr txBox="1">
            <a:spLocks/>
          </p:cNvSpPr>
          <p:nvPr/>
        </p:nvSpPr>
        <p:spPr>
          <a:xfrm>
            <a:off x="11579224" y="6445531"/>
            <a:ext cx="518041" cy="3259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477EC8-074D-41C4-94AE-E9EA7CEEA348}" type="slidenum">
              <a:rPr lang="en-US" sz="1200" smtClean="0">
                <a:solidFill>
                  <a:schemeClr val="bg1"/>
                </a:solidFill>
              </a:rPr>
              <a:pPr algn="r"/>
              <a:t>19</a:t>
            </a:fld>
            <a:endParaRPr lang="en-US" sz="1200" dirty="0">
              <a:solidFill>
                <a:schemeClr val="bg1"/>
              </a:solidFill>
            </a:endParaRPr>
          </a:p>
        </p:txBody>
      </p:sp>
    </p:spTree>
    <p:custDataLst>
      <p:tags r:id="rId1"/>
    </p:custDataLst>
    <p:extLst>
      <p:ext uri="{BB962C8B-B14F-4D97-AF65-F5344CB8AC3E}">
        <p14:creationId xmlns:p14="http://schemas.microsoft.com/office/powerpoint/2010/main" val="426971881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Objectives</a:t>
            </a:r>
          </a:p>
        </p:txBody>
      </p:sp>
      <p:sp>
        <p:nvSpPr>
          <p:cNvPr id="2" name="Content Placeholder 1"/>
          <p:cNvSpPr>
            <a:spLocks noGrp="1"/>
          </p:cNvSpPr>
          <p:nvPr>
            <p:ph idx="1"/>
          </p:nvPr>
        </p:nvSpPr>
        <p:spPr>
          <a:xfrm>
            <a:off x="612775" y="1093074"/>
            <a:ext cx="10966449" cy="3732737"/>
          </a:xfrm>
        </p:spPr>
        <p:txBody>
          <a:bodyPr>
            <a:normAutofit/>
          </a:bodyPr>
          <a:lstStyle/>
          <a:p>
            <a:r>
              <a:rPr lang="en-US" sz="2800" b="1" dirty="0">
                <a:solidFill>
                  <a:srgbClr val="53565A"/>
                </a:solidFill>
              </a:rPr>
              <a:t>After viewing this presentation, you should be able to:</a:t>
            </a:r>
          </a:p>
          <a:p>
            <a:pPr marL="237744" lvl="1" indent="-237744"/>
            <a:r>
              <a:rPr lang="en-US" sz="2400" dirty="0">
                <a:solidFill>
                  <a:srgbClr val="53565A"/>
                </a:solidFill>
              </a:rPr>
              <a:t>Understand available Braille types</a:t>
            </a:r>
          </a:p>
          <a:p>
            <a:pPr marL="237744" lvl="1" indent="-237744"/>
            <a:r>
              <a:rPr lang="en-US" sz="2400" dirty="0">
                <a:solidFill>
                  <a:srgbClr val="53565A"/>
                </a:solidFill>
              </a:rPr>
              <a:t>Administer tests to students using Braille</a:t>
            </a:r>
          </a:p>
          <a:p>
            <a:pPr marL="237744" lvl="1" indent="-237744"/>
            <a:r>
              <a:rPr lang="en-US" sz="2400" dirty="0">
                <a:solidFill>
                  <a:srgbClr val="53565A"/>
                </a:solidFill>
              </a:rPr>
              <a:t>Correctly handle emboss requests during testing</a:t>
            </a:r>
          </a:p>
          <a:p>
            <a:pPr marL="237744" lvl="1" indent="-237744"/>
            <a:r>
              <a:rPr lang="en-US" sz="2400" dirty="0">
                <a:solidFill>
                  <a:srgbClr val="53565A"/>
                </a:solidFill>
              </a:rPr>
              <a:t>Understand how students using Braille sign into the Student Testing Site and respond to test items</a:t>
            </a:r>
          </a:p>
        </p:txBody>
      </p:sp>
      <p:sp>
        <p:nvSpPr>
          <p:cNvPr id="4" name="Slide Number Placeholder 3"/>
          <p:cNvSpPr>
            <a:spLocks noGrp="1"/>
          </p:cNvSpPr>
          <p:nvPr>
            <p:ph type="sldNum" sz="quarter" idx="4294967295"/>
          </p:nvPr>
        </p:nvSpPr>
        <p:spPr>
          <a:xfrm>
            <a:off x="11579224" y="6445531"/>
            <a:ext cx="518041" cy="325972"/>
          </a:xfrm>
          <a:prstGeom prst="rect">
            <a:avLst/>
          </a:prstGeom>
        </p:spPr>
        <p:txBody>
          <a:bodyPr/>
          <a:lstStyle/>
          <a:p>
            <a:pPr algn="r"/>
            <a:fld id="{F3477EC8-074D-41C4-94AE-E9EA7CEEA348}" type="slidenum">
              <a:rPr lang="en-US" sz="1200" smtClean="0">
                <a:solidFill>
                  <a:schemeClr val="bg1"/>
                </a:solidFill>
              </a:rPr>
              <a:pPr algn="r"/>
              <a:t>2</a:t>
            </a:fld>
            <a:endParaRPr lang="en-US" sz="1200" dirty="0">
              <a:solidFill>
                <a:schemeClr val="bg1"/>
              </a:solidFill>
            </a:endParaRPr>
          </a:p>
        </p:txBody>
      </p:sp>
    </p:spTree>
    <p:extLst>
      <p:ext uri="{BB962C8B-B14F-4D97-AF65-F5344CB8AC3E}">
        <p14:creationId xmlns:p14="http://schemas.microsoft.com/office/powerpoint/2010/main" val="2221901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Deleting Test-Related Files</a:t>
            </a:r>
          </a:p>
        </p:txBody>
      </p:sp>
      <p:sp>
        <p:nvSpPr>
          <p:cNvPr id="5" name="Content Placeholder 4">
            <a:extLst>
              <a:ext uri="{FF2B5EF4-FFF2-40B4-BE49-F238E27FC236}">
                <a16:creationId xmlns:a16="http://schemas.microsoft.com/office/drawing/2014/main" id="{19D8CEE8-9AE4-435E-BC7B-FAB750E65E8C}"/>
              </a:ext>
            </a:extLst>
          </p:cNvPr>
          <p:cNvSpPr>
            <a:spLocks noGrp="1"/>
          </p:cNvSpPr>
          <p:nvPr>
            <p:ph idx="1"/>
          </p:nvPr>
        </p:nvSpPr>
        <p:spPr/>
        <p:txBody>
          <a:bodyPr>
            <a:normAutofit/>
          </a:bodyPr>
          <a:lstStyle/>
          <a:p>
            <a:pPr marL="342900" indent="-342900">
              <a:buFont typeface="Arial" panose="020B0604020202020204" pitchFamily="34" charset="0"/>
              <a:buChar char="•"/>
            </a:pPr>
            <a:r>
              <a:rPr lang="en-US" sz="2400" dirty="0">
                <a:solidFill>
                  <a:srgbClr val="53565A"/>
                </a:solidFill>
              </a:rPr>
              <a:t>Most supported web browsers automatically save downloaded files. </a:t>
            </a:r>
          </a:p>
          <a:p>
            <a:pPr marL="342900" indent="-342900">
              <a:buFont typeface="Arial" panose="020B0604020202020204" pitchFamily="34" charset="0"/>
              <a:buChar char="•"/>
            </a:pPr>
            <a:r>
              <a:rPr lang="en-US" sz="2400" dirty="0">
                <a:solidFill>
                  <a:srgbClr val="53565A"/>
                </a:solidFill>
              </a:rPr>
              <a:t>If your computer saves the BRF and PRN files from emboss requests, you </a:t>
            </a:r>
            <a:r>
              <a:rPr lang="en-US" sz="2400" b="1" dirty="0">
                <a:solidFill>
                  <a:srgbClr val="53565A"/>
                </a:solidFill>
              </a:rPr>
              <a:t>must </a:t>
            </a:r>
            <a:r>
              <a:rPr lang="en-US" sz="2400" dirty="0">
                <a:solidFill>
                  <a:srgbClr val="53565A"/>
                </a:solidFill>
              </a:rPr>
              <a:t>delete all test-related files from your browser’s download archive for security purposes.</a:t>
            </a:r>
          </a:p>
          <a:p>
            <a:pPr marL="342900" indent="-342900">
              <a:buFont typeface="Arial" panose="020B0604020202020204" pitchFamily="34" charset="0"/>
              <a:buChar char="•"/>
            </a:pPr>
            <a:r>
              <a:rPr lang="en-US" sz="2400" dirty="0">
                <a:solidFill>
                  <a:srgbClr val="53565A"/>
                </a:solidFill>
              </a:rPr>
              <a:t>For more information on how to delete test-related files from your internet browser’s download archive, please consult the </a:t>
            </a:r>
            <a:r>
              <a:rPr lang="en-US" sz="2400" i="1" dirty="0">
                <a:solidFill>
                  <a:srgbClr val="53565A"/>
                </a:solidFill>
              </a:rPr>
              <a:t>Assistive Technology Manual for Windows and macOS</a:t>
            </a:r>
            <a:r>
              <a:rPr lang="en-US" sz="2400" dirty="0">
                <a:solidFill>
                  <a:srgbClr val="53565A"/>
                </a:solidFill>
              </a:rPr>
              <a:t>.</a:t>
            </a:r>
          </a:p>
        </p:txBody>
      </p:sp>
      <p:sp>
        <p:nvSpPr>
          <p:cNvPr id="6" name="Slide Number Placeholder 3">
            <a:extLst>
              <a:ext uri="{FF2B5EF4-FFF2-40B4-BE49-F238E27FC236}">
                <a16:creationId xmlns:a16="http://schemas.microsoft.com/office/drawing/2014/main" id="{2D6694BA-F9D9-4EC6-BDFC-638F522CAF81}"/>
              </a:ext>
            </a:extLst>
          </p:cNvPr>
          <p:cNvSpPr txBox="1">
            <a:spLocks/>
          </p:cNvSpPr>
          <p:nvPr/>
        </p:nvSpPr>
        <p:spPr>
          <a:xfrm>
            <a:off x="11579224" y="6445531"/>
            <a:ext cx="518041" cy="3259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477EC8-074D-41C4-94AE-E9EA7CEEA348}" type="slidenum">
              <a:rPr lang="en-US" sz="1200" smtClean="0">
                <a:solidFill>
                  <a:schemeClr val="bg1"/>
                </a:solidFill>
              </a:rPr>
              <a:pPr algn="r"/>
              <a:t>20</a:t>
            </a:fld>
            <a:endParaRPr lang="en-US" sz="1200" dirty="0">
              <a:solidFill>
                <a:schemeClr val="bg1"/>
              </a:solidFill>
            </a:endParaRPr>
          </a:p>
        </p:txBody>
      </p:sp>
    </p:spTree>
    <p:custDataLst>
      <p:tags r:id="rId1"/>
    </p:custDataLst>
    <p:extLst>
      <p:ext uri="{BB962C8B-B14F-4D97-AF65-F5344CB8AC3E}">
        <p14:creationId xmlns:p14="http://schemas.microsoft.com/office/powerpoint/2010/main" val="3108844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Approved Requests</a:t>
            </a:r>
          </a:p>
        </p:txBody>
      </p:sp>
      <p:grpSp>
        <p:nvGrpSpPr>
          <p:cNvPr id="4" name="Group 3" descr="Approved Requests button">
            <a:extLst>
              <a:ext uri="{FF2B5EF4-FFF2-40B4-BE49-F238E27FC236}">
                <a16:creationId xmlns:a16="http://schemas.microsoft.com/office/drawing/2014/main" id="{AD5DC29B-EB08-2D59-0847-63E1E5773AF2}"/>
              </a:ext>
            </a:extLst>
          </p:cNvPr>
          <p:cNvGrpSpPr/>
          <p:nvPr/>
        </p:nvGrpSpPr>
        <p:grpSpPr>
          <a:xfrm>
            <a:off x="1507474" y="949672"/>
            <a:ext cx="10079577" cy="2090057"/>
            <a:chOff x="1507474" y="949672"/>
            <a:chExt cx="10079577" cy="2090057"/>
          </a:xfrm>
        </p:grpSpPr>
        <p:pic>
          <p:nvPicPr>
            <p:cNvPr id="5" name="Picture 4">
              <a:extLst>
                <a:ext uri="{FF2B5EF4-FFF2-40B4-BE49-F238E27FC236}">
                  <a16:creationId xmlns:a16="http://schemas.microsoft.com/office/drawing/2014/main" id="{01A5C5F3-F451-F9FE-5040-0DD43AA3884C}"/>
                </a:ext>
              </a:extLst>
            </p:cNvPr>
            <p:cNvPicPr>
              <a:picLocks noChangeAspect="1"/>
            </p:cNvPicPr>
            <p:nvPr/>
          </p:nvPicPr>
          <p:blipFill rotWithShape="1">
            <a:blip r:embed="rId4"/>
            <a:srcRect b="69524"/>
            <a:stretch/>
          </p:blipFill>
          <p:spPr>
            <a:xfrm>
              <a:off x="1507474" y="949672"/>
              <a:ext cx="9144000" cy="2090057"/>
            </a:xfrm>
            <a:prstGeom prst="rect">
              <a:avLst/>
            </a:prstGeom>
            <a:ln>
              <a:noFill/>
            </a:ln>
            <a:effectLst>
              <a:outerShdw blurRad="292100" dist="139700" dir="2700000" algn="tl" rotWithShape="0">
                <a:srgbClr val="333333">
                  <a:alpha val="65000"/>
                </a:srgbClr>
              </a:outerShdw>
            </a:effectLst>
          </p:spPr>
        </p:pic>
        <p:sp>
          <p:nvSpPr>
            <p:cNvPr id="8" name="Arrow: Left 7">
              <a:extLst>
                <a:ext uri="{FF2B5EF4-FFF2-40B4-BE49-F238E27FC236}">
                  <a16:creationId xmlns:a16="http://schemas.microsoft.com/office/drawing/2014/main" id="{C9664768-0735-6980-A70B-109696B0946D}"/>
                </a:ext>
              </a:extLst>
            </p:cNvPr>
            <p:cNvSpPr/>
            <p:nvPr/>
          </p:nvSpPr>
          <p:spPr>
            <a:xfrm>
              <a:off x="10684526" y="2521717"/>
              <a:ext cx="902525" cy="518012"/>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9" name="Rectangle: Rounded Corners 8">
              <a:extLst>
                <a:ext uri="{FF2B5EF4-FFF2-40B4-BE49-F238E27FC236}">
                  <a16:creationId xmlns:a16="http://schemas.microsoft.com/office/drawing/2014/main" id="{E9658F11-02E6-EB0A-45B0-68CD407689FB}"/>
                </a:ext>
              </a:extLst>
            </p:cNvPr>
            <p:cNvSpPr/>
            <p:nvPr/>
          </p:nvSpPr>
          <p:spPr>
            <a:xfrm>
              <a:off x="9666514" y="1508166"/>
              <a:ext cx="866899" cy="66272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Rectangle: Rounded Corners 9">
              <a:extLst>
                <a:ext uri="{FF2B5EF4-FFF2-40B4-BE49-F238E27FC236}">
                  <a16:creationId xmlns:a16="http://schemas.microsoft.com/office/drawing/2014/main" id="{EC0B1C3F-19B6-04CD-7264-7EE91A2628D1}"/>
                </a:ext>
              </a:extLst>
            </p:cNvPr>
            <p:cNvSpPr/>
            <p:nvPr/>
          </p:nvSpPr>
          <p:spPr>
            <a:xfrm>
              <a:off x="9092968" y="2544920"/>
              <a:ext cx="1558506" cy="44785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13" name="Group 12" descr="print approved requests">
            <a:extLst>
              <a:ext uri="{FF2B5EF4-FFF2-40B4-BE49-F238E27FC236}">
                <a16:creationId xmlns:a16="http://schemas.microsoft.com/office/drawing/2014/main" id="{4B78B8E5-3A5B-E87F-C973-BF6E75FEEF61}"/>
              </a:ext>
            </a:extLst>
          </p:cNvPr>
          <p:cNvGrpSpPr/>
          <p:nvPr/>
        </p:nvGrpSpPr>
        <p:grpSpPr>
          <a:xfrm>
            <a:off x="1725188" y="3490686"/>
            <a:ext cx="8708571" cy="2612572"/>
            <a:chOff x="1725188" y="3490686"/>
            <a:chExt cx="8708571" cy="2612572"/>
          </a:xfrm>
        </p:grpSpPr>
        <p:pic>
          <p:nvPicPr>
            <p:cNvPr id="14" name="Picture 13">
              <a:extLst>
                <a:ext uri="{FF2B5EF4-FFF2-40B4-BE49-F238E27FC236}">
                  <a16:creationId xmlns:a16="http://schemas.microsoft.com/office/drawing/2014/main" id="{0D87CDA8-34B5-8E61-2B85-FB4ABF9D5A80}"/>
                </a:ext>
              </a:extLst>
            </p:cNvPr>
            <p:cNvPicPr>
              <a:picLocks noChangeAspect="1"/>
            </p:cNvPicPr>
            <p:nvPr/>
          </p:nvPicPr>
          <p:blipFill rotWithShape="1">
            <a:blip r:embed="rId5"/>
            <a:srcRect l="2063" t="30265" r="2700" b="31640"/>
            <a:stretch/>
          </p:blipFill>
          <p:spPr>
            <a:xfrm>
              <a:off x="1725188" y="3490686"/>
              <a:ext cx="8708571" cy="2612572"/>
            </a:xfrm>
            <a:prstGeom prst="rect">
              <a:avLst/>
            </a:prstGeom>
            <a:ln>
              <a:noFill/>
            </a:ln>
            <a:effectLst>
              <a:outerShdw blurRad="292100" dist="139700" dir="2700000" algn="tl" rotWithShape="0">
                <a:srgbClr val="333333">
                  <a:alpha val="65000"/>
                </a:srgbClr>
              </a:outerShdw>
            </a:effectLst>
          </p:spPr>
        </p:pic>
        <p:sp>
          <p:nvSpPr>
            <p:cNvPr id="16" name="Rectangle: Rounded Corners 15">
              <a:extLst>
                <a:ext uri="{FF2B5EF4-FFF2-40B4-BE49-F238E27FC236}">
                  <a16:creationId xmlns:a16="http://schemas.microsoft.com/office/drawing/2014/main" id="{D3016111-2305-15EF-5286-FF7CE0F15AA2}"/>
                </a:ext>
              </a:extLst>
            </p:cNvPr>
            <p:cNvSpPr/>
            <p:nvPr/>
          </p:nvSpPr>
          <p:spPr>
            <a:xfrm>
              <a:off x="7600208" y="3820634"/>
              <a:ext cx="771896" cy="44785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29" name="Slide Number Placeholder 3">
            <a:extLst>
              <a:ext uri="{FF2B5EF4-FFF2-40B4-BE49-F238E27FC236}">
                <a16:creationId xmlns:a16="http://schemas.microsoft.com/office/drawing/2014/main" id="{F31D713E-6751-4BD0-99C8-E5C092BE6020}"/>
              </a:ext>
            </a:extLst>
          </p:cNvPr>
          <p:cNvSpPr txBox="1">
            <a:spLocks/>
          </p:cNvSpPr>
          <p:nvPr/>
        </p:nvSpPr>
        <p:spPr>
          <a:xfrm>
            <a:off x="11579224" y="6445531"/>
            <a:ext cx="518041" cy="3259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477EC8-074D-41C4-94AE-E9EA7CEEA348}" type="slidenum">
              <a:rPr lang="en-US" sz="1200" smtClean="0">
                <a:solidFill>
                  <a:schemeClr val="bg1"/>
                </a:solidFill>
              </a:rPr>
              <a:pPr algn="r"/>
              <a:t>21</a:t>
            </a:fld>
            <a:endParaRPr lang="en-US" sz="1200" dirty="0">
              <a:solidFill>
                <a:schemeClr val="bg1"/>
              </a:solidFill>
            </a:endParaRPr>
          </a:p>
        </p:txBody>
      </p:sp>
    </p:spTree>
    <p:custDataLst>
      <p:tags r:id="rId1"/>
    </p:custDataLst>
    <p:extLst>
      <p:ext uri="{BB962C8B-B14F-4D97-AF65-F5344CB8AC3E}">
        <p14:creationId xmlns:p14="http://schemas.microsoft.com/office/powerpoint/2010/main" val="2770133741"/>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p:txBody>
          <a:bodyPr/>
          <a:lstStyle/>
          <a:p>
            <a:r>
              <a:rPr lang="en-US" altLang="en-US" dirty="0"/>
              <a:t>Print</a:t>
            </a:r>
            <a:r>
              <a:rPr altLang="en-US" dirty="0"/>
              <a:t> Test Session Information</a:t>
            </a:r>
          </a:p>
        </p:txBody>
      </p:sp>
      <p:grpSp>
        <p:nvGrpSpPr>
          <p:cNvPr id="3" name="Group 2" descr="Print icon to print session information">
            <a:extLst>
              <a:ext uri="{FF2B5EF4-FFF2-40B4-BE49-F238E27FC236}">
                <a16:creationId xmlns:a16="http://schemas.microsoft.com/office/drawing/2014/main" id="{B459EFB9-65DE-ECE8-1C31-FFD4F3F09E0A}"/>
              </a:ext>
            </a:extLst>
          </p:cNvPr>
          <p:cNvGrpSpPr/>
          <p:nvPr/>
        </p:nvGrpSpPr>
        <p:grpSpPr>
          <a:xfrm>
            <a:off x="488460" y="926201"/>
            <a:ext cx="10388959" cy="4153799"/>
            <a:chOff x="237636" y="926201"/>
            <a:chExt cx="10388959" cy="4153799"/>
          </a:xfrm>
        </p:grpSpPr>
        <p:pic>
          <p:nvPicPr>
            <p:cNvPr id="5" name="Picture 4">
              <a:extLst>
                <a:ext uri="{FF2B5EF4-FFF2-40B4-BE49-F238E27FC236}">
                  <a16:creationId xmlns:a16="http://schemas.microsoft.com/office/drawing/2014/main" id="{CA3C31C1-C93C-AF06-616C-B5B9E6ECA129}"/>
                </a:ext>
              </a:extLst>
            </p:cNvPr>
            <p:cNvPicPr>
              <a:picLocks noChangeAspect="1"/>
            </p:cNvPicPr>
            <p:nvPr/>
          </p:nvPicPr>
          <p:blipFill rotWithShape="1">
            <a:blip r:embed="rId4"/>
            <a:srcRect t="8458" b="20797"/>
            <a:stretch/>
          </p:blipFill>
          <p:spPr>
            <a:xfrm>
              <a:off x="237636" y="926201"/>
              <a:ext cx="7828781" cy="4153799"/>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9D141E4B-8B6E-F7CD-2E0D-A389B07DF0A8}"/>
                </a:ext>
              </a:extLst>
            </p:cNvPr>
            <p:cNvPicPr>
              <a:picLocks noChangeAspect="1"/>
            </p:cNvPicPr>
            <p:nvPr/>
          </p:nvPicPr>
          <p:blipFill>
            <a:blip r:embed="rId5"/>
            <a:stretch>
              <a:fillRect/>
            </a:stretch>
          </p:blipFill>
          <p:spPr>
            <a:xfrm>
              <a:off x="9588500" y="1109910"/>
              <a:ext cx="1038095" cy="1019048"/>
            </a:xfrm>
            <a:prstGeom prst="rect">
              <a:avLst/>
            </a:prstGeom>
          </p:spPr>
        </p:pic>
        <p:cxnSp>
          <p:nvCxnSpPr>
            <p:cNvPr id="8" name="Straight Arrow Connector 7">
              <a:extLst>
                <a:ext uri="{FF2B5EF4-FFF2-40B4-BE49-F238E27FC236}">
                  <a16:creationId xmlns:a16="http://schemas.microsoft.com/office/drawing/2014/main" id="{603D111A-E237-0E98-D357-D6BCAA1B8B43}"/>
                </a:ext>
              </a:extLst>
            </p:cNvPr>
            <p:cNvCxnSpPr>
              <a:cxnSpLocks/>
            </p:cNvCxnSpPr>
            <p:nvPr/>
          </p:nvCxnSpPr>
          <p:spPr>
            <a:xfrm>
              <a:off x="7721600" y="1676400"/>
              <a:ext cx="18669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9" name="Picture 8" descr="previous of session information printout">
            <a:extLst>
              <a:ext uri="{FF2B5EF4-FFF2-40B4-BE49-F238E27FC236}">
                <a16:creationId xmlns:a16="http://schemas.microsoft.com/office/drawing/2014/main" id="{2DC4B580-4AD2-970C-47A3-DC4E96D6A276}"/>
              </a:ext>
            </a:extLst>
          </p:cNvPr>
          <p:cNvPicPr>
            <a:picLocks noChangeAspect="1"/>
          </p:cNvPicPr>
          <p:nvPr/>
        </p:nvPicPr>
        <p:blipFill>
          <a:blip r:embed="rId6"/>
          <a:stretch>
            <a:fillRect/>
          </a:stretch>
        </p:blipFill>
        <p:spPr>
          <a:xfrm>
            <a:off x="5693405" y="2261866"/>
            <a:ext cx="5885819" cy="3883248"/>
          </a:xfrm>
          <a:prstGeom prst="rect">
            <a:avLst/>
          </a:prstGeom>
          <a:ln>
            <a:noFill/>
          </a:ln>
          <a:effectLst>
            <a:outerShdw blurRad="292100" dist="139700" dir="2700000" algn="tl" rotWithShape="0">
              <a:srgbClr val="333333">
                <a:alpha val="65000"/>
              </a:srgbClr>
            </a:outerShdw>
          </a:effectLst>
        </p:spPr>
      </p:pic>
      <p:sp>
        <p:nvSpPr>
          <p:cNvPr id="18" name="Slide Number Placeholder 3">
            <a:extLst>
              <a:ext uri="{FF2B5EF4-FFF2-40B4-BE49-F238E27FC236}">
                <a16:creationId xmlns:a16="http://schemas.microsoft.com/office/drawing/2014/main" id="{F2F57C06-7C98-4DD6-B3F2-D42EF56C37B7}"/>
              </a:ext>
            </a:extLst>
          </p:cNvPr>
          <p:cNvSpPr txBox="1">
            <a:spLocks/>
          </p:cNvSpPr>
          <p:nvPr/>
        </p:nvSpPr>
        <p:spPr>
          <a:xfrm>
            <a:off x="11579224" y="6445531"/>
            <a:ext cx="518041" cy="3259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477EC8-074D-41C4-94AE-E9EA7CEEA348}" type="slidenum">
              <a:rPr lang="en-US" sz="1200" smtClean="0">
                <a:solidFill>
                  <a:schemeClr val="bg1"/>
                </a:solidFill>
              </a:rPr>
              <a:pPr algn="r"/>
              <a:t>22</a:t>
            </a:fld>
            <a:endParaRPr lang="en-US" sz="1200" dirty="0">
              <a:solidFill>
                <a:schemeClr val="bg1"/>
              </a:solidFill>
            </a:endParaRPr>
          </a:p>
        </p:txBody>
      </p:sp>
    </p:spTree>
    <p:custDataLst>
      <p:tags r:id="rId1"/>
    </p:custDataLst>
    <p:extLst>
      <p:ext uri="{BB962C8B-B14F-4D97-AF65-F5344CB8AC3E}">
        <p14:creationId xmlns:p14="http://schemas.microsoft.com/office/powerpoint/2010/main" val="2522917785"/>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3347" y="2488019"/>
            <a:ext cx="6632003" cy="826258"/>
          </a:xfrm>
        </p:spPr>
        <p:txBody>
          <a:bodyPr/>
          <a:lstStyle/>
          <a:p>
            <a:r>
              <a:rPr lang="en-US" dirty="0"/>
              <a:t>Navigate a Test Using Braille</a:t>
            </a:r>
          </a:p>
        </p:txBody>
      </p:sp>
    </p:spTree>
    <p:extLst>
      <p:ext uri="{BB962C8B-B14F-4D97-AF65-F5344CB8AC3E}">
        <p14:creationId xmlns:p14="http://schemas.microsoft.com/office/powerpoint/2010/main" val="2638544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JAWS Keyboard Commands</a:t>
            </a:r>
          </a:p>
        </p:txBody>
      </p:sp>
      <p:graphicFrame>
        <p:nvGraphicFramePr>
          <p:cNvPr id="5" name="Table 4" descr="Table with tow columns and ten rows. The columns are Action and Keyboard Command. The rows list different commands. "/>
          <p:cNvGraphicFramePr>
            <a:graphicFrameLocks noGrp="1"/>
          </p:cNvGraphicFramePr>
          <p:nvPr>
            <p:extLst>
              <p:ext uri="{D42A27DB-BD31-4B8C-83A1-F6EECF244321}">
                <p14:modId xmlns:p14="http://schemas.microsoft.com/office/powerpoint/2010/main" val="748874467"/>
              </p:ext>
            </p:extLst>
          </p:nvPr>
        </p:nvGraphicFramePr>
        <p:xfrm>
          <a:off x="1993626" y="1420685"/>
          <a:ext cx="7886699" cy="4345937"/>
        </p:xfrm>
        <a:graphic>
          <a:graphicData uri="http://schemas.openxmlformats.org/drawingml/2006/table">
            <a:tbl>
              <a:tblPr firstRow="1" firstCol="1" bandRow="1">
                <a:tableStyleId>{B301B821-A1FF-4177-AEE7-76D212191A09}</a:tableStyleId>
              </a:tblPr>
              <a:tblGrid>
                <a:gridCol w="5448299">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tblGrid>
              <a:tr h="388903">
                <a:tc>
                  <a:txBody>
                    <a:bodyPr/>
                    <a:lstStyle/>
                    <a:p>
                      <a:pPr marL="73025" marR="73025">
                        <a:spcBef>
                          <a:spcPts val="0"/>
                        </a:spcBef>
                        <a:spcAft>
                          <a:spcPts val="400"/>
                        </a:spcAft>
                      </a:pPr>
                      <a:r>
                        <a:rPr lang="en-US" sz="1800" b="1" dirty="0">
                          <a:effectLst/>
                        </a:rPr>
                        <a:t>Action</a:t>
                      </a:r>
                      <a:endParaRPr lang="en-US" sz="1800" b="1" dirty="0">
                        <a:effectLst/>
                        <a:latin typeface="Arial"/>
                        <a:ea typeface="Times New Roman"/>
                        <a:cs typeface="Times New Roman"/>
                      </a:endParaRPr>
                    </a:p>
                  </a:txBody>
                  <a:tcPr marL="0" marR="0" marT="0" marB="0"/>
                </a:tc>
                <a:tc>
                  <a:txBody>
                    <a:bodyPr/>
                    <a:lstStyle/>
                    <a:p>
                      <a:pPr marL="73025" marR="73025">
                        <a:spcBef>
                          <a:spcPts val="0"/>
                        </a:spcBef>
                        <a:spcAft>
                          <a:spcPts val="400"/>
                        </a:spcAft>
                      </a:pPr>
                      <a:r>
                        <a:rPr lang="en-US" sz="1800" b="1" dirty="0">
                          <a:effectLst/>
                        </a:rPr>
                        <a:t>Keyboard Command</a:t>
                      </a:r>
                      <a:endParaRPr lang="en-US" sz="1800" b="1" dirty="0">
                        <a:effectLst/>
                        <a:latin typeface="Arial"/>
                        <a:ea typeface="Times New Roman"/>
                        <a:cs typeface="Times New Roman"/>
                      </a:endParaRPr>
                    </a:p>
                  </a:txBody>
                  <a:tcPr marL="0" marR="0" marT="0" marB="0"/>
                </a:tc>
                <a:extLst>
                  <a:ext uri="{0D108BD9-81ED-4DB2-BD59-A6C34878D82A}">
                    <a16:rowId xmlns:a16="http://schemas.microsoft.com/office/drawing/2014/main" val="10000"/>
                  </a:ext>
                </a:extLst>
              </a:tr>
              <a:tr h="340508">
                <a:tc>
                  <a:txBody>
                    <a:bodyPr/>
                    <a:lstStyle/>
                    <a:p>
                      <a:pPr marL="73025" marR="73025">
                        <a:spcBef>
                          <a:spcPts val="0"/>
                        </a:spcBef>
                        <a:spcAft>
                          <a:spcPts val="400"/>
                        </a:spcAft>
                      </a:pPr>
                      <a:r>
                        <a:rPr lang="en-US" sz="1800" b="0" dirty="0">
                          <a:effectLst/>
                        </a:rPr>
                        <a:t>Navigate to the next landmark element on the page. </a:t>
                      </a:r>
                      <a:endParaRPr lang="en-US" sz="1800" b="0" dirty="0">
                        <a:effectLst/>
                        <a:latin typeface="Arial"/>
                        <a:ea typeface="Times New Roman"/>
                        <a:cs typeface="Times New Roman"/>
                      </a:endParaRPr>
                    </a:p>
                  </a:txBody>
                  <a:tcPr marL="0" marR="0" marT="0" marB="0" anchor="ctr"/>
                </a:tc>
                <a:tc>
                  <a:txBody>
                    <a:bodyPr/>
                    <a:lstStyle/>
                    <a:p>
                      <a:pPr marL="73025" marR="73025">
                        <a:spcBef>
                          <a:spcPts val="0"/>
                        </a:spcBef>
                        <a:spcAft>
                          <a:spcPts val="400"/>
                        </a:spcAft>
                      </a:pPr>
                      <a:r>
                        <a:rPr lang="en-US" sz="1800" b="0" dirty="0">
                          <a:effectLst/>
                        </a:rPr>
                        <a:t>R</a:t>
                      </a:r>
                      <a:endParaRPr lang="en-US" sz="1800" b="0" dirty="0">
                        <a:effectLst/>
                        <a:latin typeface="Arial"/>
                        <a:ea typeface="Times New Roman"/>
                        <a:cs typeface="Times New Roman"/>
                      </a:endParaRPr>
                    </a:p>
                  </a:txBody>
                  <a:tcPr marL="0" marR="0" marT="0" marB="0" anchor="ctr"/>
                </a:tc>
                <a:extLst>
                  <a:ext uri="{0D108BD9-81ED-4DB2-BD59-A6C34878D82A}">
                    <a16:rowId xmlns:a16="http://schemas.microsoft.com/office/drawing/2014/main" val="10001"/>
                  </a:ext>
                </a:extLst>
              </a:tr>
              <a:tr h="340508">
                <a:tc>
                  <a:txBody>
                    <a:bodyPr/>
                    <a:lstStyle/>
                    <a:p>
                      <a:pPr marL="73025" marR="73025">
                        <a:spcBef>
                          <a:spcPts val="0"/>
                        </a:spcBef>
                        <a:spcAft>
                          <a:spcPts val="400"/>
                        </a:spcAft>
                      </a:pPr>
                      <a:r>
                        <a:rPr lang="en-US" sz="1800" b="0">
                          <a:effectLst/>
                        </a:rPr>
                        <a:t>Move to the next line on the page.</a:t>
                      </a:r>
                      <a:endParaRPr lang="en-US" sz="1800" b="0">
                        <a:effectLst/>
                        <a:latin typeface="Arial"/>
                        <a:ea typeface="Times New Roman"/>
                        <a:cs typeface="Times New Roman"/>
                      </a:endParaRPr>
                    </a:p>
                  </a:txBody>
                  <a:tcPr marL="0" marR="0" marT="0" marB="0" anchor="ctr"/>
                </a:tc>
                <a:tc>
                  <a:txBody>
                    <a:bodyPr/>
                    <a:lstStyle/>
                    <a:p>
                      <a:pPr marL="73025" marR="73025">
                        <a:spcBef>
                          <a:spcPts val="0"/>
                        </a:spcBef>
                        <a:spcAft>
                          <a:spcPts val="400"/>
                        </a:spcAft>
                      </a:pPr>
                      <a:r>
                        <a:rPr lang="en-US" sz="1800" b="0" dirty="0">
                          <a:effectLst/>
                        </a:rPr>
                        <a:t>Down Arrow</a:t>
                      </a:r>
                      <a:endParaRPr lang="en-US" sz="1800" b="0" dirty="0">
                        <a:effectLst/>
                        <a:latin typeface="Arial"/>
                        <a:ea typeface="Times New Roman"/>
                        <a:cs typeface="Times New Roman"/>
                      </a:endParaRPr>
                    </a:p>
                  </a:txBody>
                  <a:tcPr marL="0" marR="0" marT="0" marB="0" anchor="ctr"/>
                </a:tc>
                <a:extLst>
                  <a:ext uri="{0D108BD9-81ED-4DB2-BD59-A6C34878D82A}">
                    <a16:rowId xmlns:a16="http://schemas.microsoft.com/office/drawing/2014/main" val="10002"/>
                  </a:ext>
                </a:extLst>
              </a:tr>
              <a:tr h="340508">
                <a:tc>
                  <a:txBody>
                    <a:bodyPr/>
                    <a:lstStyle/>
                    <a:p>
                      <a:pPr marL="73025" marR="73025">
                        <a:spcBef>
                          <a:spcPts val="0"/>
                        </a:spcBef>
                        <a:spcAft>
                          <a:spcPts val="400"/>
                        </a:spcAft>
                      </a:pPr>
                      <a:r>
                        <a:rPr lang="en-US" sz="1800" b="0" dirty="0">
                          <a:effectLst/>
                        </a:rPr>
                        <a:t>Move to the previous line on the page.</a:t>
                      </a:r>
                      <a:endParaRPr lang="en-US" sz="1800" b="0" dirty="0">
                        <a:effectLst/>
                        <a:latin typeface="Arial"/>
                        <a:ea typeface="Times New Roman"/>
                        <a:cs typeface="Times New Roman"/>
                      </a:endParaRPr>
                    </a:p>
                  </a:txBody>
                  <a:tcPr marL="0" marR="0" marT="0" marB="0" anchor="ctr"/>
                </a:tc>
                <a:tc>
                  <a:txBody>
                    <a:bodyPr/>
                    <a:lstStyle/>
                    <a:p>
                      <a:pPr marL="73025" marR="73025">
                        <a:spcBef>
                          <a:spcPts val="0"/>
                        </a:spcBef>
                        <a:spcAft>
                          <a:spcPts val="400"/>
                        </a:spcAft>
                      </a:pPr>
                      <a:r>
                        <a:rPr lang="en-US" sz="1800" b="0" dirty="0">
                          <a:effectLst/>
                        </a:rPr>
                        <a:t>Up Arrow</a:t>
                      </a:r>
                      <a:endParaRPr lang="en-US" sz="1800" b="0" dirty="0">
                        <a:effectLst/>
                        <a:latin typeface="Arial"/>
                        <a:ea typeface="Times New Roman"/>
                        <a:cs typeface="Times New Roman"/>
                      </a:endParaRPr>
                    </a:p>
                  </a:txBody>
                  <a:tcPr marL="0" marR="0" marT="0" marB="0" anchor="ctr"/>
                </a:tc>
                <a:extLst>
                  <a:ext uri="{0D108BD9-81ED-4DB2-BD59-A6C34878D82A}">
                    <a16:rowId xmlns:a16="http://schemas.microsoft.com/office/drawing/2014/main" val="10003"/>
                  </a:ext>
                </a:extLst>
              </a:tr>
              <a:tr h="340508">
                <a:tc>
                  <a:txBody>
                    <a:bodyPr/>
                    <a:lstStyle/>
                    <a:p>
                      <a:pPr marL="73025" marR="73025">
                        <a:spcBef>
                          <a:spcPts val="0"/>
                        </a:spcBef>
                        <a:spcAft>
                          <a:spcPts val="400"/>
                        </a:spcAft>
                      </a:pPr>
                      <a:r>
                        <a:rPr lang="en-US" sz="1800" b="0" dirty="0">
                          <a:effectLst/>
                        </a:rPr>
                        <a:t>Move to the next component on the page.</a:t>
                      </a:r>
                    </a:p>
                  </a:txBody>
                  <a:tcPr marL="0" marR="0" marT="0" marB="0" anchor="ctr"/>
                </a:tc>
                <a:tc>
                  <a:txBody>
                    <a:bodyPr/>
                    <a:lstStyle/>
                    <a:p>
                      <a:pPr marL="73025" marR="73025">
                        <a:spcBef>
                          <a:spcPts val="0"/>
                        </a:spcBef>
                        <a:spcAft>
                          <a:spcPts val="400"/>
                        </a:spcAft>
                      </a:pPr>
                      <a:r>
                        <a:rPr lang="en-US" sz="1800" b="0" dirty="0">
                          <a:effectLst/>
                        </a:rPr>
                        <a:t>Tab</a:t>
                      </a:r>
                      <a:endParaRPr lang="en-US" sz="1800" b="0" dirty="0">
                        <a:effectLst/>
                        <a:latin typeface="Arial"/>
                        <a:ea typeface="Times New Roman"/>
                        <a:cs typeface="Times New Roman"/>
                      </a:endParaRPr>
                    </a:p>
                  </a:txBody>
                  <a:tcPr marL="0" marR="0" marT="0" marB="0" anchor="ctr"/>
                </a:tc>
                <a:extLst>
                  <a:ext uri="{0D108BD9-81ED-4DB2-BD59-A6C34878D82A}">
                    <a16:rowId xmlns:a16="http://schemas.microsoft.com/office/drawing/2014/main" val="10004"/>
                  </a:ext>
                </a:extLst>
              </a:tr>
              <a:tr h="340508">
                <a:tc>
                  <a:txBody>
                    <a:bodyPr/>
                    <a:lstStyle/>
                    <a:p>
                      <a:pPr marL="73025" marR="73025">
                        <a:spcBef>
                          <a:spcPts val="0"/>
                        </a:spcBef>
                        <a:spcAft>
                          <a:spcPts val="400"/>
                        </a:spcAft>
                      </a:pPr>
                      <a:r>
                        <a:rPr lang="en-US" sz="1800" b="0">
                          <a:effectLst/>
                        </a:rPr>
                        <a:t>Move to the previous component on the page.</a:t>
                      </a:r>
                      <a:endParaRPr lang="en-US" sz="1800" b="0">
                        <a:effectLst/>
                        <a:latin typeface="Arial"/>
                        <a:ea typeface="Times New Roman"/>
                        <a:cs typeface="Times New Roman"/>
                      </a:endParaRPr>
                    </a:p>
                  </a:txBody>
                  <a:tcPr marL="0" marR="0" marT="0" marB="0" anchor="ctr"/>
                </a:tc>
                <a:tc>
                  <a:txBody>
                    <a:bodyPr/>
                    <a:lstStyle/>
                    <a:p>
                      <a:pPr marL="73025" marR="73025">
                        <a:spcBef>
                          <a:spcPts val="0"/>
                        </a:spcBef>
                        <a:spcAft>
                          <a:spcPts val="400"/>
                        </a:spcAft>
                      </a:pPr>
                      <a:r>
                        <a:rPr lang="en-US" sz="1800" b="0" dirty="0">
                          <a:effectLst/>
                        </a:rPr>
                        <a:t>Shift + Tab</a:t>
                      </a:r>
                      <a:endParaRPr lang="en-US" sz="1800" b="0" dirty="0">
                        <a:effectLst/>
                        <a:latin typeface="Arial"/>
                        <a:ea typeface="Times New Roman"/>
                        <a:cs typeface="Times New Roman"/>
                      </a:endParaRPr>
                    </a:p>
                  </a:txBody>
                  <a:tcPr marL="0" marR="0" marT="0" marB="0" anchor="ctr"/>
                </a:tc>
                <a:extLst>
                  <a:ext uri="{0D108BD9-81ED-4DB2-BD59-A6C34878D82A}">
                    <a16:rowId xmlns:a16="http://schemas.microsoft.com/office/drawing/2014/main" val="10005"/>
                  </a:ext>
                </a:extLst>
              </a:tr>
              <a:tr h="340508">
                <a:tc>
                  <a:txBody>
                    <a:bodyPr/>
                    <a:lstStyle/>
                    <a:p>
                      <a:pPr marL="73025" marR="73025">
                        <a:spcBef>
                          <a:spcPts val="0"/>
                        </a:spcBef>
                        <a:spcAft>
                          <a:spcPts val="400"/>
                        </a:spcAft>
                      </a:pPr>
                      <a:r>
                        <a:rPr lang="en-US" sz="1800" b="0" dirty="0">
                          <a:effectLst/>
                        </a:rPr>
                        <a:t>Jump to the next heading on the page. </a:t>
                      </a:r>
                    </a:p>
                  </a:txBody>
                  <a:tcPr marL="0" marR="0" marT="0" marB="0" anchor="ctr"/>
                </a:tc>
                <a:tc>
                  <a:txBody>
                    <a:bodyPr/>
                    <a:lstStyle/>
                    <a:p>
                      <a:pPr marL="73025" marR="73025">
                        <a:spcBef>
                          <a:spcPts val="0"/>
                        </a:spcBef>
                        <a:spcAft>
                          <a:spcPts val="400"/>
                        </a:spcAft>
                      </a:pPr>
                      <a:r>
                        <a:rPr lang="en-US" sz="1800" b="0" dirty="0">
                          <a:effectLst/>
                        </a:rPr>
                        <a:t>H</a:t>
                      </a:r>
                      <a:endParaRPr lang="en-US" sz="1800" b="0" dirty="0">
                        <a:effectLst/>
                        <a:latin typeface="Arial"/>
                        <a:ea typeface="Times New Roman"/>
                        <a:cs typeface="Times New Roman"/>
                      </a:endParaRPr>
                    </a:p>
                  </a:txBody>
                  <a:tcPr marL="0" marR="0" marT="0" marB="0" anchor="ctr"/>
                </a:tc>
                <a:extLst>
                  <a:ext uri="{0D108BD9-81ED-4DB2-BD59-A6C34878D82A}">
                    <a16:rowId xmlns:a16="http://schemas.microsoft.com/office/drawing/2014/main" val="10006"/>
                  </a:ext>
                </a:extLst>
              </a:tr>
              <a:tr h="340508">
                <a:tc>
                  <a:txBody>
                    <a:bodyPr/>
                    <a:lstStyle/>
                    <a:p>
                      <a:pPr marL="73025" marR="73025">
                        <a:spcBef>
                          <a:spcPts val="0"/>
                        </a:spcBef>
                        <a:spcAft>
                          <a:spcPts val="400"/>
                        </a:spcAft>
                      </a:pPr>
                      <a:r>
                        <a:rPr lang="en-US" sz="1800" b="0">
                          <a:effectLst/>
                        </a:rPr>
                        <a:t>Jump to the previous header on the page.</a:t>
                      </a:r>
                      <a:endParaRPr lang="en-US" sz="1800" b="0">
                        <a:effectLst/>
                        <a:latin typeface="Arial"/>
                        <a:ea typeface="Times New Roman"/>
                        <a:cs typeface="Times New Roman"/>
                      </a:endParaRPr>
                    </a:p>
                  </a:txBody>
                  <a:tcPr marL="0" marR="0" marT="0" marB="0" anchor="ctr"/>
                </a:tc>
                <a:tc>
                  <a:txBody>
                    <a:bodyPr/>
                    <a:lstStyle/>
                    <a:p>
                      <a:pPr marL="73025" marR="73025">
                        <a:spcBef>
                          <a:spcPts val="0"/>
                        </a:spcBef>
                        <a:spcAft>
                          <a:spcPts val="400"/>
                        </a:spcAft>
                      </a:pPr>
                      <a:r>
                        <a:rPr lang="en-US" sz="1800" b="0" dirty="0">
                          <a:effectLst/>
                        </a:rPr>
                        <a:t>Shift + H</a:t>
                      </a:r>
                      <a:endParaRPr lang="en-US" sz="1800" b="0" dirty="0">
                        <a:effectLst/>
                        <a:latin typeface="Arial"/>
                        <a:ea typeface="Times New Roman"/>
                        <a:cs typeface="Times New Roman"/>
                      </a:endParaRPr>
                    </a:p>
                  </a:txBody>
                  <a:tcPr marL="0" marR="0" marT="0" marB="0" anchor="ctr"/>
                </a:tc>
                <a:extLst>
                  <a:ext uri="{0D108BD9-81ED-4DB2-BD59-A6C34878D82A}">
                    <a16:rowId xmlns:a16="http://schemas.microsoft.com/office/drawing/2014/main" val="10007"/>
                  </a:ext>
                </a:extLst>
              </a:tr>
              <a:tr h="340508">
                <a:tc>
                  <a:txBody>
                    <a:bodyPr/>
                    <a:lstStyle/>
                    <a:p>
                      <a:pPr marL="73025" marR="73025">
                        <a:spcBef>
                          <a:spcPts val="0"/>
                        </a:spcBef>
                        <a:spcAft>
                          <a:spcPts val="400"/>
                        </a:spcAft>
                      </a:pPr>
                      <a:r>
                        <a:rPr lang="en-US" sz="1800" b="0">
                          <a:effectLst/>
                        </a:rPr>
                        <a:t>Select an option or button.</a:t>
                      </a:r>
                      <a:endParaRPr lang="en-US" sz="1800" b="0">
                        <a:effectLst/>
                        <a:latin typeface="Arial"/>
                        <a:ea typeface="Times New Roman"/>
                        <a:cs typeface="Times New Roman"/>
                      </a:endParaRPr>
                    </a:p>
                  </a:txBody>
                  <a:tcPr marL="0" marR="0" marT="0" marB="0" anchor="ctr"/>
                </a:tc>
                <a:tc>
                  <a:txBody>
                    <a:bodyPr/>
                    <a:lstStyle/>
                    <a:p>
                      <a:pPr marL="73025" marR="73025">
                        <a:spcBef>
                          <a:spcPts val="0"/>
                        </a:spcBef>
                        <a:spcAft>
                          <a:spcPts val="400"/>
                        </a:spcAft>
                      </a:pPr>
                      <a:r>
                        <a:rPr lang="en-US" sz="1800" b="0" dirty="0">
                          <a:effectLst/>
                        </a:rPr>
                        <a:t>Enter</a:t>
                      </a:r>
                      <a:endParaRPr lang="en-US" sz="1800" b="0" dirty="0">
                        <a:effectLst/>
                        <a:latin typeface="Arial"/>
                        <a:ea typeface="Times New Roman"/>
                        <a:cs typeface="Times New Roman"/>
                      </a:endParaRPr>
                    </a:p>
                  </a:txBody>
                  <a:tcPr marL="0" marR="0" marT="0" marB="0" anchor="ctr"/>
                </a:tc>
                <a:extLst>
                  <a:ext uri="{0D108BD9-81ED-4DB2-BD59-A6C34878D82A}">
                    <a16:rowId xmlns:a16="http://schemas.microsoft.com/office/drawing/2014/main" val="10008"/>
                  </a:ext>
                </a:extLst>
              </a:tr>
              <a:tr h="950601">
                <a:tc>
                  <a:txBody>
                    <a:bodyPr/>
                    <a:lstStyle/>
                    <a:p>
                      <a:pPr marL="73025" marR="73025">
                        <a:spcBef>
                          <a:spcPts val="0"/>
                        </a:spcBef>
                        <a:spcAft>
                          <a:spcPts val="400"/>
                        </a:spcAft>
                      </a:pPr>
                      <a:r>
                        <a:rPr lang="en-US" sz="1800" b="0" dirty="0">
                          <a:effectLst/>
                        </a:rPr>
                        <a:t>Read everything on the page </a:t>
                      </a:r>
                      <a:br>
                        <a:rPr lang="en-US" sz="1800" b="0" dirty="0">
                          <a:effectLst/>
                        </a:rPr>
                      </a:br>
                      <a:r>
                        <a:rPr lang="en-US" sz="1800" b="0" dirty="0">
                          <a:effectLst/>
                        </a:rPr>
                        <a:t>(from your current place on the page).</a:t>
                      </a:r>
                      <a:endParaRPr lang="en-US" sz="1800" b="0" dirty="0">
                        <a:effectLst/>
                        <a:latin typeface="Arial"/>
                        <a:ea typeface="Times New Roman"/>
                        <a:cs typeface="Times New Roman"/>
                      </a:endParaRPr>
                    </a:p>
                  </a:txBody>
                  <a:tcPr marL="0" marR="0" marT="0" marB="0" anchor="ctr"/>
                </a:tc>
                <a:tc>
                  <a:txBody>
                    <a:bodyPr/>
                    <a:lstStyle/>
                    <a:p>
                      <a:pPr marL="73025" marR="73025">
                        <a:spcBef>
                          <a:spcPts val="0"/>
                        </a:spcBef>
                        <a:spcAft>
                          <a:spcPts val="400"/>
                        </a:spcAft>
                      </a:pPr>
                      <a:r>
                        <a:rPr lang="en-US" sz="1800" b="0" dirty="0">
                          <a:effectLst/>
                        </a:rPr>
                        <a:t>Insert + Down arrow</a:t>
                      </a:r>
                      <a:endParaRPr lang="en-US" sz="1800" b="0" dirty="0">
                        <a:effectLst/>
                        <a:latin typeface="Arial"/>
                        <a:ea typeface="Times New Roman"/>
                        <a:cs typeface="Times New Roman"/>
                      </a:endParaRPr>
                    </a:p>
                  </a:txBody>
                  <a:tcPr marL="0" marR="0" marT="0" marB="0" anchor="ctr"/>
                </a:tc>
                <a:extLst>
                  <a:ext uri="{0D108BD9-81ED-4DB2-BD59-A6C34878D82A}">
                    <a16:rowId xmlns:a16="http://schemas.microsoft.com/office/drawing/2014/main" val="10009"/>
                  </a:ext>
                </a:extLst>
              </a:tr>
              <a:tr h="282369">
                <a:tc>
                  <a:txBody>
                    <a:bodyPr/>
                    <a:lstStyle/>
                    <a:p>
                      <a:pPr marL="73025" marR="73025">
                        <a:spcBef>
                          <a:spcPts val="0"/>
                        </a:spcBef>
                        <a:spcAft>
                          <a:spcPts val="400"/>
                        </a:spcAft>
                      </a:pPr>
                      <a:r>
                        <a:rPr lang="en-US" sz="1800" b="0">
                          <a:effectLst/>
                        </a:rPr>
                        <a:t>Stop JAWS from reading.</a:t>
                      </a:r>
                      <a:endParaRPr lang="en-US" sz="1800" b="0">
                        <a:effectLst/>
                        <a:latin typeface="Arial"/>
                        <a:ea typeface="Times New Roman"/>
                        <a:cs typeface="Times New Roman"/>
                      </a:endParaRPr>
                    </a:p>
                  </a:txBody>
                  <a:tcPr marL="0" marR="0" marT="0" marB="0" anchor="ctr"/>
                </a:tc>
                <a:tc>
                  <a:txBody>
                    <a:bodyPr/>
                    <a:lstStyle/>
                    <a:p>
                      <a:pPr marL="73025" marR="73025">
                        <a:spcBef>
                          <a:spcPts val="0"/>
                        </a:spcBef>
                        <a:spcAft>
                          <a:spcPts val="400"/>
                        </a:spcAft>
                      </a:pPr>
                      <a:r>
                        <a:rPr lang="en-US" sz="1800" b="0" dirty="0">
                          <a:effectLst/>
                        </a:rPr>
                        <a:t>Ctrl</a:t>
                      </a:r>
                      <a:endParaRPr lang="en-US" sz="1800" b="0" dirty="0">
                        <a:effectLst/>
                        <a:latin typeface="Arial"/>
                        <a:ea typeface="Times New Roman"/>
                        <a:cs typeface="Times New Roman"/>
                      </a:endParaRPr>
                    </a:p>
                  </a:txBody>
                  <a:tcPr marL="0" marR="0" marT="0" marB="0" anchor="ctr"/>
                </a:tc>
                <a:extLst>
                  <a:ext uri="{0D108BD9-81ED-4DB2-BD59-A6C34878D82A}">
                    <a16:rowId xmlns:a16="http://schemas.microsoft.com/office/drawing/2014/main" val="10010"/>
                  </a:ext>
                </a:extLst>
              </a:tr>
            </a:tbl>
          </a:graphicData>
        </a:graphic>
      </p:graphicFrame>
      <p:sp>
        <p:nvSpPr>
          <p:cNvPr id="6" name="Slide Number Placeholder 3">
            <a:extLst>
              <a:ext uri="{FF2B5EF4-FFF2-40B4-BE49-F238E27FC236}">
                <a16:creationId xmlns:a16="http://schemas.microsoft.com/office/drawing/2014/main" id="{7A55E56B-7C3C-4F42-AB35-ED7BBE6412E4}"/>
              </a:ext>
            </a:extLst>
          </p:cNvPr>
          <p:cNvSpPr txBox="1">
            <a:spLocks/>
          </p:cNvSpPr>
          <p:nvPr/>
        </p:nvSpPr>
        <p:spPr>
          <a:xfrm>
            <a:off x="11579224" y="6445531"/>
            <a:ext cx="518041" cy="3259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477EC8-074D-41C4-94AE-E9EA7CEEA348}" type="slidenum">
              <a:rPr lang="en-US" sz="1200" smtClean="0">
                <a:solidFill>
                  <a:schemeClr val="bg1"/>
                </a:solidFill>
              </a:rPr>
              <a:pPr algn="r"/>
              <a:t>24</a:t>
            </a:fld>
            <a:endParaRPr lang="en-US" sz="1200" dirty="0">
              <a:solidFill>
                <a:schemeClr val="bg1"/>
              </a:solidFill>
            </a:endParaRPr>
          </a:p>
        </p:txBody>
      </p:sp>
    </p:spTree>
    <p:extLst>
      <p:ext uri="{BB962C8B-B14F-4D97-AF65-F5344CB8AC3E}">
        <p14:creationId xmlns:p14="http://schemas.microsoft.com/office/powerpoint/2010/main" val="2561349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itle 1"/>
          <p:cNvSpPr>
            <a:spLocks noGrp="1"/>
          </p:cNvSpPr>
          <p:nvPr>
            <p:ph type="title"/>
          </p:nvPr>
        </p:nvSpPr>
        <p:spPr/>
        <p:txBody>
          <a:bodyPr/>
          <a:lstStyle/>
          <a:p>
            <a:r>
              <a:rPr lang="en-US" altLang="en-US" dirty="0"/>
              <a:t>Student Sign In</a:t>
            </a:r>
            <a:endParaRPr altLang="en-US" dirty="0"/>
          </a:p>
        </p:txBody>
      </p:sp>
      <p:sp>
        <p:nvSpPr>
          <p:cNvPr id="8" name="Content Placeholder 1"/>
          <p:cNvSpPr txBox="1">
            <a:spLocks/>
          </p:cNvSpPr>
          <p:nvPr/>
        </p:nvSpPr>
        <p:spPr>
          <a:xfrm>
            <a:off x="809177" y="831807"/>
            <a:ext cx="10966448" cy="518013"/>
          </a:xfrm>
          <a:prstGeom prst="rect">
            <a:avLst/>
          </a:prstGeom>
        </p:spPr>
        <p:txBody>
          <a:bodyPr/>
          <a:lst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466344"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6858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a:lstStyle>
          <a:p>
            <a:pPr marL="0" indent="0">
              <a:buNone/>
            </a:pPr>
            <a:r>
              <a:rPr lang="en-US" dirty="0">
                <a:solidFill>
                  <a:srgbClr val="53565A"/>
                </a:solidFill>
              </a:rPr>
              <a:t>Students use the </a:t>
            </a:r>
            <a:r>
              <a:rPr lang="en-US" b="1" dirty="0">
                <a:solidFill>
                  <a:srgbClr val="53565A"/>
                </a:solidFill>
              </a:rPr>
              <a:t>Tab</a:t>
            </a:r>
            <a:r>
              <a:rPr lang="en-US" dirty="0">
                <a:solidFill>
                  <a:srgbClr val="53565A"/>
                </a:solidFill>
              </a:rPr>
              <a:t> key to navigate between fields and enter their information. </a:t>
            </a:r>
          </a:p>
        </p:txBody>
      </p:sp>
      <p:grpSp>
        <p:nvGrpSpPr>
          <p:cNvPr id="2" name="Group 1" descr="Student Sign In page.">
            <a:extLst>
              <a:ext uri="{FF2B5EF4-FFF2-40B4-BE49-F238E27FC236}">
                <a16:creationId xmlns:a16="http://schemas.microsoft.com/office/drawing/2014/main" id="{BE94F3C3-0D2D-910C-FCC4-5E1094AF2786}"/>
              </a:ext>
            </a:extLst>
          </p:cNvPr>
          <p:cNvGrpSpPr/>
          <p:nvPr/>
        </p:nvGrpSpPr>
        <p:grpSpPr>
          <a:xfrm>
            <a:off x="2655246" y="1445621"/>
            <a:ext cx="6881508" cy="4562630"/>
            <a:chOff x="2127025" y="904651"/>
            <a:chExt cx="7614612" cy="5048698"/>
          </a:xfrm>
        </p:grpSpPr>
        <p:pic>
          <p:nvPicPr>
            <p:cNvPr id="3" name="Picture 2">
              <a:extLst>
                <a:ext uri="{FF2B5EF4-FFF2-40B4-BE49-F238E27FC236}">
                  <a16:creationId xmlns:a16="http://schemas.microsoft.com/office/drawing/2014/main" id="{DD2E36AE-6788-ED27-8146-EB6D0E1BC0FA}"/>
                </a:ext>
              </a:extLst>
            </p:cNvPr>
            <p:cNvPicPr>
              <a:picLocks noChangeAspect="1"/>
            </p:cNvPicPr>
            <p:nvPr/>
          </p:nvPicPr>
          <p:blipFill>
            <a:blip r:embed="rId4"/>
            <a:stretch>
              <a:fillRect/>
            </a:stretch>
          </p:blipFill>
          <p:spPr>
            <a:xfrm>
              <a:off x="2127025" y="904651"/>
              <a:ext cx="7614612" cy="5048698"/>
            </a:xfrm>
            <a:prstGeom prst="rect">
              <a:avLst/>
            </a:prstGeom>
            <a:ln>
              <a:noFill/>
            </a:ln>
            <a:effectLst>
              <a:outerShdw blurRad="292100" dist="139700" dir="2700000" algn="tl" rotWithShape="0">
                <a:srgbClr val="333333">
                  <a:alpha val="65000"/>
                </a:srgbClr>
              </a:outerShdw>
            </a:effectLst>
          </p:spPr>
        </p:pic>
        <p:grpSp>
          <p:nvGrpSpPr>
            <p:cNvPr id="4" name="Group 3" descr="Image fo the Secure Browser sign in screen.">
              <a:extLst>
                <a:ext uri="{FF2B5EF4-FFF2-40B4-BE49-F238E27FC236}">
                  <a16:creationId xmlns:a16="http://schemas.microsoft.com/office/drawing/2014/main" id="{57B17188-D769-DD83-6CCA-9DEC589B318C}"/>
                </a:ext>
              </a:extLst>
            </p:cNvPr>
            <p:cNvGrpSpPr/>
            <p:nvPr/>
          </p:nvGrpSpPr>
          <p:grpSpPr>
            <a:xfrm>
              <a:off x="3880517" y="2349840"/>
              <a:ext cx="3497145" cy="3603508"/>
              <a:chOff x="4391251" y="2517504"/>
              <a:chExt cx="3062740" cy="3070191"/>
            </a:xfrm>
          </p:grpSpPr>
          <p:sp>
            <p:nvSpPr>
              <p:cNvPr id="5" name="Arrow: Left 4">
                <a:extLst>
                  <a:ext uri="{FF2B5EF4-FFF2-40B4-BE49-F238E27FC236}">
                    <a16:creationId xmlns:a16="http://schemas.microsoft.com/office/drawing/2014/main" id="{7C70DC51-2B69-4E80-31F6-87B5AAB741C0}"/>
                  </a:ext>
                </a:extLst>
              </p:cNvPr>
              <p:cNvSpPr/>
              <p:nvPr/>
            </p:nvSpPr>
            <p:spPr>
              <a:xfrm rot="10800000">
                <a:off x="4391537" y="2517504"/>
                <a:ext cx="720734" cy="389535"/>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Left 6">
                <a:extLst>
                  <a:ext uri="{FF2B5EF4-FFF2-40B4-BE49-F238E27FC236}">
                    <a16:creationId xmlns:a16="http://schemas.microsoft.com/office/drawing/2014/main" id="{13FC73C1-FB00-6200-F321-9BE822125346}"/>
                  </a:ext>
                </a:extLst>
              </p:cNvPr>
              <p:cNvSpPr/>
              <p:nvPr/>
            </p:nvSpPr>
            <p:spPr>
              <a:xfrm rot="10800000">
                <a:off x="4426472" y="4069850"/>
                <a:ext cx="685800" cy="3810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Left 8">
                <a:extLst>
                  <a:ext uri="{FF2B5EF4-FFF2-40B4-BE49-F238E27FC236}">
                    <a16:creationId xmlns:a16="http://schemas.microsoft.com/office/drawing/2014/main" id="{39392FA4-3DDE-C30F-E97C-B4C5C3DD248D}"/>
                  </a:ext>
                </a:extLst>
              </p:cNvPr>
              <p:cNvSpPr/>
              <p:nvPr/>
            </p:nvSpPr>
            <p:spPr>
              <a:xfrm rot="10800000">
                <a:off x="4391251" y="3205199"/>
                <a:ext cx="685800" cy="3810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Left 9">
                <a:extLst>
                  <a:ext uri="{FF2B5EF4-FFF2-40B4-BE49-F238E27FC236}">
                    <a16:creationId xmlns:a16="http://schemas.microsoft.com/office/drawing/2014/main" id="{2D895828-0897-DCC6-451F-A06E1DAD158E}"/>
                  </a:ext>
                </a:extLst>
              </p:cNvPr>
              <p:cNvSpPr/>
              <p:nvPr/>
            </p:nvSpPr>
            <p:spPr>
              <a:xfrm>
                <a:off x="6768191" y="5206695"/>
                <a:ext cx="685800" cy="3810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 name="Slide Number Placeholder 3">
            <a:extLst>
              <a:ext uri="{FF2B5EF4-FFF2-40B4-BE49-F238E27FC236}">
                <a16:creationId xmlns:a16="http://schemas.microsoft.com/office/drawing/2014/main" id="{65B66F00-0906-4C36-ADEE-EC7283FB3DF1}"/>
              </a:ext>
            </a:extLst>
          </p:cNvPr>
          <p:cNvSpPr txBox="1">
            <a:spLocks/>
          </p:cNvSpPr>
          <p:nvPr/>
        </p:nvSpPr>
        <p:spPr>
          <a:xfrm>
            <a:off x="11579224" y="6445531"/>
            <a:ext cx="518041" cy="3259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477EC8-074D-41C4-94AE-E9EA7CEEA348}" type="slidenum">
              <a:rPr lang="en-US" sz="1200" smtClean="0">
                <a:solidFill>
                  <a:schemeClr val="bg1"/>
                </a:solidFill>
              </a:rPr>
              <a:pPr algn="r"/>
              <a:t>25</a:t>
            </a:fld>
            <a:endParaRPr lang="en-US" sz="1200" dirty="0">
              <a:solidFill>
                <a:schemeClr val="bg1"/>
              </a:solidFill>
            </a:endParaRPr>
          </a:p>
        </p:txBody>
      </p:sp>
    </p:spTree>
    <p:custDataLst>
      <p:tags r:id="rId1"/>
    </p:custDataLst>
    <p:extLst>
      <p:ext uri="{BB962C8B-B14F-4D97-AF65-F5344CB8AC3E}">
        <p14:creationId xmlns:p14="http://schemas.microsoft.com/office/powerpoint/2010/main" val="174663191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itle 1"/>
          <p:cNvSpPr>
            <a:spLocks noGrp="1"/>
          </p:cNvSpPr>
          <p:nvPr>
            <p:ph type="title"/>
          </p:nvPr>
        </p:nvSpPr>
        <p:spPr/>
        <p:txBody>
          <a:bodyPr/>
          <a:lstStyle/>
          <a:p>
            <a:r>
              <a:rPr lang="en-US" altLang="en-US" dirty="0"/>
              <a:t>Student Verification</a:t>
            </a:r>
            <a:endParaRPr altLang="en-US" dirty="0"/>
          </a:p>
        </p:txBody>
      </p:sp>
      <p:sp>
        <p:nvSpPr>
          <p:cNvPr id="8" name="Content Placeholder 1"/>
          <p:cNvSpPr txBox="1">
            <a:spLocks/>
          </p:cNvSpPr>
          <p:nvPr/>
        </p:nvSpPr>
        <p:spPr>
          <a:xfrm>
            <a:off x="775162" y="2286000"/>
            <a:ext cx="4561791" cy="2286000"/>
          </a:xfrm>
          <a:prstGeom prst="rect">
            <a:avLst/>
          </a:prstGeom>
        </p:spPr>
        <p:txBody>
          <a:bodyPr/>
          <a:lst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466344"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6858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a:lstStyle>
          <a:p>
            <a:pPr marL="0" indent="0">
              <a:spcBef>
                <a:spcPct val="0"/>
              </a:spcBef>
              <a:buNone/>
            </a:pPr>
            <a:r>
              <a:rPr lang="en-US" altLang="en-US" dirty="0">
                <a:solidFill>
                  <a:srgbClr val="53565A"/>
                </a:solidFill>
              </a:rPr>
              <a:t>Students listen to each line of text by pressing the </a:t>
            </a:r>
            <a:r>
              <a:rPr lang="en-US" altLang="en-US" b="1" dirty="0">
                <a:solidFill>
                  <a:srgbClr val="53565A"/>
                </a:solidFill>
              </a:rPr>
              <a:t>Down </a:t>
            </a:r>
            <a:r>
              <a:rPr lang="en-US" altLang="en-US" dirty="0">
                <a:solidFill>
                  <a:srgbClr val="53565A"/>
                </a:solidFill>
              </a:rPr>
              <a:t>arrow key. </a:t>
            </a:r>
          </a:p>
          <a:p>
            <a:pPr marL="0" indent="0">
              <a:spcBef>
                <a:spcPct val="0"/>
              </a:spcBef>
              <a:buNone/>
            </a:pPr>
            <a:endParaRPr lang="en-US" altLang="en-US" dirty="0">
              <a:solidFill>
                <a:srgbClr val="53565A"/>
              </a:solidFill>
            </a:endParaRPr>
          </a:p>
          <a:p>
            <a:pPr marL="0" indent="0">
              <a:spcBef>
                <a:spcPct val="0"/>
              </a:spcBef>
              <a:buNone/>
            </a:pPr>
            <a:r>
              <a:rPr lang="en-US" altLang="en-US" dirty="0">
                <a:solidFill>
                  <a:srgbClr val="53565A"/>
                </a:solidFill>
              </a:rPr>
              <a:t>To move to the </a:t>
            </a:r>
            <a:r>
              <a:rPr lang="en-US" altLang="en-US" b="1" dirty="0">
                <a:solidFill>
                  <a:srgbClr val="53565A"/>
                </a:solidFill>
              </a:rPr>
              <a:t>No </a:t>
            </a:r>
            <a:r>
              <a:rPr lang="en-US" altLang="en-US" dirty="0">
                <a:solidFill>
                  <a:srgbClr val="53565A"/>
                </a:solidFill>
              </a:rPr>
              <a:t>and </a:t>
            </a:r>
            <a:r>
              <a:rPr lang="en-US" altLang="en-US" b="1" dirty="0">
                <a:solidFill>
                  <a:srgbClr val="53565A"/>
                </a:solidFill>
              </a:rPr>
              <a:t>Yes </a:t>
            </a:r>
            <a:r>
              <a:rPr lang="en-US" altLang="en-US" dirty="0">
                <a:solidFill>
                  <a:srgbClr val="53565A"/>
                </a:solidFill>
              </a:rPr>
              <a:t>buttons, press </a:t>
            </a:r>
            <a:r>
              <a:rPr lang="en-US" altLang="en-US" b="1" dirty="0">
                <a:solidFill>
                  <a:srgbClr val="53565A"/>
                </a:solidFill>
              </a:rPr>
              <a:t>Tab</a:t>
            </a:r>
            <a:r>
              <a:rPr lang="en-US" altLang="en-US" dirty="0">
                <a:solidFill>
                  <a:srgbClr val="53565A"/>
                </a:solidFill>
              </a:rPr>
              <a:t>.</a:t>
            </a:r>
            <a:endParaRPr lang="en-US" altLang="en-US" b="1" dirty="0">
              <a:solidFill>
                <a:srgbClr val="53565A"/>
              </a:solidFill>
            </a:endParaRPr>
          </a:p>
        </p:txBody>
      </p:sp>
      <p:grpSp>
        <p:nvGrpSpPr>
          <p:cNvPr id="2" name="Group 1" descr="Is This You page on student interface">
            <a:extLst>
              <a:ext uri="{FF2B5EF4-FFF2-40B4-BE49-F238E27FC236}">
                <a16:creationId xmlns:a16="http://schemas.microsoft.com/office/drawing/2014/main" id="{488D578B-578B-8D26-B029-F2853D111F18}"/>
              </a:ext>
            </a:extLst>
          </p:cNvPr>
          <p:cNvGrpSpPr/>
          <p:nvPr/>
        </p:nvGrpSpPr>
        <p:grpSpPr>
          <a:xfrm>
            <a:off x="5596632" y="1439333"/>
            <a:ext cx="5820206" cy="4046862"/>
            <a:chOff x="2358022" y="829937"/>
            <a:chExt cx="7475955" cy="5198125"/>
          </a:xfrm>
        </p:grpSpPr>
        <p:pic>
          <p:nvPicPr>
            <p:cNvPr id="4" name="Picture 3">
              <a:extLst>
                <a:ext uri="{FF2B5EF4-FFF2-40B4-BE49-F238E27FC236}">
                  <a16:creationId xmlns:a16="http://schemas.microsoft.com/office/drawing/2014/main" id="{3BDB3057-7299-F01B-BB99-421B1190C37A}"/>
                </a:ext>
              </a:extLst>
            </p:cNvPr>
            <p:cNvPicPr>
              <a:picLocks noChangeAspect="1"/>
            </p:cNvPicPr>
            <p:nvPr/>
          </p:nvPicPr>
          <p:blipFill>
            <a:blip r:embed="rId4"/>
            <a:stretch>
              <a:fillRect/>
            </a:stretch>
          </p:blipFill>
          <p:spPr>
            <a:xfrm>
              <a:off x="2358022" y="829937"/>
              <a:ext cx="7475955" cy="5198125"/>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4C7DAEFF-963D-61C4-A614-6078D534CAC8}"/>
                </a:ext>
              </a:extLst>
            </p:cNvPr>
            <p:cNvSpPr/>
            <p:nvPr/>
          </p:nvSpPr>
          <p:spPr>
            <a:xfrm>
              <a:off x="4941490" y="5452783"/>
              <a:ext cx="2319922" cy="56183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Slide Number Placeholder 3">
            <a:extLst>
              <a:ext uri="{FF2B5EF4-FFF2-40B4-BE49-F238E27FC236}">
                <a16:creationId xmlns:a16="http://schemas.microsoft.com/office/drawing/2014/main" id="{6396A461-AA65-4002-8B49-B133528D9957}"/>
              </a:ext>
            </a:extLst>
          </p:cNvPr>
          <p:cNvSpPr txBox="1">
            <a:spLocks/>
          </p:cNvSpPr>
          <p:nvPr/>
        </p:nvSpPr>
        <p:spPr>
          <a:xfrm>
            <a:off x="11579224" y="6445531"/>
            <a:ext cx="518041" cy="3259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477EC8-074D-41C4-94AE-E9EA7CEEA348}" type="slidenum">
              <a:rPr lang="en-US" sz="1200" smtClean="0">
                <a:solidFill>
                  <a:schemeClr val="bg1"/>
                </a:solidFill>
              </a:rPr>
              <a:pPr algn="r"/>
              <a:t>26</a:t>
            </a:fld>
            <a:endParaRPr lang="en-US" sz="1200" dirty="0">
              <a:solidFill>
                <a:schemeClr val="bg1"/>
              </a:solidFill>
            </a:endParaRPr>
          </a:p>
        </p:txBody>
      </p:sp>
    </p:spTree>
    <p:custDataLst>
      <p:tags r:id="rId1"/>
    </p:custDataLst>
    <p:extLst>
      <p:ext uri="{BB962C8B-B14F-4D97-AF65-F5344CB8AC3E}">
        <p14:creationId xmlns:p14="http://schemas.microsoft.com/office/powerpoint/2010/main" val="479775615"/>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Test Selection</a:t>
            </a:r>
            <a:endParaRPr lang="en-US" dirty="0"/>
          </a:p>
        </p:txBody>
      </p:sp>
      <p:sp>
        <p:nvSpPr>
          <p:cNvPr id="9" name="Content Placeholder 1"/>
          <p:cNvSpPr txBox="1">
            <a:spLocks/>
          </p:cNvSpPr>
          <p:nvPr/>
        </p:nvSpPr>
        <p:spPr>
          <a:xfrm>
            <a:off x="612776" y="879627"/>
            <a:ext cx="10966448" cy="743641"/>
          </a:xfrm>
          <a:prstGeom prst="rect">
            <a:avLst/>
          </a:prstGeom>
        </p:spPr>
        <p:txBody>
          <a:bodyPr/>
          <a:lst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466344"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6858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a:lstStyle>
          <a:p>
            <a:pPr marL="0" indent="0">
              <a:spcBef>
                <a:spcPct val="0"/>
              </a:spcBef>
              <a:buNone/>
            </a:pPr>
            <a:r>
              <a:rPr lang="en-US" altLang="en-US" sz="2000" dirty="0">
                <a:solidFill>
                  <a:srgbClr val="53565A"/>
                </a:solidFill>
              </a:rPr>
              <a:t>Press </a:t>
            </a:r>
            <a:r>
              <a:rPr lang="en-US" altLang="en-US" sz="2000" b="1" dirty="0">
                <a:solidFill>
                  <a:srgbClr val="53565A"/>
                </a:solidFill>
              </a:rPr>
              <a:t>Tab </a:t>
            </a:r>
            <a:r>
              <a:rPr lang="en-US" altLang="en-US" sz="2000" dirty="0">
                <a:solidFill>
                  <a:srgbClr val="53565A"/>
                </a:solidFill>
              </a:rPr>
              <a:t>to navigate to each test listed on this page. The navigation order is from left to right and top to bottom, in a zigzag pattern. Press </a:t>
            </a:r>
            <a:r>
              <a:rPr lang="en-US" altLang="en-US" sz="2000" b="1" dirty="0">
                <a:solidFill>
                  <a:srgbClr val="53565A"/>
                </a:solidFill>
              </a:rPr>
              <a:t>Enter </a:t>
            </a:r>
            <a:r>
              <a:rPr lang="en-US" altLang="en-US" sz="2000" dirty="0">
                <a:solidFill>
                  <a:srgbClr val="53565A"/>
                </a:solidFill>
              </a:rPr>
              <a:t>to start or resume the test.</a:t>
            </a:r>
          </a:p>
        </p:txBody>
      </p:sp>
      <p:pic>
        <p:nvPicPr>
          <p:cNvPr id="19" name="Picture 18" descr="Your Tests window, with arrows pointing the order in which the tests are read to the student. ">
            <a:extLst>
              <a:ext uri="{FF2B5EF4-FFF2-40B4-BE49-F238E27FC236}">
                <a16:creationId xmlns:a16="http://schemas.microsoft.com/office/drawing/2014/main" id="{DC970764-3425-4B07-B7CF-CC5C4FB053A0}"/>
              </a:ext>
            </a:extLst>
          </p:cNvPr>
          <p:cNvPicPr>
            <a:picLocks noChangeAspect="1"/>
          </p:cNvPicPr>
          <p:nvPr/>
        </p:nvPicPr>
        <p:blipFill>
          <a:blip r:embed="rId3"/>
          <a:stretch>
            <a:fillRect/>
          </a:stretch>
        </p:blipFill>
        <p:spPr>
          <a:xfrm>
            <a:off x="3605107" y="1623268"/>
            <a:ext cx="4162425" cy="4495800"/>
          </a:xfrm>
          <a:prstGeom prst="rect">
            <a:avLst/>
          </a:prstGeom>
        </p:spPr>
      </p:pic>
      <p:sp>
        <p:nvSpPr>
          <p:cNvPr id="11" name="Slide Number Placeholder 3">
            <a:extLst>
              <a:ext uri="{FF2B5EF4-FFF2-40B4-BE49-F238E27FC236}">
                <a16:creationId xmlns:a16="http://schemas.microsoft.com/office/drawing/2014/main" id="{049F0EF4-1C5C-4DA0-AF82-2FF25215F5C4}"/>
              </a:ext>
            </a:extLst>
          </p:cNvPr>
          <p:cNvSpPr txBox="1">
            <a:spLocks/>
          </p:cNvSpPr>
          <p:nvPr/>
        </p:nvSpPr>
        <p:spPr>
          <a:xfrm>
            <a:off x="11579224" y="6445531"/>
            <a:ext cx="518041" cy="3259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477EC8-074D-41C4-94AE-E9EA7CEEA348}" type="slidenum">
              <a:rPr lang="en-US" sz="1200" smtClean="0">
                <a:solidFill>
                  <a:schemeClr val="bg1"/>
                </a:solidFill>
              </a:rPr>
              <a:pPr algn="r"/>
              <a:t>27</a:t>
            </a:fld>
            <a:endParaRPr lang="en-US" sz="1200" dirty="0">
              <a:solidFill>
                <a:schemeClr val="bg1"/>
              </a:solidFill>
            </a:endParaRPr>
          </a:p>
        </p:txBody>
      </p:sp>
    </p:spTree>
    <p:extLst>
      <p:ext uri="{BB962C8B-B14F-4D97-AF65-F5344CB8AC3E}">
        <p14:creationId xmlns:p14="http://schemas.microsoft.com/office/powerpoint/2010/main" val="2014682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Login Confirmation</a:t>
            </a:r>
            <a:endParaRPr lang="en-US" dirty="0"/>
          </a:p>
        </p:txBody>
      </p:sp>
      <p:sp>
        <p:nvSpPr>
          <p:cNvPr id="10" name="Content Placeholder 1"/>
          <p:cNvSpPr txBox="1">
            <a:spLocks/>
          </p:cNvSpPr>
          <p:nvPr/>
        </p:nvSpPr>
        <p:spPr>
          <a:xfrm>
            <a:off x="0" y="1436914"/>
            <a:ext cx="2768792" cy="4659086"/>
          </a:xfrm>
          <a:prstGeom prst="rect">
            <a:avLst/>
          </a:prstGeom>
        </p:spPr>
        <p:txBody>
          <a:bodyPr/>
          <a:lst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466344"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6858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a:lstStyle>
          <a:p>
            <a:pPr>
              <a:spcBef>
                <a:spcPct val="0"/>
              </a:spcBef>
            </a:pPr>
            <a:r>
              <a:rPr lang="en-US" altLang="en-US" dirty="0">
                <a:solidFill>
                  <a:srgbClr val="53565A"/>
                </a:solidFill>
              </a:rPr>
              <a:t>To listen to each line of text, press the </a:t>
            </a:r>
            <a:r>
              <a:rPr lang="en-US" altLang="en-US" b="1" dirty="0">
                <a:solidFill>
                  <a:srgbClr val="53565A"/>
                </a:solidFill>
              </a:rPr>
              <a:t>Down</a:t>
            </a:r>
            <a:r>
              <a:rPr lang="en-US" altLang="en-US" dirty="0">
                <a:solidFill>
                  <a:srgbClr val="53565A"/>
                </a:solidFill>
              </a:rPr>
              <a:t> arrow.</a:t>
            </a:r>
          </a:p>
          <a:p>
            <a:pPr>
              <a:spcBef>
                <a:spcPct val="0"/>
              </a:spcBef>
            </a:pPr>
            <a:endParaRPr lang="en-US" altLang="en-US" dirty="0">
              <a:solidFill>
                <a:srgbClr val="53565A"/>
              </a:solidFill>
            </a:endParaRPr>
          </a:p>
          <a:p>
            <a:pPr>
              <a:spcBef>
                <a:spcPct val="0"/>
              </a:spcBef>
            </a:pPr>
            <a:r>
              <a:rPr lang="en-US" altLang="en-US" dirty="0">
                <a:solidFill>
                  <a:srgbClr val="53565A"/>
                </a:solidFill>
              </a:rPr>
              <a:t>To move to the </a:t>
            </a:r>
            <a:r>
              <a:rPr lang="en-US" altLang="en-US" b="1" dirty="0">
                <a:solidFill>
                  <a:srgbClr val="53565A"/>
                </a:solidFill>
              </a:rPr>
              <a:t>OK </a:t>
            </a:r>
            <a:r>
              <a:rPr lang="en-US" altLang="en-US" dirty="0">
                <a:solidFill>
                  <a:srgbClr val="53565A"/>
                </a:solidFill>
              </a:rPr>
              <a:t>button, press </a:t>
            </a:r>
            <a:r>
              <a:rPr lang="en-US" altLang="en-US" b="1" dirty="0">
                <a:solidFill>
                  <a:srgbClr val="53565A"/>
                </a:solidFill>
              </a:rPr>
              <a:t>Tab</a:t>
            </a:r>
            <a:r>
              <a:rPr lang="en-US" altLang="en-US" dirty="0">
                <a:solidFill>
                  <a:srgbClr val="53565A"/>
                </a:solidFill>
              </a:rPr>
              <a:t>. </a:t>
            </a:r>
          </a:p>
          <a:p>
            <a:pPr>
              <a:spcBef>
                <a:spcPct val="0"/>
              </a:spcBef>
            </a:pPr>
            <a:endParaRPr lang="en-US" altLang="en-US" dirty="0">
              <a:solidFill>
                <a:srgbClr val="53565A"/>
              </a:solidFill>
            </a:endParaRPr>
          </a:p>
          <a:p>
            <a:pPr>
              <a:spcBef>
                <a:spcPct val="0"/>
              </a:spcBef>
            </a:pPr>
            <a:r>
              <a:rPr lang="en-US" altLang="en-US" dirty="0">
                <a:solidFill>
                  <a:srgbClr val="53565A"/>
                </a:solidFill>
              </a:rPr>
              <a:t>To select </a:t>
            </a:r>
            <a:r>
              <a:rPr lang="en-US" altLang="en-US" b="1" dirty="0">
                <a:solidFill>
                  <a:srgbClr val="53565A"/>
                </a:solidFill>
              </a:rPr>
              <a:t>OK</a:t>
            </a:r>
            <a:r>
              <a:rPr lang="en-US" altLang="en-US" dirty="0">
                <a:solidFill>
                  <a:srgbClr val="53565A"/>
                </a:solidFill>
              </a:rPr>
              <a:t>, press </a:t>
            </a:r>
            <a:r>
              <a:rPr lang="en-US" altLang="en-US" b="1" dirty="0">
                <a:solidFill>
                  <a:srgbClr val="53565A"/>
                </a:solidFill>
              </a:rPr>
              <a:t>Enter</a:t>
            </a:r>
            <a:r>
              <a:rPr lang="en-US" altLang="en-US" dirty="0">
                <a:solidFill>
                  <a:srgbClr val="53565A"/>
                </a:solidFill>
              </a:rPr>
              <a:t>.</a:t>
            </a:r>
          </a:p>
        </p:txBody>
      </p:sp>
      <p:pic>
        <p:nvPicPr>
          <p:cNvPr id="7" name="Picture 6" descr="Your test settings window. ">
            <a:extLst>
              <a:ext uri="{FF2B5EF4-FFF2-40B4-BE49-F238E27FC236}">
                <a16:creationId xmlns:a16="http://schemas.microsoft.com/office/drawing/2014/main" id="{F9026846-E188-5E9F-FD4F-D2DFA3F833AD}"/>
              </a:ext>
            </a:extLst>
          </p:cNvPr>
          <p:cNvPicPr>
            <a:picLocks noChangeAspect="1"/>
          </p:cNvPicPr>
          <p:nvPr/>
        </p:nvPicPr>
        <p:blipFill>
          <a:blip r:embed="rId3"/>
          <a:stretch>
            <a:fillRect/>
          </a:stretch>
        </p:blipFill>
        <p:spPr>
          <a:xfrm>
            <a:off x="2754278" y="1020522"/>
            <a:ext cx="4922947" cy="4831499"/>
          </a:xfrm>
          <a:prstGeom prst="rect">
            <a:avLst/>
          </a:prstGeom>
        </p:spPr>
      </p:pic>
      <p:pic>
        <p:nvPicPr>
          <p:cNvPr id="9" name="Picture 8">
            <a:extLst>
              <a:ext uri="{FF2B5EF4-FFF2-40B4-BE49-F238E27FC236}">
                <a16:creationId xmlns:a16="http://schemas.microsoft.com/office/drawing/2014/main" id="{7E1A289B-D372-6C74-47FD-24469C6CE37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136242" y="1013248"/>
            <a:ext cx="4968671" cy="5136325"/>
          </a:xfrm>
          <a:prstGeom prst="rect">
            <a:avLst/>
          </a:prstGeom>
        </p:spPr>
      </p:pic>
      <p:sp>
        <p:nvSpPr>
          <p:cNvPr id="6" name="Slide Number Placeholder 3">
            <a:extLst>
              <a:ext uri="{FF2B5EF4-FFF2-40B4-BE49-F238E27FC236}">
                <a16:creationId xmlns:a16="http://schemas.microsoft.com/office/drawing/2014/main" id="{DD1A0299-6BD8-4ACE-B22C-E3D5C2B25C20}"/>
              </a:ext>
            </a:extLst>
          </p:cNvPr>
          <p:cNvSpPr txBox="1">
            <a:spLocks/>
          </p:cNvSpPr>
          <p:nvPr/>
        </p:nvSpPr>
        <p:spPr>
          <a:xfrm>
            <a:off x="11579224" y="6445531"/>
            <a:ext cx="518041" cy="3259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477EC8-074D-41C4-94AE-E9EA7CEEA348}" type="slidenum">
              <a:rPr lang="en-US" sz="1200" smtClean="0">
                <a:solidFill>
                  <a:schemeClr val="bg1"/>
                </a:solidFill>
              </a:rPr>
              <a:pPr algn="r"/>
              <a:t>28</a:t>
            </a:fld>
            <a:endParaRPr lang="en-US" sz="1200" dirty="0">
              <a:solidFill>
                <a:schemeClr val="bg1"/>
              </a:solidFill>
            </a:endParaRPr>
          </a:p>
        </p:txBody>
      </p:sp>
    </p:spTree>
    <p:extLst>
      <p:ext uri="{BB962C8B-B14F-4D97-AF65-F5344CB8AC3E}">
        <p14:creationId xmlns:p14="http://schemas.microsoft.com/office/powerpoint/2010/main" val="3761017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Instructions and Help</a:t>
            </a:r>
            <a:endParaRPr lang="en-US" dirty="0"/>
          </a:p>
        </p:txBody>
      </p:sp>
      <p:sp>
        <p:nvSpPr>
          <p:cNvPr id="10" name="Content Placeholder 1"/>
          <p:cNvSpPr txBox="1">
            <a:spLocks/>
          </p:cNvSpPr>
          <p:nvPr/>
        </p:nvSpPr>
        <p:spPr>
          <a:xfrm>
            <a:off x="468062" y="1501991"/>
            <a:ext cx="5943600" cy="4159076"/>
          </a:xfrm>
          <a:prstGeom prst="rect">
            <a:avLst/>
          </a:prstGeom>
        </p:spPr>
        <p:txBody>
          <a:bodyPr/>
          <a:lstStyle>
            <a:lvl1pPr marL="233363" indent="-233363" algn="l" rtl="0" eaLnBrk="1" fontAlgn="base" hangingPunct="1">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466344" algn="l" rtl="0" eaLnBrk="1" fontAlgn="base" hangingPunct="1">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685800" algn="l" defTabSz="914400" rtl="0" eaLnBrk="1" fontAlgn="base" hangingPunct="1">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1" fontAlgn="base" hangingPunct="1">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1" fontAlgn="base"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a:lstStyle>
          <a:p>
            <a:pPr marL="342900" lvl="0" indent="-342900">
              <a:spcBef>
                <a:spcPts val="1200"/>
              </a:spcBef>
              <a:buClr>
                <a:srgbClr val="53565A"/>
              </a:buClr>
              <a:buFont typeface="+mj-lt"/>
              <a:buAutoNum type="arabicPeriod"/>
            </a:pPr>
            <a:r>
              <a:rPr lang="en-US" sz="1800" dirty="0">
                <a:solidFill>
                  <a:srgbClr val="53565A"/>
                </a:solidFill>
                <a:ea typeface="Calibri" panose="020F0502020204030204" pitchFamily="34" charset="0"/>
                <a:cs typeface="Times New Roman" panose="02020603050405020304" pitchFamily="18" charset="0"/>
              </a:rPr>
              <a:t>To open the Help Guide, press </a:t>
            </a:r>
            <a:r>
              <a:rPr lang="en-US" sz="1800" b="1" dirty="0">
                <a:solidFill>
                  <a:srgbClr val="53565A"/>
                </a:solidFill>
                <a:ea typeface="Calibri" panose="020F0502020204030204" pitchFamily="34" charset="0"/>
                <a:cs typeface="Times New Roman" panose="02020603050405020304" pitchFamily="18" charset="0"/>
              </a:rPr>
              <a:t>Tab</a:t>
            </a:r>
            <a:r>
              <a:rPr lang="en-US" sz="1800" dirty="0">
                <a:solidFill>
                  <a:srgbClr val="53565A"/>
                </a:solidFill>
                <a:ea typeface="Calibri" panose="020F0502020204030204" pitchFamily="34" charset="0"/>
                <a:cs typeface="Times New Roman" panose="02020603050405020304" pitchFamily="18" charset="0"/>
              </a:rPr>
              <a:t> to navigate to the </a:t>
            </a:r>
            <a:r>
              <a:rPr lang="en-US" sz="1800" b="1" dirty="0">
                <a:solidFill>
                  <a:srgbClr val="53565A"/>
                </a:solidFill>
                <a:ea typeface="Calibri" panose="020F0502020204030204" pitchFamily="34" charset="0"/>
                <a:cs typeface="Times New Roman" panose="02020603050405020304" pitchFamily="18" charset="0"/>
              </a:rPr>
              <a:t>View Help Guide</a:t>
            </a:r>
            <a:r>
              <a:rPr lang="en-US" sz="1800" dirty="0">
                <a:solidFill>
                  <a:srgbClr val="53565A"/>
                </a:solidFill>
                <a:ea typeface="Calibri" panose="020F0502020204030204" pitchFamily="34" charset="0"/>
                <a:cs typeface="Times New Roman" panose="02020603050405020304" pitchFamily="18" charset="0"/>
              </a:rPr>
              <a:t> button and press </a:t>
            </a:r>
            <a:r>
              <a:rPr lang="en-US" sz="1800" b="1" dirty="0">
                <a:solidFill>
                  <a:srgbClr val="53565A"/>
                </a:solidFill>
                <a:ea typeface="Calibri" panose="020F0502020204030204" pitchFamily="34" charset="0"/>
                <a:cs typeface="Times New Roman" panose="02020603050405020304" pitchFamily="18" charset="0"/>
              </a:rPr>
              <a:t>Enter</a:t>
            </a:r>
            <a:r>
              <a:rPr lang="en-US" sz="1800" dirty="0">
                <a:solidFill>
                  <a:srgbClr val="53565A"/>
                </a:solidFill>
                <a:ea typeface="Calibri" panose="020F0502020204030204" pitchFamily="34" charset="0"/>
                <a:cs typeface="Times New Roman" panose="02020603050405020304" pitchFamily="18" charset="0"/>
              </a:rPr>
              <a:t>. To close the Help Guide, use the </a:t>
            </a:r>
            <a:r>
              <a:rPr lang="en-US" sz="1800" b="1" dirty="0">
                <a:solidFill>
                  <a:srgbClr val="53565A"/>
                </a:solidFill>
                <a:ea typeface="Calibri" panose="020F0502020204030204" pitchFamily="34" charset="0"/>
                <a:cs typeface="Times New Roman" panose="02020603050405020304" pitchFamily="18" charset="0"/>
              </a:rPr>
              <a:t>Tab</a:t>
            </a:r>
            <a:r>
              <a:rPr lang="en-US" sz="1800" dirty="0">
                <a:solidFill>
                  <a:srgbClr val="53565A"/>
                </a:solidFill>
                <a:ea typeface="Calibri" panose="020F0502020204030204" pitchFamily="34" charset="0"/>
                <a:cs typeface="Times New Roman" panose="02020603050405020304" pitchFamily="18" charset="0"/>
              </a:rPr>
              <a:t> key to navigate to the </a:t>
            </a:r>
            <a:r>
              <a:rPr lang="en-US" sz="1800" b="1" dirty="0">
                <a:solidFill>
                  <a:srgbClr val="53565A"/>
                </a:solidFill>
                <a:ea typeface="Calibri" panose="020F0502020204030204" pitchFamily="34" charset="0"/>
                <a:cs typeface="Times New Roman" panose="02020603050405020304" pitchFamily="18" charset="0"/>
              </a:rPr>
              <a:t>Back</a:t>
            </a:r>
            <a:r>
              <a:rPr lang="en-US" sz="1800" dirty="0">
                <a:solidFill>
                  <a:srgbClr val="53565A"/>
                </a:solidFill>
                <a:ea typeface="Calibri" panose="020F0502020204030204" pitchFamily="34" charset="0"/>
                <a:cs typeface="Times New Roman" panose="02020603050405020304" pitchFamily="18" charset="0"/>
              </a:rPr>
              <a:t> button and press </a:t>
            </a:r>
            <a:r>
              <a:rPr lang="en-US" sz="1800" b="1" dirty="0">
                <a:solidFill>
                  <a:srgbClr val="53565A"/>
                </a:solidFill>
                <a:ea typeface="Calibri" panose="020F0502020204030204" pitchFamily="34" charset="0"/>
                <a:cs typeface="Times New Roman" panose="02020603050405020304" pitchFamily="18" charset="0"/>
              </a:rPr>
              <a:t>Enter</a:t>
            </a:r>
            <a:r>
              <a:rPr lang="en-US" sz="1800" dirty="0">
                <a:solidFill>
                  <a:srgbClr val="53565A"/>
                </a:solidFill>
                <a:ea typeface="Calibri" panose="020F0502020204030204" pitchFamily="34" charset="0"/>
                <a:cs typeface="Times New Roman" panose="02020603050405020304" pitchFamily="18" charset="0"/>
              </a:rPr>
              <a:t>.</a:t>
            </a:r>
          </a:p>
          <a:p>
            <a:pPr marL="342900" lvl="0" indent="-342900">
              <a:spcBef>
                <a:spcPts val="1200"/>
              </a:spcBef>
              <a:buClr>
                <a:srgbClr val="53565A"/>
              </a:buClr>
              <a:buFont typeface="+mj-lt"/>
              <a:buAutoNum type="arabicPeriod"/>
            </a:pPr>
            <a:r>
              <a:rPr lang="en-US" sz="1800" dirty="0">
                <a:solidFill>
                  <a:srgbClr val="53565A"/>
                </a:solidFill>
                <a:ea typeface="Calibri" panose="020F0502020204030204" pitchFamily="34" charset="0"/>
                <a:cs typeface="Times New Roman" panose="02020603050405020304" pitchFamily="18" charset="0"/>
              </a:rPr>
              <a:t>To open the Test Settings window, press </a:t>
            </a:r>
            <a:r>
              <a:rPr lang="en-US" sz="1800" b="1" dirty="0">
                <a:solidFill>
                  <a:srgbClr val="53565A"/>
                </a:solidFill>
                <a:ea typeface="Calibri" panose="020F0502020204030204" pitchFamily="34" charset="0"/>
                <a:cs typeface="Times New Roman" panose="02020603050405020304" pitchFamily="18" charset="0"/>
              </a:rPr>
              <a:t>Tab</a:t>
            </a:r>
            <a:r>
              <a:rPr lang="en-US" sz="1800" dirty="0">
                <a:solidFill>
                  <a:srgbClr val="53565A"/>
                </a:solidFill>
                <a:ea typeface="Calibri" panose="020F0502020204030204" pitchFamily="34" charset="0"/>
                <a:cs typeface="Times New Roman" panose="02020603050405020304" pitchFamily="18" charset="0"/>
              </a:rPr>
              <a:t> to navigate to the </a:t>
            </a:r>
            <a:r>
              <a:rPr lang="en-US" sz="1800" b="1" dirty="0">
                <a:solidFill>
                  <a:srgbClr val="53565A"/>
                </a:solidFill>
                <a:ea typeface="Calibri" panose="020F0502020204030204" pitchFamily="34" charset="0"/>
                <a:cs typeface="Times New Roman" panose="02020603050405020304" pitchFamily="18" charset="0"/>
              </a:rPr>
              <a:t>View Test Settings</a:t>
            </a:r>
            <a:r>
              <a:rPr lang="en-US" sz="1800" dirty="0">
                <a:solidFill>
                  <a:srgbClr val="53565A"/>
                </a:solidFill>
                <a:ea typeface="Calibri" panose="020F0502020204030204" pitchFamily="34" charset="0"/>
                <a:cs typeface="Times New Roman" panose="02020603050405020304" pitchFamily="18" charset="0"/>
              </a:rPr>
              <a:t> button and press </a:t>
            </a:r>
            <a:r>
              <a:rPr lang="en-US" sz="1800" b="1" dirty="0">
                <a:solidFill>
                  <a:srgbClr val="53565A"/>
                </a:solidFill>
                <a:ea typeface="Calibri" panose="020F0502020204030204" pitchFamily="34" charset="0"/>
                <a:cs typeface="Times New Roman" panose="02020603050405020304" pitchFamily="18" charset="0"/>
              </a:rPr>
              <a:t>Enter</a:t>
            </a:r>
            <a:r>
              <a:rPr lang="en-US" sz="1800" dirty="0">
                <a:solidFill>
                  <a:srgbClr val="53565A"/>
                </a:solidFill>
                <a:ea typeface="Calibri" panose="020F0502020204030204" pitchFamily="34" charset="0"/>
                <a:cs typeface="Times New Roman" panose="02020603050405020304" pitchFamily="18" charset="0"/>
              </a:rPr>
              <a:t>. To close the Test Settings window, use the </a:t>
            </a:r>
            <a:r>
              <a:rPr lang="en-US" sz="1800" b="1" dirty="0">
                <a:solidFill>
                  <a:srgbClr val="53565A"/>
                </a:solidFill>
                <a:ea typeface="Calibri" panose="020F0502020204030204" pitchFamily="34" charset="0"/>
                <a:cs typeface="Times New Roman" panose="02020603050405020304" pitchFamily="18" charset="0"/>
              </a:rPr>
              <a:t>Tab</a:t>
            </a:r>
            <a:r>
              <a:rPr lang="en-US" sz="1800" dirty="0">
                <a:solidFill>
                  <a:srgbClr val="53565A"/>
                </a:solidFill>
                <a:ea typeface="Calibri" panose="020F0502020204030204" pitchFamily="34" charset="0"/>
                <a:cs typeface="Times New Roman" panose="02020603050405020304" pitchFamily="18" charset="0"/>
              </a:rPr>
              <a:t> key to navigate to the </a:t>
            </a:r>
            <a:r>
              <a:rPr lang="en-US" sz="1800" b="1" dirty="0">
                <a:solidFill>
                  <a:srgbClr val="53565A"/>
                </a:solidFill>
                <a:ea typeface="Calibri" panose="020F0502020204030204" pitchFamily="34" charset="0"/>
                <a:cs typeface="Times New Roman" panose="02020603050405020304" pitchFamily="18" charset="0"/>
              </a:rPr>
              <a:t>OK</a:t>
            </a:r>
            <a:r>
              <a:rPr lang="en-US" sz="1800" dirty="0">
                <a:solidFill>
                  <a:srgbClr val="53565A"/>
                </a:solidFill>
                <a:ea typeface="Calibri" panose="020F0502020204030204" pitchFamily="34" charset="0"/>
                <a:cs typeface="Times New Roman" panose="02020603050405020304" pitchFamily="18" charset="0"/>
              </a:rPr>
              <a:t> button and press </a:t>
            </a:r>
            <a:r>
              <a:rPr lang="en-US" sz="1800" b="1" dirty="0">
                <a:solidFill>
                  <a:srgbClr val="53565A"/>
                </a:solidFill>
                <a:ea typeface="Calibri" panose="020F0502020204030204" pitchFamily="34" charset="0"/>
                <a:cs typeface="Times New Roman" panose="02020603050405020304" pitchFamily="18" charset="0"/>
              </a:rPr>
              <a:t>Enter</a:t>
            </a:r>
            <a:r>
              <a:rPr lang="en-US" sz="1800" dirty="0">
                <a:solidFill>
                  <a:srgbClr val="53565A"/>
                </a:solidFill>
                <a:ea typeface="Calibri" panose="020F0502020204030204" pitchFamily="34" charset="0"/>
                <a:cs typeface="Times New Roman" panose="02020603050405020304" pitchFamily="18" charset="0"/>
              </a:rPr>
              <a:t>.</a:t>
            </a:r>
          </a:p>
          <a:p>
            <a:pPr marL="342900" lvl="0" indent="-342900">
              <a:spcBef>
                <a:spcPts val="1200"/>
              </a:spcBef>
              <a:buClr>
                <a:srgbClr val="53565A"/>
              </a:buClr>
              <a:buFont typeface="+mj-lt"/>
              <a:buAutoNum type="arabicPeriod"/>
            </a:pPr>
            <a:r>
              <a:rPr lang="en-US" sz="1800" dirty="0">
                <a:solidFill>
                  <a:srgbClr val="53565A"/>
                </a:solidFill>
                <a:ea typeface="Calibri" panose="020F0502020204030204" pitchFamily="34" charset="0"/>
                <a:cs typeface="Times New Roman" panose="02020603050405020304" pitchFamily="18" charset="0"/>
              </a:rPr>
              <a:t>To move to the </a:t>
            </a:r>
            <a:r>
              <a:rPr lang="en-US" sz="1800" b="1" dirty="0">
                <a:solidFill>
                  <a:srgbClr val="53565A"/>
                </a:solidFill>
                <a:ea typeface="Calibri" panose="020F0502020204030204" pitchFamily="34" charset="0"/>
                <a:cs typeface="Times New Roman" panose="02020603050405020304" pitchFamily="18" charset="0"/>
              </a:rPr>
              <a:t>Begin Test Now</a:t>
            </a:r>
            <a:r>
              <a:rPr lang="en-US" sz="1800" dirty="0">
                <a:solidFill>
                  <a:srgbClr val="53565A"/>
                </a:solidFill>
                <a:ea typeface="Calibri" panose="020F0502020204030204" pitchFamily="34" charset="0"/>
                <a:cs typeface="Times New Roman" panose="02020603050405020304" pitchFamily="18" charset="0"/>
              </a:rPr>
              <a:t> and </a:t>
            </a:r>
            <a:r>
              <a:rPr lang="en-US" sz="1800" b="1" dirty="0">
                <a:solidFill>
                  <a:srgbClr val="53565A"/>
                </a:solidFill>
                <a:ea typeface="Calibri" panose="020F0502020204030204" pitchFamily="34" charset="0"/>
                <a:cs typeface="Times New Roman" panose="02020603050405020304" pitchFamily="18" charset="0"/>
              </a:rPr>
              <a:t>Return to Login </a:t>
            </a:r>
            <a:r>
              <a:rPr lang="en-US" sz="1800" dirty="0">
                <a:solidFill>
                  <a:srgbClr val="53565A"/>
                </a:solidFill>
                <a:ea typeface="Calibri" panose="020F0502020204030204" pitchFamily="34" charset="0"/>
                <a:cs typeface="Times New Roman" panose="02020603050405020304" pitchFamily="18" charset="0"/>
              </a:rPr>
              <a:t>buttons, press </a:t>
            </a:r>
            <a:r>
              <a:rPr lang="en-US" sz="1800" b="1" dirty="0">
                <a:solidFill>
                  <a:srgbClr val="53565A"/>
                </a:solidFill>
                <a:ea typeface="Calibri" panose="020F0502020204030204" pitchFamily="34" charset="0"/>
                <a:cs typeface="Times New Roman" panose="02020603050405020304" pitchFamily="18" charset="0"/>
              </a:rPr>
              <a:t>Tab</a:t>
            </a:r>
            <a:r>
              <a:rPr lang="en-US" sz="1800" dirty="0">
                <a:solidFill>
                  <a:srgbClr val="53565A"/>
                </a:solidFill>
                <a:ea typeface="Calibri" panose="020F0502020204030204" pitchFamily="34" charset="0"/>
                <a:cs typeface="Times New Roman" panose="02020603050405020304" pitchFamily="18" charset="0"/>
              </a:rPr>
              <a:t>.</a:t>
            </a:r>
          </a:p>
          <a:p>
            <a:pPr marL="342900" lvl="0" indent="-342900">
              <a:spcBef>
                <a:spcPts val="1200"/>
              </a:spcBef>
              <a:buClr>
                <a:srgbClr val="53565A"/>
              </a:buClr>
              <a:buFont typeface="+mj-lt"/>
              <a:buAutoNum type="arabicPeriod"/>
            </a:pPr>
            <a:r>
              <a:rPr lang="en-US" sz="1800" dirty="0">
                <a:solidFill>
                  <a:srgbClr val="53565A"/>
                </a:solidFill>
                <a:ea typeface="Calibri" panose="020F0502020204030204" pitchFamily="34" charset="0"/>
                <a:cs typeface="Times New Roman" panose="02020603050405020304" pitchFamily="18" charset="0"/>
              </a:rPr>
              <a:t>To select to the </a:t>
            </a:r>
            <a:r>
              <a:rPr lang="en-US" sz="1800" b="1" dirty="0">
                <a:solidFill>
                  <a:srgbClr val="53565A"/>
                </a:solidFill>
                <a:ea typeface="Calibri" panose="020F0502020204030204" pitchFamily="34" charset="0"/>
                <a:cs typeface="Times New Roman" panose="02020603050405020304" pitchFamily="18" charset="0"/>
              </a:rPr>
              <a:t>Begin Test Now</a:t>
            </a:r>
            <a:r>
              <a:rPr lang="en-US" sz="1800" dirty="0">
                <a:solidFill>
                  <a:srgbClr val="53565A"/>
                </a:solidFill>
                <a:ea typeface="Calibri" panose="020F0502020204030204" pitchFamily="34" charset="0"/>
                <a:cs typeface="Times New Roman" panose="02020603050405020304" pitchFamily="18" charset="0"/>
              </a:rPr>
              <a:t> or </a:t>
            </a:r>
            <a:r>
              <a:rPr lang="en-US" sz="1800" b="1" dirty="0">
                <a:solidFill>
                  <a:srgbClr val="53565A"/>
                </a:solidFill>
                <a:ea typeface="Calibri" panose="020F0502020204030204" pitchFamily="34" charset="0"/>
                <a:cs typeface="Times New Roman" panose="02020603050405020304" pitchFamily="18" charset="0"/>
              </a:rPr>
              <a:t>Return to Login </a:t>
            </a:r>
            <a:r>
              <a:rPr lang="en-US" sz="1800" dirty="0">
                <a:solidFill>
                  <a:srgbClr val="53565A"/>
                </a:solidFill>
                <a:ea typeface="Calibri" panose="020F0502020204030204" pitchFamily="34" charset="0"/>
                <a:cs typeface="Times New Roman" panose="02020603050405020304" pitchFamily="18" charset="0"/>
              </a:rPr>
              <a:t>button, press </a:t>
            </a:r>
            <a:r>
              <a:rPr lang="en-US" sz="1800" b="1" dirty="0">
                <a:solidFill>
                  <a:srgbClr val="53565A"/>
                </a:solidFill>
                <a:ea typeface="Calibri" panose="020F0502020204030204" pitchFamily="34" charset="0"/>
                <a:cs typeface="Times New Roman" panose="02020603050405020304" pitchFamily="18" charset="0"/>
              </a:rPr>
              <a:t>Enter</a:t>
            </a:r>
            <a:r>
              <a:rPr lang="en-US" sz="1800" dirty="0">
                <a:solidFill>
                  <a:srgbClr val="53565A"/>
                </a:solidFill>
                <a:ea typeface="Calibri" panose="020F0502020204030204" pitchFamily="34" charset="0"/>
                <a:cs typeface="Times New Roman" panose="02020603050405020304" pitchFamily="18" charset="0"/>
              </a:rPr>
              <a:t>.</a:t>
            </a:r>
          </a:p>
        </p:txBody>
      </p:sp>
      <p:pic>
        <p:nvPicPr>
          <p:cNvPr id="8" name="Picture 7" descr="Instructions and Help window. THere are three sections. Help Guide, Followed by Test Settings, and Additional Test Information. ">
            <a:extLst>
              <a:ext uri="{FF2B5EF4-FFF2-40B4-BE49-F238E27FC236}">
                <a16:creationId xmlns:a16="http://schemas.microsoft.com/office/drawing/2014/main" id="{CDF77281-C03E-4080-925A-11B35A081582}"/>
              </a:ext>
            </a:extLst>
          </p:cNvPr>
          <p:cNvPicPr>
            <a:picLocks noChangeAspect="1"/>
          </p:cNvPicPr>
          <p:nvPr/>
        </p:nvPicPr>
        <p:blipFill>
          <a:blip r:embed="rId3"/>
          <a:stretch>
            <a:fillRect/>
          </a:stretch>
        </p:blipFill>
        <p:spPr>
          <a:xfrm>
            <a:off x="7122807" y="1141799"/>
            <a:ext cx="4319624" cy="4574401"/>
          </a:xfrm>
          <a:prstGeom prst="rect">
            <a:avLst/>
          </a:prstGeom>
        </p:spPr>
      </p:pic>
      <p:sp>
        <p:nvSpPr>
          <p:cNvPr id="11" name="Slide Number Placeholder 3">
            <a:extLst>
              <a:ext uri="{FF2B5EF4-FFF2-40B4-BE49-F238E27FC236}">
                <a16:creationId xmlns:a16="http://schemas.microsoft.com/office/drawing/2014/main" id="{D0951A76-E60B-40AE-A5A7-C8D05C9FAB21}"/>
              </a:ext>
            </a:extLst>
          </p:cNvPr>
          <p:cNvSpPr txBox="1">
            <a:spLocks/>
          </p:cNvSpPr>
          <p:nvPr/>
        </p:nvSpPr>
        <p:spPr>
          <a:xfrm>
            <a:off x="11579224" y="6445531"/>
            <a:ext cx="518041" cy="3259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477EC8-074D-41C4-94AE-E9EA7CEEA348}" type="slidenum">
              <a:rPr lang="en-US" sz="1200" smtClean="0">
                <a:solidFill>
                  <a:schemeClr val="bg1"/>
                </a:solidFill>
              </a:rPr>
              <a:pPr algn="r"/>
              <a:t>29</a:t>
            </a:fld>
            <a:endParaRPr lang="en-US" sz="1200" dirty="0">
              <a:solidFill>
                <a:schemeClr val="bg1"/>
              </a:solidFill>
            </a:endParaRPr>
          </a:p>
        </p:txBody>
      </p:sp>
    </p:spTree>
    <p:extLst>
      <p:ext uri="{BB962C8B-B14F-4D97-AF65-F5344CB8AC3E}">
        <p14:creationId xmlns:p14="http://schemas.microsoft.com/office/powerpoint/2010/main" val="254173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Overview of Braille Testing</a:t>
            </a:r>
          </a:p>
        </p:txBody>
      </p:sp>
      <p:sp>
        <p:nvSpPr>
          <p:cNvPr id="2" name="Content Placeholder 1"/>
          <p:cNvSpPr>
            <a:spLocks noGrp="1"/>
          </p:cNvSpPr>
          <p:nvPr>
            <p:ph idx="1"/>
          </p:nvPr>
        </p:nvSpPr>
        <p:spPr>
          <a:xfrm>
            <a:off x="111215" y="667497"/>
            <a:ext cx="10861585" cy="456499"/>
          </a:xfrm>
        </p:spPr>
        <p:txBody>
          <a:bodyPr>
            <a:normAutofit/>
          </a:bodyPr>
          <a:lstStyle/>
          <a:p>
            <a:pPr marL="0" indent="0">
              <a:buNone/>
            </a:pPr>
            <a:r>
              <a:rPr lang="en-US" sz="2400" dirty="0">
                <a:solidFill>
                  <a:srgbClr val="53565A"/>
                </a:solidFill>
                <a:cs typeface="Calibri"/>
              </a:rPr>
              <a:t>Before testing, students must have the correct test settings entered in TIDE:</a:t>
            </a:r>
          </a:p>
        </p:txBody>
      </p:sp>
      <p:pic>
        <p:nvPicPr>
          <p:cNvPr id="17" name="Picture 16" descr="Screen capture of Embedded Designated Supports in TIDE with Presentation (Designated Supports and Accommodations) highlighted.&#10;">
            <a:extLst>
              <a:ext uri="{FF2B5EF4-FFF2-40B4-BE49-F238E27FC236}">
                <a16:creationId xmlns:a16="http://schemas.microsoft.com/office/drawing/2014/main" id="{A156FC37-C31D-1900-0B35-9CAD99CEAD70}"/>
              </a:ext>
            </a:extLst>
          </p:cNvPr>
          <p:cNvPicPr>
            <a:picLocks noChangeAspect="1"/>
          </p:cNvPicPr>
          <p:nvPr/>
        </p:nvPicPr>
        <p:blipFill rotWithShape="1">
          <a:blip r:embed="rId3"/>
          <a:srcRect r="41842"/>
          <a:stretch/>
        </p:blipFill>
        <p:spPr>
          <a:xfrm>
            <a:off x="111215" y="1164726"/>
            <a:ext cx="8696609" cy="2524259"/>
          </a:xfrm>
          <a:prstGeom prst="rect">
            <a:avLst/>
          </a:prstGeom>
          <a:effectLst>
            <a:outerShdw blurRad="50800" dist="38100" dir="2700000" algn="tl" rotWithShape="0">
              <a:prstClr val="black">
                <a:alpha val="40000"/>
              </a:prstClr>
            </a:outerShdw>
          </a:effectLst>
        </p:spPr>
      </p:pic>
      <p:pic>
        <p:nvPicPr>
          <p:cNvPr id="8" name="Picture 7" descr="Screen capture of Student Online Braille Settings in TIDE with Braille Type and Emboss options highlighted.">
            <a:extLst>
              <a:ext uri="{FF2B5EF4-FFF2-40B4-BE49-F238E27FC236}">
                <a16:creationId xmlns:a16="http://schemas.microsoft.com/office/drawing/2014/main" id="{0A31C879-CB2A-6E7E-9DC5-00FB9DC73B7C}"/>
              </a:ext>
            </a:extLst>
          </p:cNvPr>
          <p:cNvPicPr>
            <a:picLocks noChangeAspect="1"/>
          </p:cNvPicPr>
          <p:nvPr/>
        </p:nvPicPr>
        <p:blipFill rotWithShape="1">
          <a:blip r:embed="rId4"/>
          <a:srcRect t="72024" r="58771" b="-1589"/>
          <a:stretch/>
        </p:blipFill>
        <p:spPr>
          <a:xfrm>
            <a:off x="255370" y="3979048"/>
            <a:ext cx="5730830" cy="1714226"/>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C9DA2760-50DB-B946-0B35-A07E5933109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220702" y="3799692"/>
            <a:ext cx="2996906" cy="1530678"/>
          </a:xfrm>
          <a:prstGeom prst="rect">
            <a:avLst/>
          </a:prstGeom>
          <a:ln w="38100">
            <a:solidFill>
              <a:srgbClr val="FF0000"/>
            </a:solidFill>
          </a:ln>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D7191383-66D4-F7D2-908A-C515B1474102}"/>
              </a:ext>
              <a:ext uri="{C183D7F6-B498-43B3-948B-1728B52AA6E4}">
                <adec:decorative xmlns:adec="http://schemas.microsoft.com/office/drawing/2017/decorative" val="1"/>
              </a:ext>
            </a:extLst>
          </p:cNvPr>
          <p:cNvSpPr/>
          <p:nvPr/>
        </p:nvSpPr>
        <p:spPr>
          <a:xfrm>
            <a:off x="3407990" y="5003119"/>
            <a:ext cx="1430710" cy="203882"/>
          </a:xfrm>
          <a:prstGeom prst="rect">
            <a:avLst/>
          </a:prstGeom>
          <a:noFill/>
          <a:ln w="38100">
            <a:solidFill>
              <a:srgbClr val="FF0000"/>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FF0000"/>
              </a:solidFill>
              <a:highlight>
                <a:srgbClr val="FF0000"/>
              </a:highlight>
            </a:endParaRPr>
          </a:p>
        </p:txBody>
      </p:sp>
      <p:pic>
        <p:nvPicPr>
          <p:cNvPr id="19" name="Picture 18">
            <a:extLst>
              <a:ext uri="{FF2B5EF4-FFF2-40B4-BE49-F238E27FC236}">
                <a16:creationId xmlns:a16="http://schemas.microsoft.com/office/drawing/2014/main" id="{71DD0434-C840-BFCE-A30B-81598BCA98C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435309" y="1615821"/>
            <a:ext cx="3249052" cy="1506072"/>
          </a:xfrm>
          <a:prstGeom prst="rect">
            <a:avLst/>
          </a:prstGeom>
          <a:ln w="38100">
            <a:solidFill>
              <a:srgbClr val="FF0000"/>
            </a:solidFill>
          </a:ln>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B6F9F02E-FBC8-6F1C-F16A-005DF2AD92C1}"/>
              </a:ext>
              <a:ext uri="{C183D7F6-B498-43B3-948B-1728B52AA6E4}">
                <adec:decorative xmlns:adec="http://schemas.microsoft.com/office/drawing/2017/decorative" val="1"/>
              </a:ext>
            </a:extLst>
          </p:cNvPr>
          <p:cNvSpPr/>
          <p:nvPr/>
        </p:nvSpPr>
        <p:spPr>
          <a:xfrm>
            <a:off x="3228722" y="2958932"/>
            <a:ext cx="1497198" cy="228972"/>
          </a:xfrm>
          <a:prstGeom prst="rect">
            <a:avLst/>
          </a:prstGeom>
          <a:noFill/>
          <a:ln w="38100">
            <a:solidFill>
              <a:srgbClr val="FF0000"/>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FF0000"/>
              </a:solidFill>
              <a:highlight>
                <a:srgbClr val="FF0000"/>
              </a:highlight>
            </a:endParaRPr>
          </a:p>
        </p:txBody>
      </p:sp>
      <p:sp>
        <p:nvSpPr>
          <p:cNvPr id="21" name="Arrow: Right 20">
            <a:extLst>
              <a:ext uri="{FF2B5EF4-FFF2-40B4-BE49-F238E27FC236}">
                <a16:creationId xmlns:a16="http://schemas.microsoft.com/office/drawing/2014/main" id="{FB935DA3-C7BB-0949-3451-D94168EC154A}"/>
              </a:ext>
              <a:ext uri="{C183D7F6-B498-43B3-948B-1728B52AA6E4}">
                <adec:decorative xmlns:adec="http://schemas.microsoft.com/office/drawing/2017/decorative" val="1"/>
              </a:ext>
            </a:extLst>
          </p:cNvPr>
          <p:cNvSpPr/>
          <p:nvPr/>
        </p:nvSpPr>
        <p:spPr>
          <a:xfrm>
            <a:off x="2539461" y="2935073"/>
            <a:ext cx="663616" cy="36521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Arrow: Right 21">
            <a:extLst>
              <a:ext uri="{FF2B5EF4-FFF2-40B4-BE49-F238E27FC236}">
                <a16:creationId xmlns:a16="http://schemas.microsoft.com/office/drawing/2014/main" id="{F662712E-1DB4-6F33-B418-160EA143336A}"/>
              </a:ext>
              <a:ext uri="{C183D7F6-B498-43B3-948B-1728B52AA6E4}">
                <adec:decorative xmlns:adec="http://schemas.microsoft.com/office/drawing/2017/decorative" val="1"/>
              </a:ext>
            </a:extLst>
          </p:cNvPr>
          <p:cNvSpPr/>
          <p:nvPr/>
        </p:nvSpPr>
        <p:spPr>
          <a:xfrm>
            <a:off x="2662701" y="4947700"/>
            <a:ext cx="663616" cy="36521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3" name="Rectangle 2">
            <a:extLst>
              <a:ext uri="{FF2B5EF4-FFF2-40B4-BE49-F238E27FC236}">
                <a16:creationId xmlns:a16="http://schemas.microsoft.com/office/drawing/2014/main" id="{FFF869B1-EFFC-1736-D689-8CBEB15750B2}"/>
              </a:ext>
              <a:ext uri="{C183D7F6-B498-43B3-948B-1728B52AA6E4}">
                <adec:decorative xmlns:adec="http://schemas.microsoft.com/office/drawing/2017/decorative" val="1"/>
              </a:ext>
            </a:extLst>
          </p:cNvPr>
          <p:cNvSpPr/>
          <p:nvPr/>
        </p:nvSpPr>
        <p:spPr>
          <a:xfrm>
            <a:off x="3402775" y="5306362"/>
            <a:ext cx="1430710" cy="203882"/>
          </a:xfrm>
          <a:prstGeom prst="rect">
            <a:avLst/>
          </a:prstGeom>
          <a:noFill/>
          <a:ln w="38100">
            <a:solidFill>
              <a:srgbClr val="FF0000"/>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rgbClr val="FF0000"/>
              </a:solidFill>
              <a:highlight>
                <a:srgbClr val="FF0000"/>
              </a:highlight>
            </a:endParaRPr>
          </a:p>
        </p:txBody>
      </p:sp>
      <p:sp>
        <p:nvSpPr>
          <p:cNvPr id="5" name="Arrow: Right 4">
            <a:extLst>
              <a:ext uri="{FF2B5EF4-FFF2-40B4-BE49-F238E27FC236}">
                <a16:creationId xmlns:a16="http://schemas.microsoft.com/office/drawing/2014/main" id="{81B76F93-5BAC-CB43-E64B-3E7C64E301FD}"/>
              </a:ext>
              <a:ext uri="{C183D7F6-B498-43B3-948B-1728B52AA6E4}">
                <adec:decorative xmlns:adec="http://schemas.microsoft.com/office/drawing/2017/decorative" val="1"/>
              </a:ext>
            </a:extLst>
          </p:cNvPr>
          <p:cNvSpPr/>
          <p:nvPr/>
        </p:nvSpPr>
        <p:spPr>
          <a:xfrm>
            <a:off x="2657486" y="5250943"/>
            <a:ext cx="663616" cy="36521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7" name="Picture 6">
            <a:extLst>
              <a:ext uri="{FF2B5EF4-FFF2-40B4-BE49-F238E27FC236}">
                <a16:creationId xmlns:a16="http://schemas.microsoft.com/office/drawing/2014/main" id="{E4ABC402-E3D3-FCC3-C77A-047D46D720B5}"/>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716979" y="4376223"/>
            <a:ext cx="2606360" cy="1661556"/>
          </a:xfrm>
          <a:prstGeom prst="rect">
            <a:avLst/>
          </a:prstGeom>
          <a:ln w="38100">
            <a:solidFill>
              <a:srgbClr val="FF0000"/>
            </a:solidFill>
          </a:ln>
        </p:spPr>
      </p:pic>
      <p:sp>
        <p:nvSpPr>
          <p:cNvPr id="9" name="Slide Number Placeholder 3">
            <a:extLst>
              <a:ext uri="{FF2B5EF4-FFF2-40B4-BE49-F238E27FC236}">
                <a16:creationId xmlns:a16="http://schemas.microsoft.com/office/drawing/2014/main" id="{A0A4777F-A945-441A-81CE-B1F1AAA0E16F}"/>
              </a:ext>
            </a:extLst>
          </p:cNvPr>
          <p:cNvSpPr txBox="1">
            <a:spLocks/>
          </p:cNvSpPr>
          <p:nvPr/>
        </p:nvSpPr>
        <p:spPr>
          <a:xfrm>
            <a:off x="11579224" y="6445531"/>
            <a:ext cx="518041" cy="3259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477EC8-074D-41C4-94AE-E9EA7CEEA348}" type="slidenum">
              <a:rPr lang="en-US" sz="1200" smtClean="0">
                <a:solidFill>
                  <a:schemeClr val="bg1"/>
                </a:solidFill>
              </a:rPr>
              <a:pPr algn="r"/>
              <a:t>3</a:t>
            </a:fld>
            <a:endParaRPr lang="en-US" sz="1200" dirty="0">
              <a:solidFill>
                <a:schemeClr val="bg1"/>
              </a:solidFill>
            </a:endParaRPr>
          </a:p>
        </p:txBody>
      </p:sp>
    </p:spTree>
    <p:extLst>
      <p:ext uri="{BB962C8B-B14F-4D97-AF65-F5344CB8AC3E}">
        <p14:creationId xmlns:p14="http://schemas.microsoft.com/office/powerpoint/2010/main" val="2595053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3347" y="2725016"/>
            <a:ext cx="6632003" cy="703984"/>
          </a:xfrm>
        </p:spPr>
        <p:txBody>
          <a:bodyPr/>
          <a:lstStyle/>
          <a:p>
            <a:r>
              <a:rPr lang="en-US" dirty="0"/>
              <a:t>Test Elements</a:t>
            </a:r>
          </a:p>
        </p:txBody>
      </p:sp>
    </p:spTree>
    <p:extLst>
      <p:ext uri="{BB962C8B-B14F-4D97-AF65-F5344CB8AC3E}">
        <p14:creationId xmlns:p14="http://schemas.microsoft.com/office/powerpoint/2010/main" val="2899895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345" y="-297318"/>
            <a:ext cx="10966449" cy="897241"/>
          </a:xfrm>
        </p:spPr>
        <p:txBody>
          <a:bodyPr/>
          <a:lstStyle/>
          <a:p>
            <a:r>
              <a:rPr lang="en-US" dirty="0"/>
              <a:t>Test Elements </a:t>
            </a:r>
          </a:p>
        </p:txBody>
      </p:sp>
      <p:pic>
        <p:nvPicPr>
          <p:cNvPr id="6" name="Picture 5" descr="Screenshot of the test window.  red box highlights the test content. At the top a black box highlights the Banner and a green box highlights the Navigation Buttons and Test Tools. ">
            <a:extLst>
              <a:ext uri="{FF2B5EF4-FFF2-40B4-BE49-F238E27FC236}">
                <a16:creationId xmlns:a16="http://schemas.microsoft.com/office/drawing/2014/main" id="{6DEE33C2-AD8B-4F86-9879-33B14023BAB0}"/>
              </a:ext>
            </a:extLst>
          </p:cNvPr>
          <p:cNvPicPr>
            <a:picLocks noChangeAspect="1"/>
          </p:cNvPicPr>
          <p:nvPr/>
        </p:nvPicPr>
        <p:blipFill>
          <a:blip r:embed="rId3"/>
          <a:stretch>
            <a:fillRect/>
          </a:stretch>
        </p:blipFill>
        <p:spPr>
          <a:xfrm>
            <a:off x="296904" y="782206"/>
            <a:ext cx="10927257" cy="5422651"/>
          </a:xfrm>
          <a:prstGeom prst="rect">
            <a:avLst/>
          </a:prstGeom>
        </p:spPr>
      </p:pic>
      <p:sp>
        <p:nvSpPr>
          <p:cNvPr id="21" name="Slide Number Placeholder 3">
            <a:extLst>
              <a:ext uri="{FF2B5EF4-FFF2-40B4-BE49-F238E27FC236}">
                <a16:creationId xmlns:a16="http://schemas.microsoft.com/office/drawing/2014/main" id="{6C073182-1404-43BA-A821-E38764C540FD}"/>
              </a:ext>
            </a:extLst>
          </p:cNvPr>
          <p:cNvSpPr txBox="1">
            <a:spLocks/>
          </p:cNvSpPr>
          <p:nvPr/>
        </p:nvSpPr>
        <p:spPr>
          <a:xfrm>
            <a:off x="11579224" y="6445531"/>
            <a:ext cx="518041" cy="3259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477EC8-074D-41C4-94AE-E9EA7CEEA348}" type="slidenum">
              <a:rPr lang="en-US" sz="1200" smtClean="0">
                <a:solidFill>
                  <a:schemeClr val="bg1"/>
                </a:solidFill>
              </a:rPr>
              <a:pPr algn="r"/>
              <a:t>31</a:t>
            </a:fld>
            <a:endParaRPr lang="en-US" sz="1200" dirty="0">
              <a:solidFill>
                <a:schemeClr val="bg1"/>
              </a:solidFill>
            </a:endParaRPr>
          </a:p>
        </p:txBody>
      </p:sp>
    </p:spTree>
    <p:extLst>
      <p:ext uri="{BB962C8B-B14F-4D97-AF65-F5344CB8AC3E}">
        <p14:creationId xmlns:p14="http://schemas.microsoft.com/office/powerpoint/2010/main" val="3882169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itle 1"/>
          <p:cNvSpPr>
            <a:spLocks noGrp="1"/>
          </p:cNvSpPr>
          <p:nvPr>
            <p:ph type="title"/>
          </p:nvPr>
        </p:nvSpPr>
        <p:spPr/>
        <p:txBody>
          <a:bodyPr/>
          <a:lstStyle/>
          <a:p>
            <a:r>
              <a:rPr lang="en-US" altLang="en-US" dirty="0"/>
              <a:t>Opening Context Menus</a:t>
            </a:r>
            <a:endParaRPr altLang="en-US" dirty="0"/>
          </a:p>
        </p:txBody>
      </p:sp>
      <p:sp>
        <p:nvSpPr>
          <p:cNvPr id="3" name="Content Placeholder 2">
            <a:extLst>
              <a:ext uri="{FF2B5EF4-FFF2-40B4-BE49-F238E27FC236}">
                <a16:creationId xmlns:a16="http://schemas.microsoft.com/office/drawing/2014/main" id="{8DBB5459-F559-4F40-8AFE-A31E6AF4FDC2}"/>
              </a:ext>
            </a:extLst>
          </p:cNvPr>
          <p:cNvSpPr>
            <a:spLocks noGrp="1"/>
          </p:cNvSpPr>
          <p:nvPr>
            <p:ph idx="1"/>
          </p:nvPr>
        </p:nvSpPr>
        <p:spPr>
          <a:xfrm>
            <a:off x="426231" y="1053084"/>
            <a:ext cx="6368929" cy="4751832"/>
          </a:xfrm>
        </p:spPr>
        <p:txBody>
          <a:bodyPr>
            <a:normAutofit fontScale="92500" lnSpcReduction="20000"/>
          </a:bodyPr>
          <a:lstStyle/>
          <a:p>
            <a:pPr>
              <a:spcBef>
                <a:spcPts val="600"/>
              </a:spcBef>
              <a:defRPr/>
            </a:pPr>
            <a:r>
              <a:rPr lang="en-US" b="1" dirty="0">
                <a:solidFill>
                  <a:srgbClr val="53565A"/>
                </a:solidFill>
                <a:cs typeface="Arial" pitchFamily="34" charset="0"/>
              </a:rPr>
              <a:t>Context menus allow students to:</a:t>
            </a:r>
          </a:p>
          <a:p>
            <a:pPr marL="292100" lvl="1" indent="-292100">
              <a:spcBef>
                <a:spcPts val="600"/>
              </a:spcBef>
              <a:buFont typeface="Wingdings" pitchFamily="2" charset="2"/>
              <a:buChar char="§"/>
              <a:defRPr/>
            </a:pPr>
            <a:r>
              <a:rPr lang="en-US" sz="2000" dirty="0">
                <a:solidFill>
                  <a:srgbClr val="53565A"/>
                </a:solidFill>
              </a:rPr>
              <a:t>Mark items for review</a:t>
            </a:r>
          </a:p>
          <a:p>
            <a:pPr marL="292100" lvl="1" indent="-292100">
              <a:spcBef>
                <a:spcPts val="600"/>
              </a:spcBef>
              <a:buFont typeface="Wingdings" pitchFamily="2" charset="2"/>
              <a:buChar char="§"/>
              <a:defRPr/>
            </a:pPr>
            <a:r>
              <a:rPr lang="en-US" sz="2000" dirty="0">
                <a:solidFill>
                  <a:srgbClr val="53565A"/>
                </a:solidFill>
              </a:rPr>
              <a:t>View item tutorials</a:t>
            </a:r>
          </a:p>
          <a:p>
            <a:pPr marL="292100" lvl="1" indent="-292100">
              <a:spcBef>
                <a:spcPts val="600"/>
              </a:spcBef>
              <a:buFont typeface="Wingdings" pitchFamily="2" charset="2"/>
              <a:buChar char="§"/>
              <a:defRPr/>
            </a:pPr>
            <a:r>
              <a:rPr lang="en-US" sz="2000" dirty="0">
                <a:solidFill>
                  <a:srgbClr val="53565A"/>
                </a:solidFill>
              </a:rPr>
              <a:t>Send emboss requests to the TA</a:t>
            </a:r>
          </a:p>
          <a:p>
            <a:pPr marL="292100" lvl="1" indent="-292100">
              <a:spcBef>
                <a:spcPts val="600"/>
              </a:spcBef>
              <a:buClr>
                <a:srgbClr val="53565A"/>
              </a:buClr>
              <a:buFont typeface="Wingdings" pitchFamily="2" charset="2"/>
              <a:buChar char="§"/>
              <a:defRPr/>
            </a:pPr>
            <a:r>
              <a:rPr lang="en-US" sz="2000" dirty="0">
                <a:solidFill>
                  <a:srgbClr val="53565A"/>
                </a:solidFill>
              </a:rPr>
              <a:t>Access additional features depending on test settings </a:t>
            </a:r>
          </a:p>
          <a:p>
            <a:pPr marL="292100" lvl="1" indent="0">
              <a:spcBef>
                <a:spcPts val="600"/>
              </a:spcBef>
              <a:buClr>
                <a:srgbClr val="FFFFFF">
                  <a:lumMod val="65000"/>
                </a:srgbClr>
              </a:buClr>
              <a:buNone/>
              <a:defRPr/>
            </a:pPr>
            <a:r>
              <a:rPr lang="en-US" sz="2000" dirty="0">
                <a:solidFill>
                  <a:srgbClr val="53565A"/>
                </a:solidFill>
              </a:rPr>
              <a:t>and item types</a:t>
            </a:r>
            <a:endParaRPr lang="en-US" sz="2400" b="1" dirty="0">
              <a:solidFill>
                <a:srgbClr val="53565A"/>
              </a:solidFill>
            </a:endParaRPr>
          </a:p>
          <a:p>
            <a:pPr marL="0" lvl="1" indent="0">
              <a:spcBef>
                <a:spcPts val="600"/>
              </a:spcBef>
              <a:buNone/>
              <a:defRPr/>
            </a:pPr>
            <a:endParaRPr lang="en-US" sz="2400" b="1" dirty="0">
              <a:solidFill>
                <a:srgbClr val="53565A"/>
              </a:solidFill>
            </a:endParaRPr>
          </a:p>
          <a:p>
            <a:pPr marL="0" lvl="1" indent="0">
              <a:spcBef>
                <a:spcPts val="600"/>
              </a:spcBef>
              <a:buNone/>
              <a:defRPr/>
            </a:pPr>
            <a:r>
              <a:rPr lang="en-US" b="1" dirty="0">
                <a:solidFill>
                  <a:srgbClr val="53565A"/>
                </a:solidFill>
              </a:rPr>
              <a:t>Using context menus:</a:t>
            </a:r>
          </a:p>
          <a:p>
            <a:pPr marL="292100" lvl="1" indent="-292100">
              <a:spcBef>
                <a:spcPts val="600"/>
              </a:spcBef>
              <a:buFont typeface="+mj-lt"/>
              <a:buAutoNum type="arabicPeriod"/>
              <a:defRPr/>
            </a:pPr>
            <a:r>
              <a:rPr lang="en-US" sz="2000" dirty="0">
                <a:solidFill>
                  <a:srgbClr val="53565A"/>
                </a:solidFill>
              </a:rPr>
              <a:t>When the context menu is in focus, press </a:t>
            </a:r>
            <a:r>
              <a:rPr lang="en-US" sz="2000" b="1" dirty="0">
                <a:solidFill>
                  <a:srgbClr val="53565A"/>
                </a:solidFill>
              </a:rPr>
              <a:t>Enter </a:t>
            </a:r>
            <a:r>
              <a:rPr lang="en-US" sz="2000" dirty="0">
                <a:solidFill>
                  <a:srgbClr val="53565A"/>
                </a:solidFill>
              </a:rPr>
              <a:t>to open it.</a:t>
            </a:r>
          </a:p>
          <a:p>
            <a:pPr marL="292100" lvl="1" indent="-292100">
              <a:spcBef>
                <a:spcPts val="600"/>
              </a:spcBef>
              <a:buFont typeface="+mj-lt"/>
              <a:buAutoNum type="arabicPeriod"/>
              <a:defRPr/>
            </a:pPr>
            <a:r>
              <a:rPr lang="en-US" sz="2000" dirty="0">
                <a:solidFill>
                  <a:srgbClr val="53565A"/>
                </a:solidFill>
              </a:rPr>
              <a:t>Use </a:t>
            </a:r>
            <a:r>
              <a:rPr lang="en-US" sz="2000" b="1" dirty="0">
                <a:solidFill>
                  <a:srgbClr val="53565A"/>
                </a:solidFill>
              </a:rPr>
              <a:t>Up </a:t>
            </a:r>
            <a:r>
              <a:rPr lang="en-US" sz="2000" dirty="0">
                <a:solidFill>
                  <a:srgbClr val="53565A"/>
                </a:solidFill>
              </a:rPr>
              <a:t>and </a:t>
            </a:r>
            <a:r>
              <a:rPr lang="en-US" sz="2000" b="1" dirty="0">
                <a:solidFill>
                  <a:srgbClr val="53565A"/>
                </a:solidFill>
              </a:rPr>
              <a:t>Down </a:t>
            </a:r>
            <a:r>
              <a:rPr lang="en-US" sz="2000" dirty="0">
                <a:solidFill>
                  <a:srgbClr val="53565A"/>
                </a:solidFill>
              </a:rPr>
              <a:t>arrows to move between options. </a:t>
            </a:r>
          </a:p>
          <a:p>
            <a:pPr marL="292100" lvl="1" indent="-292100">
              <a:spcBef>
                <a:spcPts val="600"/>
              </a:spcBef>
              <a:buFont typeface="+mj-lt"/>
              <a:buAutoNum type="arabicPeriod"/>
              <a:defRPr/>
            </a:pPr>
            <a:r>
              <a:rPr lang="en-US" sz="2000" dirty="0">
                <a:solidFill>
                  <a:srgbClr val="53565A"/>
                </a:solidFill>
              </a:rPr>
              <a:t>Press </a:t>
            </a:r>
            <a:r>
              <a:rPr lang="en-US" sz="2000" b="1" dirty="0">
                <a:solidFill>
                  <a:srgbClr val="53565A"/>
                </a:solidFill>
              </a:rPr>
              <a:t>Space</a:t>
            </a:r>
            <a:r>
              <a:rPr lang="en-US" sz="2000" dirty="0">
                <a:solidFill>
                  <a:srgbClr val="53565A"/>
                </a:solidFill>
              </a:rPr>
              <a:t> to select an option.</a:t>
            </a:r>
          </a:p>
          <a:p>
            <a:pPr marL="292100" lvl="1" indent="-292100">
              <a:spcBef>
                <a:spcPts val="600"/>
              </a:spcBef>
              <a:buFont typeface="+mj-lt"/>
              <a:buAutoNum type="arabicPeriod"/>
              <a:defRPr/>
            </a:pPr>
            <a:r>
              <a:rPr lang="en-US" sz="2000" dirty="0">
                <a:solidFill>
                  <a:srgbClr val="53565A"/>
                </a:solidFill>
              </a:rPr>
              <a:t>Press </a:t>
            </a:r>
            <a:r>
              <a:rPr lang="en-US" sz="2000" b="1" dirty="0">
                <a:solidFill>
                  <a:srgbClr val="53565A"/>
                </a:solidFill>
              </a:rPr>
              <a:t>Esc </a:t>
            </a:r>
            <a:r>
              <a:rPr lang="en-US" sz="2000" dirty="0">
                <a:solidFill>
                  <a:srgbClr val="53565A"/>
                </a:solidFill>
              </a:rPr>
              <a:t>to exit the menu without making a selection.</a:t>
            </a:r>
          </a:p>
          <a:p>
            <a:pPr marL="292100" lvl="1" indent="-292100">
              <a:buFont typeface="Wingdings" pitchFamily="2" charset="2"/>
              <a:buChar char="§"/>
              <a:defRPr/>
            </a:pPr>
            <a:endParaRPr lang="en-US" dirty="0"/>
          </a:p>
        </p:txBody>
      </p:sp>
      <p:pic>
        <p:nvPicPr>
          <p:cNvPr id="5" name="Picture 4" descr="Item response screenshot, with four multiple choice radio buttons and a red box highlighting the Context Menu with the Mark for Review button, ">
            <a:extLst>
              <a:ext uri="{FF2B5EF4-FFF2-40B4-BE49-F238E27FC236}">
                <a16:creationId xmlns:a16="http://schemas.microsoft.com/office/drawing/2014/main" id="{151843E2-C5AF-406B-8354-ED92167D5156}"/>
              </a:ext>
            </a:extLst>
          </p:cNvPr>
          <p:cNvPicPr>
            <a:picLocks noChangeAspect="1"/>
          </p:cNvPicPr>
          <p:nvPr/>
        </p:nvPicPr>
        <p:blipFill>
          <a:blip r:embed="rId4"/>
          <a:stretch>
            <a:fillRect/>
          </a:stretch>
        </p:blipFill>
        <p:spPr>
          <a:xfrm>
            <a:off x="6699226" y="1586852"/>
            <a:ext cx="5398039" cy="3372040"/>
          </a:xfrm>
          <a:prstGeom prst="rect">
            <a:avLst/>
          </a:prstGeom>
        </p:spPr>
      </p:pic>
      <p:sp>
        <p:nvSpPr>
          <p:cNvPr id="12" name="Slide Number Placeholder 3">
            <a:extLst>
              <a:ext uri="{FF2B5EF4-FFF2-40B4-BE49-F238E27FC236}">
                <a16:creationId xmlns:a16="http://schemas.microsoft.com/office/drawing/2014/main" id="{9DB480AE-A6B3-439B-8CE3-27F0586BEADB}"/>
              </a:ext>
            </a:extLst>
          </p:cNvPr>
          <p:cNvSpPr txBox="1">
            <a:spLocks/>
          </p:cNvSpPr>
          <p:nvPr/>
        </p:nvSpPr>
        <p:spPr>
          <a:xfrm>
            <a:off x="11579224" y="6445531"/>
            <a:ext cx="518041" cy="3259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477EC8-074D-41C4-94AE-E9EA7CEEA348}" type="slidenum">
              <a:rPr lang="en-US" sz="1200" smtClean="0">
                <a:solidFill>
                  <a:schemeClr val="bg1"/>
                </a:solidFill>
              </a:rPr>
              <a:pPr algn="r"/>
              <a:t>32</a:t>
            </a:fld>
            <a:endParaRPr lang="en-US" sz="1200" dirty="0">
              <a:solidFill>
                <a:schemeClr val="bg1"/>
              </a:solidFill>
            </a:endParaRPr>
          </a:p>
        </p:txBody>
      </p:sp>
    </p:spTree>
    <p:custDataLst>
      <p:tags r:id="rId1"/>
    </p:custDataLst>
    <p:extLst>
      <p:ext uri="{BB962C8B-B14F-4D97-AF65-F5344CB8AC3E}">
        <p14:creationId xmlns:p14="http://schemas.microsoft.com/office/powerpoint/2010/main" val="3230655678"/>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5891" y="2254102"/>
            <a:ext cx="7256366" cy="1320224"/>
          </a:xfrm>
        </p:spPr>
        <p:txBody>
          <a:bodyPr/>
          <a:lstStyle/>
          <a:p>
            <a:r>
              <a:rPr lang="en-US" dirty="0"/>
              <a:t>Responding to Questions with JAWS Keyboard Commands</a:t>
            </a:r>
          </a:p>
        </p:txBody>
      </p:sp>
    </p:spTree>
    <p:extLst>
      <p:ext uri="{BB962C8B-B14F-4D97-AF65-F5344CB8AC3E}">
        <p14:creationId xmlns:p14="http://schemas.microsoft.com/office/powerpoint/2010/main" val="793397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itle 1"/>
          <p:cNvSpPr>
            <a:spLocks noGrp="1"/>
          </p:cNvSpPr>
          <p:nvPr>
            <p:ph type="title"/>
          </p:nvPr>
        </p:nvSpPr>
        <p:spPr>
          <a:xfrm>
            <a:off x="278864" y="-306300"/>
            <a:ext cx="11791950" cy="897241"/>
          </a:xfrm>
        </p:spPr>
        <p:txBody>
          <a:bodyPr>
            <a:normAutofit/>
          </a:bodyPr>
          <a:lstStyle/>
          <a:p>
            <a:r>
              <a:rPr lang="en-US" altLang="en-US" dirty="0"/>
              <a:t>Responding to Questions: Multiple Choice and Multi-Select</a:t>
            </a:r>
            <a:endParaRPr altLang="en-US" dirty="0"/>
          </a:p>
        </p:txBody>
      </p:sp>
      <p:sp>
        <p:nvSpPr>
          <p:cNvPr id="4" name="Content Placeholder 3">
            <a:extLst>
              <a:ext uri="{FF2B5EF4-FFF2-40B4-BE49-F238E27FC236}">
                <a16:creationId xmlns:a16="http://schemas.microsoft.com/office/drawing/2014/main" id="{C2C9C0A6-5FC1-49ED-BBA4-37BE243AF058}"/>
              </a:ext>
            </a:extLst>
          </p:cNvPr>
          <p:cNvSpPr>
            <a:spLocks noGrp="1"/>
          </p:cNvSpPr>
          <p:nvPr>
            <p:ph idx="1"/>
          </p:nvPr>
        </p:nvSpPr>
        <p:spPr>
          <a:xfrm>
            <a:off x="685800" y="1109385"/>
            <a:ext cx="7200900" cy="1605649"/>
          </a:xfrm>
        </p:spPr>
        <p:txBody>
          <a:bodyPr/>
          <a:lstStyle/>
          <a:p>
            <a:pPr>
              <a:spcBef>
                <a:spcPts val="600"/>
              </a:spcBef>
              <a:defRPr/>
            </a:pPr>
            <a:r>
              <a:rPr lang="en-US" dirty="0">
                <a:solidFill>
                  <a:srgbClr val="53565A"/>
                </a:solidFill>
                <a:cs typeface="Arial" pitchFamily="34" charset="0"/>
              </a:rPr>
              <a:t>Multiple choice and multi-select questions require students to choose from a group of options by selecting a radio button or checking one or more checkboxes.</a:t>
            </a:r>
          </a:p>
          <a:p>
            <a:endParaRPr lang="en-US" dirty="0"/>
          </a:p>
        </p:txBody>
      </p:sp>
      <p:sp>
        <p:nvSpPr>
          <p:cNvPr id="5" name="TextBox 4">
            <a:extLst>
              <a:ext uri="{FF2B5EF4-FFF2-40B4-BE49-F238E27FC236}">
                <a16:creationId xmlns:a16="http://schemas.microsoft.com/office/drawing/2014/main" id="{537C825C-6CA0-446E-B93D-57F813A4012E}"/>
              </a:ext>
            </a:extLst>
          </p:cNvPr>
          <p:cNvSpPr txBox="1"/>
          <p:nvPr/>
        </p:nvSpPr>
        <p:spPr>
          <a:xfrm>
            <a:off x="685800" y="2734889"/>
            <a:ext cx="7668223" cy="2816156"/>
          </a:xfrm>
          <a:prstGeom prst="rect">
            <a:avLst/>
          </a:prstGeom>
          <a:noFill/>
        </p:spPr>
        <p:txBody>
          <a:bodyPr wrap="square" rtlCol="0">
            <a:spAutoFit/>
          </a:bodyPr>
          <a:lstStyle/>
          <a:p>
            <a:pPr marL="0" lvl="1" eaLnBrk="0" fontAlgn="base" hangingPunct="0">
              <a:spcBef>
                <a:spcPts val="600"/>
              </a:spcBef>
              <a:buClr>
                <a:srgbClr val="FFFFFF">
                  <a:lumMod val="65000"/>
                </a:srgbClr>
              </a:buClr>
              <a:defRPr/>
            </a:pPr>
            <a:r>
              <a:rPr lang="en-US" sz="2400" b="1" dirty="0">
                <a:solidFill>
                  <a:srgbClr val="53565A"/>
                </a:solidFill>
                <a:cs typeface="Arial" pitchFamily="34" charset="0"/>
              </a:rPr>
              <a:t>How Students Respond:</a:t>
            </a:r>
          </a:p>
          <a:p>
            <a:pPr lvl="1" indent="-457200" eaLnBrk="0" fontAlgn="base" hangingPunct="0">
              <a:spcBef>
                <a:spcPts val="600"/>
              </a:spcBef>
              <a:buClr>
                <a:srgbClr val="53565A"/>
              </a:buClr>
              <a:buFont typeface="+mj-lt"/>
              <a:buAutoNum type="arabicPeriod"/>
              <a:defRPr/>
            </a:pPr>
            <a:r>
              <a:rPr lang="en-US" sz="2000" dirty="0">
                <a:solidFill>
                  <a:srgbClr val="53565A"/>
                </a:solidFill>
                <a:cs typeface="Arial" pitchFamily="34" charset="0"/>
              </a:rPr>
              <a:t>After listening to the question, press </a:t>
            </a:r>
            <a:r>
              <a:rPr lang="en-US" sz="2000" b="1" dirty="0">
                <a:solidFill>
                  <a:srgbClr val="53565A"/>
                </a:solidFill>
                <a:cs typeface="Arial" pitchFamily="34" charset="0"/>
              </a:rPr>
              <a:t>Tab</a:t>
            </a:r>
            <a:br>
              <a:rPr lang="en-US" sz="2000" dirty="0">
                <a:solidFill>
                  <a:srgbClr val="53565A"/>
                </a:solidFill>
                <a:cs typeface="Arial" pitchFamily="34" charset="0"/>
              </a:rPr>
            </a:br>
            <a:r>
              <a:rPr lang="en-US" sz="2000" dirty="0">
                <a:solidFill>
                  <a:srgbClr val="53565A"/>
                </a:solidFill>
                <a:cs typeface="Arial" pitchFamily="34" charset="0"/>
              </a:rPr>
              <a:t>to hear the option letter and corresponding text.</a:t>
            </a:r>
          </a:p>
          <a:p>
            <a:pPr lvl="1" indent="-457200" eaLnBrk="0" fontAlgn="base" hangingPunct="0">
              <a:spcBef>
                <a:spcPts val="600"/>
              </a:spcBef>
              <a:buClr>
                <a:srgbClr val="53565A"/>
              </a:buClr>
              <a:buFont typeface="+mj-lt"/>
              <a:buAutoNum type="arabicPeriod"/>
              <a:defRPr/>
            </a:pPr>
            <a:r>
              <a:rPr lang="en-US" sz="2000" dirty="0">
                <a:solidFill>
                  <a:srgbClr val="53565A"/>
                </a:solidFill>
                <a:cs typeface="Arial" pitchFamily="34" charset="0"/>
              </a:rPr>
              <a:t>Use </a:t>
            </a:r>
            <a:r>
              <a:rPr lang="en-US" sz="2000" b="1" dirty="0">
                <a:solidFill>
                  <a:srgbClr val="53565A"/>
                </a:solidFill>
                <a:cs typeface="Arial" pitchFamily="34" charset="0"/>
              </a:rPr>
              <a:t>Tab </a:t>
            </a:r>
            <a:r>
              <a:rPr lang="en-US" sz="2000" dirty="0">
                <a:solidFill>
                  <a:srgbClr val="53565A"/>
                </a:solidFill>
                <a:cs typeface="Arial" pitchFamily="34" charset="0"/>
              </a:rPr>
              <a:t>and </a:t>
            </a:r>
            <a:r>
              <a:rPr lang="en-US" sz="2000" b="1" dirty="0">
                <a:solidFill>
                  <a:srgbClr val="53565A"/>
                </a:solidFill>
                <a:cs typeface="Arial" pitchFamily="34" charset="0"/>
              </a:rPr>
              <a:t>Shift </a:t>
            </a:r>
            <a:r>
              <a:rPr lang="en-US" sz="2000" dirty="0">
                <a:solidFill>
                  <a:srgbClr val="53565A"/>
                </a:solidFill>
                <a:cs typeface="Arial" pitchFamily="34" charset="0"/>
              </a:rPr>
              <a:t>+ </a:t>
            </a:r>
            <a:r>
              <a:rPr lang="en-US" sz="2000" b="1" dirty="0">
                <a:solidFill>
                  <a:srgbClr val="53565A"/>
                </a:solidFill>
                <a:cs typeface="Arial" pitchFamily="34" charset="0"/>
              </a:rPr>
              <a:t>Tab </a:t>
            </a:r>
            <a:r>
              <a:rPr lang="en-US" sz="2000" dirty="0">
                <a:solidFill>
                  <a:srgbClr val="53565A"/>
                </a:solidFill>
                <a:cs typeface="Arial" pitchFamily="34" charset="0"/>
              </a:rPr>
              <a:t>or the </a:t>
            </a:r>
            <a:r>
              <a:rPr lang="en-US" sz="2000" b="1" dirty="0">
                <a:solidFill>
                  <a:srgbClr val="53565A"/>
                </a:solidFill>
                <a:cs typeface="Arial" pitchFamily="34" charset="0"/>
              </a:rPr>
              <a:t>Up </a:t>
            </a:r>
            <a:r>
              <a:rPr lang="en-US" sz="2000" dirty="0">
                <a:solidFill>
                  <a:srgbClr val="53565A"/>
                </a:solidFill>
                <a:cs typeface="Arial" pitchFamily="34" charset="0"/>
              </a:rPr>
              <a:t>and </a:t>
            </a:r>
            <a:r>
              <a:rPr lang="en-US" sz="2000" b="1" dirty="0">
                <a:solidFill>
                  <a:srgbClr val="53565A"/>
                </a:solidFill>
                <a:cs typeface="Arial" pitchFamily="34" charset="0"/>
              </a:rPr>
              <a:t>Down </a:t>
            </a:r>
            <a:r>
              <a:rPr lang="en-US" sz="2000" dirty="0">
                <a:solidFill>
                  <a:srgbClr val="53565A"/>
                </a:solidFill>
                <a:cs typeface="Arial" pitchFamily="34" charset="0"/>
              </a:rPr>
              <a:t>arrow keys to move between answer options and hear each one read aloud.</a:t>
            </a:r>
          </a:p>
          <a:p>
            <a:pPr lvl="1" indent="-457200" eaLnBrk="0" fontAlgn="base" hangingPunct="0">
              <a:spcBef>
                <a:spcPts val="600"/>
              </a:spcBef>
              <a:buClr>
                <a:srgbClr val="53565A"/>
              </a:buClr>
              <a:buFont typeface="+mj-lt"/>
              <a:buAutoNum type="arabicPeriod"/>
              <a:defRPr/>
            </a:pPr>
            <a:r>
              <a:rPr lang="en-US" sz="2000" dirty="0">
                <a:solidFill>
                  <a:srgbClr val="53565A"/>
                </a:solidFill>
                <a:cs typeface="Arial" pitchFamily="34" charset="0"/>
              </a:rPr>
              <a:t>Press </a:t>
            </a:r>
            <a:r>
              <a:rPr lang="en-US" sz="2000" b="1" dirty="0">
                <a:solidFill>
                  <a:srgbClr val="53565A"/>
                </a:solidFill>
                <a:cs typeface="Arial" pitchFamily="34" charset="0"/>
              </a:rPr>
              <a:t>Space</a:t>
            </a:r>
            <a:r>
              <a:rPr lang="en-US" sz="2000" dirty="0">
                <a:solidFill>
                  <a:srgbClr val="53565A"/>
                </a:solidFill>
                <a:cs typeface="Arial" pitchFamily="34" charset="0"/>
              </a:rPr>
              <a:t> to select the current response </a:t>
            </a:r>
            <a:br>
              <a:rPr lang="en-US" sz="2000" dirty="0">
                <a:solidFill>
                  <a:srgbClr val="53565A"/>
                </a:solidFill>
                <a:cs typeface="Arial" pitchFamily="34" charset="0"/>
              </a:rPr>
            </a:br>
            <a:r>
              <a:rPr lang="en-US" sz="2000" dirty="0">
                <a:solidFill>
                  <a:srgbClr val="53565A"/>
                </a:solidFill>
                <a:cs typeface="Arial" pitchFamily="34" charset="0"/>
              </a:rPr>
              <a:t>option in focus.</a:t>
            </a:r>
          </a:p>
          <a:p>
            <a:endParaRPr lang="en-US" dirty="0"/>
          </a:p>
        </p:txBody>
      </p:sp>
      <p:pic>
        <p:nvPicPr>
          <p:cNvPr id="8" name="Picture 7" descr="Two screenshots of multiple choice item responses. One has for radio button with only one being selectable. Other is a multi-select response, with more than one option being selectable. ">
            <a:extLst>
              <a:ext uri="{FF2B5EF4-FFF2-40B4-BE49-F238E27FC236}">
                <a16:creationId xmlns:a16="http://schemas.microsoft.com/office/drawing/2014/main" id="{F5EBA126-7260-42BF-9A6C-56B8379A8BFC}"/>
              </a:ext>
            </a:extLst>
          </p:cNvPr>
          <p:cNvPicPr>
            <a:picLocks noChangeAspect="1"/>
          </p:cNvPicPr>
          <p:nvPr/>
        </p:nvPicPr>
        <p:blipFill>
          <a:blip r:embed="rId4"/>
          <a:stretch>
            <a:fillRect/>
          </a:stretch>
        </p:blipFill>
        <p:spPr>
          <a:xfrm>
            <a:off x="8210331" y="831269"/>
            <a:ext cx="3716791" cy="5090957"/>
          </a:xfrm>
          <a:prstGeom prst="rect">
            <a:avLst/>
          </a:prstGeom>
        </p:spPr>
      </p:pic>
      <p:sp>
        <p:nvSpPr>
          <p:cNvPr id="11" name="Slide Number Placeholder 3">
            <a:extLst>
              <a:ext uri="{FF2B5EF4-FFF2-40B4-BE49-F238E27FC236}">
                <a16:creationId xmlns:a16="http://schemas.microsoft.com/office/drawing/2014/main" id="{1894824E-7326-475E-A032-D213373E25C8}"/>
              </a:ext>
            </a:extLst>
          </p:cNvPr>
          <p:cNvSpPr txBox="1">
            <a:spLocks/>
          </p:cNvSpPr>
          <p:nvPr/>
        </p:nvSpPr>
        <p:spPr>
          <a:xfrm>
            <a:off x="11579224" y="6445531"/>
            <a:ext cx="518041" cy="3259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477EC8-074D-41C4-94AE-E9EA7CEEA348}" type="slidenum">
              <a:rPr lang="en-US" sz="1200" smtClean="0">
                <a:solidFill>
                  <a:schemeClr val="bg1"/>
                </a:solidFill>
              </a:rPr>
              <a:pPr algn="r"/>
              <a:t>34</a:t>
            </a:fld>
            <a:endParaRPr lang="en-US" sz="1200" dirty="0">
              <a:solidFill>
                <a:schemeClr val="bg1"/>
              </a:solidFill>
            </a:endParaRPr>
          </a:p>
        </p:txBody>
      </p:sp>
    </p:spTree>
    <p:custDataLst>
      <p:tags r:id="rId1"/>
    </p:custDataLst>
    <p:extLst>
      <p:ext uri="{BB962C8B-B14F-4D97-AF65-F5344CB8AC3E}">
        <p14:creationId xmlns:p14="http://schemas.microsoft.com/office/powerpoint/2010/main" val="3694866962"/>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itle 1"/>
          <p:cNvSpPr>
            <a:spLocks noGrp="1"/>
          </p:cNvSpPr>
          <p:nvPr>
            <p:ph type="title"/>
          </p:nvPr>
        </p:nvSpPr>
        <p:spPr/>
        <p:txBody>
          <a:bodyPr>
            <a:normAutofit/>
          </a:bodyPr>
          <a:lstStyle/>
          <a:p>
            <a:r>
              <a:rPr lang="en-US" altLang="en-US" dirty="0"/>
              <a:t>Responding to Questions: Hot-Text</a:t>
            </a:r>
            <a:endParaRPr altLang="en-US" dirty="0"/>
          </a:p>
        </p:txBody>
      </p:sp>
      <p:sp>
        <p:nvSpPr>
          <p:cNvPr id="3" name="Content Placeholder 2">
            <a:extLst>
              <a:ext uri="{FF2B5EF4-FFF2-40B4-BE49-F238E27FC236}">
                <a16:creationId xmlns:a16="http://schemas.microsoft.com/office/drawing/2014/main" id="{CCB17A2F-DA71-4E66-AB10-6071DB9A9611}"/>
              </a:ext>
            </a:extLst>
          </p:cNvPr>
          <p:cNvSpPr>
            <a:spLocks noGrp="1"/>
          </p:cNvSpPr>
          <p:nvPr>
            <p:ph idx="1"/>
          </p:nvPr>
        </p:nvSpPr>
        <p:spPr>
          <a:xfrm>
            <a:off x="612775" y="939438"/>
            <a:ext cx="10966449" cy="1409700"/>
          </a:xfrm>
        </p:spPr>
        <p:txBody>
          <a:bodyPr/>
          <a:lstStyle/>
          <a:p>
            <a:r>
              <a:rPr lang="en-US" dirty="0">
                <a:solidFill>
                  <a:srgbClr val="53565A"/>
                </a:solidFill>
                <a:cs typeface="Arial" pitchFamily="34" charset="0"/>
              </a:rPr>
              <a:t>Hot-text questions require students to select at least one word, phrase, or sentence. Each selectable text area is pre-defined. Selecting a phrase or sentence automatically marks all the words in that text area as selected.</a:t>
            </a:r>
          </a:p>
          <a:p>
            <a:endParaRPr lang="en-US" dirty="0"/>
          </a:p>
        </p:txBody>
      </p:sp>
      <p:sp>
        <p:nvSpPr>
          <p:cNvPr id="11" name="TextBox 10"/>
          <p:cNvSpPr txBox="1"/>
          <p:nvPr/>
        </p:nvSpPr>
        <p:spPr>
          <a:xfrm>
            <a:off x="426231" y="2489548"/>
            <a:ext cx="4663929" cy="3462486"/>
          </a:xfrm>
          <a:prstGeom prst="rect">
            <a:avLst/>
          </a:prstGeom>
          <a:noFill/>
        </p:spPr>
        <p:txBody>
          <a:bodyPr wrap="square" rtlCol="0">
            <a:spAutoFit/>
          </a:bodyPr>
          <a:lstStyle/>
          <a:p>
            <a:pPr marL="0" lvl="1" fontAlgn="base">
              <a:spcBef>
                <a:spcPts val="600"/>
              </a:spcBef>
              <a:buClr>
                <a:schemeClr val="bg1">
                  <a:lumMod val="65000"/>
                </a:schemeClr>
              </a:buClr>
              <a:defRPr/>
            </a:pPr>
            <a:r>
              <a:rPr lang="en-US" sz="2400" b="1" dirty="0">
                <a:solidFill>
                  <a:srgbClr val="53565A"/>
                </a:solidFill>
                <a:ea typeface="Arial" pitchFamily="34" charset="0"/>
                <a:cs typeface="Arial" pitchFamily="34" charset="0"/>
              </a:rPr>
              <a:t>How Students Respond:</a:t>
            </a:r>
          </a:p>
          <a:p>
            <a:pPr lvl="1" indent="-457200" fontAlgn="base">
              <a:spcBef>
                <a:spcPts val="600"/>
              </a:spcBef>
              <a:buClr>
                <a:srgbClr val="53565A"/>
              </a:buClr>
              <a:buFont typeface="+mj-lt"/>
              <a:buAutoNum type="arabicPeriod"/>
              <a:defRPr/>
            </a:pPr>
            <a:r>
              <a:rPr lang="en-US" sz="2000" dirty="0">
                <a:solidFill>
                  <a:srgbClr val="53565A"/>
                </a:solidFill>
                <a:ea typeface="Arial" pitchFamily="34" charset="0"/>
                <a:cs typeface="Arial" pitchFamily="34" charset="0"/>
              </a:rPr>
              <a:t>After listening to the question text, press </a:t>
            </a:r>
            <a:r>
              <a:rPr lang="en-US" sz="2000" b="1" dirty="0">
                <a:solidFill>
                  <a:srgbClr val="53565A"/>
                </a:solidFill>
                <a:ea typeface="Arial" pitchFamily="34" charset="0"/>
                <a:cs typeface="Arial" pitchFamily="34" charset="0"/>
              </a:rPr>
              <a:t>Tab </a:t>
            </a:r>
            <a:r>
              <a:rPr lang="en-US" sz="2000" dirty="0">
                <a:solidFill>
                  <a:srgbClr val="53565A"/>
                </a:solidFill>
                <a:ea typeface="Arial" pitchFamily="34" charset="0"/>
                <a:cs typeface="Arial" pitchFamily="34" charset="0"/>
              </a:rPr>
              <a:t>to hear JAWS read aloud the text that is in focus.</a:t>
            </a:r>
          </a:p>
          <a:p>
            <a:pPr lvl="1" indent="-457200" fontAlgn="base">
              <a:spcBef>
                <a:spcPts val="600"/>
              </a:spcBef>
              <a:buClr>
                <a:srgbClr val="53565A"/>
              </a:buClr>
              <a:buFont typeface="+mj-lt"/>
              <a:buAutoNum type="arabicPeriod"/>
              <a:defRPr/>
            </a:pPr>
            <a:r>
              <a:rPr lang="en-US" sz="2000" dirty="0">
                <a:solidFill>
                  <a:srgbClr val="53565A"/>
                </a:solidFill>
                <a:ea typeface="Arial" pitchFamily="34" charset="0"/>
                <a:cs typeface="Arial" pitchFamily="34" charset="0"/>
              </a:rPr>
              <a:t>Use the </a:t>
            </a:r>
            <a:r>
              <a:rPr lang="en-US" sz="2000" b="1" dirty="0">
                <a:solidFill>
                  <a:srgbClr val="53565A"/>
                </a:solidFill>
                <a:ea typeface="Arial" pitchFamily="34" charset="0"/>
                <a:cs typeface="Arial" pitchFamily="34" charset="0"/>
              </a:rPr>
              <a:t>Tab </a:t>
            </a:r>
            <a:r>
              <a:rPr lang="en-US" sz="2000" dirty="0">
                <a:solidFill>
                  <a:srgbClr val="53565A"/>
                </a:solidFill>
                <a:ea typeface="Arial" pitchFamily="34" charset="0"/>
                <a:cs typeface="Arial" pitchFamily="34" charset="0"/>
              </a:rPr>
              <a:t>and </a:t>
            </a:r>
            <a:r>
              <a:rPr lang="en-US" sz="2000" b="1" dirty="0">
                <a:solidFill>
                  <a:srgbClr val="53565A"/>
                </a:solidFill>
                <a:ea typeface="Arial" pitchFamily="34" charset="0"/>
                <a:cs typeface="Arial" pitchFamily="34" charset="0"/>
              </a:rPr>
              <a:t>Shift </a:t>
            </a:r>
            <a:r>
              <a:rPr lang="en-US" sz="2000" dirty="0">
                <a:solidFill>
                  <a:srgbClr val="53565A"/>
                </a:solidFill>
                <a:ea typeface="Arial" pitchFamily="34" charset="0"/>
                <a:cs typeface="Arial" pitchFamily="34" charset="0"/>
              </a:rPr>
              <a:t>+ </a:t>
            </a:r>
            <a:r>
              <a:rPr lang="en-US" sz="2000" b="1" dirty="0">
                <a:solidFill>
                  <a:srgbClr val="53565A"/>
                </a:solidFill>
                <a:ea typeface="Arial" pitchFamily="34" charset="0"/>
                <a:cs typeface="Arial" pitchFamily="34" charset="0"/>
              </a:rPr>
              <a:t>Tab </a:t>
            </a:r>
            <a:r>
              <a:rPr lang="en-US" sz="2000" dirty="0">
                <a:solidFill>
                  <a:srgbClr val="53565A"/>
                </a:solidFill>
                <a:ea typeface="Arial" pitchFamily="34" charset="0"/>
                <a:cs typeface="Arial" pitchFamily="34" charset="0"/>
              </a:rPr>
              <a:t>commands to move between selectable text areas and hear each one read aloud.</a:t>
            </a:r>
          </a:p>
          <a:p>
            <a:pPr lvl="1" indent="-457200" fontAlgn="base">
              <a:spcBef>
                <a:spcPts val="600"/>
              </a:spcBef>
              <a:buClr>
                <a:srgbClr val="53565A"/>
              </a:buClr>
              <a:buFont typeface="+mj-lt"/>
              <a:buAutoNum type="arabicPeriod"/>
              <a:defRPr/>
            </a:pPr>
            <a:r>
              <a:rPr lang="en-US" sz="2000" dirty="0">
                <a:solidFill>
                  <a:srgbClr val="53565A"/>
                </a:solidFill>
                <a:ea typeface="Arial" pitchFamily="34" charset="0"/>
                <a:cs typeface="Arial" pitchFamily="34" charset="0"/>
              </a:rPr>
              <a:t>Press </a:t>
            </a:r>
            <a:r>
              <a:rPr lang="en-US" sz="2000" b="1" dirty="0">
                <a:solidFill>
                  <a:srgbClr val="53565A"/>
                </a:solidFill>
                <a:ea typeface="Arial" pitchFamily="34" charset="0"/>
                <a:cs typeface="Arial" pitchFamily="34" charset="0"/>
              </a:rPr>
              <a:t>Enter </a:t>
            </a:r>
            <a:r>
              <a:rPr lang="en-US" sz="2000" dirty="0">
                <a:solidFill>
                  <a:srgbClr val="53565A"/>
                </a:solidFill>
                <a:ea typeface="Arial" pitchFamily="34" charset="0"/>
                <a:cs typeface="Arial" pitchFamily="34" charset="0"/>
              </a:rPr>
              <a:t>to choose a selectable text area in focus as your response.</a:t>
            </a:r>
          </a:p>
        </p:txBody>
      </p:sp>
      <p:pic>
        <p:nvPicPr>
          <p:cNvPr id="4" name="Picture 3" descr="Hot Text Item&#10;&#10;Hot Text items display a stem and a reading excerpt consisting of interactive text elements.">
            <a:extLst>
              <a:ext uri="{FF2B5EF4-FFF2-40B4-BE49-F238E27FC236}">
                <a16:creationId xmlns:a16="http://schemas.microsoft.com/office/drawing/2014/main" id="{74624CD9-281F-45AC-8A85-B9222531AD0C}"/>
              </a:ext>
            </a:extLst>
          </p:cNvPr>
          <p:cNvPicPr>
            <a:picLocks noChangeAspect="1"/>
          </p:cNvPicPr>
          <p:nvPr/>
        </p:nvPicPr>
        <p:blipFill>
          <a:blip r:embed="rId4"/>
          <a:stretch>
            <a:fillRect/>
          </a:stretch>
        </p:blipFill>
        <p:spPr>
          <a:xfrm>
            <a:off x="5765091" y="2349138"/>
            <a:ext cx="6209781" cy="1554480"/>
          </a:xfrm>
          <a:prstGeom prst="rect">
            <a:avLst/>
          </a:prstGeom>
        </p:spPr>
      </p:pic>
      <p:sp>
        <p:nvSpPr>
          <p:cNvPr id="8" name="Slide Number Placeholder 3">
            <a:extLst>
              <a:ext uri="{FF2B5EF4-FFF2-40B4-BE49-F238E27FC236}">
                <a16:creationId xmlns:a16="http://schemas.microsoft.com/office/drawing/2014/main" id="{6FCB52CA-F009-46B6-8AB6-93B7D8B4DB45}"/>
              </a:ext>
            </a:extLst>
          </p:cNvPr>
          <p:cNvSpPr txBox="1">
            <a:spLocks/>
          </p:cNvSpPr>
          <p:nvPr/>
        </p:nvSpPr>
        <p:spPr>
          <a:xfrm>
            <a:off x="11579224" y="6445531"/>
            <a:ext cx="518041" cy="3259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477EC8-074D-41C4-94AE-E9EA7CEEA348}" type="slidenum">
              <a:rPr lang="en-US" sz="1200" smtClean="0">
                <a:solidFill>
                  <a:schemeClr val="bg1"/>
                </a:solidFill>
              </a:rPr>
              <a:pPr algn="r"/>
              <a:t>35</a:t>
            </a:fld>
            <a:endParaRPr lang="en-US" sz="1200" dirty="0">
              <a:solidFill>
                <a:schemeClr val="bg1"/>
              </a:solidFill>
            </a:endParaRPr>
          </a:p>
        </p:txBody>
      </p:sp>
    </p:spTree>
    <p:custDataLst>
      <p:tags r:id="rId1"/>
    </p:custDataLst>
    <p:extLst>
      <p:ext uri="{BB962C8B-B14F-4D97-AF65-F5344CB8AC3E}">
        <p14:creationId xmlns:p14="http://schemas.microsoft.com/office/powerpoint/2010/main" val="2765842269"/>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itle 1"/>
          <p:cNvSpPr>
            <a:spLocks noGrp="1"/>
          </p:cNvSpPr>
          <p:nvPr>
            <p:ph type="title"/>
          </p:nvPr>
        </p:nvSpPr>
        <p:spPr/>
        <p:txBody>
          <a:bodyPr>
            <a:normAutofit/>
          </a:bodyPr>
          <a:lstStyle/>
          <a:p>
            <a:r>
              <a:rPr lang="en-US" altLang="en-US" dirty="0"/>
              <a:t>Responding to Questions: Edit Task</a:t>
            </a:r>
            <a:endParaRPr altLang="en-US" dirty="0"/>
          </a:p>
        </p:txBody>
      </p:sp>
      <p:sp>
        <p:nvSpPr>
          <p:cNvPr id="3" name="Content Placeholder 2">
            <a:extLst>
              <a:ext uri="{FF2B5EF4-FFF2-40B4-BE49-F238E27FC236}">
                <a16:creationId xmlns:a16="http://schemas.microsoft.com/office/drawing/2014/main" id="{C29BE534-E6BA-4BF7-9420-847313A731D7}"/>
              </a:ext>
            </a:extLst>
          </p:cNvPr>
          <p:cNvSpPr>
            <a:spLocks noGrp="1"/>
          </p:cNvSpPr>
          <p:nvPr>
            <p:ph idx="1"/>
          </p:nvPr>
        </p:nvSpPr>
        <p:spPr>
          <a:xfrm>
            <a:off x="614211" y="886149"/>
            <a:ext cx="10966449" cy="1447800"/>
          </a:xfrm>
        </p:spPr>
        <p:txBody>
          <a:bodyPr/>
          <a:lstStyle/>
          <a:p>
            <a:pPr>
              <a:defRPr/>
            </a:pPr>
            <a:r>
              <a:rPr lang="en-US" dirty="0">
                <a:solidFill>
                  <a:srgbClr val="53565A"/>
                </a:solidFill>
                <a:cs typeface="Arial" pitchFamily="34" charset="0"/>
              </a:rPr>
              <a:t>Edit task questions require a student to replace an incorrect selectable word or phrase in a reading excerpt. Some edit task questions require students to enter the response into a text box, and others require you to select a response from a drop-down.</a:t>
            </a:r>
          </a:p>
          <a:p>
            <a:endParaRPr lang="en-US" dirty="0"/>
          </a:p>
        </p:txBody>
      </p:sp>
      <p:sp>
        <p:nvSpPr>
          <p:cNvPr id="11" name="TextBox 10"/>
          <p:cNvSpPr txBox="1"/>
          <p:nvPr/>
        </p:nvSpPr>
        <p:spPr>
          <a:xfrm>
            <a:off x="614211" y="2781302"/>
            <a:ext cx="6019800" cy="2231380"/>
          </a:xfrm>
          <a:prstGeom prst="rect">
            <a:avLst/>
          </a:prstGeom>
          <a:noFill/>
        </p:spPr>
        <p:txBody>
          <a:bodyPr wrap="square" rtlCol="0">
            <a:spAutoFit/>
          </a:bodyPr>
          <a:lstStyle/>
          <a:p>
            <a:pPr lvl="0" eaLnBrk="0" fontAlgn="base" hangingPunct="0">
              <a:spcBef>
                <a:spcPts val="600"/>
              </a:spcBef>
              <a:buClr>
                <a:srgbClr val="FFFFFF">
                  <a:lumMod val="65000"/>
                </a:srgbClr>
              </a:buClr>
              <a:defRPr/>
            </a:pPr>
            <a:r>
              <a:rPr lang="en-US" sz="2400" b="1" dirty="0">
                <a:solidFill>
                  <a:srgbClr val="53565A"/>
                </a:solidFill>
                <a:cs typeface="Arial" pitchFamily="34" charset="0"/>
              </a:rPr>
              <a:t>How Students Respond:</a:t>
            </a:r>
          </a:p>
          <a:p>
            <a:pPr lvl="1" indent="-457200" eaLnBrk="0" fontAlgn="base" hangingPunct="0">
              <a:spcBef>
                <a:spcPts val="600"/>
              </a:spcBef>
              <a:buClr>
                <a:srgbClr val="53565A"/>
              </a:buClr>
              <a:buFont typeface="+mj-lt"/>
              <a:buAutoNum type="arabicPeriod"/>
              <a:defRPr/>
            </a:pPr>
            <a:r>
              <a:rPr lang="en-US" sz="2000" dirty="0">
                <a:solidFill>
                  <a:srgbClr val="53565A"/>
                </a:solidFill>
                <a:cs typeface="Arial" pitchFamily="34" charset="0"/>
              </a:rPr>
              <a:t>Use the </a:t>
            </a:r>
            <a:r>
              <a:rPr lang="en-US" sz="2000" b="1" dirty="0">
                <a:solidFill>
                  <a:srgbClr val="53565A"/>
                </a:solidFill>
                <a:cs typeface="Arial" pitchFamily="34" charset="0"/>
              </a:rPr>
              <a:t>Down</a:t>
            </a:r>
            <a:r>
              <a:rPr lang="en-US" sz="2000" dirty="0">
                <a:solidFill>
                  <a:srgbClr val="53565A"/>
                </a:solidFill>
                <a:cs typeface="Arial" pitchFamily="34" charset="0"/>
              </a:rPr>
              <a:t> arrow to read through each line of text. If text is selectable, JAWS reads </a:t>
            </a:r>
            <a:r>
              <a:rPr lang="en-US" sz="2000" dirty="0">
                <a:solidFill>
                  <a:srgbClr val="53565A"/>
                </a:solidFill>
                <a:ea typeface="Arial" pitchFamily="34" charset="0"/>
                <a:cs typeface="Arial" pitchFamily="34" charset="0"/>
              </a:rPr>
              <a:t>“clickable” after that word or phrase.</a:t>
            </a:r>
          </a:p>
          <a:p>
            <a:pPr lvl="1" indent="-457200" fontAlgn="base">
              <a:spcBef>
                <a:spcPts val="600"/>
              </a:spcBef>
              <a:buClr>
                <a:srgbClr val="53565A"/>
              </a:buClr>
              <a:buFont typeface="+mj-lt"/>
              <a:buAutoNum type="arabicPeriod"/>
              <a:defRPr/>
            </a:pPr>
            <a:r>
              <a:rPr lang="en-US" sz="2000" dirty="0">
                <a:solidFill>
                  <a:srgbClr val="53565A"/>
                </a:solidFill>
                <a:ea typeface="Arial" pitchFamily="34" charset="0"/>
                <a:cs typeface="Arial" pitchFamily="34" charset="0"/>
              </a:rPr>
              <a:t>Use </a:t>
            </a:r>
            <a:r>
              <a:rPr lang="en-US" sz="2000" b="1" dirty="0">
                <a:solidFill>
                  <a:srgbClr val="53565A"/>
                </a:solidFill>
                <a:ea typeface="Arial" pitchFamily="34" charset="0"/>
                <a:cs typeface="Arial" pitchFamily="34" charset="0"/>
              </a:rPr>
              <a:t>Tab </a:t>
            </a:r>
            <a:r>
              <a:rPr lang="en-US" sz="2000" dirty="0">
                <a:solidFill>
                  <a:srgbClr val="53565A"/>
                </a:solidFill>
                <a:ea typeface="Arial" pitchFamily="34" charset="0"/>
                <a:cs typeface="Arial" pitchFamily="34" charset="0"/>
              </a:rPr>
              <a:t>and </a:t>
            </a:r>
            <a:r>
              <a:rPr lang="en-US" sz="2000" b="1" dirty="0">
                <a:solidFill>
                  <a:srgbClr val="53565A"/>
                </a:solidFill>
                <a:ea typeface="Arial" pitchFamily="34" charset="0"/>
                <a:cs typeface="Arial" pitchFamily="34" charset="0"/>
              </a:rPr>
              <a:t>Shift </a:t>
            </a:r>
            <a:r>
              <a:rPr lang="en-US" sz="2000" dirty="0">
                <a:solidFill>
                  <a:srgbClr val="53565A"/>
                </a:solidFill>
                <a:ea typeface="Arial" pitchFamily="34" charset="0"/>
                <a:cs typeface="Arial" pitchFamily="34" charset="0"/>
              </a:rPr>
              <a:t>+ </a:t>
            </a:r>
            <a:r>
              <a:rPr lang="en-US" sz="2000" b="1" dirty="0">
                <a:solidFill>
                  <a:srgbClr val="53565A"/>
                </a:solidFill>
                <a:ea typeface="Arial" pitchFamily="34" charset="0"/>
                <a:cs typeface="Arial" pitchFamily="34" charset="0"/>
              </a:rPr>
              <a:t>Tab </a:t>
            </a:r>
            <a:r>
              <a:rPr lang="en-US" sz="2000" dirty="0">
                <a:solidFill>
                  <a:srgbClr val="53565A"/>
                </a:solidFill>
                <a:ea typeface="Arial" pitchFamily="34" charset="0"/>
                <a:cs typeface="Arial" pitchFamily="34" charset="0"/>
              </a:rPr>
              <a:t>to move between selectable text fields.</a:t>
            </a:r>
          </a:p>
        </p:txBody>
      </p:sp>
      <p:pic>
        <p:nvPicPr>
          <p:cNvPr id="4" name="Picture 3" descr="Two screenshots demonstrating edit functionality. One lets student enter the correct word and the other where student must choose from a drop down of options. ">
            <a:extLst>
              <a:ext uri="{FF2B5EF4-FFF2-40B4-BE49-F238E27FC236}">
                <a16:creationId xmlns:a16="http://schemas.microsoft.com/office/drawing/2014/main" id="{CBBA7BB1-731D-4287-8C75-2D8B4541FDB1}"/>
              </a:ext>
            </a:extLst>
          </p:cNvPr>
          <p:cNvPicPr>
            <a:picLocks noChangeAspect="1"/>
          </p:cNvPicPr>
          <p:nvPr/>
        </p:nvPicPr>
        <p:blipFill>
          <a:blip r:embed="rId4"/>
          <a:stretch>
            <a:fillRect/>
          </a:stretch>
        </p:blipFill>
        <p:spPr>
          <a:xfrm>
            <a:off x="7509370" y="1815737"/>
            <a:ext cx="4452171" cy="4231036"/>
          </a:xfrm>
          <a:prstGeom prst="rect">
            <a:avLst/>
          </a:prstGeom>
        </p:spPr>
      </p:pic>
      <p:sp>
        <p:nvSpPr>
          <p:cNvPr id="8" name="Slide Number Placeholder 3">
            <a:extLst>
              <a:ext uri="{FF2B5EF4-FFF2-40B4-BE49-F238E27FC236}">
                <a16:creationId xmlns:a16="http://schemas.microsoft.com/office/drawing/2014/main" id="{7FA88936-5972-4472-ADA6-02FB9F306955}"/>
              </a:ext>
            </a:extLst>
          </p:cNvPr>
          <p:cNvSpPr txBox="1">
            <a:spLocks/>
          </p:cNvSpPr>
          <p:nvPr/>
        </p:nvSpPr>
        <p:spPr>
          <a:xfrm>
            <a:off x="11579224" y="6445531"/>
            <a:ext cx="518041" cy="3259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477EC8-074D-41C4-94AE-E9EA7CEEA348}" type="slidenum">
              <a:rPr lang="en-US" sz="1200" smtClean="0">
                <a:solidFill>
                  <a:schemeClr val="bg1"/>
                </a:solidFill>
              </a:rPr>
              <a:pPr algn="r"/>
              <a:t>36</a:t>
            </a:fld>
            <a:endParaRPr lang="en-US" sz="1200" dirty="0">
              <a:solidFill>
                <a:schemeClr val="bg1"/>
              </a:solidFill>
            </a:endParaRPr>
          </a:p>
        </p:txBody>
      </p:sp>
    </p:spTree>
    <p:custDataLst>
      <p:tags r:id="rId1"/>
    </p:custDataLst>
    <p:extLst>
      <p:ext uri="{BB962C8B-B14F-4D97-AF65-F5344CB8AC3E}">
        <p14:creationId xmlns:p14="http://schemas.microsoft.com/office/powerpoint/2010/main" val="1126741403"/>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itle 1"/>
          <p:cNvSpPr>
            <a:spLocks noGrp="1"/>
          </p:cNvSpPr>
          <p:nvPr>
            <p:ph type="title"/>
          </p:nvPr>
        </p:nvSpPr>
        <p:spPr/>
        <p:txBody>
          <a:bodyPr>
            <a:normAutofit/>
          </a:bodyPr>
          <a:lstStyle/>
          <a:p>
            <a:r>
              <a:rPr lang="en-US" altLang="en-US" dirty="0"/>
              <a:t>Responding to Questions: Edit Task, continued</a:t>
            </a:r>
            <a:endParaRPr altLang="en-US" dirty="0"/>
          </a:p>
        </p:txBody>
      </p:sp>
      <p:sp>
        <p:nvSpPr>
          <p:cNvPr id="10" name="Rectangle 9"/>
          <p:cNvSpPr/>
          <p:nvPr/>
        </p:nvSpPr>
        <p:spPr>
          <a:xfrm>
            <a:off x="533400" y="1295400"/>
            <a:ext cx="7086600" cy="4001095"/>
          </a:xfrm>
          <a:prstGeom prst="rect">
            <a:avLst/>
          </a:prstGeom>
        </p:spPr>
        <p:txBody>
          <a:bodyPr wrap="square">
            <a:spAutoFit/>
          </a:bodyPr>
          <a:lstStyle/>
          <a:p>
            <a:pPr fontAlgn="base">
              <a:spcBef>
                <a:spcPts val="600"/>
              </a:spcBef>
              <a:buClr>
                <a:schemeClr val="bg1">
                  <a:lumMod val="65000"/>
                </a:schemeClr>
              </a:buClr>
              <a:defRPr/>
            </a:pPr>
            <a:r>
              <a:rPr lang="en-US" sz="2400" b="1" dirty="0">
                <a:solidFill>
                  <a:srgbClr val="53565A"/>
                </a:solidFill>
                <a:ea typeface="Arial" pitchFamily="34" charset="0"/>
                <a:cs typeface="Arial" pitchFamily="34" charset="0"/>
              </a:rPr>
              <a:t>How Students Respond (continued):</a:t>
            </a:r>
          </a:p>
          <a:p>
            <a:pPr lvl="1" indent="-457200" fontAlgn="base">
              <a:spcBef>
                <a:spcPts val="600"/>
              </a:spcBef>
              <a:buClr>
                <a:srgbClr val="53565A"/>
              </a:buClr>
              <a:buFont typeface="+mj-lt"/>
              <a:buAutoNum type="arabicPeriod" startAt="3"/>
              <a:defRPr/>
            </a:pPr>
            <a:r>
              <a:rPr lang="en-US" sz="2000" dirty="0">
                <a:solidFill>
                  <a:srgbClr val="53565A"/>
                </a:solidFill>
                <a:ea typeface="Arial" pitchFamily="34" charset="0"/>
                <a:cs typeface="Arial" pitchFamily="34" charset="0"/>
              </a:rPr>
              <a:t>Press </a:t>
            </a:r>
            <a:r>
              <a:rPr lang="en-US" sz="2000" b="1" dirty="0">
                <a:solidFill>
                  <a:srgbClr val="53565A"/>
                </a:solidFill>
                <a:ea typeface="Arial" pitchFamily="34" charset="0"/>
                <a:cs typeface="Arial" pitchFamily="34" charset="0"/>
              </a:rPr>
              <a:t>Space</a:t>
            </a:r>
            <a:r>
              <a:rPr lang="en-US" sz="2000" dirty="0">
                <a:solidFill>
                  <a:srgbClr val="53565A"/>
                </a:solidFill>
                <a:ea typeface="Arial" pitchFamily="34" charset="0"/>
                <a:cs typeface="Arial" pitchFamily="34" charset="0"/>
              </a:rPr>
              <a:t> to select the current text in focus. JAWS reads “Edit tools dialog” and provides additional instructions.</a:t>
            </a:r>
          </a:p>
          <a:p>
            <a:pPr lvl="1" indent="-457200" fontAlgn="base">
              <a:spcBef>
                <a:spcPts val="600"/>
              </a:spcBef>
              <a:buClr>
                <a:srgbClr val="53565A"/>
              </a:buClr>
              <a:buFont typeface="+mj-lt"/>
              <a:buAutoNum type="arabicPeriod" startAt="3"/>
              <a:defRPr/>
            </a:pPr>
            <a:r>
              <a:rPr lang="en-US" sz="2000" dirty="0">
                <a:solidFill>
                  <a:srgbClr val="53565A"/>
                </a:solidFill>
                <a:ea typeface="Arial" pitchFamily="34" charset="0"/>
                <a:cs typeface="Arial" pitchFamily="34" charset="0"/>
              </a:rPr>
              <a:t>The student’s actions in the edit menu will depend on the type of edit task question:</a:t>
            </a:r>
          </a:p>
          <a:p>
            <a:pPr marL="800100" lvl="1" indent="-342900" fontAlgn="base">
              <a:spcBef>
                <a:spcPts val="600"/>
              </a:spcBef>
              <a:buClr>
                <a:srgbClr val="FFFFFF">
                  <a:lumMod val="65000"/>
                </a:srgbClr>
              </a:buClr>
              <a:buFont typeface="Arial" panose="020B0604020202020204" pitchFamily="34" charset="0"/>
              <a:buChar char="•"/>
              <a:defRPr/>
            </a:pPr>
            <a:r>
              <a:rPr lang="en-US" sz="2000" u="sng" dirty="0">
                <a:solidFill>
                  <a:srgbClr val="53565A"/>
                </a:solidFill>
                <a:ea typeface="Arial" pitchFamily="34" charset="0"/>
                <a:cs typeface="Arial" pitchFamily="34" charset="0"/>
              </a:rPr>
              <a:t>Text box</a:t>
            </a:r>
            <a:r>
              <a:rPr lang="en-US" sz="2000" dirty="0">
                <a:solidFill>
                  <a:srgbClr val="53565A"/>
                </a:solidFill>
                <a:ea typeface="Arial" pitchFamily="34" charset="0"/>
                <a:cs typeface="Arial" pitchFamily="34" charset="0"/>
              </a:rPr>
              <a:t>: Type in the replacement word or phrase.</a:t>
            </a:r>
          </a:p>
          <a:p>
            <a:pPr marL="800100" lvl="1" indent="-342900" fontAlgn="base">
              <a:spcBef>
                <a:spcPts val="600"/>
              </a:spcBef>
              <a:buClr>
                <a:srgbClr val="FFFFFF">
                  <a:lumMod val="65000"/>
                </a:srgbClr>
              </a:buClr>
              <a:buFont typeface="Arial" panose="020B0604020202020204" pitchFamily="34" charset="0"/>
              <a:buChar char="•"/>
              <a:defRPr/>
            </a:pPr>
            <a:r>
              <a:rPr lang="en-US" sz="2000" u="sng" dirty="0">
                <a:solidFill>
                  <a:srgbClr val="53565A"/>
                </a:solidFill>
                <a:ea typeface="Arial" pitchFamily="34" charset="0"/>
                <a:cs typeface="Arial" pitchFamily="34" charset="0"/>
              </a:rPr>
              <a:t>Drop-down list</a:t>
            </a:r>
            <a:r>
              <a:rPr lang="en-US" sz="2000" dirty="0">
                <a:solidFill>
                  <a:srgbClr val="53565A"/>
                </a:solidFill>
                <a:ea typeface="Arial" pitchFamily="34" charset="0"/>
                <a:cs typeface="Arial" pitchFamily="34" charset="0"/>
              </a:rPr>
              <a:t>: Use the </a:t>
            </a:r>
            <a:r>
              <a:rPr lang="en-US" sz="2000" b="1" dirty="0">
                <a:solidFill>
                  <a:srgbClr val="53565A"/>
                </a:solidFill>
                <a:ea typeface="Arial" pitchFamily="34" charset="0"/>
                <a:cs typeface="Arial" pitchFamily="34" charset="0"/>
              </a:rPr>
              <a:t>Up </a:t>
            </a:r>
            <a:r>
              <a:rPr lang="en-US" sz="2000" dirty="0">
                <a:solidFill>
                  <a:srgbClr val="53565A"/>
                </a:solidFill>
                <a:ea typeface="Arial" pitchFamily="34" charset="0"/>
                <a:cs typeface="Arial" pitchFamily="34" charset="0"/>
              </a:rPr>
              <a:t>and </a:t>
            </a:r>
            <a:r>
              <a:rPr lang="en-US" sz="2000" b="1" dirty="0">
                <a:solidFill>
                  <a:srgbClr val="53565A"/>
                </a:solidFill>
                <a:ea typeface="Arial" pitchFamily="34" charset="0"/>
                <a:cs typeface="Arial" pitchFamily="34" charset="0"/>
              </a:rPr>
              <a:t>Down </a:t>
            </a:r>
            <a:r>
              <a:rPr lang="en-US" sz="2000" dirty="0">
                <a:solidFill>
                  <a:srgbClr val="53565A"/>
                </a:solidFill>
                <a:ea typeface="Arial" pitchFamily="34" charset="0"/>
                <a:cs typeface="Arial" pitchFamily="34" charset="0"/>
              </a:rPr>
              <a:t>arrows to move between options. To select an option, press </a:t>
            </a:r>
            <a:r>
              <a:rPr lang="en-US" sz="2000" b="1" dirty="0">
                <a:solidFill>
                  <a:srgbClr val="53565A"/>
                </a:solidFill>
                <a:ea typeface="Arial" pitchFamily="34" charset="0"/>
                <a:cs typeface="Arial" pitchFamily="34" charset="0"/>
              </a:rPr>
              <a:t>Enter</a:t>
            </a:r>
            <a:r>
              <a:rPr lang="en-US" sz="2000" dirty="0">
                <a:solidFill>
                  <a:srgbClr val="53565A"/>
                </a:solidFill>
                <a:ea typeface="Arial" pitchFamily="34" charset="0"/>
                <a:cs typeface="Arial" pitchFamily="34" charset="0"/>
              </a:rPr>
              <a:t>.</a:t>
            </a:r>
          </a:p>
          <a:p>
            <a:pPr lvl="1" indent="-457200" fontAlgn="base">
              <a:spcBef>
                <a:spcPts val="600"/>
              </a:spcBef>
              <a:buClr>
                <a:srgbClr val="53565A"/>
              </a:buClr>
              <a:buFont typeface="+mj-lt"/>
              <a:buAutoNum type="arabicPeriod" startAt="5"/>
              <a:defRPr/>
            </a:pPr>
            <a:r>
              <a:rPr lang="en-US" sz="2000" dirty="0">
                <a:solidFill>
                  <a:srgbClr val="53565A"/>
                </a:solidFill>
                <a:ea typeface="Arial" pitchFamily="34" charset="0"/>
                <a:cs typeface="Arial" pitchFamily="34" charset="0"/>
              </a:rPr>
              <a:t>Press </a:t>
            </a:r>
            <a:r>
              <a:rPr lang="en-US" sz="2000" b="1" dirty="0">
                <a:solidFill>
                  <a:srgbClr val="53565A"/>
                </a:solidFill>
                <a:ea typeface="Arial" pitchFamily="34" charset="0"/>
                <a:cs typeface="Arial" pitchFamily="34" charset="0"/>
              </a:rPr>
              <a:t>Tab </a:t>
            </a:r>
            <a:r>
              <a:rPr lang="en-US" sz="2000" dirty="0">
                <a:solidFill>
                  <a:srgbClr val="53565A"/>
                </a:solidFill>
                <a:ea typeface="Arial" pitchFamily="34" charset="0"/>
                <a:cs typeface="Arial" pitchFamily="34" charset="0"/>
              </a:rPr>
              <a:t>to move to the </a:t>
            </a:r>
            <a:r>
              <a:rPr lang="en-US" sz="2000" b="1" dirty="0">
                <a:solidFill>
                  <a:srgbClr val="53565A"/>
                </a:solidFill>
                <a:ea typeface="Arial" pitchFamily="34" charset="0"/>
                <a:cs typeface="Arial" pitchFamily="34" charset="0"/>
              </a:rPr>
              <a:t>OK</a:t>
            </a:r>
            <a:r>
              <a:rPr lang="en-US" sz="2000" dirty="0">
                <a:solidFill>
                  <a:srgbClr val="53565A"/>
                </a:solidFill>
                <a:ea typeface="Arial" pitchFamily="34" charset="0"/>
                <a:cs typeface="Arial" pitchFamily="34" charset="0"/>
              </a:rPr>
              <a:t> button. Press </a:t>
            </a:r>
            <a:r>
              <a:rPr lang="en-US" sz="2000" b="1" dirty="0">
                <a:solidFill>
                  <a:srgbClr val="53565A"/>
                </a:solidFill>
                <a:ea typeface="Arial" pitchFamily="34" charset="0"/>
                <a:cs typeface="Arial" pitchFamily="34" charset="0"/>
              </a:rPr>
              <a:t>Enter </a:t>
            </a:r>
            <a:r>
              <a:rPr lang="en-US" sz="2000" dirty="0">
                <a:solidFill>
                  <a:srgbClr val="53565A"/>
                </a:solidFill>
                <a:ea typeface="Arial" pitchFamily="34" charset="0"/>
                <a:cs typeface="Arial" pitchFamily="34" charset="0"/>
              </a:rPr>
              <a:t>to close the edit menu.</a:t>
            </a:r>
          </a:p>
          <a:p>
            <a:pPr lvl="1" fontAlgn="base">
              <a:spcBef>
                <a:spcPts val="600"/>
              </a:spcBef>
              <a:buClr>
                <a:srgbClr val="FFFFFF">
                  <a:lumMod val="65000"/>
                </a:srgbClr>
              </a:buClr>
              <a:defRPr/>
            </a:pPr>
            <a:endParaRPr lang="en-US" sz="2000" dirty="0">
              <a:solidFill>
                <a:srgbClr val="4E76A0">
                  <a:lumMod val="75000"/>
                </a:srgbClr>
              </a:solidFill>
              <a:ea typeface="Arial" pitchFamily="34" charset="0"/>
              <a:cs typeface="Arial" pitchFamily="34" charset="0"/>
            </a:endParaRPr>
          </a:p>
        </p:txBody>
      </p:sp>
      <p:pic>
        <p:nvPicPr>
          <p:cNvPr id="7" name="Picture 6" descr="This Edit Text item displays a text box in the edit menu." title="Edit Text Item with Text Box"/>
          <p:cNvPicPr/>
          <p:nvPr/>
        </p:nvPicPr>
        <p:blipFill>
          <a:blip r:embed="rId4">
            <a:extLst>
              <a:ext uri="{28A0092B-C50C-407E-A947-70E740481C1C}">
                <a14:useLocalDpi xmlns:a14="http://schemas.microsoft.com/office/drawing/2010/main" val="0"/>
              </a:ext>
            </a:extLst>
          </a:blip>
          <a:stretch>
            <a:fillRect/>
          </a:stretch>
        </p:blipFill>
        <p:spPr>
          <a:xfrm>
            <a:off x="8037360" y="1603020"/>
            <a:ext cx="3392640" cy="143640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8" name="Picture 7" descr="This Edit Text item displays a drop-down list in the edit menu." title="Edit Text Item with Drop-Down List"/>
          <p:cNvPicPr/>
          <p:nvPr/>
        </p:nvPicPr>
        <p:blipFill rotWithShape="1">
          <a:blip r:embed="rId5">
            <a:extLst>
              <a:ext uri="{28A0092B-C50C-407E-A947-70E740481C1C}">
                <a14:useLocalDpi xmlns:a14="http://schemas.microsoft.com/office/drawing/2010/main" val="0"/>
              </a:ext>
            </a:extLst>
          </a:blip>
          <a:srcRect b="7013"/>
          <a:stretch/>
        </p:blipFill>
        <p:spPr bwMode="auto">
          <a:xfrm>
            <a:off x="8037360" y="3642196"/>
            <a:ext cx="3392640" cy="1447800"/>
          </a:xfrm>
          <a:prstGeom prst="rect">
            <a:avLst/>
          </a:prstGeom>
          <a:ln w="12700">
            <a:solidFill>
              <a:schemeClr val="bg1">
                <a:lumMod val="75000"/>
              </a:schemeClr>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9" name="Slide Number Placeholder 3">
            <a:extLst>
              <a:ext uri="{FF2B5EF4-FFF2-40B4-BE49-F238E27FC236}">
                <a16:creationId xmlns:a16="http://schemas.microsoft.com/office/drawing/2014/main" id="{09CA65B3-8851-43BF-A9CC-239CCC037B1B}"/>
              </a:ext>
            </a:extLst>
          </p:cNvPr>
          <p:cNvSpPr txBox="1">
            <a:spLocks/>
          </p:cNvSpPr>
          <p:nvPr/>
        </p:nvSpPr>
        <p:spPr>
          <a:xfrm>
            <a:off x="11579224" y="6445531"/>
            <a:ext cx="518041" cy="3259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477EC8-074D-41C4-94AE-E9EA7CEEA348}" type="slidenum">
              <a:rPr lang="en-US" sz="1200" smtClean="0">
                <a:solidFill>
                  <a:schemeClr val="bg1"/>
                </a:solidFill>
              </a:rPr>
              <a:pPr algn="r"/>
              <a:t>37</a:t>
            </a:fld>
            <a:endParaRPr lang="en-US" sz="1200" dirty="0">
              <a:solidFill>
                <a:schemeClr val="bg1"/>
              </a:solidFill>
            </a:endParaRPr>
          </a:p>
        </p:txBody>
      </p:sp>
    </p:spTree>
    <p:custDataLst>
      <p:tags r:id="rId1"/>
    </p:custDataLst>
    <p:extLst>
      <p:ext uri="{BB962C8B-B14F-4D97-AF65-F5344CB8AC3E}">
        <p14:creationId xmlns:p14="http://schemas.microsoft.com/office/powerpoint/2010/main" val="1522744167"/>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itle 1"/>
          <p:cNvSpPr>
            <a:spLocks noGrp="1"/>
          </p:cNvSpPr>
          <p:nvPr>
            <p:ph type="title"/>
          </p:nvPr>
        </p:nvSpPr>
        <p:spPr/>
        <p:txBody>
          <a:bodyPr>
            <a:normAutofit/>
          </a:bodyPr>
          <a:lstStyle/>
          <a:p>
            <a:r>
              <a:rPr lang="en-US" altLang="en-US" dirty="0"/>
              <a:t>Responding to Questions: Text Response</a:t>
            </a:r>
            <a:endParaRPr altLang="en-US" dirty="0"/>
          </a:p>
        </p:txBody>
      </p:sp>
      <p:sp>
        <p:nvSpPr>
          <p:cNvPr id="3" name="Content Placeholder 2">
            <a:extLst>
              <a:ext uri="{FF2B5EF4-FFF2-40B4-BE49-F238E27FC236}">
                <a16:creationId xmlns:a16="http://schemas.microsoft.com/office/drawing/2014/main" id="{8F543BC0-9796-4A6E-8CF7-60C2C9F22209}"/>
              </a:ext>
            </a:extLst>
          </p:cNvPr>
          <p:cNvSpPr>
            <a:spLocks noGrp="1"/>
          </p:cNvSpPr>
          <p:nvPr>
            <p:ph idx="1"/>
          </p:nvPr>
        </p:nvSpPr>
        <p:spPr>
          <a:xfrm>
            <a:off x="539751" y="1084245"/>
            <a:ext cx="10966449" cy="1124566"/>
          </a:xfrm>
        </p:spPr>
        <p:txBody>
          <a:bodyPr/>
          <a:lstStyle/>
          <a:p>
            <a:r>
              <a:rPr lang="en-US" dirty="0">
                <a:solidFill>
                  <a:srgbClr val="53565A"/>
                </a:solidFill>
                <a:cs typeface="Arial" pitchFamily="34" charset="0"/>
              </a:rPr>
              <a:t>Text Response questions require students to enter text in a text box. Students may need to write a sentence, paragraph, essay, or equation.</a:t>
            </a:r>
          </a:p>
          <a:p>
            <a:endParaRPr lang="en-US" dirty="0"/>
          </a:p>
        </p:txBody>
      </p:sp>
      <p:sp>
        <p:nvSpPr>
          <p:cNvPr id="11" name="TextBox 10"/>
          <p:cNvSpPr txBox="1"/>
          <p:nvPr/>
        </p:nvSpPr>
        <p:spPr>
          <a:xfrm>
            <a:off x="539751" y="2388213"/>
            <a:ext cx="5861049" cy="2769989"/>
          </a:xfrm>
          <a:prstGeom prst="rect">
            <a:avLst/>
          </a:prstGeom>
          <a:noFill/>
        </p:spPr>
        <p:txBody>
          <a:bodyPr wrap="square" rtlCol="0">
            <a:spAutoFit/>
          </a:bodyPr>
          <a:lstStyle/>
          <a:p>
            <a:pPr marL="0" lvl="1" fontAlgn="base">
              <a:spcBef>
                <a:spcPts val="600"/>
              </a:spcBef>
              <a:buClr>
                <a:srgbClr val="FFFFFF">
                  <a:lumMod val="65000"/>
                </a:srgbClr>
              </a:buClr>
              <a:defRPr/>
            </a:pPr>
            <a:r>
              <a:rPr lang="en-US" sz="2400" b="1" dirty="0">
                <a:solidFill>
                  <a:srgbClr val="53565A"/>
                </a:solidFill>
                <a:ea typeface="Arial" pitchFamily="34" charset="0"/>
                <a:cs typeface="Arial" pitchFamily="34" charset="0"/>
              </a:rPr>
              <a:t>How Students Respond:</a:t>
            </a:r>
          </a:p>
          <a:p>
            <a:pPr lvl="1" indent="-457200" fontAlgn="base">
              <a:spcBef>
                <a:spcPts val="600"/>
              </a:spcBef>
              <a:buClr>
                <a:srgbClr val="53565A"/>
              </a:buClr>
              <a:buFont typeface="+mj-lt"/>
              <a:buAutoNum type="arabicPeriod"/>
              <a:defRPr/>
            </a:pPr>
            <a:r>
              <a:rPr lang="en-US" sz="2000" dirty="0">
                <a:solidFill>
                  <a:srgbClr val="53565A"/>
                </a:solidFill>
                <a:ea typeface="Arial" pitchFamily="34" charset="0"/>
                <a:cs typeface="Arial" pitchFamily="34" charset="0"/>
              </a:rPr>
              <a:t>Listen to the question and then use </a:t>
            </a:r>
            <a:r>
              <a:rPr lang="en-US" sz="2000" b="1" dirty="0">
                <a:solidFill>
                  <a:srgbClr val="53565A"/>
                </a:solidFill>
                <a:ea typeface="Arial" pitchFamily="34" charset="0"/>
                <a:cs typeface="Arial" pitchFamily="34" charset="0"/>
              </a:rPr>
              <a:t>Tab </a:t>
            </a:r>
            <a:r>
              <a:rPr lang="en-US" sz="2000" dirty="0">
                <a:solidFill>
                  <a:srgbClr val="53565A"/>
                </a:solidFill>
                <a:ea typeface="Arial" pitchFamily="34" charset="0"/>
                <a:cs typeface="Arial" pitchFamily="34" charset="0"/>
              </a:rPr>
              <a:t>to move to the text box. JAWS beeps and reads “Edit, type in text.”</a:t>
            </a:r>
          </a:p>
          <a:p>
            <a:pPr lvl="1" indent="-457200" fontAlgn="base">
              <a:spcBef>
                <a:spcPts val="600"/>
              </a:spcBef>
              <a:buClr>
                <a:srgbClr val="53565A"/>
              </a:buClr>
              <a:buFont typeface="+mj-lt"/>
              <a:buAutoNum type="arabicPeriod"/>
              <a:defRPr/>
            </a:pPr>
            <a:r>
              <a:rPr lang="en-US" sz="2000" dirty="0">
                <a:solidFill>
                  <a:srgbClr val="53565A"/>
                </a:solidFill>
                <a:ea typeface="Arial" pitchFamily="34" charset="0"/>
                <a:cs typeface="Arial" pitchFamily="34" charset="0"/>
              </a:rPr>
              <a:t>Enter a response. When finished, press </a:t>
            </a:r>
            <a:r>
              <a:rPr lang="en-US" sz="2000" b="1" dirty="0">
                <a:solidFill>
                  <a:srgbClr val="53565A"/>
                </a:solidFill>
                <a:ea typeface="Arial" pitchFamily="34" charset="0"/>
                <a:cs typeface="Arial" pitchFamily="34" charset="0"/>
              </a:rPr>
              <a:t>Tab </a:t>
            </a:r>
            <a:r>
              <a:rPr lang="en-US" sz="2000" dirty="0">
                <a:solidFill>
                  <a:srgbClr val="53565A"/>
                </a:solidFill>
                <a:ea typeface="Arial" pitchFamily="34" charset="0"/>
                <a:cs typeface="Arial" pitchFamily="34" charset="0"/>
              </a:rPr>
              <a:t>to navigate from the text box to the next question on the page. JAWS beeps again in a different tone.</a:t>
            </a:r>
          </a:p>
        </p:txBody>
      </p:sp>
      <p:pic>
        <p:nvPicPr>
          <p:cNvPr id="8" name="Picture 7" descr="Open Response items display a stem and a text box." title="Open Response Item"/>
          <p:cNvPicPr/>
          <p:nvPr/>
        </p:nvPicPr>
        <p:blipFill>
          <a:blip r:embed="rId4">
            <a:extLst>
              <a:ext uri="{28A0092B-C50C-407E-A947-70E740481C1C}">
                <a14:useLocalDpi xmlns:a14="http://schemas.microsoft.com/office/drawing/2010/main" val="0"/>
              </a:ext>
            </a:extLst>
          </a:blip>
          <a:stretch>
            <a:fillRect/>
          </a:stretch>
        </p:blipFill>
        <p:spPr>
          <a:xfrm>
            <a:off x="6955220" y="2732815"/>
            <a:ext cx="4697029" cy="1825534"/>
          </a:xfrm>
          <a:prstGeom prst="rect">
            <a:avLst/>
          </a:prstGeom>
          <a:ln w="12700">
            <a:solidFill>
              <a:schemeClr val="bg1">
                <a:lumMod val="65000"/>
              </a:schemeClr>
            </a:solidFill>
          </a:ln>
          <a:effectLst>
            <a:outerShdw blurRad="50800" dist="38100" dir="2700000" algn="tl" rotWithShape="0">
              <a:prstClr val="black">
                <a:alpha val="40000"/>
              </a:prstClr>
            </a:outerShdw>
          </a:effectLst>
        </p:spPr>
      </p:pic>
      <p:sp>
        <p:nvSpPr>
          <p:cNvPr id="7" name="Slide Number Placeholder 3">
            <a:extLst>
              <a:ext uri="{FF2B5EF4-FFF2-40B4-BE49-F238E27FC236}">
                <a16:creationId xmlns:a16="http://schemas.microsoft.com/office/drawing/2014/main" id="{A9F54591-5976-4555-A1BA-2AFC48EB6D19}"/>
              </a:ext>
            </a:extLst>
          </p:cNvPr>
          <p:cNvSpPr txBox="1">
            <a:spLocks/>
          </p:cNvSpPr>
          <p:nvPr/>
        </p:nvSpPr>
        <p:spPr>
          <a:xfrm>
            <a:off x="11579224" y="6445531"/>
            <a:ext cx="518041" cy="3259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477EC8-074D-41C4-94AE-E9EA7CEEA348}" type="slidenum">
              <a:rPr lang="en-US" sz="1200" smtClean="0">
                <a:solidFill>
                  <a:schemeClr val="bg1"/>
                </a:solidFill>
              </a:rPr>
              <a:pPr algn="r"/>
              <a:t>38</a:t>
            </a:fld>
            <a:endParaRPr lang="en-US" sz="1200" dirty="0">
              <a:solidFill>
                <a:schemeClr val="bg1"/>
              </a:solidFill>
            </a:endParaRPr>
          </a:p>
        </p:txBody>
      </p:sp>
    </p:spTree>
    <p:custDataLst>
      <p:tags r:id="rId1"/>
    </p:custDataLst>
    <p:extLst>
      <p:ext uri="{BB962C8B-B14F-4D97-AF65-F5344CB8AC3E}">
        <p14:creationId xmlns:p14="http://schemas.microsoft.com/office/powerpoint/2010/main" val="3927767168"/>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itle 1"/>
          <p:cNvSpPr>
            <a:spLocks noGrp="1"/>
          </p:cNvSpPr>
          <p:nvPr>
            <p:ph type="title"/>
          </p:nvPr>
        </p:nvSpPr>
        <p:spPr/>
        <p:txBody>
          <a:bodyPr>
            <a:normAutofit/>
          </a:bodyPr>
          <a:lstStyle/>
          <a:p>
            <a:r>
              <a:rPr lang="en-US" altLang="en-US" dirty="0"/>
              <a:t>Responding to Items: Equation</a:t>
            </a:r>
            <a:endParaRPr altLang="en-US" dirty="0"/>
          </a:p>
        </p:txBody>
      </p:sp>
      <p:sp>
        <p:nvSpPr>
          <p:cNvPr id="3" name="Content Placeholder 2">
            <a:extLst>
              <a:ext uri="{FF2B5EF4-FFF2-40B4-BE49-F238E27FC236}">
                <a16:creationId xmlns:a16="http://schemas.microsoft.com/office/drawing/2014/main" id="{9F8DD322-2A5A-453D-9DBB-A7D8549776CD}"/>
              </a:ext>
            </a:extLst>
          </p:cNvPr>
          <p:cNvSpPr>
            <a:spLocks noGrp="1"/>
          </p:cNvSpPr>
          <p:nvPr>
            <p:ph idx="1"/>
          </p:nvPr>
        </p:nvSpPr>
        <p:spPr>
          <a:xfrm>
            <a:off x="685800" y="959190"/>
            <a:ext cx="10966449" cy="897241"/>
          </a:xfrm>
        </p:spPr>
        <p:txBody>
          <a:bodyPr/>
          <a:lstStyle/>
          <a:p>
            <a:r>
              <a:rPr lang="en-US" dirty="0">
                <a:solidFill>
                  <a:srgbClr val="53565A"/>
                </a:solidFill>
                <a:cs typeface="Arial" pitchFamily="34" charset="0"/>
              </a:rPr>
              <a:t>Equation items require you to enter a math equation or expression in a text box using an on-screen keypad.</a:t>
            </a:r>
          </a:p>
          <a:p>
            <a:endParaRPr lang="en-US" dirty="0"/>
          </a:p>
        </p:txBody>
      </p:sp>
      <p:sp>
        <p:nvSpPr>
          <p:cNvPr id="11" name="TextBox 10"/>
          <p:cNvSpPr txBox="1"/>
          <p:nvPr/>
        </p:nvSpPr>
        <p:spPr>
          <a:xfrm>
            <a:off x="553597" y="2057401"/>
            <a:ext cx="6931999" cy="4431983"/>
          </a:xfrm>
          <a:prstGeom prst="rect">
            <a:avLst/>
          </a:prstGeom>
          <a:noFill/>
        </p:spPr>
        <p:txBody>
          <a:bodyPr wrap="square" rtlCol="0">
            <a:spAutoFit/>
          </a:bodyPr>
          <a:lstStyle/>
          <a:p>
            <a:pPr marL="0" lvl="1" fontAlgn="base">
              <a:spcBef>
                <a:spcPts val="600"/>
              </a:spcBef>
              <a:buClr>
                <a:srgbClr val="FFFFFF">
                  <a:lumMod val="65000"/>
                </a:srgbClr>
              </a:buClr>
              <a:defRPr/>
            </a:pPr>
            <a:r>
              <a:rPr lang="en-US" sz="2000" b="1" dirty="0">
                <a:solidFill>
                  <a:srgbClr val="53565A"/>
                </a:solidFill>
                <a:ea typeface="Arial" pitchFamily="34" charset="0"/>
                <a:cs typeface="Arial" pitchFamily="34" charset="0"/>
              </a:rPr>
              <a:t>How to Respond:</a:t>
            </a:r>
          </a:p>
          <a:p>
            <a:pPr lvl="1" indent="-457200" fontAlgn="base">
              <a:spcBef>
                <a:spcPts val="600"/>
              </a:spcBef>
              <a:buClr>
                <a:srgbClr val="53565A"/>
              </a:buClr>
              <a:buFont typeface="+mj-lt"/>
              <a:buAutoNum type="arabicPeriod"/>
              <a:defRPr/>
            </a:pPr>
            <a:r>
              <a:rPr lang="en-US" sz="2000" dirty="0">
                <a:solidFill>
                  <a:srgbClr val="53565A"/>
                </a:solidFill>
                <a:ea typeface="Arial" pitchFamily="34" charset="0"/>
                <a:cs typeface="Arial" pitchFamily="34" charset="0"/>
              </a:rPr>
              <a:t>Listen to the question and then use </a:t>
            </a:r>
            <a:r>
              <a:rPr lang="en-US" sz="2000" b="1" dirty="0">
                <a:solidFill>
                  <a:srgbClr val="53565A"/>
                </a:solidFill>
                <a:ea typeface="Arial" pitchFamily="34" charset="0"/>
                <a:cs typeface="Arial" pitchFamily="34" charset="0"/>
              </a:rPr>
              <a:t>Tab </a:t>
            </a:r>
            <a:r>
              <a:rPr lang="en-US" sz="2000" dirty="0">
                <a:solidFill>
                  <a:srgbClr val="53565A"/>
                </a:solidFill>
                <a:ea typeface="Arial" pitchFamily="34" charset="0"/>
                <a:cs typeface="Arial" pitchFamily="34" charset="0"/>
              </a:rPr>
              <a:t>and </a:t>
            </a:r>
            <a:r>
              <a:rPr lang="en-US" sz="2000" b="1" dirty="0">
                <a:solidFill>
                  <a:srgbClr val="53565A"/>
                </a:solidFill>
                <a:ea typeface="Arial" pitchFamily="34" charset="0"/>
                <a:cs typeface="Arial" pitchFamily="34" charset="0"/>
              </a:rPr>
              <a:t>Shift + Tab </a:t>
            </a:r>
            <a:r>
              <a:rPr lang="en-US" sz="2000" dirty="0">
                <a:solidFill>
                  <a:srgbClr val="53565A"/>
                </a:solidFill>
                <a:ea typeface="Arial" pitchFamily="34" charset="0"/>
                <a:cs typeface="Arial" pitchFamily="34" charset="0"/>
              </a:rPr>
              <a:t>to move between keypad buttons. JAWS reads aloud the character or action for each button.</a:t>
            </a:r>
          </a:p>
          <a:p>
            <a:pPr lvl="1" indent="-457200" fontAlgn="base">
              <a:spcBef>
                <a:spcPts val="600"/>
              </a:spcBef>
              <a:buClr>
                <a:srgbClr val="53565A"/>
              </a:buClr>
              <a:buFont typeface="+mj-lt"/>
              <a:buAutoNum type="arabicPeriod"/>
              <a:defRPr/>
            </a:pPr>
            <a:r>
              <a:rPr lang="en-US" sz="2000" dirty="0">
                <a:solidFill>
                  <a:srgbClr val="53565A"/>
                </a:solidFill>
                <a:ea typeface="Arial" pitchFamily="34" charset="0"/>
                <a:cs typeface="Arial" pitchFamily="34" charset="0"/>
              </a:rPr>
              <a:t>To enter a character or perform an action, press </a:t>
            </a:r>
            <a:r>
              <a:rPr lang="en-US" sz="2000" b="1" dirty="0">
                <a:solidFill>
                  <a:srgbClr val="53565A"/>
                </a:solidFill>
                <a:ea typeface="Arial" pitchFamily="34" charset="0"/>
                <a:cs typeface="Arial" pitchFamily="34" charset="0"/>
              </a:rPr>
              <a:t>Enter</a:t>
            </a:r>
            <a:r>
              <a:rPr lang="en-US" sz="2000" dirty="0">
                <a:solidFill>
                  <a:srgbClr val="53565A"/>
                </a:solidFill>
                <a:ea typeface="Arial" pitchFamily="34" charset="0"/>
                <a:cs typeface="Arial" pitchFamily="34" charset="0"/>
              </a:rPr>
              <a:t> or press the corresponding key on your keyboard.</a:t>
            </a:r>
          </a:p>
          <a:p>
            <a:pPr lvl="1" indent="-457200" fontAlgn="base">
              <a:spcBef>
                <a:spcPts val="600"/>
              </a:spcBef>
              <a:buClr>
                <a:srgbClr val="53565A"/>
              </a:buClr>
              <a:buFont typeface="+mj-lt"/>
              <a:buAutoNum type="arabicPeriod"/>
              <a:defRPr/>
            </a:pPr>
            <a:r>
              <a:rPr lang="en-US" sz="2000" dirty="0"/>
              <a:t>Optionally, you can add special characters to the text field by pressing Alt + 7 with the focus on the text field. A pop-up window opens, with a drop-down list of the available characters. To move between the options in this list, use the arrow keys. JAWS reads the name of each special character. To insert the selected character, press Enter.</a:t>
            </a:r>
          </a:p>
          <a:p>
            <a:pPr lvl="1" indent="-457200" fontAlgn="base">
              <a:spcBef>
                <a:spcPts val="600"/>
              </a:spcBef>
              <a:buClr>
                <a:srgbClr val="53565A"/>
              </a:buClr>
              <a:buFont typeface="+mj-lt"/>
              <a:buAutoNum type="arabicPeriod"/>
              <a:defRPr/>
            </a:pPr>
            <a:endParaRPr lang="en-US" sz="2000" dirty="0">
              <a:solidFill>
                <a:srgbClr val="53565A"/>
              </a:solidFill>
              <a:ea typeface="Arial" pitchFamily="34" charset="0"/>
              <a:cs typeface="Arial" pitchFamily="34" charset="0"/>
            </a:endParaRPr>
          </a:p>
        </p:txBody>
      </p:sp>
      <p:pic>
        <p:nvPicPr>
          <p:cNvPr id="13" name="Picture 12" descr="equation item keypad"/>
          <p:cNvPicPr/>
          <p:nvPr/>
        </p:nvPicPr>
        <p:blipFill>
          <a:blip r:embed="rId4">
            <a:extLst>
              <a:ext uri="{28A0092B-C50C-407E-A947-70E740481C1C}">
                <a14:useLocalDpi xmlns:a14="http://schemas.microsoft.com/office/drawing/2010/main" val="0"/>
              </a:ext>
            </a:extLst>
          </a:blip>
          <a:stretch>
            <a:fillRect/>
          </a:stretch>
        </p:blipFill>
        <p:spPr>
          <a:xfrm>
            <a:off x="7790396" y="2640747"/>
            <a:ext cx="4166653" cy="326528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Slide Number Placeholder 3">
            <a:extLst>
              <a:ext uri="{FF2B5EF4-FFF2-40B4-BE49-F238E27FC236}">
                <a16:creationId xmlns:a16="http://schemas.microsoft.com/office/drawing/2014/main" id="{26E3AB34-DE4C-49EB-B187-D1A2BB277E65}"/>
              </a:ext>
            </a:extLst>
          </p:cNvPr>
          <p:cNvSpPr txBox="1">
            <a:spLocks/>
          </p:cNvSpPr>
          <p:nvPr/>
        </p:nvSpPr>
        <p:spPr>
          <a:xfrm>
            <a:off x="11579224" y="6445531"/>
            <a:ext cx="518041" cy="3259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477EC8-074D-41C4-94AE-E9EA7CEEA348}" type="slidenum">
              <a:rPr lang="en-US" sz="1200" smtClean="0">
                <a:solidFill>
                  <a:schemeClr val="bg1"/>
                </a:solidFill>
              </a:rPr>
              <a:pPr algn="r"/>
              <a:t>39</a:t>
            </a:fld>
            <a:endParaRPr lang="en-US" sz="1200" dirty="0">
              <a:solidFill>
                <a:schemeClr val="bg1"/>
              </a:solidFill>
            </a:endParaRPr>
          </a:p>
        </p:txBody>
      </p:sp>
    </p:spTree>
    <p:custDataLst>
      <p:tags r:id="rId1"/>
    </p:custDataLst>
    <p:extLst>
      <p:ext uri="{BB962C8B-B14F-4D97-AF65-F5344CB8AC3E}">
        <p14:creationId xmlns:p14="http://schemas.microsoft.com/office/powerpoint/2010/main" val="417393603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Overview of Braille Testing </a:t>
            </a:r>
          </a:p>
        </p:txBody>
      </p:sp>
      <p:sp>
        <p:nvSpPr>
          <p:cNvPr id="2" name="Content Placeholder 1"/>
          <p:cNvSpPr>
            <a:spLocks noGrp="1"/>
          </p:cNvSpPr>
          <p:nvPr>
            <p:ph idx="1"/>
          </p:nvPr>
        </p:nvSpPr>
        <p:spPr>
          <a:xfrm>
            <a:off x="426231" y="1540334"/>
            <a:ext cx="4198991" cy="3777331"/>
          </a:xfrm>
        </p:spPr>
        <p:txBody>
          <a:bodyPr/>
          <a:lstStyle/>
          <a:p>
            <a:pPr>
              <a:lnSpc>
                <a:spcPct val="100000"/>
              </a:lnSpc>
              <a:spcBef>
                <a:spcPts val="600"/>
              </a:spcBef>
            </a:pPr>
            <a:r>
              <a:rPr lang="en-US" sz="2800" dirty="0">
                <a:solidFill>
                  <a:srgbClr val="53565A"/>
                </a:solidFill>
              </a:rPr>
              <a:t>Tests need to be set to streamlined mode for students with their test presentation set to Braille. </a:t>
            </a:r>
            <a:br>
              <a:rPr lang="en-US" sz="2800" dirty="0">
                <a:solidFill>
                  <a:srgbClr val="53565A"/>
                </a:solidFill>
              </a:rPr>
            </a:br>
            <a:endParaRPr lang="en-US" sz="2800" dirty="0">
              <a:solidFill>
                <a:srgbClr val="53565A"/>
              </a:solidFill>
            </a:endParaRPr>
          </a:p>
          <a:p>
            <a:pPr>
              <a:lnSpc>
                <a:spcPct val="100000"/>
              </a:lnSpc>
              <a:spcBef>
                <a:spcPts val="600"/>
              </a:spcBef>
            </a:pPr>
            <a:r>
              <a:rPr lang="en-US" sz="2800" dirty="0">
                <a:solidFill>
                  <a:srgbClr val="53565A"/>
                </a:solidFill>
              </a:rPr>
              <a:t>Content will be arranged vertically.</a:t>
            </a:r>
            <a:endParaRPr lang="en-US" sz="2800" dirty="0">
              <a:solidFill>
                <a:srgbClr val="53565A"/>
              </a:solidFill>
              <a:cs typeface="Arial" pitchFamily="34" charset="0"/>
            </a:endParaRPr>
          </a:p>
        </p:txBody>
      </p:sp>
      <p:pic>
        <p:nvPicPr>
          <p:cNvPr id="7" name="Picture 6" descr="Screenshot of a test in Streamlined Mode. ">
            <a:extLst>
              <a:ext uri="{FF2B5EF4-FFF2-40B4-BE49-F238E27FC236}">
                <a16:creationId xmlns:a16="http://schemas.microsoft.com/office/drawing/2014/main" id="{3C4E93F6-77F5-4BEB-AD98-C00AF803572E}"/>
              </a:ext>
            </a:extLst>
          </p:cNvPr>
          <p:cNvPicPr/>
          <p:nvPr/>
        </p:nvPicPr>
        <p:blipFill rotWithShape="1">
          <a:blip r:embed="rId3">
            <a:extLst>
              <a:ext uri="{28A0092B-C50C-407E-A947-70E740481C1C}">
                <a14:useLocalDpi xmlns:a14="http://schemas.microsoft.com/office/drawing/2010/main" val="0"/>
              </a:ext>
            </a:extLst>
          </a:blip>
          <a:srcRect/>
          <a:stretch/>
        </p:blipFill>
        <p:spPr bwMode="auto">
          <a:xfrm>
            <a:off x="4928680" y="1235433"/>
            <a:ext cx="6837089" cy="4387132"/>
          </a:xfrm>
          <a:prstGeom prst="rect">
            <a:avLst/>
          </a:prstGeom>
          <a:ln w="12700">
            <a:solidFill>
              <a:schemeClr val="bg1">
                <a:lumMod val="75000"/>
              </a:schemeClr>
            </a:solid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6" name="Slide Number Placeholder 3">
            <a:extLst>
              <a:ext uri="{FF2B5EF4-FFF2-40B4-BE49-F238E27FC236}">
                <a16:creationId xmlns:a16="http://schemas.microsoft.com/office/drawing/2014/main" id="{42C73AD8-9643-47E9-A4C3-D25AC899BAB6}"/>
              </a:ext>
            </a:extLst>
          </p:cNvPr>
          <p:cNvSpPr txBox="1">
            <a:spLocks/>
          </p:cNvSpPr>
          <p:nvPr/>
        </p:nvSpPr>
        <p:spPr>
          <a:xfrm>
            <a:off x="11579224" y="6445531"/>
            <a:ext cx="518041" cy="3259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477EC8-074D-41C4-94AE-E9EA7CEEA348}" type="slidenum">
              <a:rPr lang="en-US" sz="1200" smtClean="0">
                <a:solidFill>
                  <a:schemeClr val="bg1"/>
                </a:solidFill>
              </a:rPr>
              <a:pPr algn="r"/>
              <a:t>4</a:t>
            </a:fld>
            <a:endParaRPr lang="en-US" sz="1200" dirty="0">
              <a:solidFill>
                <a:schemeClr val="bg1"/>
              </a:solidFill>
            </a:endParaRPr>
          </a:p>
        </p:txBody>
      </p:sp>
    </p:spTree>
    <p:extLst>
      <p:ext uri="{BB962C8B-B14F-4D97-AF65-F5344CB8AC3E}">
        <p14:creationId xmlns:p14="http://schemas.microsoft.com/office/powerpoint/2010/main" val="2848706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itle 1"/>
          <p:cNvSpPr>
            <a:spLocks noGrp="1"/>
          </p:cNvSpPr>
          <p:nvPr>
            <p:ph type="title"/>
          </p:nvPr>
        </p:nvSpPr>
        <p:spPr/>
        <p:txBody>
          <a:bodyPr>
            <a:normAutofit/>
          </a:bodyPr>
          <a:lstStyle/>
          <a:p>
            <a:r>
              <a:rPr lang="en-US" altLang="en-US" dirty="0"/>
              <a:t>Responding to Questions: Table-Match</a:t>
            </a:r>
            <a:endParaRPr altLang="en-US" dirty="0"/>
          </a:p>
        </p:txBody>
      </p:sp>
      <p:sp>
        <p:nvSpPr>
          <p:cNvPr id="3" name="Content Placeholder 2">
            <a:extLst>
              <a:ext uri="{FF2B5EF4-FFF2-40B4-BE49-F238E27FC236}">
                <a16:creationId xmlns:a16="http://schemas.microsoft.com/office/drawing/2014/main" id="{1A6CB5A7-7B72-4F56-8E63-8FB1D618AF0A}"/>
              </a:ext>
            </a:extLst>
          </p:cNvPr>
          <p:cNvSpPr>
            <a:spLocks noGrp="1"/>
          </p:cNvSpPr>
          <p:nvPr>
            <p:ph idx="1"/>
          </p:nvPr>
        </p:nvSpPr>
        <p:spPr>
          <a:xfrm>
            <a:off x="612775" y="1085908"/>
            <a:ext cx="10966449" cy="1356846"/>
          </a:xfrm>
        </p:spPr>
        <p:txBody>
          <a:bodyPr/>
          <a:lstStyle/>
          <a:p>
            <a:r>
              <a:rPr lang="en-US" dirty="0">
                <a:solidFill>
                  <a:srgbClr val="53565A"/>
                </a:solidFill>
                <a:cs typeface="Arial" pitchFamily="34" charset="0"/>
              </a:rPr>
              <a:t>Table-match questions require students to mark at least one checkbox in the cells of a table consisting of multiple rows and columns. The table row heading and the column heading are not selectable.</a:t>
            </a:r>
          </a:p>
          <a:p>
            <a:endParaRPr lang="en-US" dirty="0"/>
          </a:p>
        </p:txBody>
      </p:sp>
      <p:sp>
        <p:nvSpPr>
          <p:cNvPr id="11" name="TextBox 10"/>
          <p:cNvSpPr txBox="1"/>
          <p:nvPr/>
        </p:nvSpPr>
        <p:spPr>
          <a:xfrm>
            <a:off x="727509" y="2780088"/>
            <a:ext cx="6283855" cy="2846933"/>
          </a:xfrm>
          <a:prstGeom prst="rect">
            <a:avLst/>
          </a:prstGeom>
          <a:noFill/>
        </p:spPr>
        <p:txBody>
          <a:bodyPr wrap="square" rtlCol="0">
            <a:spAutoFit/>
          </a:bodyPr>
          <a:lstStyle/>
          <a:p>
            <a:pPr marL="0" lvl="1" fontAlgn="base">
              <a:spcBef>
                <a:spcPts val="600"/>
              </a:spcBef>
              <a:buClr>
                <a:srgbClr val="53565A"/>
              </a:buClr>
              <a:defRPr/>
            </a:pPr>
            <a:r>
              <a:rPr lang="en-US" sz="2400" b="1" dirty="0">
                <a:solidFill>
                  <a:srgbClr val="53565A"/>
                </a:solidFill>
                <a:ea typeface="Arial" pitchFamily="34" charset="0"/>
                <a:cs typeface="Arial" pitchFamily="34" charset="0"/>
              </a:rPr>
              <a:t>How Students Respond:</a:t>
            </a:r>
          </a:p>
          <a:p>
            <a:pPr lvl="1" indent="-457200" fontAlgn="base">
              <a:spcBef>
                <a:spcPts val="600"/>
              </a:spcBef>
              <a:buClr>
                <a:srgbClr val="53565A"/>
              </a:buClr>
              <a:buFont typeface="+mj-lt"/>
              <a:buAutoNum type="arabicPeriod"/>
              <a:defRPr/>
            </a:pPr>
            <a:r>
              <a:rPr lang="en-US" sz="2000" dirty="0">
                <a:solidFill>
                  <a:srgbClr val="53565A"/>
                </a:solidFill>
                <a:ea typeface="Arial" pitchFamily="34" charset="0"/>
                <a:cs typeface="Arial" pitchFamily="34" charset="0"/>
              </a:rPr>
              <a:t>Listen to the question, and then press </a:t>
            </a:r>
            <a:r>
              <a:rPr lang="en-US" sz="2000" b="1" dirty="0">
                <a:solidFill>
                  <a:srgbClr val="53565A"/>
                </a:solidFill>
                <a:ea typeface="Arial" pitchFamily="34" charset="0"/>
                <a:cs typeface="Arial" pitchFamily="34" charset="0"/>
              </a:rPr>
              <a:t>Tab </a:t>
            </a:r>
            <a:r>
              <a:rPr lang="en-US" sz="2000" dirty="0">
                <a:solidFill>
                  <a:srgbClr val="53565A"/>
                </a:solidFill>
                <a:ea typeface="Arial" pitchFamily="34" charset="0"/>
                <a:cs typeface="Arial" pitchFamily="34" charset="0"/>
              </a:rPr>
              <a:t>twice. This takes students to the first cell containing a checkbox. </a:t>
            </a:r>
          </a:p>
          <a:p>
            <a:pPr lvl="1" indent="-457200" fontAlgn="base">
              <a:spcBef>
                <a:spcPts val="600"/>
              </a:spcBef>
              <a:buClr>
                <a:srgbClr val="53565A"/>
              </a:buClr>
              <a:buFont typeface="+mj-lt"/>
              <a:buAutoNum type="arabicPeriod"/>
              <a:defRPr/>
            </a:pPr>
            <a:r>
              <a:rPr lang="en-US" sz="2000" dirty="0">
                <a:solidFill>
                  <a:srgbClr val="53565A"/>
                </a:solidFill>
                <a:ea typeface="Arial" pitchFamily="34" charset="0"/>
                <a:cs typeface="Arial" pitchFamily="34" charset="0"/>
              </a:rPr>
              <a:t>To navigate to each cell that has a checkbox, press </a:t>
            </a:r>
            <a:r>
              <a:rPr lang="en-US" sz="2000" b="1" dirty="0">
                <a:solidFill>
                  <a:srgbClr val="53565A"/>
                </a:solidFill>
                <a:ea typeface="Arial" pitchFamily="34" charset="0"/>
                <a:cs typeface="Arial" pitchFamily="34" charset="0"/>
              </a:rPr>
              <a:t>Tab</a:t>
            </a:r>
            <a:r>
              <a:rPr lang="en-US" sz="2000" dirty="0">
                <a:solidFill>
                  <a:srgbClr val="53565A"/>
                </a:solidFill>
                <a:ea typeface="Arial" pitchFamily="34" charset="0"/>
                <a:cs typeface="Arial" pitchFamily="34" charset="0"/>
              </a:rPr>
              <a:t>. JAWS reads aloud the column and row names for that cell.</a:t>
            </a:r>
          </a:p>
          <a:p>
            <a:pPr lvl="1" indent="-457200" fontAlgn="base">
              <a:spcBef>
                <a:spcPts val="600"/>
              </a:spcBef>
              <a:buClr>
                <a:srgbClr val="53565A"/>
              </a:buClr>
              <a:buFont typeface="+mj-lt"/>
              <a:buAutoNum type="arabicPeriod"/>
              <a:defRPr/>
            </a:pPr>
            <a:r>
              <a:rPr lang="en-US" sz="2000" dirty="0">
                <a:solidFill>
                  <a:srgbClr val="53565A"/>
                </a:solidFill>
                <a:ea typeface="Arial" pitchFamily="34" charset="0"/>
                <a:cs typeface="Arial" pitchFamily="34" charset="0"/>
              </a:rPr>
              <a:t>To mark a checkbox, press the </a:t>
            </a:r>
            <a:r>
              <a:rPr lang="en-US" sz="2000" b="1" dirty="0">
                <a:solidFill>
                  <a:srgbClr val="53565A"/>
                </a:solidFill>
                <a:ea typeface="Arial" pitchFamily="34" charset="0"/>
                <a:cs typeface="Arial" pitchFamily="34" charset="0"/>
              </a:rPr>
              <a:t>Space</a:t>
            </a:r>
            <a:r>
              <a:rPr lang="en-US" sz="2000" dirty="0">
                <a:solidFill>
                  <a:srgbClr val="53565A"/>
                </a:solidFill>
                <a:ea typeface="Arial" pitchFamily="34" charset="0"/>
                <a:cs typeface="Arial" pitchFamily="34" charset="0"/>
              </a:rPr>
              <a:t> bar.</a:t>
            </a:r>
          </a:p>
        </p:txBody>
      </p:sp>
      <p:pic>
        <p:nvPicPr>
          <p:cNvPr id="9" name="Picture 8" descr="Table Match items display a set of options in the column headers, a set of options in the row headers, and a checkbox in every cell where two options intersect." title="Table Match Item"/>
          <p:cNvPicPr/>
          <p:nvPr/>
        </p:nvPicPr>
        <p:blipFill>
          <a:blip r:embed="rId4">
            <a:extLst>
              <a:ext uri="{28A0092B-C50C-407E-A947-70E740481C1C}">
                <a14:useLocalDpi xmlns:a14="http://schemas.microsoft.com/office/drawing/2010/main" val="0"/>
              </a:ext>
            </a:extLst>
          </a:blip>
          <a:stretch>
            <a:fillRect/>
          </a:stretch>
        </p:blipFill>
        <p:spPr>
          <a:xfrm>
            <a:off x="7260646" y="2984715"/>
            <a:ext cx="4423995" cy="218639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Slide Number Placeholder 3">
            <a:extLst>
              <a:ext uri="{FF2B5EF4-FFF2-40B4-BE49-F238E27FC236}">
                <a16:creationId xmlns:a16="http://schemas.microsoft.com/office/drawing/2014/main" id="{94B37526-DFA9-4033-A4E0-ACC79A89BCB9}"/>
              </a:ext>
            </a:extLst>
          </p:cNvPr>
          <p:cNvSpPr txBox="1">
            <a:spLocks/>
          </p:cNvSpPr>
          <p:nvPr/>
        </p:nvSpPr>
        <p:spPr>
          <a:xfrm>
            <a:off x="11579224" y="6445531"/>
            <a:ext cx="518041" cy="3259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477EC8-074D-41C4-94AE-E9EA7CEEA348}" type="slidenum">
              <a:rPr lang="en-US" sz="1200" smtClean="0">
                <a:solidFill>
                  <a:schemeClr val="bg1"/>
                </a:solidFill>
              </a:rPr>
              <a:pPr algn="r"/>
              <a:t>40</a:t>
            </a:fld>
            <a:endParaRPr lang="en-US" sz="1200" dirty="0">
              <a:solidFill>
                <a:schemeClr val="bg1"/>
              </a:solidFill>
            </a:endParaRPr>
          </a:p>
        </p:txBody>
      </p:sp>
    </p:spTree>
    <p:custDataLst>
      <p:tags r:id="rId1"/>
    </p:custDataLst>
    <p:extLst>
      <p:ext uri="{BB962C8B-B14F-4D97-AF65-F5344CB8AC3E}">
        <p14:creationId xmlns:p14="http://schemas.microsoft.com/office/powerpoint/2010/main" val="2369337224"/>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More Help</a:t>
            </a:r>
          </a:p>
        </p:txBody>
      </p:sp>
      <p:sp>
        <p:nvSpPr>
          <p:cNvPr id="5" name="Rectangle 4">
            <a:extLst>
              <a:ext uri="{FF2B5EF4-FFF2-40B4-BE49-F238E27FC236}">
                <a16:creationId xmlns:a16="http://schemas.microsoft.com/office/drawing/2014/main" id="{FDE00F38-F0B7-4B8B-9394-B0B73FE6E268}"/>
              </a:ext>
            </a:extLst>
          </p:cNvPr>
          <p:cNvSpPr/>
          <p:nvPr/>
        </p:nvSpPr>
        <p:spPr>
          <a:xfrm>
            <a:off x="2268279" y="1717158"/>
            <a:ext cx="7655442" cy="3423684"/>
          </a:xfrm>
          <a:prstGeom prst="rect">
            <a:avLst/>
          </a:prstGeom>
          <a:solidFill>
            <a:schemeClr val="bg1">
              <a:lumMod val="95000"/>
            </a:schemeClr>
          </a:solidFill>
          <a:ln>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2"/>
                </a:solidFill>
              </a:rPr>
              <a:t>WCAP Helpdesk</a:t>
            </a:r>
          </a:p>
          <a:p>
            <a:pPr algn="ctr"/>
            <a:endParaRPr lang="en-US" sz="2800" dirty="0">
              <a:solidFill>
                <a:schemeClr val="tx2"/>
              </a:solidFill>
            </a:endParaRPr>
          </a:p>
          <a:p>
            <a:pPr algn="ctr"/>
            <a:r>
              <a:rPr lang="en-US" sz="2800" dirty="0">
                <a:solidFill>
                  <a:schemeClr val="tx2"/>
                </a:solidFill>
              </a:rPr>
              <a:t>Toll-Free Phone Support: </a:t>
            </a:r>
          </a:p>
          <a:p>
            <a:pPr algn="ctr"/>
            <a:r>
              <a:rPr lang="en-US" sz="2800" dirty="0">
                <a:solidFill>
                  <a:schemeClr val="tx2"/>
                </a:solidFill>
                <a:effectLst/>
                <a:ea typeface="Calibri" panose="020F0502020204030204" pitchFamily="34" charset="0"/>
              </a:rPr>
              <a:t>1.844.560.7366</a:t>
            </a:r>
            <a:endParaRPr lang="en-US" sz="2800" dirty="0">
              <a:solidFill>
                <a:schemeClr val="tx2"/>
              </a:solidFill>
            </a:endParaRPr>
          </a:p>
          <a:p>
            <a:pPr algn="ctr"/>
            <a:endParaRPr lang="en-US" sz="2800" dirty="0">
              <a:solidFill>
                <a:schemeClr val="tx2"/>
              </a:solidFill>
            </a:endParaRPr>
          </a:p>
          <a:p>
            <a:pPr algn="ctr"/>
            <a:r>
              <a:rPr lang="en-US" sz="2800" dirty="0">
                <a:solidFill>
                  <a:schemeClr val="tx2"/>
                </a:solidFill>
              </a:rPr>
              <a:t>Email Support: </a:t>
            </a:r>
          </a:p>
          <a:p>
            <a:pPr algn="ctr"/>
            <a:r>
              <a:rPr lang="en-US" sz="2800" u="sng" dirty="0">
                <a:solidFill>
                  <a:srgbClr val="0000FF"/>
                </a:solidFill>
                <a:effectLst/>
                <a:ea typeface="Calibri" panose="020F0502020204030204" pitchFamily="34" charset="0"/>
                <a:hlinkClick r:id="rId3"/>
              </a:rPr>
              <a:t>wahelpdesk@cambiumassessment.com</a:t>
            </a:r>
            <a:endParaRPr lang="en-US" sz="2800" u="sng" dirty="0">
              <a:solidFill>
                <a:srgbClr val="0000FF"/>
              </a:solidFill>
              <a:effectLst/>
              <a:ea typeface="Calibri" panose="020F0502020204030204" pitchFamily="34" charset="0"/>
            </a:endParaRPr>
          </a:p>
          <a:p>
            <a:pPr algn="ctr"/>
            <a:endParaRPr lang="en-US" sz="2800" dirty="0">
              <a:solidFill>
                <a:schemeClr val="tx2"/>
              </a:solidFill>
            </a:endParaRPr>
          </a:p>
        </p:txBody>
      </p:sp>
      <p:sp>
        <p:nvSpPr>
          <p:cNvPr id="4" name="Slide Number Placeholder 2">
            <a:extLst>
              <a:ext uri="{FF2B5EF4-FFF2-40B4-BE49-F238E27FC236}">
                <a16:creationId xmlns:a16="http://schemas.microsoft.com/office/drawing/2014/main" id="{934A5FCF-0872-4AB4-B5EA-E3A6E63DE1EF}"/>
              </a:ext>
            </a:extLst>
          </p:cNvPr>
          <p:cNvSpPr>
            <a:spLocks noGrp="1"/>
          </p:cNvSpPr>
          <p:nvPr>
            <p:ph type="sldNum" sz="quarter" idx="10"/>
          </p:nvPr>
        </p:nvSpPr>
        <p:spPr>
          <a:xfrm>
            <a:off x="11442432" y="6444777"/>
            <a:ext cx="706657" cy="278820"/>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477EC8-074D-41C4-94AE-E9EA7CEEA348}" type="slidenum">
              <a:rPr lang="en-US" smtClean="0"/>
              <a:pPr/>
              <a:t>41</a:t>
            </a:fld>
            <a:endParaRPr lang="en-US" dirty="0">
              <a:latin typeface="+mn-lt"/>
            </a:endParaRPr>
          </a:p>
        </p:txBody>
      </p:sp>
    </p:spTree>
    <p:extLst>
      <p:ext uri="{BB962C8B-B14F-4D97-AF65-F5344CB8AC3E}">
        <p14:creationId xmlns:p14="http://schemas.microsoft.com/office/powerpoint/2010/main" val="483536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A2CCD4-BBA0-139F-35A0-156CCA545BEF}"/>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Thank You</a:t>
            </a:r>
          </a:p>
        </p:txBody>
      </p:sp>
    </p:spTree>
    <p:custDataLst>
      <p:tags r:id="rId1"/>
    </p:custDataLst>
    <p:extLst>
      <p:ext uri="{BB962C8B-B14F-4D97-AF65-F5344CB8AC3E}">
        <p14:creationId xmlns:p14="http://schemas.microsoft.com/office/powerpoint/2010/main" val="108972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3979" y="2381693"/>
            <a:ext cx="6632003" cy="1315356"/>
          </a:xfrm>
        </p:spPr>
        <p:txBody>
          <a:bodyPr/>
          <a:lstStyle/>
          <a:p>
            <a:r>
              <a:rPr lang="en-US" dirty="0"/>
              <a:t>Technology for Testing with Braille</a:t>
            </a:r>
          </a:p>
        </p:txBody>
      </p:sp>
    </p:spTree>
    <p:extLst>
      <p:ext uri="{BB962C8B-B14F-4D97-AF65-F5344CB8AC3E}">
        <p14:creationId xmlns:p14="http://schemas.microsoft.com/office/powerpoint/2010/main" val="3413631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Technology for Testing with Braille: Screen Readers</a:t>
            </a:r>
          </a:p>
        </p:txBody>
      </p:sp>
      <p:sp>
        <p:nvSpPr>
          <p:cNvPr id="2" name="Content Placeholder 1"/>
          <p:cNvSpPr>
            <a:spLocks noGrp="1"/>
          </p:cNvSpPr>
          <p:nvPr>
            <p:ph idx="1"/>
          </p:nvPr>
        </p:nvSpPr>
        <p:spPr>
          <a:xfrm>
            <a:off x="685800" y="1179975"/>
            <a:ext cx="7988300" cy="4498049"/>
          </a:xfrm>
        </p:spPr>
        <p:txBody>
          <a:bodyPr>
            <a:normAutofit/>
          </a:bodyPr>
          <a:lstStyle/>
          <a:p>
            <a:pPr marL="0" indent="0">
              <a:buNone/>
            </a:pPr>
            <a:r>
              <a:rPr lang="en-US" sz="2800" b="1" dirty="0">
                <a:solidFill>
                  <a:srgbClr val="53565A"/>
                </a:solidFill>
              </a:rPr>
              <a:t>Job Access With Speech (JAWS)</a:t>
            </a:r>
          </a:p>
          <a:p>
            <a:pPr marL="557784" lvl="1" indent="-237744"/>
            <a:r>
              <a:rPr lang="en-US" sz="2200" dirty="0">
                <a:solidFill>
                  <a:srgbClr val="53565A"/>
                </a:solidFill>
              </a:rPr>
              <a:t>A computer screen-reader program that allows students who are visually impaired students to read the screen either with a text-to-speech output or by a Refreshable Braille Display (RBD).</a:t>
            </a:r>
          </a:p>
          <a:p>
            <a:pPr marL="557784" lvl="1" indent="-237744"/>
            <a:r>
              <a:rPr lang="en-US" sz="2200" dirty="0">
                <a:solidFill>
                  <a:srgbClr val="53565A"/>
                </a:solidFill>
              </a:rPr>
              <a:t>Students use their keyboards to navigate between lines and test elements.</a:t>
            </a:r>
          </a:p>
          <a:p>
            <a:pPr marL="557784" lvl="1" indent="-237744"/>
            <a:r>
              <a:rPr lang="en-US" sz="2200" dirty="0">
                <a:solidFill>
                  <a:srgbClr val="53565A"/>
                </a:solidFill>
              </a:rPr>
              <a:t>Only JAWS may be used on ELA tests.</a:t>
            </a:r>
          </a:p>
          <a:p>
            <a:pPr marL="320040" lvl="1" indent="0">
              <a:buNone/>
            </a:pPr>
            <a:endParaRPr lang="en-US" sz="2800" b="1" dirty="0">
              <a:solidFill>
                <a:srgbClr val="53565A"/>
              </a:solidFill>
            </a:endParaRPr>
          </a:p>
        </p:txBody>
      </p:sp>
      <p:pic>
        <p:nvPicPr>
          <p:cNvPr id="5" name="Picture 4">
            <a:extLst>
              <a:ext uri="{FF2B5EF4-FFF2-40B4-BE49-F238E27FC236}">
                <a16:creationId xmlns:a16="http://schemas.microsoft.com/office/drawing/2014/main" id="{3FB4B0F4-2E1B-F4C7-FF05-E43227D06D9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914953" y="2639090"/>
            <a:ext cx="2664271" cy="2164018"/>
          </a:xfrm>
          <a:prstGeom prst="rect">
            <a:avLst/>
          </a:prstGeom>
        </p:spPr>
      </p:pic>
      <p:sp>
        <p:nvSpPr>
          <p:cNvPr id="7" name="Slide Number Placeholder 3">
            <a:extLst>
              <a:ext uri="{FF2B5EF4-FFF2-40B4-BE49-F238E27FC236}">
                <a16:creationId xmlns:a16="http://schemas.microsoft.com/office/drawing/2014/main" id="{BED5E76D-2650-4DB9-82E6-65BB2E133261}"/>
              </a:ext>
            </a:extLst>
          </p:cNvPr>
          <p:cNvSpPr txBox="1">
            <a:spLocks/>
          </p:cNvSpPr>
          <p:nvPr/>
        </p:nvSpPr>
        <p:spPr>
          <a:xfrm>
            <a:off x="11579224" y="6445531"/>
            <a:ext cx="518041" cy="3259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477EC8-074D-41C4-94AE-E9EA7CEEA348}" type="slidenum">
              <a:rPr lang="en-US" sz="1200" smtClean="0">
                <a:solidFill>
                  <a:schemeClr val="bg1"/>
                </a:solidFill>
              </a:rPr>
              <a:pPr algn="r"/>
              <a:t>6</a:t>
            </a:fld>
            <a:endParaRPr lang="en-US" sz="1200" dirty="0">
              <a:solidFill>
                <a:schemeClr val="bg1"/>
              </a:solidFill>
            </a:endParaRPr>
          </a:p>
        </p:txBody>
      </p:sp>
    </p:spTree>
    <p:custDataLst>
      <p:tags r:id="rId1"/>
    </p:custDataLst>
    <p:extLst>
      <p:ext uri="{BB962C8B-B14F-4D97-AF65-F5344CB8AC3E}">
        <p14:creationId xmlns:p14="http://schemas.microsoft.com/office/powerpoint/2010/main" val="3907655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Technology for Testing with Braille: Embossers</a:t>
            </a:r>
          </a:p>
        </p:txBody>
      </p:sp>
      <p:sp>
        <p:nvSpPr>
          <p:cNvPr id="2" name="Content Placeholder 1"/>
          <p:cNvSpPr>
            <a:spLocks noGrp="1"/>
          </p:cNvSpPr>
          <p:nvPr>
            <p:ph idx="1"/>
          </p:nvPr>
        </p:nvSpPr>
        <p:spPr>
          <a:xfrm>
            <a:off x="579475" y="1162840"/>
            <a:ext cx="7603435" cy="4277139"/>
          </a:xfrm>
        </p:spPr>
        <p:txBody>
          <a:bodyPr/>
          <a:lstStyle/>
          <a:p>
            <a:pPr marL="0" indent="0">
              <a:buNone/>
            </a:pPr>
            <a:r>
              <a:rPr lang="en-US" sz="2800" b="1" dirty="0">
                <a:solidFill>
                  <a:srgbClr val="53565A"/>
                </a:solidFill>
              </a:rPr>
              <a:t>ViewPlus Max Braille Embosser</a:t>
            </a:r>
          </a:p>
          <a:p>
            <a:pPr marL="342900" indent="-342900">
              <a:buClr>
                <a:srgbClr val="FFFFFF">
                  <a:lumMod val="65000"/>
                </a:srgbClr>
              </a:buClr>
              <a:buFont typeface="Arial" panose="020B0604020202020204" pitchFamily="34" charset="0"/>
              <a:buChar char="•"/>
            </a:pPr>
            <a:r>
              <a:rPr lang="en-US" dirty="0">
                <a:solidFill>
                  <a:srgbClr val="53565A"/>
                </a:solidFill>
              </a:rPr>
              <a:t>Used to create hard copies of text and images.</a:t>
            </a:r>
          </a:p>
          <a:p>
            <a:pPr marL="342900" indent="-342900">
              <a:buClr>
                <a:srgbClr val="FFFFFF">
                  <a:lumMod val="65000"/>
                </a:srgbClr>
              </a:buClr>
              <a:buFont typeface="Arial" panose="020B0604020202020204" pitchFamily="34" charset="0"/>
              <a:buChar char="•"/>
            </a:pPr>
            <a:r>
              <a:rPr lang="en-US" dirty="0">
                <a:solidFill>
                  <a:srgbClr val="53565A"/>
                </a:solidFill>
              </a:rPr>
              <a:t>Embossers work with braille translation software to print written text on the computer screen as braille.</a:t>
            </a:r>
          </a:p>
          <a:p>
            <a:pPr marL="342900" indent="-342900">
              <a:buClr>
                <a:srgbClr val="FFFFFF">
                  <a:lumMod val="65000"/>
                </a:srgbClr>
              </a:buClr>
              <a:buFont typeface="Arial" panose="020B0604020202020204" pitchFamily="34" charset="0"/>
              <a:buChar char="•"/>
            </a:pPr>
            <a:r>
              <a:rPr lang="en-US" dirty="0">
                <a:solidFill>
                  <a:srgbClr val="53565A"/>
                </a:solidFill>
              </a:rPr>
              <a:t>Files used for embossing are configured to work with the ViewPlus Max Embosser.</a:t>
            </a:r>
            <a:endParaRPr lang="en-US" b="1" dirty="0">
              <a:solidFill>
                <a:srgbClr val="53565A"/>
              </a:solidFill>
            </a:endParaRPr>
          </a:p>
        </p:txBody>
      </p:sp>
      <p:pic>
        <p:nvPicPr>
          <p:cNvPr id="3" name="Picture 2">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9664" y="1792224"/>
            <a:ext cx="3273552" cy="327355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38D3F1CD-F924-4C46-9FCC-7A5BE8131280}"/>
              </a:ext>
            </a:extLst>
          </p:cNvPr>
          <p:cNvSpPr txBox="1">
            <a:spLocks/>
          </p:cNvSpPr>
          <p:nvPr/>
        </p:nvSpPr>
        <p:spPr>
          <a:xfrm>
            <a:off x="11579224" y="6445531"/>
            <a:ext cx="518041" cy="3259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477EC8-074D-41C4-94AE-E9EA7CEEA348}" type="slidenum">
              <a:rPr lang="en-US" sz="1200" smtClean="0">
                <a:solidFill>
                  <a:schemeClr val="bg1"/>
                </a:solidFill>
              </a:rPr>
              <a:pPr algn="r"/>
              <a:t>7</a:t>
            </a:fld>
            <a:endParaRPr lang="en-US" sz="1200" dirty="0">
              <a:solidFill>
                <a:schemeClr val="bg1"/>
              </a:solidFill>
            </a:endParaRPr>
          </a:p>
        </p:txBody>
      </p:sp>
    </p:spTree>
    <p:custDataLst>
      <p:tags r:id="rId1"/>
    </p:custDataLst>
    <p:extLst>
      <p:ext uri="{BB962C8B-B14F-4D97-AF65-F5344CB8AC3E}">
        <p14:creationId xmlns:p14="http://schemas.microsoft.com/office/powerpoint/2010/main" val="451430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Technology for Testing with Braille: Refreshable Braille Display</a:t>
            </a:r>
          </a:p>
        </p:txBody>
      </p:sp>
      <p:sp>
        <p:nvSpPr>
          <p:cNvPr id="2" name="Content Placeholder 1"/>
          <p:cNvSpPr>
            <a:spLocks noGrp="1"/>
          </p:cNvSpPr>
          <p:nvPr>
            <p:ph idx="1"/>
          </p:nvPr>
        </p:nvSpPr>
        <p:spPr>
          <a:xfrm>
            <a:off x="426231" y="882308"/>
            <a:ext cx="10966449" cy="3672657"/>
          </a:xfrm>
        </p:spPr>
        <p:txBody>
          <a:bodyPr>
            <a:normAutofit/>
          </a:bodyPr>
          <a:lstStyle/>
          <a:p>
            <a:pPr marL="0" indent="0">
              <a:buNone/>
            </a:pPr>
            <a:r>
              <a:rPr lang="en-US" sz="2400" b="1" dirty="0">
                <a:solidFill>
                  <a:srgbClr val="53565A"/>
                </a:solidFill>
              </a:rPr>
              <a:t>Refreshable Braille Display (RBD)</a:t>
            </a:r>
          </a:p>
          <a:p>
            <a:pPr marL="237744" indent="-237744">
              <a:lnSpc>
                <a:spcPct val="100000"/>
              </a:lnSpc>
            </a:pPr>
            <a:r>
              <a:rPr lang="en-US" sz="2000" dirty="0">
                <a:solidFill>
                  <a:srgbClr val="53565A"/>
                </a:solidFill>
              </a:rPr>
              <a:t>A device for displaying braille characters, usually by means of </a:t>
            </a:r>
            <a:br>
              <a:rPr lang="en-US" sz="2000" dirty="0">
                <a:solidFill>
                  <a:srgbClr val="53565A"/>
                </a:solidFill>
              </a:rPr>
            </a:br>
            <a:r>
              <a:rPr lang="en-US" sz="2000" dirty="0">
                <a:solidFill>
                  <a:srgbClr val="53565A"/>
                </a:solidFill>
              </a:rPr>
              <a:t>round-tipped pins raised through holes in a flat surface. </a:t>
            </a:r>
          </a:p>
          <a:p>
            <a:pPr marL="237744" indent="-237744">
              <a:lnSpc>
                <a:spcPct val="100000"/>
              </a:lnSpc>
            </a:pPr>
            <a:r>
              <a:rPr lang="en-US" sz="2000" dirty="0">
                <a:solidFill>
                  <a:srgbClr val="53565A"/>
                </a:solidFill>
              </a:rPr>
              <a:t>RBDs allow users who cannot see a computer monitor to read text output.</a:t>
            </a:r>
          </a:p>
          <a:p>
            <a:pPr marL="237744" indent="-237744">
              <a:lnSpc>
                <a:spcPct val="100000"/>
              </a:lnSpc>
            </a:pPr>
            <a:r>
              <a:rPr lang="en-US" sz="2000" dirty="0">
                <a:solidFill>
                  <a:srgbClr val="53565A"/>
                </a:solidFill>
              </a:rPr>
              <a:t>This device is supported but not required for online testing. RBDs cannot display images.</a:t>
            </a:r>
          </a:p>
          <a:p>
            <a:pPr marL="237744" indent="-237744">
              <a:lnSpc>
                <a:spcPct val="100000"/>
              </a:lnSpc>
            </a:pPr>
            <a:r>
              <a:rPr lang="en-US" sz="2000" dirty="0">
                <a:solidFill>
                  <a:srgbClr val="53565A"/>
                </a:solidFill>
              </a:rPr>
              <a:t>CAI recommends using an RBD that has at least 40 cells, such as the </a:t>
            </a:r>
            <a:r>
              <a:rPr lang="en-US" sz="2000" dirty="0" err="1">
                <a:solidFill>
                  <a:srgbClr val="53565A"/>
                </a:solidFill>
              </a:rPr>
              <a:t>Brailliant</a:t>
            </a:r>
            <a:r>
              <a:rPr lang="en-US" sz="2000" dirty="0">
                <a:solidFill>
                  <a:srgbClr val="53565A"/>
                </a:solidFill>
              </a:rPr>
              <a:t> 40 cell, but RBDs with fewer cells may also be used.</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4"/>
          <a:srcRect t="29033" b="29032"/>
          <a:stretch/>
        </p:blipFill>
        <p:spPr>
          <a:xfrm>
            <a:off x="3179089" y="4554965"/>
            <a:ext cx="5510483" cy="1540565"/>
          </a:xfrm>
          <a:prstGeom prst="rect">
            <a:avLst/>
          </a:prstGeom>
        </p:spPr>
      </p:pic>
      <p:sp>
        <p:nvSpPr>
          <p:cNvPr id="6" name="Slide Number Placeholder 3">
            <a:extLst>
              <a:ext uri="{FF2B5EF4-FFF2-40B4-BE49-F238E27FC236}">
                <a16:creationId xmlns:a16="http://schemas.microsoft.com/office/drawing/2014/main" id="{039CF1FE-7C6C-4566-8DE2-138F7F22F685}"/>
              </a:ext>
            </a:extLst>
          </p:cNvPr>
          <p:cNvSpPr txBox="1">
            <a:spLocks/>
          </p:cNvSpPr>
          <p:nvPr/>
        </p:nvSpPr>
        <p:spPr>
          <a:xfrm>
            <a:off x="11579224" y="6445531"/>
            <a:ext cx="518041" cy="3259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477EC8-074D-41C4-94AE-E9EA7CEEA348}" type="slidenum">
              <a:rPr lang="en-US" sz="1200" smtClean="0">
                <a:solidFill>
                  <a:schemeClr val="bg1"/>
                </a:solidFill>
              </a:rPr>
              <a:pPr algn="r"/>
              <a:t>8</a:t>
            </a:fld>
            <a:endParaRPr lang="en-US" sz="1200" dirty="0">
              <a:solidFill>
                <a:schemeClr val="bg1"/>
              </a:solidFill>
            </a:endParaRPr>
          </a:p>
        </p:txBody>
      </p:sp>
    </p:spTree>
    <p:custDataLst>
      <p:tags r:id="rId1"/>
    </p:custDataLst>
    <p:extLst>
      <p:ext uri="{BB962C8B-B14F-4D97-AF65-F5344CB8AC3E}">
        <p14:creationId xmlns:p14="http://schemas.microsoft.com/office/powerpoint/2010/main" val="3910562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Technology for Testing with Braille     </a:t>
            </a:r>
          </a:p>
        </p:txBody>
      </p:sp>
      <p:sp>
        <p:nvSpPr>
          <p:cNvPr id="2" name="Content Placeholder 1"/>
          <p:cNvSpPr>
            <a:spLocks noGrp="1"/>
          </p:cNvSpPr>
          <p:nvPr>
            <p:ph idx="1"/>
          </p:nvPr>
        </p:nvSpPr>
        <p:spPr>
          <a:xfrm>
            <a:off x="1035106" y="1097757"/>
            <a:ext cx="4285039" cy="2500466"/>
          </a:xfrm>
        </p:spPr>
        <p:txBody>
          <a:bodyPr/>
          <a:lstStyle/>
          <a:p>
            <a:pPr marL="0" indent="0">
              <a:buNone/>
            </a:pPr>
            <a:r>
              <a:rPr lang="en-US" sz="2800" b="1" dirty="0">
                <a:solidFill>
                  <a:srgbClr val="53565A"/>
                </a:solidFill>
              </a:rPr>
              <a:t>Student Computers</a:t>
            </a:r>
          </a:p>
          <a:p>
            <a:pPr>
              <a:lnSpc>
                <a:spcPct val="100000"/>
              </a:lnSpc>
            </a:pPr>
            <a:r>
              <a:rPr lang="en-US" sz="2800" dirty="0">
                <a:solidFill>
                  <a:srgbClr val="53565A"/>
                </a:solidFill>
              </a:rPr>
              <a:t>Windows 11</a:t>
            </a:r>
          </a:p>
          <a:p>
            <a:pPr>
              <a:lnSpc>
                <a:spcPct val="100000"/>
              </a:lnSpc>
            </a:pPr>
            <a:r>
              <a:rPr lang="en-US" sz="2800" dirty="0">
                <a:solidFill>
                  <a:srgbClr val="53565A"/>
                </a:solidFill>
              </a:rPr>
              <a:t>Windows 10</a:t>
            </a:r>
          </a:p>
        </p:txBody>
      </p:sp>
      <p:pic>
        <p:nvPicPr>
          <p:cNvPr id="1026" name="Picture 2" descr="Windows logo">
            <a:extLst>
              <a:ext uri="{FF2B5EF4-FFF2-40B4-BE49-F238E27FC236}">
                <a16:creationId xmlns:a16="http://schemas.microsoft.com/office/drawing/2014/main" id="{ABD44E5B-9FC6-4B08-A481-B245981B71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3353"/>
          <a:stretch/>
        </p:blipFill>
        <p:spPr bwMode="auto">
          <a:xfrm>
            <a:off x="1992140" y="4129813"/>
            <a:ext cx="1577326" cy="13525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0"/>
          </p:nvPr>
        </p:nvSpPr>
        <p:spPr>
          <a:xfrm>
            <a:off x="6287440" y="1097757"/>
            <a:ext cx="4744737" cy="2500466"/>
          </a:xfrm>
        </p:spPr>
        <p:txBody>
          <a:bodyPr/>
          <a:lstStyle/>
          <a:p>
            <a:pPr marL="0" indent="0">
              <a:buNone/>
            </a:pPr>
            <a:r>
              <a:rPr lang="en-US" sz="2800" b="1" dirty="0">
                <a:solidFill>
                  <a:srgbClr val="53565A"/>
                </a:solidFill>
              </a:rPr>
              <a:t>Test Administrator Computers</a:t>
            </a:r>
          </a:p>
          <a:p>
            <a:pPr>
              <a:lnSpc>
                <a:spcPct val="100000"/>
              </a:lnSpc>
            </a:pPr>
            <a:r>
              <a:rPr lang="en-US" sz="2800" dirty="0">
                <a:solidFill>
                  <a:srgbClr val="53565A"/>
                </a:solidFill>
              </a:rPr>
              <a:t>Windows 11</a:t>
            </a:r>
          </a:p>
          <a:p>
            <a:pPr>
              <a:lnSpc>
                <a:spcPct val="100000"/>
              </a:lnSpc>
            </a:pPr>
            <a:r>
              <a:rPr lang="en-US" sz="2800" dirty="0">
                <a:solidFill>
                  <a:srgbClr val="53565A"/>
                </a:solidFill>
              </a:rPr>
              <a:t>Windows 10</a:t>
            </a:r>
          </a:p>
        </p:txBody>
      </p:sp>
      <p:pic>
        <p:nvPicPr>
          <p:cNvPr id="1028" name="Picture 4" descr="Windows 8 logo">
            <a:extLst>
              <a:ext uri="{FF2B5EF4-FFF2-40B4-BE49-F238E27FC236}">
                <a16:creationId xmlns:a16="http://schemas.microsoft.com/office/drawing/2014/main" id="{1F21D0F3-9180-430B-B857-00123B328C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2266" y="4129813"/>
            <a:ext cx="1389534" cy="135255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id="{2BDE1AED-EE92-492D-BB66-E98B98191358}"/>
              </a:ext>
            </a:extLst>
          </p:cNvPr>
          <p:cNvSpPr txBox="1">
            <a:spLocks/>
          </p:cNvSpPr>
          <p:nvPr/>
        </p:nvSpPr>
        <p:spPr>
          <a:xfrm>
            <a:off x="11579224" y="6445531"/>
            <a:ext cx="518041" cy="3259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477EC8-074D-41C4-94AE-E9EA7CEEA348}" type="slidenum">
              <a:rPr lang="en-US" sz="1200" smtClean="0">
                <a:solidFill>
                  <a:schemeClr val="bg1"/>
                </a:solidFill>
              </a:rPr>
              <a:pPr algn="r"/>
              <a:t>9</a:t>
            </a:fld>
            <a:endParaRPr lang="en-US" sz="1200" dirty="0">
              <a:solidFill>
                <a:schemeClr val="bg1"/>
              </a:solidFill>
            </a:endParaRPr>
          </a:p>
        </p:txBody>
      </p:sp>
    </p:spTree>
    <p:extLst>
      <p:ext uri="{BB962C8B-B14F-4D97-AF65-F5344CB8AC3E}">
        <p14:creationId xmlns:p14="http://schemas.microsoft.com/office/powerpoint/2010/main" val="4478791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EAC94F-0CB7-47E2-B1CC-A0F105248E94}">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3c8d6406-deae-4a0d-a95e-fe53ed4a1ace"/>
    <ds:schemaRef ds:uri="http://purl.org/dc/elements/1.1/"/>
    <ds:schemaRef ds:uri="60b788f9-dbc8-42fd-99f2-081ed83a52df"/>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2018 AIR PPT</Template>
  <TotalTime>25811</TotalTime>
  <Words>7043</Words>
  <Application>Microsoft Office PowerPoint</Application>
  <PresentationFormat>Widescreen</PresentationFormat>
  <Paragraphs>505</Paragraphs>
  <Slides>42</Slides>
  <Notes>42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42</vt:i4>
      </vt:variant>
    </vt:vector>
  </HeadingPairs>
  <TitlesOfParts>
    <vt:vector size="56" baseType="lpstr">
      <vt:lpstr>Arial</vt:lpstr>
      <vt:lpstr>Arial Narrow</vt:lpstr>
      <vt:lpstr>Calibri</vt:lpstr>
      <vt:lpstr>Calibri  </vt:lpstr>
      <vt:lpstr>Calibri   </vt:lpstr>
      <vt:lpstr>Cera Pro</vt:lpstr>
      <vt:lpstr>Courier New</vt:lpstr>
      <vt:lpstr>Franklin Gothic Book</vt:lpstr>
      <vt:lpstr>Franklin Gothic Medium</vt:lpstr>
      <vt:lpstr>Gill Sans MT</vt:lpstr>
      <vt:lpstr>Symbol</vt:lpstr>
      <vt:lpstr>Times New Roman</vt:lpstr>
      <vt:lpstr>Wingdings</vt:lpstr>
      <vt:lpstr>Cambium Assessment PPT</vt:lpstr>
      <vt:lpstr>Administering Online Braille Tests</vt:lpstr>
      <vt:lpstr>Objectives</vt:lpstr>
      <vt:lpstr>Overview of Braille Testing</vt:lpstr>
      <vt:lpstr>Overview of Braille Testing </vt:lpstr>
      <vt:lpstr>Technology for Testing with Braille</vt:lpstr>
      <vt:lpstr>Technology for Testing with Braille: Screen Readers</vt:lpstr>
      <vt:lpstr>Technology for Testing with Braille: Embossers</vt:lpstr>
      <vt:lpstr>Technology for Testing with Braille: Refreshable Braille Display</vt:lpstr>
      <vt:lpstr>Technology for Testing with Braille     </vt:lpstr>
      <vt:lpstr>Administer Tests to Students Using Braille</vt:lpstr>
      <vt:lpstr>Create a Test Session</vt:lpstr>
      <vt:lpstr>Prepare Student Testing Devices</vt:lpstr>
      <vt:lpstr>Emboss on Request</vt:lpstr>
      <vt:lpstr>Emboss on Request: Approve/Deny Request</vt:lpstr>
      <vt:lpstr>Emboss on Request </vt:lpstr>
      <vt:lpstr>Emboss on Request: PRN</vt:lpstr>
      <vt:lpstr>Emboss on Request: PRN, continued</vt:lpstr>
      <vt:lpstr>Emboss on Request: BRF</vt:lpstr>
      <vt:lpstr>Emboss on Request: BRF, continued</vt:lpstr>
      <vt:lpstr>Deleting Test-Related Files</vt:lpstr>
      <vt:lpstr>Approved Requests</vt:lpstr>
      <vt:lpstr>Print Test Session Information</vt:lpstr>
      <vt:lpstr>Navigate a Test Using Braille</vt:lpstr>
      <vt:lpstr>JAWS Keyboard Commands</vt:lpstr>
      <vt:lpstr>Student Sign In</vt:lpstr>
      <vt:lpstr>Student Verification</vt:lpstr>
      <vt:lpstr>Test Selection</vt:lpstr>
      <vt:lpstr>Login Confirmation</vt:lpstr>
      <vt:lpstr>Instructions and Help</vt:lpstr>
      <vt:lpstr>Test Elements</vt:lpstr>
      <vt:lpstr>Test Elements </vt:lpstr>
      <vt:lpstr>Opening Context Menus</vt:lpstr>
      <vt:lpstr>Responding to Questions with JAWS Keyboard Commands</vt:lpstr>
      <vt:lpstr>Responding to Questions: Multiple Choice and Multi-Select</vt:lpstr>
      <vt:lpstr>Responding to Questions: Hot-Text</vt:lpstr>
      <vt:lpstr>Responding to Questions: Edit Task</vt:lpstr>
      <vt:lpstr>Responding to Questions: Edit Task, continued</vt:lpstr>
      <vt:lpstr>Responding to Questions: Text Response</vt:lpstr>
      <vt:lpstr>Responding to Items: Equation</vt:lpstr>
      <vt:lpstr>Responding to Questions: Table-Match</vt:lpstr>
      <vt:lpstr>More Help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Julia Rosenthal</cp:lastModifiedBy>
  <cp:revision>332</cp:revision>
  <cp:lastPrinted>2017-10-19T00:36:21Z</cp:lastPrinted>
  <dcterms:created xsi:type="dcterms:W3CDTF">2020-02-03T21:37:34Z</dcterms:created>
  <dcterms:modified xsi:type="dcterms:W3CDTF">2023-12-08T23:04:09Z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