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2" r:id="rId5"/>
  </p:sldMasterIdLst>
  <p:notesMasterIdLst>
    <p:notesMasterId r:id="rId74"/>
  </p:notesMasterIdLst>
  <p:handoutMasterIdLst>
    <p:handoutMasterId r:id="rId75"/>
  </p:handoutMasterIdLst>
  <p:sldIdLst>
    <p:sldId id="260" r:id="rId6"/>
    <p:sldId id="321" r:id="rId7"/>
    <p:sldId id="367" r:id="rId8"/>
    <p:sldId id="355" r:id="rId9"/>
    <p:sldId id="263" r:id="rId10"/>
    <p:sldId id="264" r:id="rId11"/>
    <p:sldId id="265" r:id="rId12"/>
    <p:sldId id="357" r:id="rId13"/>
    <p:sldId id="266" r:id="rId14"/>
    <p:sldId id="267" r:id="rId15"/>
    <p:sldId id="358" r:id="rId16"/>
    <p:sldId id="320" r:id="rId17"/>
    <p:sldId id="269" r:id="rId18"/>
    <p:sldId id="268" r:id="rId19"/>
    <p:sldId id="270" r:id="rId20"/>
    <p:sldId id="272" r:id="rId21"/>
    <p:sldId id="273" r:id="rId22"/>
    <p:sldId id="278" r:id="rId23"/>
    <p:sldId id="279" r:id="rId24"/>
    <p:sldId id="276" r:id="rId25"/>
    <p:sldId id="274" r:id="rId26"/>
    <p:sldId id="277" r:id="rId27"/>
    <p:sldId id="361" r:id="rId28"/>
    <p:sldId id="362" r:id="rId29"/>
    <p:sldId id="319" r:id="rId30"/>
    <p:sldId id="275" r:id="rId31"/>
    <p:sldId id="324" r:id="rId32"/>
    <p:sldId id="340" r:id="rId33"/>
    <p:sldId id="338" r:id="rId34"/>
    <p:sldId id="369" r:id="rId35"/>
    <p:sldId id="360" r:id="rId36"/>
    <p:sldId id="368" r:id="rId37"/>
    <p:sldId id="364" r:id="rId38"/>
    <p:sldId id="339" r:id="rId39"/>
    <p:sldId id="335" r:id="rId40"/>
    <p:sldId id="333" r:id="rId41"/>
    <p:sldId id="341" r:id="rId42"/>
    <p:sldId id="342" r:id="rId43"/>
    <p:sldId id="363" r:id="rId44"/>
    <p:sldId id="372" r:id="rId45"/>
    <p:sldId id="365" r:id="rId46"/>
    <p:sldId id="336" r:id="rId47"/>
    <p:sldId id="337" r:id="rId48"/>
    <p:sldId id="344" r:id="rId49"/>
    <p:sldId id="349" r:id="rId50"/>
    <p:sldId id="346" r:id="rId51"/>
    <p:sldId id="345" r:id="rId52"/>
    <p:sldId id="351" r:id="rId53"/>
    <p:sldId id="343" r:id="rId54"/>
    <p:sldId id="350" r:id="rId55"/>
    <p:sldId id="353" r:id="rId56"/>
    <p:sldId id="352" r:id="rId57"/>
    <p:sldId id="348" r:id="rId58"/>
    <p:sldId id="334" r:id="rId59"/>
    <p:sldId id="326" r:id="rId60"/>
    <p:sldId id="325" r:id="rId61"/>
    <p:sldId id="323" r:id="rId62"/>
    <p:sldId id="330" r:id="rId63"/>
    <p:sldId id="327" r:id="rId64"/>
    <p:sldId id="328" r:id="rId65"/>
    <p:sldId id="329" r:id="rId66"/>
    <p:sldId id="331" r:id="rId67"/>
    <p:sldId id="332" r:id="rId68"/>
    <p:sldId id="370" r:id="rId69"/>
    <p:sldId id="271" r:id="rId70"/>
    <p:sldId id="354" r:id="rId71"/>
    <p:sldId id="371" r:id="rId72"/>
    <p:sldId id="36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9A4EF7E-2EBC-4C21-B59B-7E0A26432A50}">
          <p14:sldIdLst>
            <p14:sldId id="260"/>
            <p14:sldId id="321"/>
            <p14:sldId id="367"/>
          </p14:sldIdLst>
        </p14:section>
        <p14:section name="General Information" id="{23971099-2EE2-4BED-8C0C-7FA287CDFA88}">
          <p14:sldIdLst>
            <p14:sldId id="355"/>
            <p14:sldId id="263"/>
            <p14:sldId id="264"/>
            <p14:sldId id="265"/>
            <p14:sldId id="357"/>
            <p14:sldId id="266"/>
            <p14:sldId id="267"/>
            <p14:sldId id="358"/>
          </p14:sldIdLst>
        </p14:section>
        <p14:section name="Things Teachers Can Do" id="{45833A6D-1446-4387-BA6C-E23BA734B221}">
          <p14:sldIdLst>
            <p14:sldId id="320"/>
            <p14:sldId id="269"/>
            <p14:sldId id="268"/>
            <p14:sldId id="270"/>
            <p14:sldId id="272"/>
            <p14:sldId id="273"/>
            <p14:sldId id="278"/>
            <p14:sldId id="279"/>
            <p14:sldId id="276"/>
            <p14:sldId id="274"/>
            <p14:sldId id="277"/>
            <p14:sldId id="361"/>
            <p14:sldId id="362"/>
            <p14:sldId id="319"/>
          </p14:sldIdLst>
        </p14:section>
        <p14:section name="Student Groups" id="{3DEA8D89-5404-496C-9869-DD0905B206CB}">
          <p14:sldIdLst>
            <p14:sldId id="275"/>
            <p14:sldId id="324"/>
            <p14:sldId id="340"/>
            <p14:sldId id="338"/>
            <p14:sldId id="369"/>
            <p14:sldId id="360"/>
            <p14:sldId id="368"/>
            <p14:sldId id="364"/>
            <p14:sldId id="339"/>
          </p14:sldIdLst>
        </p14:section>
        <p14:section name="How School and District Users See Results" id="{9C6F93FB-DFA4-4879-A153-4C4EAE65859A}">
          <p14:sldIdLst>
            <p14:sldId id="335"/>
            <p14:sldId id="333"/>
            <p14:sldId id="341"/>
            <p14:sldId id="342"/>
          </p14:sldIdLst>
        </p14:section>
        <p14:section name="Sandbox" id="{4A4EEBEA-75C3-4881-B7C1-2797A4DAFD4D}">
          <p14:sldIdLst>
            <p14:sldId id="363"/>
            <p14:sldId id="372"/>
            <p14:sldId id="365"/>
          </p14:sldIdLst>
        </p14:section>
        <p14:section name="How Smarter Balanced Scores Come to Be" id="{17F952D0-A44E-4433-89DD-8B101ABBF2A6}">
          <p14:sldIdLst>
            <p14:sldId id="336"/>
            <p14:sldId id="337"/>
            <p14:sldId id="344"/>
            <p14:sldId id="349"/>
            <p14:sldId id="346"/>
            <p14:sldId id="345"/>
            <p14:sldId id="351"/>
            <p14:sldId id="343"/>
            <p14:sldId id="350"/>
            <p14:sldId id="353"/>
            <p14:sldId id="352"/>
            <p14:sldId id="348"/>
          </p14:sldIdLst>
        </p14:section>
        <p14:section name="Additional Things School and District Users Can Do" id="{C5D873CF-9AB5-43FD-8555-D3BC0E94AAB8}">
          <p14:sldIdLst>
            <p14:sldId id="334"/>
            <p14:sldId id="326"/>
            <p14:sldId id="325"/>
            <p14:sldId id="323"/>
            <p14:sldId id="330"/>
            <p14:sldId id="327"/>
            <p14:sldId id="328"/>
            <p14:sldId id="329"/>
            <p14:sldId id="331"/>
            <p14:sldId id="332"/>
          </p14:sldIdLst>
        </p14:section>
        <p14:section name="Conclusion" id="{4D103B4C-F784-49B6-8AFD-CCCD6C0B0F72}">
          <p14:sldIdLst>
            <p14:sldId id="370"/>
            <p14:sldId id="271"/>
            <p14:sldId id="354"/>
            <p14:sldId id="371"/>
            <p14:sldId id="3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Todd" initials="KT" lastIdx="77" clrIdx="0">
    <p:extLst>
      <p:ext uri="{19B8F6BF-5375-455C-9EA6-DF929625EA0E}">
        <p15:presenceInfo xmlns:p15="http://schemas.microsoft.com/office/powerpoint/2012/main" userId="S::kara.todd@k12.wa.us::7733c5f3-cac4-4860-bb49-ef9b8685960e" providerId="AD"/>
      </p:ext>
    </p:extLst>
  </p:cmAuthor>
  <p:cmAuthor id="2" name="Anton Jackson" initials="AJ" lastIdx="69" clrIdx="1">
    <p:extLst>
      <p:ext uri="{19B8F6BF-5375-455C-9EA6-DF929625EA0E}">
        <p15:presenceInfo xmlns:p15="http://schemas.microsoft.com/office/powerpoint/2012/main" userId="S-1-5-21-1606980848-1425521274-839522115-2952" providerId="AD"/>
      </p:ext>
    </p:extLst>
  </p:cmAuthor>
  <p:cmAuthor id="3" name="Serena O'Neill" initials="SO" lastIdx="10" clrIdx="2">
    <p:extLst>
      <p:ext uri="{19B8F6BF-5375-455C-9EA6-DF929625EA0E}">
        <p15:presenceInfo xmlns:p15="http://schemas.microsoft.com/office/powerpoint/2012/main" userId="S::serena.oneill@k12.wa.us::708a76ed-3a0a-4ad3-874e-8fda2f0ff21b" providerId="AD"/>
      </p:ext>
    </p:extLst>
  </p:cmAuthor>
  <p:cmAuthor id="4" name="Dawn Cope" initials="DC" lastIdx="31" clrIdx="3">
    <p:extLst>
      <p:ext uri="{19B8F6BF-5375-455C-9EA6-DF929625EA0E}">
        <p15:presenceInfo xmlns:p15="http://schemas.microsoft.com/office/powerpoint/2012/main" userId="S::Dawn.Cope@k12.wa.us::c8df3465-0ba2-4375-946f-643420676df9" providerId="AD"/>
      </p:ext>
    </p:extLst>
  </p:cmAuthor>
  <p:cmAuthor id="5" name="Maja Wilson" initials="MW" lastIdx="5" clrIdx="4">
    <p:extLst>
      <p:ext uri="{19B8F6BF-5375-455C-9EA6-DF929625EA0E}">
        <p15:presenceInfo xmlns:p15="http://schemas.microsoft.com/office/powerpoint/2012/main" userId="S::maja.wilson@k12.wa.us::e66d3f3c-a567-4b1b-9b5a-79caa9b00d1f" providerId="AD"/>
      </p:ext>
    </p:extLst>
  </p:cmAuthor>
  <p:cmAuthor id="6" name="Korey Peterson" initials="KP" lastIdx="9" clrIdx="5">
    <p:extLst>
      <p:ext uri="{19B8F6BF-5375-455C-9EA6-DF929625EA0E}">
        <p15:presenceInfo xmlns:p15="http://schemas.microsoft.com/office/powerpoint/2012/main" userId="S::korey.peterson@k12.wa.us::115fb1cf-382f-4a53-ade9-ae6b4b6c95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73" autoAdjust="0"/>
    <p:restoredTop sz="49877" autoAdjust="0"/>
  </p:normalViewPr>
  <p:slideViewPr>
    <p:cSldViewPr snapToGrid="0">
      <p:cViewPr varScale="1">
        <p:scale>
          <a:sx n="54" d="100"/>
          <a:sy n="54" d="100"/>
        </p:scale>
        <p:origin x="1680" y="66"/>
      </p:cViewPr>
      <p:guideLst/>
    </p:cSldViewPr>
  </p:slideViewPr>
  <p:outlineViewPr>
    <p:cViewPr>
      <p:scale>
        <a:sx n="33" d="100"/>
        <a:sy n="33" d="100"/>
      </p:scale>
      <p:origin x="0" y="-575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reporting-demo.smarterbalanced.org/sandbox-login?sandbox=WA_S005"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rdw-stage-reporting.rdw.smarterbalanced.org/sandbox-login?sandbox=CA_S028"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Welcome to this presentation about the Smarter Reporting System. This introduction was created to support Washington educators as they become familiar with this new assessment reporting system.</a:t>
            </a:r>
          </a:p>
          <a:p>
            <a:endParaRPr lang="en-US" dirty="0"/>
          </a:p>
          <a:p>
            <a:r>
              <a:rPr lang="en-US" dirty="0"/>
              <a:t>The presentation will consist of some informational slides and a demonstration of the Reporting System features and functions within our Sandbox.</a:t>
            </a:r>
          </a:p>
          <a:p>
            <a:r>
              <a:rPr lang="en-US" dirty="0"/>
              <a:t>If you want the draft version of these slides, you can find them in the WCAP Portal. Go to the Test Administrator user card, then select the Test Administrator Resources tile. Once you are in the Test Administrator Resources, select the Modules folder. Then scroll down until you find the </a:t>
            </a:r>
            <a:r>
              <a:rPr lang="en-US" sz="1200" kern="1200" dirty="0">
                <a:solidFill>
                  <a:schemeClr val="tx1"/>
                </a:solidFill>
                <a:effectLst/>
                <a:latin typeface="+mn-lt"/>
                <a:ea typeface="+mn-ea"/>
                <a:cs typeface="+mn-cs"/>
              </a:rPr>
              <a:t>Smarter Reporting System Training—draft.</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50445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dirty="0"/>
              <a:t>Kara</a:t>
            </a:r>
            <a:r>
              <a:rPr lang="en-US" sz="1200" baseline="0" dirty="0"/>
              <a:t>	</a:t>
            </a:r>
            <a:r>
              <a:rPr lang="en-US" dirty="0"/>
              <a:t>[Smarter System User Guide pg.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user entered the student’s SSID in the Search by Student field and pressed [Search] they will be taken to the Student Test History Report Page. On this page educators can see all the assessments taken by a student in one, single dashboard. This can help users understand student performance across content areas or assessment types. Clicking one of the assessment tiles will open up a table with more specific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Additionally, from this page educators are able to print Individual Student Reports, which are PDF reports of student performance on the selected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Again, this information is available to all users:</a:t>
            </a:r>
          </a:p>
          <a:p>
            <a:r>
              <a:rPr lang="en-US" sz="1200" dirty="0"/>
              <a:t>District level users can see results for students in their district.</a:t>
            </a:r>
          </a:p>
          <a:p>
            <a:r>
              <a:rPr lang="en-US" sz="1200" dirty="0"/>
              <a:t>School level users can see results for students in their school.</a:t>
            </a:r>
          </a:p>
          <a:p>
            <a:r>
              <a:rPr lang="en-US" sz="1200" dirty="0"/>
              <a:t>Teachers can see the results for students that have been assigned to them within the SRS.</a:t>
            </a: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73176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[Smarter System User Guide pg. 10]</a:t>
            </a:r>
          </a:p>
          <a:p>
            <a:endParaRPr lang="en-US" dirty="0"/>
          </a:p>
          <a:p>
            <a:r>
              <a:rPr lang="en-US" dirty="0"/>
              <a:t>A quick comment about navigation: Most of the pages in the SRS have a navigation “breadcrumb trail” that can be used to get back to previous pages. The screenshots on this slide show what a few of them look like. Users can click on any of the blue items to return to that page. The blue building will take you all the way back to the Home Page; the blue text like “manage student groups” will take you back to that screen. For the middle example on this slide, clicking on “sample middle school” will take you from the student results you are looking at back to the school level results page.</a:t>
            </a: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140791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Now that we’ve</a:t>
            </a:r>
            <a:r>
              <a:rPr lang="en-US" baseline="0" dirty="0"/>
              <a:t> gone through a general introduction, let’s move to things that classroom teachers can do within SRS. For this part of the presentation, I would like to turn it over to Maja and Serena.</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400956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dirty="0"/>
              <a:t>Maja</a:t>
            </a:r>
            <a:r>
              <a:rPr lang="en-US" sz="1200" baseline="0" dirty="0"/>
              <a:t>	</a:t>
            </a:r>
            <a:r>
              <a:rPr lang="en-US" dirty="0"/>
              <a:t>[Smarter System User Guide pg. 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teacher chooses one of their Groups from the Home Page, they will be taken to the Groups screen. On this screen they will be able to see all the assessments that particular group of students has taken in the “Selected Assessments” panel. For this screenshot, the user clicked the “Select Assessments” button on the right side of the panel, and another panel opened with all the assessments this group of students had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screenshot shows a group called “SRS Group” and the Grade 8 ELA Summative test results have been selected to view. </a:t>
            </a:r>
            <a:endParaRPr lang="en-US" sz="1200" baseline="0" dirty="0"/>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192795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Maja </a:t>
            </a:r>
            <a:r>
              <a:rPr lang="en-US" sz="1200" baseline="0" dirty="0"/>
              <a:t>	</a:t>
            </a:r>
            <a:r>
              <a:rPr lang="en-US" dirty="0"/>
              <a:t>[Smarter System User Guide pg. 49-52]</a:t>
            </a:r>
          </a:p>
          <a:p>
            <a:endParaRPr lang="en-US" dirty="0"/>
          </a:p>
          <a:p>
            <a:r>
              <a:rPr lang="en-US" dirty="0"/>
              <a:t>When the user scrolls down, they will see the Results View Panel for the chosen assessment.</a:t>
            </a:r>
          </a:p>
          <a:p>
            <a:r>
              <a:rPr lang="en-US" dirty="0"/>
              <a:t>For summative assessments, teachers can see overall and sub-level information, both at the group and individual student levels. </a:t>
            </a:r>
            <a:r>
              <a:rPr lang="en-US" sz="1200" kern="1200" dirty="0">
                <a:solidFill>
                  <a:schemeClr val="tx1"/>
                </a:solidFill>
                <a:latin typeface="+mn-lt"/>
                <a:ea typeface="+mn-ea"/>
                <a:cs typeface="+mn-cs"/>
              </a:rPr>
              <a:t>This screenshot shows sample ELA summative results, but the process is the same for other content areas and tests.</a:t>
            </a:r>
          </a:p>
          <a:p>
            <a:endParaRPr lang="en-US" dirty="0"/>
          </a:p>
          <a:p>
            <a:r>
              <a:rPr lang="en-US" dirty="0"/>
              <a:t>Please notice the line in the middle of the screenshot with the words “Hide Results” and a sort of arrow pointing up. When you first select an assessment, this line may say “Show Results” with an arrow pointing down and have no information showing below the line. To see the table of student results as we see in this screenshot, click on the phrase “Show Results” and the panel will appear below the line. You will likely need to scroll down to see all the students in the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buttons across the top row, and drop-down menus that can adjust what is seen in this panel. The choices available depend on the type of test and content area. [Smarter System User Guide pg. 10-17 have a great review of the menus and types of buttons used throughout the system]</a:t>
            </a:r>
          </a:p>
          <a:p>
            <a:endParaRPr lang="en-US" dirty="0"/>
          </a:p>
          <a:p>
            <a:endParaRPr lang="en-US" dirty="0"/>
          </a:p>
          <a:p>
            <a:r>
              <a:rPr lang="en-US" dirty="0"/>
              <a:t>For example, the overall Student Score Distribution can be changed from percentages to numbers by selecting the “number” button at the top of the panel..</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322848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Maja</a:t>
            </a:r>
            <a:r>
              <a:rPr lang="en-US" sz="1200" baseline="0" dirty="0"/>
              <a:t>	</a:t>
            </a:r>
            <a:r>
              <a:rPr lang="en-US" dirty="0"/>
              <a:t>[Smarter System User Guide pg. 51]</a:t>
            </a:r>
          </a:p>
          <a:p>
            <a:endParaRPr lang="en-US" dirty="0"/>
          </a:p>
          <a:p>
            <a:r>
              <a:rPr lang="en-US" dirty="0"/>
              <a:t>The user can also change from the Overall scores to the sub-scores by selecting the “claim” button on the far right. Notice that the information in the student rows also changes to their claim levels. </a:t>
            </a:r>
            <a:r>
              <a:rPr lang="en-US" sz="1200" kern="1200" dirty="0">
                <a:solidFill>
                  <a:schemeClr val="tx1"/>
                </a:solidFill>
                <a:latin typeface="+mn-lt"/>
                <a:ea typeface="+mn-ea"/>
                <a:cs typeface="+mn-cs"/>
              </a:rPr>
              <a:t>Again, this screenshot shows sample ELA summative results, but the claims that are reported depend on the assessment and the content area of the test being viewed.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Another “sandbox caveat” is that this screenshot from the California sandbox shows the middle achievement level as “Near Standard” but when we have summative results in the Washington live production site this spring, it will display the “At/Near Standard” label we are all used to.</a:t>
            </a:r>
          </a:p>
          <a:p>
            <a:endParaRPr lang="en-US" dirty="0"/>
          </a:p>
          <a:p>
            <a:r>
              <a:rPr lang="en-US" dirty="0"/>
              <a:t>Please note that the section “How Smarter Balanced Scores are Determined” later in this presentation will discuss how the overall scores and sub-scores for the ELA and Math tests are determined, which will help teachers understand these main sections of results.</a:t>
            </a:r>
          </a:p>
          <a:p>
            <a:endParaRPr lang="en-US" dirty="0"/>
          </a:p>
          <a:p>
            <a:r>
              <a:rPr lang="en-US" dirty="0"/>
              <a:t>The other big action the user can take on this panel is to change what is shown in the rows of the “select a results view” table. The table in this screen shot and on the previous slide show “Results by Student” but that can be changed by selecting something else in the drop-down menu….</a:t>
            </a:r>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213753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Maja </a:t>
            </a:r>
            <a:r>
              <a:rPr lang="en-US" sz="1200" baseline="0" dirty="0"/>
              <a:t>	</a:t>
            </a:r>
            <a:r>
              <a:rPr lang="en-US" dirty="0"/>
              <a:t>[Smarter System User Guide pg. 47]</a:t>
            </a:r>
          </a:p>
          <a:p>
            <a:endParaRPr lang="en-US" dirty="0"/>
          </a:p>
          <a:p>
            <a:r>
              <a:rPr lang="en-US" dirty="0"/>
              <a:t>The choices available in the “Select a Results View Table” drop down menu will change depending on the assessment and the content area of the test being viewed. </a:t>
            </a:r>
          </a:p>
          <a:p>
            <a:r>
              <a:rPr lang="en-US" dirty="0"/>
              <a:t>Results by Student is the default and is available for every test.</a:t>
            </a:r>
          </a:p>
          <a:p>
            <a:endParaRPr lang="en-US" dirty="0"/>
          </a:p>
          <a:p>
            <a:r>
              <a:rPr lang="en-US" dirty="0"/>
              <a:t>ELA summative tests will have Writing Trait Scores listed. We have a sample of this report shown in the Points Distribution image here. This summary for the group is something we did not have in our previous system.  This numbered score columns on the right display the percent of students who earned that number of points on that part of the full write essay rubric.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 and Math </a:t>
            </a:r>
            <a:r>
              <a:rPr lang="en-US" b="1" dirty="0"/>
              <a:t>summative</a:t>
            </a:r>
            <a:r>
              <a:rPr lang="en-US" dirty="0"/>
              <a:t> tests will also have Target Reports available. We have a screenshot of that view later in the presentation. It is much like the Target Reports for summative tests that were available in our previous reporting system. [Smarter System User Guide pg. 53-54]</a:t>
            </a:r>
          </a:p>
          <a:p>
            <a:endParaRPr lang="en-US" dirty="0"/>
          </a:p>
          <a:p>
            <a:endParaRPr lang="en-US" dirty="0"/>
          </a:p>
          <a:p>
            <a:r>
              <a:rPr lang="en-US" dirty="0"/>
              <a:t>Now I will turn it over to Serena to share about interim test results.</a:t>
            </a:r>
          </a:p>
          <a:p>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251988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Serena </a:t>
            </a:r>
            <a:r>
              <a:rPr lang="en-US" sz="1200" baseline="0" dirty="0"/>
              <a:t>	</a:t>
            </a:r>
            <a:r>
              <a:rPr lang="en-US" dirty="0"/>
              <a:t>[Smarter System User Guide pg. 48-49]</a:t>
            </a:r>
          </a:p>
          <a:p>
            <a:endParaRPr lang="en-US" dirty="0"/>
          </a:p>
          <a:p>
            <a:r>
              <a:rPr lang="en-US" dirty="0"/>
              <a:t>From the Home Page or the Groups screen, teachers can click the View IAB Dashboard button. They will be taken to the IAB Dashboard to </a:t>
            </a:r>
            <a:r>
              <a:rPr lang="en-US" sz="1200" dirty="0"/>
              <a:t>see a highlight of their student group results for all</a:t>
            </a:r>
            <a:r>
              <a:rPr lang="en-US" sz="1200" baseline="0" dirty="0"/>
              <a:t> IABs given in a single year on one screen.</a:t>
            </a:r>
          </a:p>
          <a:p>
            <a:endParaRPr lang="en-US" sz="1200" baseline="0" dirty="0"/>
          </a:p>
          <a:p>
            <a:r>
              <a:rPr lang="en-US" sz="1200" baseline="0" dirty="0"/>
              <a:t>If you want to see details for a test (or two) click on the test panel and a blue check will appear in the corner. After you have selected all the tests you want to see, click the View Assessments button in the top right of the page.</a:t>
            </a:r>
          </a:p>
          <a:p>
            <a:endParaRPr lang="en-US" sz="1200" baseline="0" dirty="0"/>
          </a:p>
          <a:p>
            <a:r>
              <a:rPr lang="en-US" sz="1200" baseline="0" dirty="0"/>
              <a:t>You will then be taken to the Groups screen, with the selected IABs displayed.</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a:p>
        </p:txBody>
      </p:sp>
    </p:spTree>
    <p:extLst>
      <p:ext uri="{BB962C8B-B14F-4D97-AF65-F5344CB8AC3E}">
        <p14:creationId xmlns:p14="http://schemas.microsoft.com/office/powerpoint/2010/main" val="407726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Serena </a:t>
            </a:r>
            <a:r>
              <a:rPr lang="en-US" sz="1200" baseline="0" dirty="0"/>
              <a:t>	</a:t>
            </a:r>
            <a:r>
              <a:rPr lang="en-US" dirty="0"/>
              <a:t>[Smarter System User Guide pg. 39-41]</a:t>
            </a:r>
          </a:p>
          <a:p>
            <a:endParaRPr lang="en-US" dirty="0"/>
          </a:p>
          <a:p>
            <a:r>
              <a:rPr lang="en-US" dirty="0"/>
              <a:t>Here we have a math interim example.</a:t>
            </a:r>
          </a:p>
          <a:p>
            <a:endParaRPr lang="en-US" dirty="0"/>
          </a:p>
          <a:p>
            <a:r>
              <a:rPr lang="en-US" dirty="0"/>
              <a:t>The Group screen allows educators to select an interim assessment and review all the sessions or times that interim has been given, to that group of students, within the school year. This includes the ability to select different combinations of sessions or times and the system will aggregate the results of those different sessions immediately.</a:t>
            </a:r>
          </a:p>
          <a:p>
            <a:endParaRPr lang="en-US" dirty="0"/>
          </a:p>
          <a:p>
            <a:r>
              <a:rPr lang="en-US" dirty="0"/>
              <a:t>This screen shot shows the results for 20 students who took this IAB in the afternoon of February 4, 2019. That is the session shown in the blue rectangle. The morning session is listed in the grey rectangle, but those results are not included.</a:t>
            </a:r>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42713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Serena</a:t>
            </a:r>
          </a:p>
          <a:p>
            <a:endParaRPr lang="en-US" dirty="0"/>
          </a:p>
          <a:p>
            <a:r>
              <a:rPr lang="en-US" dirty="0"/>
              <a:t>This screen shows the students from the morning test session included, for a total of 40 student results aggregated together. To make that happen, the user clicked on the grey rectangle for that session—which is now dark blue.</a:t>
            </a:r>
          </a:p>
          <a:p>
            <a:endParaRPr lang="en-US" dirty="0"/>
          </a:p>
          <a:p>
            <a:r>
              <a:rPr lang="en-US" dirty="0"/>
              <a:t>Along with group average scale scores and reporting category performance, each student’s individual performance on this interim is listed for review, just like we saw for summative testing. </a:t>
            </a:r>
          </a:p>
          <a:p>
            <a:endParaRPr lang="en-US" dirty="0"/>
          </a:p>
          <a:p>
            <a:r>
              <a:rPr lang="en-US" dirty="0"/>
              <a:t>An additional feature to note about the Results View table is that all column headers allow ascending and descending sorting of the table information.</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19</a:t>
            </a:fld>
            <a:endParaRPr lang="en-US"/>
          </a:p>
        </p:txBody>
      </p:sp>
    </p:spTree>
    <p:extLst>
      <p:ext uri="{BB962C8B-B14F-4D97-AF65-F5344CB8AC3E}">
        <p14:creationId xmlns:p14="http://schemas.microsoft.com/office/powerpoint/2010/main" val="265618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In this</a:t>
            </a:r>
            <a:r>
              <a:rPr lang="en-US" baseline="0" dirty="0"/>
              <a:t> presentation we’ll be discussing the following topics:</a:t>
            </a:r>
          </a:p>
          <a:p>
            <a:pPr marL="171450" indent="-171450">
              <a:buFont typeface="Arial" panose="020B0604020202020204" pitchFamily="34" charset="0"/>
              <a:buChar char="•"/>
            </a:pPr>
            <a:r>
              <a:rPr lang="en-US" baseline="0" dirty="0"/>
              <a:t>A general introduction to the Smarter Reporting System</a:t>
            </a:r>
          </a:p>
          <a:p>
            <a:pPr marL="171450" indent="-171450">
              <a:buFont typeface="Arial" panose="020B0604020202020204" pitchFamily="34" charset="0"/>
              <a:buChar char="•"/>
            </a:pPr>
            <a:r>
              <a:rPr lang="en-US" baseline="0" dirty="0"/>
              <a:t>Things classroom teachers can do in the system</a:t>
            </a:r>
          </a:p>
          <a:p>
            <a:pPr marL="171450" indent="-171450">
              <a:buFont typeface="Arial" panose="020B0604020202020204" pitchFamily="34" charset="0"/>
              <a:buChar char="•"/>
            </a:pPr>
            <a:r>
              <a:rPr lang="en-US" baseline="0" dirty="0"/>
              <a:t>One key thing that school and district users must do to allow classroom teachers to see student results in the system</a:t>
            </a:r>
          </a:p>
          <a:p>
            <a:pPr marL="171450" indent="-171450">
              <a:buFont typeface="Arial" panose="020B0604020202020204" pitchFamily="34" charset="0"/>
              <a:buChar char="•"/>
            </a:pPr>
            <a:r>
              <a:rPr lang="en-US" baseline="0" dirty="0"/>
              <a:t>What school and district users can see in the system</a:t>
            </a:r>
          </a:p>
          <a:p>
            <a:pPr marL="171450" indent="-171450">
              <a:buFont typeface="Arial" panose="020B0604020202020204" pitchFamily="34" charset="0"/>
              <a:buChar char="•"/>
            </a:pPr>
            <a:r>
              <a:rPr lang="en-US" baseline="0" dirty="0"/>
              <a:t>We’ll take a short break to visit the Washington Sandbox version of the system to show you the system in action.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Then we’ll return to the slide deck and talk about</a:t>
            </a:r>
          </a:p>
          <a:p>
            <a:pPr marL="171450" indent="-171450">
              <a:buFont typeface="Arial" panose="020B0604020202020204" pitchFamily="34" charset="0"/>
              <a:buChar char="•"/>
            </a:pPr>
            <a:r>
              <a:rPr lang="en-US" baseline="0" dirty="0"/>
              <a:t>How the Smarter Balanced scores shown in the system are determined</a:t>
            </a:r>
          </a:p>
          <a:p>
            <a:pPr marL="171450" indent="-171450">
              <a:buFont typeface="Arial" panose="020B0604020202020204" pitchFamily="34" charset="0"/>
              <a:buChar char="•"/>
            </a:pPr>
            <a:r>
              <a:rPr lang="en-US" baseline="0" dirty="0"/>
              <a:t>And a few additional things school and district users can do in the system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end with some resources for use with the system.</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In the future, we do plan to display WCAS scores in this system. When that happens, we’ll update this training to include science information.</a:t>
            </a:r>
          </a:p>
        </p:txBody>
      </p:sp>
      <p:sp>
        <p:nvSpPr>
          <p:cNvPr id="4" name="Slide Number Placeholder 3"/>
          <p:cNvSpPr>
            <a:spLocks noGrp="1"/>
          </p:cNvSpPr>
          <p:nvPr>
            <p:ph type="sldNum" sz="quarter" idx="10"/>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161667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Serena</a:t>
            </a:r>
            <a:r>
              <a:rPr lang="en-US" sz="1200" baseline="0" dirty="0"/>
              <a:t>	</a:t>
            </a:r>
            <a:r>
              <a:rPr lang="en-US" dirty="0"/>
              <a:t>[Smarter System User Guide pg. 46]</a:t>
            </a:r>
          </a:p>
          <a:p>
            <a:endParaRPr lang="en-US" dirty="0"/>
          </a:p>
          <a:p>
            <a:r>
              <a:rPr lang="en-US" dirty="0"/>
              <a:t>The Results View Table for interims also has some choices in the drop-down menu.</a:t>
            </a:r>
          </a:p>
          <a:p>
            <a:r>
              <a:rPr lang="en-US" dirty="0"/>
              <a:t>The Results by Student is still the default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 tests that include a full-write item will have the Writing Trait Scores listed as a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next two choices are only available for interim assessments:</a:t>
            </a:r>
          </a:p>
          <a:p>
            <a:r>
              <a:rPr lang="en-US" dirty="0"/>
              <a:t>The Results by Item displays how the group of students performed on each item in the IAB or ICA. We’ll show you a screenshot of that in 2 slides.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Key/Distractor Analysis displays additional information about student's responses to multiple-choice and multiple-select questions, as shown in this screenshot. The “key” is the correct answer, and the “distractors” are the wrong answer choices. The analysis shows either the number or the percentage of students who chose each answer option for these types of questions. The correct answer or answers for each question is highlighted in green for easy identification.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20</a:t>
            </a:fld>
            <a:endParaRPr lang="en-US"/>
          </a:p>
        </p:txBody>
      </p:sp>
    </p:spTree>
    <p:extLst>
      <p:ext uri="{BB962C8B-B14F-4D97-AF65-F5344CB8AC3E}">
        <p14:creationId xmlns:p14="http://schemas.microsoft.com/office/powerpoint/2010/main" val="185737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Serena</a:t>
            </a:r>
            <a:r>
              <a:rPr lang="en-US" sz="1200" baseline="0" dirty="0"/>
              <a:t>	</a:t>
            </a:r>
            <a:r>
              <a:rPr lang="en-US" dirty="0"/>
              <a:t>[Smarter System User Guide pg. 25]</a:t>
            </a:r>
          </a:p>
          <a:p>
            <a:endParaRPr lang="en-US" dirty="0"/>
          </a:p>
          <a:p>
            <a:r>
              <a:rPr lang="en-US" dirty="0"/>
              <a:t>Teachers can dig even deeper into their interim results from the Results View tables.</a:t>
            </a:r>
          </a:p>
          <a:p>
            <a:endParaRPr lang="en-US" dirty="0"/>
          </a:p>
          <a:p>
            <a:r>
              <a:rPr lang="en-US" dirty="0"/>
              <a:t>When viewing Results by Student, click on the student name, then select {student name’s Responses}. You will be taken to a screen with the student’s scores for each item on that interim. If you click on the blue item number in the first column, a panel will open with the student’s actual response.</a:t>
            </a:r>
          </a:p>
        </p:txBody>
      </p:sp>
      <p:sp>
        <p:nvSpPr>
          <p:cNvPr id="4" name="Slide Number Placeholder 3"/>
          <p:cNvSpPr>
            <a:spLocks noGrp="1"/>
          </p:cNvSpPr>
          <p:nvPr>
            <p:ph type="sldNum" sz="quarter" idx="5"/>
          </p:nvPr>
        </p:nvSpPr>
        <p:spPr/>
        <p:txBody>
          <a:bodyPr/>
          <a:lstStyle/>
          <a:p>
            <a:fld id="{71CD1C34-72C1-4C67-AAFF-0B8CE9936A77}" type="slidenum">
              <a:rPr lang="en-US" smtClean="0"/>
              <a:t>21</a:t>
            </a:fld>
            <a:endParaRPr lang="en-US"/>
          </a:p>
        </p:txBody>
      </p:sp>
    </p:spTree>
    <p:extLst>
      <p:ext uri="{BB962C8B-B14F-4D97-AF65-F5344CB8AC3E}">
        <p14:creationId xmlns:p14="http://schemas.microsoft.com/office/powerpoint/2010/main" val="3671002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kern="1200" dirty="0">
                <a:solidFill>
                  <a:schemeClr val="tx1"/>
                </a:solidFill>
                <a:latin typeface="+mn-lt"/>
                <a:ea typeface="+mn-ea"/>
                <a:cs typeface="+mn-cs"/>
              </a:rPr>
              <a:t>Serena</a:t>
            </a:r>
            <a:r>
              <a:rPr lang="en-US" sz="1200" baseline="0" dirty="0"/>
              <a:t>	</a:t>
            </a:r>
            <a:r>
              <a:rPr lang="en-US" dirty="0"/>
              <a:t>[Smarter System User Guide pg. 40-45]</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Another option is available when viewing Results by Item. The table lists each item in a row, with the number or percent of student who earned each score point in the last columns.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you click on the arrow next to the item number, a panel of tabs with information about that item appears. Educators can see how each student in the group performed on that item in the first tab. They can click on the other tabs in this table to see the item itself, the item rubric and exemplar, and additional item information. The item difficulty, Depth of Knowledge (also called D-O-K) and the alignment to standards and targets are in that last lab.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Now I’m going to turn it over to Anton….</a:t>
            </a:r>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331958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Anton</a:t>
            </a:r>
            <a:r>
              <a:rPr lang="en-US" sz="1200" baseline="0" dirty="0"/>
              <a:t>	</a:t>
            </a:r>
            <a:r>
              <a:rPr lang="en-US" dirty="0"/>
              <a:t>[Smarter System User Guide pg. 20 and 28]</a:t>
            </a:r>
          </a:p>
          <a:p>
            <a:endParaRPr lang="en-US" dirty="0"/>
          </a:p>
          <a:p>
            <a:r>
              <a:rPr lang="en-US" dirty="0"/>
              <a:t>Educators can also access advanced filters when looking at results. The toggle is in the top left corner of the Groups screen. You can select one filter or multiple filters at the same time and the students in the Results View panel will change to match the filter.</a:t>
            </a:r>
          </a:p>
          <a:p>
            <a:r>
              <a:rPr lang="en-US" dirty="0"/>
              <a:t>The first set of filters is for the tests. </a:t>
            </a:r>
          </a:p>
          <a:p>
            <a:r>
              <a:rPr lang="en-US" dirty="0"/>
              <a:t>If you gave interims to students in a grade level other than their assigned grade level, that is considered an “off-grade assessment,” so the first filter allows you to show or hide those off-grade assessments. This filter is likely more important at the school or district level, to ensure that only on-grade level results are used to make comparisons.</a:t>
            </a:r>
          </a:p>
          <a:p>
            <a:endParaRPr lang="en-US" dirty="0"/>
          </a:p>
          <a:p>
            <a:r>
              <a:rPr lang="en-US" dirty="0"/>
              <a:t>The manner of administration was determined by the user who set up the testing session in the TA Interface. The “school/district” conversation should be chosen for tests that are given in a more standard way, with each student doing their own work and without previewing the items before taking the interim. The “classroom” conversation should be chosen for tests given in a more non-standard way: this could include students working in groups on items before answering, or the class viewing the items in AVA (the Assessment Viewing Application) beforehand as part of a lesson. By choosing “Classroom” conversation, the TA is letting other users in SRS know that this set of results should be taken with caution and should not be used for comparisons. If you leave the filter on the default of “All” then both manners of administration will show in the results.</a:t>
            </a:r>
          </a:p>
          <a:p>
            <a:endParaRPr lang="en-US" dirty="0"/>
          </a:p>
          <a:p>
            <a:r>
              <a:rPr lang="en-US" dirty="0"/>
              <a:t>The completeness filter is what it sounds like. Complete tests are those where the student provided an answer to every question. A Partial test is one that a student started but did not finish. They likely paused the test and then did not return to it. After a set time period, those partial tests are ended by the Test Delivery System and pushed through scoring. Partial tests may not have all levels of scores reported.</a:t>
            </a:r>
          </a:p>
        </p:txBody>
      </p:sp>
      <p:sp>
        <p:nvSpPr>
          <p:cNvPr id="4" name="Slide Number Placeholder 3"/>
          <p:cNvSpPr>
            <a:spLocks noGrp="1"/>
          </p:cNvSpPr>
          <p:nvPr>
            <p:ph type="sldNum" sz="quarter" idx="5"/>
          </p:nvPr>
        </p:nvSpPr>
        <p:spPr/>
        <p:txBody>
          <a:bodyPr/>
          <a:lstStyle/>
          <a:p>
            <a:fld id="{71CD1C34-72C1-4C67-AAFF-0B8CE9936A77}" type="slidenum">
              <a:rPr lang="en-US" smtClean="0"/>
              <a:t>23</a:t>
            </a:fld>
            <a:endParaRPr lang="en-US"/>
          </a:p>
        </p:txBody>
      </p:sp>
    </p:spTree>
    <p:extLst>
      <p:ext uri="{BB962C8B-B14F-4D97-AF65-F5344CB8AC3E}">
        <p14:creationId xmlns:p14="http://schemas.microsoft.com/office/powerpoint/2010/main" val="2474998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Anton </a:t>
            </a:r>
            <a:r>
              <a:rPr lang="en-US" sz="1200" baseline="0" dirty="0"/>
              <a:t>	</a:t>
            </a:r>
            <a:r>
              <a:rPr lang="en-US" dirty="0"/>
              <a:t>[Smarter System User Guide pg. 28 and 35]</a:t>
            </a:r>
          </a:p>
          <a:p>
            <a:endParaRPr lang="en-US" dirty="0"/>
          </a:p>
          <a:p>
            <a:r>
              <a:rPr lang="en-US" dirty="0"/>
              <a:t>The second set of advanced filters is for the students themselves.</a:t>
            </a:r>
          </a:p>
          <a:p>
            <a:r>
              <a:rPr lang="en-US" dirty="0"/>
              <a:t>The information for these filters is based on what is submitted in CEDARS for the students and transferred to TIDE. If you notice an error when using these filters, report it to your SC or DC, so they can take action to fix the source file.</a:t>
            </a:r>
          </a:p>
          <a:p>
            <a:endParaRPr lang="en-US" dirty="0"/>
          </a:p>
          <a:p>
            <a:r>
              <a:rPr lang="en-US" dirty="0"/>
              <a:t>The system defaults to All, and the other choices are listed here for each category. You can change some or all of them at the same time. </a:t>
            </a:r>
          </a:p>
          <a:p>
            <a:r>
              <a:rPr lang="en-US" dirty="0"/>
              <a:t>Again, as you change the filters, the students in the Results View panel will change to match the filters.</a:t>
            </a:r>
          </a:p>
          <a:p>
            <a:endParaRPr lang="en-US" dirty="0"/>
          </a:p>
          <a:p>
            <a:r>
              <a:rPr lang="en-US" dirty="0"/>
              <a:t>I need to give another “sandbox caveat” here. The race/ethnicity filters in the WA Sandbox include “Filipino”, but that will not show in our live production site for SRS because CEDARS does not collect Filipino as a separate category.</a:t>
            </a:r>
          </a:p>
        </p:txBody>
      </p:sp>
      <p:sp>
        <p:nvSpPr>
          <p:cNvPr id="4" name="Slide Number Placeholder 3"/>
          <p:cNvSpPr>
            <a:spLocks noGrp="1"/>
          </p:cNvSpPr>
          <p:nvPr>
            <p:ph type="sldNum" sz="quarter" idx="5"/>
          </p:nvPr>
        </p:nvSpPr>
        <p:spPr/>
        <p:txBody>
          <a:bodyPr/>
          <a:lstStyle/>
          <a:p>
            <a:fld id="{71CD1C34-72C1-4C67-AAFF-0B8CE9936A77}" type="slidenum">
              <a:rPr lang="en-US" smtClean="0"/>
              <a:t>24</a:t>
            </a:fld>
            <a:endParaRPr lang="en-US"/>
          </a:p>
        </p:txBody>
      </p:sp>
    </p:spTree>
    <p:extLst>
      <p:ext uri="{BB962C8B-B14F-4D97-AF65-F5344CB8AC3E}">
        <p14:creationId xmlns:p14="http://schemas.microsoft.com/office/powerpoint/2010/main" val="63132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Anton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last feature we want to point out is that teachers have immediate access to Tools for Teachers connections playlists from each interim assessment within SRS. By clicking on the “Instructional Resource" button for a given interim, educators will be taken to a Connections Playlist for that interim within Tools for Teachers—no extra login steps necessary! </a:t>
            </a:r>
          </a:p>
          <a:p>
            <a:r>
              <a:rPr lang="en-US" sz="1200" kern="1200" dirty="0">
                <a:solidFill>
                  <a:schemeClr val="tx1"/>
                </a:solidFill>
                <a:latin typeface="+mn-lt"/>
                <a:ea typeface="+mn-ea"/>
                <a:cs typeface="+mn-cs"/>
              </a:rPr>
              <a:t>The Connections Playlists include instructional ideas. However, it is important to remember that interim results should be put into context with teachers' observations and other assessments before instructional next steps are taken.</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25</a:t>
            </a:fld>
            <a:endParaRPr lang="en-US"/>
          </a:p>
        </p:txBody>
      </p:sp>
    </p:spTree>
    <p:extLst>
      <p:ext uri="{BB962C8B-B14F-4D97-AF65-F5344CB8AC3E}">
        <p14:creationId xmlns:p14="http://schemas.microsoft.com/office/powerpoint/2010/main" val="201842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Now, for teachers to get to all of those test results we just showed, there is one critical task that school and district users must do. This task can be</a:t>
            </a:r>
            <a:r>
              <a:rPr lang="en-US" baseline="0" dirty="0"/>
              <a:t> done by anyone with an SC, DA, or DC role in TIDE.</a:t>
            </a:r>
          </a:p>
          <a:p>
            <a:endParaRPr lang="en-US" baseline="0" dirty="0"/>
          </a:p>
          <a:p>
            <a:r>
              <a:rPr lang="en-US" baseline="0" dirty="0"/>
              <a:t>I am going to hand this over to Kara who will give you more details</a:t>
            </a:r>
          </a:p>
        </p:txBody>
      </p:sp>
      <p:sp>
        <p:nvSpPr>
          <p:cNvPr id="4" name="Slide Number Placeholder 3"/>
          <p:cNvSpPr>
            <a:spLocks noGrp="1"/>
          </p:cNvSpPr>
          <p:nvPr>
            <p:ph type="sldNum" sz="quarter" idx="10"/>
          </p:nvPr>
        </p:nvSpPr>
        <p:spPr/>
        <p:txBody>
          <a:bodyPr/>
          <a:lstStyle/>
          <a:p>
            <a:fld id="{71CD1C34-72C1-4C67-AAFF-0B8CE9936A77}" type="slidenum">
              <a:rPr lang="en-US" smtClean="0"/>
              <a:t>26</a:t>
            </a:fld>
            <a:endParaRPr lang="en-US"/>
          </a:p>
        </p:txBody>
      </p:sp>
    </p:spTree>
    <p:extLst>
      <p:ext uri="{BB962C8B-B14F-4D97-AF65-F5344CB8AC3E}">
        <p14:creationId xmlns:p14="http://schemas.microsoft.com/office/powerpoint/2010/main" val="1836346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a:t>
            </a:r>
            <a:r>
              <a:rPr lang="en-US" sz="1200" baseline="0" dirty="0"/>
              <a:t>	</a:t>
            </a:r>
            <a:r>
              <a:rPr lang="en-US" dirty="0"/>
              <a:t>[Smarter System User Guide pg. 78-86]</a:t>
            </a:r>
          </a:p>
          <a:p>
            <a:endParaRPr lang="en-US" dirty="0"/>
          </a:p>
          <a:p>
            <a:r>
              <a:rPr lang="en-US" dirty="0"/>
              <a:t>That most important task is assigning student groups to teachers, or those who have the TA role in TIDE. Before this assigning of students to TAs is complete, TAs will not see any results in SRS for students who test (as shown in the screenshot on the left).  After it’s done, you’ll know it’s done</a:t>
            </a:r>
            <a:r>
              <a:rPr lang="en-US" baseline="0" dirty="0"/>
              <a:t> correctly when TAs have access to groups in the “Assigned Groups” tab in on their Home Page (as shown in the screenshot on the right).</a:t>
            </a:r>
          </a:p>
          <a:p>
            <a:endParaRPr lang="en-US" baseline="0" dirty="0"/>
          </a:p>
          <a:p>
            <a:r>
              <a:rPr lang="en-US" baseline="0" dirty="0"/>
              <a:t>School and district users manage and assign these groups by using the Student Groups button in the Admin Tools section of their Home Page.</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a:p>
        </p:txBody>
      </p:sp>
    </p:spTree>
    <p:extLst>
      <p:ext uri="{BB962C8B-B14F-4D97-AF65-F5344CB8AC3E}">
        <p14:creationId xmlns:p14="http://schemas.microsoft.com/office/powerpoint/2010/main" val="339140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Student groups within SRS are controlled entirely</a:t>
            </a:r>
            <a:r>
              <a:rPr lang="en-US" baseline="0" dirty="0"/>
              <a:t> at the local level. </a:t>
            </a:r>
          </a:p>
          <a:p>
            <a:r>
              <a:rPr lang="en-US" baseline="0" dirty="0"/>
              <a:t>You can group students by classroom, or by period of instruction.</a:t>
            </a:r>
          </a:p>
          <a:p>
            <a:endParaRPr lang="en-US" baseline="0" dirty="0"/>
          </a:p>
          <a:p>
            <a:r>
              <a:rPr lang="en-US" baseline="0" dirty="0"/>
              <a:t>A student can be assigned to more than one teacher. This includes teachers who were not the TA for the test session in the Test Delivery System. For example: the homeroom teacher, the math teacher, and the special education teacher could all have the same student in each of their groups and be able to see all the same information about that student’s testing results.</a:t>
            </a:r>
          </a:p>
          <a:p>
            <a:endParaRPr lang="en-US" baseline="0" dirty="0"/>
          </a:p>
          <a:p>
            <a:r>
              <a:rPr lang="en-US" baseline="0" dirty="0"/>
              <a:t>In addition, a group of students can be assigned to more than one teacher. We will show you how to do that in a minute.</a:t>
            </a:r>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28</a:t>
            </a:fld>
            <a:endParaRPr lang="en-US"/>
          </a:p>
        </p:txBody>
      </p:sp>
    </p:spTree>
    <p:extLst>
      <p:ext uri="{BB962C8B-B14F-4D97-AF65-F5344CB8AC3E}">
        <p14:creationId xmlns:p14="http://schemas.microsoft.com/office/powerpoint/2010/main" val="13230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Kara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step of assigning groups of students in SRS is necessary because rosters created within TIDE do not “carry over" to SRS. The rosters within TIDE are still useful for tasks completed before testing.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Creating a roster in TIDE and a group in SRS can both be done via .csv file upload. In TIDE, after a .csv file is uploaded, you can edit the rosters within the View/Edit Rosters page. </a:t>
            </a:r>
          </a:p>
          <a:p>
            <a:r>
              <a:rPr lang="en-US" sz="1200" kern="1200" dirty="0">
                <a:solidFill>
                  <a:schemeClr val="tx1"/>
                </a:solidFill>
                <a:latin typeface="+mn-lt"/>
                <a:ea typeface="+mn-ea"/>
                <a:cs typeface="+mn-cs"/>
              </a:rPr>
              <a:t>In SRS, edits to a student group must be done through a new file upload, which—if it has the same group name and school year for that school-- will overwrite the previous upload. If you change the group name, that teacher will have an additional group listed.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are working with both Cambium and Smarter on upgrades to make this process easier in years to come.</a:t>
            </a:r>
          </a:p>
        </p:txBody>
      </p:sp>
      <p:sp>
        <p:nvSpPr>
          <p:cNvPr id="4" name="Slide Number Placeholder 3"/>
          <p:cNvSpPr>
            <a:spLocks noGrp="1"/>
          </p:cNvSpPr>
          <p:nvPr>
            <p:ph type="sldNum" sz="quarter" idx="5"/>
          </p:nvPr>
        </p:nvSpPr>
        <p:spPr/>
        <p:txBody>
          <a:bodyPr/>
          <a:lstStyle/>
          <a:p>
            <a:fld id="{71CD1C34-72C1-4C67-AAFF-0B8CE9936A77}" type="slidenum">
              <a:rPr lang="en-US" smtClean="0"/>
              <a:t>29</a:t>
            </a:fld>
            <a:endParaRPr lang="en-US"/>
          </a:p>
        </p:txBody>
      </p:sp>
    </p:spTree>
    <p:extLst>
      <p:ext uri="{BB962C8B-B14F-4D97-AF65-F5344CB8AC3E}">
        <p14:creationId xmlns:p14="http://schemas.microsoft.com/office/powerpoint/2010/main" val="193425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too far, we’ll take a moment to introduce our speakers…</a:t>
            </a:r>
          </a:p>
          <a:p>
            <a:r>
              <a:rPr lang="en-US" dirty="0"/>
              <a:t>I am….</a:t>
            </a:r>
          </a:p>
          <a:p>
            <a:r>
              <a:rPr lang="en-US" dirty="0"/>
              <a:t>And I am joined by…</a:t>
            </a: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58470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The first thing that Cambium did for us is to enable users to export rosters from TIDE. This functionality is scheduled to be available in TIDE by the start of February. </a:t>
            </a:r>
          </a:p>
          <a:p>
            <a:r>
              <a:rPr lang="en-US" dirty="0"/>
              <a:t>In the Preparing for Testing section, users can go to the “View/Edit Rosters” section. After finding and selecting the rosters you want, select the print button and then choose “Export Rosters to CSV” and the file will download. The file still needs some manipulation before you can upload it to the Smarter Reporting System, but it has the group name and the student SSIDs together, which we hope will reduce some of your work in this process.</a:t>
            </a:r>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266131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a:t>
            </a:r>
            <a:r>
              <a:rPr lang="en-US" sz="1200" baseline="0" dirty="0"/>
              <a:t>	</a:t>
            </a:r>
            <a:r>
              <a:rPr lang="en-US" dirty="0"/>
              <a:t>[Smarter System User Guide pg. 81-82]</a:t>
            </a:r>
          </a:p>
          <a:p>
            <a:endParaRPr lang="en-US" dirty="0"/>
          </a:p>
          <a:p>
            <a:r>
              <a:rPr lang="en-US" dirty="0"/>
              <a:t>Now let’s discuss the file format itself. [I have two example tables on this slide. I will focus on the top example first.]</a:t>
            </a:r>
          </a:p>
          <a:p>
            <a:r>
              <a:rPr lang="en-US" dirty="0"/>
              <a:t>The file must have these 6 columns, with these exact column headers.</a:t>
            </a:r>
          </a:p>
          <a:p>
            <a:r>
              <a:rPr lang="en-US" dirty="0"/>
              <a:t>Every row must have the first three columns, which are the group name, the school natural id, and the school year.</a:t>
            </a:r>
          </a:p>
          <a:p>
            <a:r>
              <a:rPr lang="en-US" dirty="0"/>
              <a:t>The Group name should be unique to the school and the school year. We put “Sasquatch” for our example. </a:t>
            </a:r>
          </a:p>
          <a:p>
            <a:endParaRPr lang="en-US" dirty="0"/>
          </a:p>
          <a:p>
            <a:r>
              <a:rPr lang="en-US" dirty="0"/>
              <a:t>PLEASE NOTE: If you have two teachers at the school with the same last name, be sure to make their group names different, or the second group will overwrite the first group.</a:t>
            </a:r>
          </a:p>
          <a:p>
            <a:endParaRPr lang="en-US" dirty="0"/>
          </a:p>
          <a:p>
            <a:r>
              <a:rPr lang="en-US" dirty="0"/>
              <a:t>School natural ID is the school code. This is the last 4 digits in the school code as listed in TIDE. We put “1234” here as an example.</a:t>
            </a:r>
          </a:p>
          <a:p>
            <a:r>
              <a:rPr lang="en-US" dirty="0"/>
              <a:t>School year needs to be the year for the Spring tests, so for this school year use “2021”. This is the most common error we have heard about in these files so far.</a:t>
            </a:r>
          </a:p>
          <a:p>
            <a:r>
              <a:rPr lang="en-US" dirty="0"/>
              <a:t>The subject code must be the same for the entire group. If you use “ALL” then test results from all content areas will be available to the assigned users. The other options for subject codes are ELA or MATH.</a:t>
            </a:r>
          </a:p>
          <a:p>
            <a:endParaRPr lang="en-US" dirty="0"/>
          </a:p>
          <a:p>
            <a:r>
              <a:rPr lang="en-US" dirty="0"/>
              <a:t>Those first 4 columns establish the parameters of the group.</a:t>
            </a:r>
          </a:p>
          <a:p>
            <a:r>
              <a:rPr lang="en-US" dirty="0"/>
              <a:t>The next column—student </a:t>
            </a:r>
            <a:r>
              <a:rPr lang="en-US" dirty="0" err="1"/>
              <a:t>ssid</a:t>
            </a:r>
            <a:r>
              <a:rPr lang="en-US" dirty="0"/>
              <a:t>--adds students to the group. We used a random set of 10 digits for example SSIDs (none of these are real as of 12/30/2020). You can assign up to 200 students to one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column—group user login—assigns this group of students to a particular user…in this case Mr. Sasquatch, the classroom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 alternate way of setting up this information is shown in the example on the bottom.  Again, the first 4 columns establish the parameters of the group. The first row leaves the student SSID cell blank but assigns this group to a TA by putting Mr. Sasquatch’s email in the group user login column. The second row leaves the last column blank but assigns a student to this group by entering a student SSID into the cell. These 2 lines alone are what is needed to establish the group. The next two lines are adding more students to the group, but notice that the TA name does not need to be in that last cell.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second example of setting up the group is really helpful in case you want to…</a:t>
            </a:r>
          </a:p>
        </p:txBody>
      </p:sp>
      <p:sp>
        <p:nvSpPr>
          <p:cNvPr id="4" name="Slide Number Placeholder 3"/>
          <p:cNvSpPr>
            <a:spLocks noGrp="1"/>
          </p:cNvSpPr>
          <p:nvPr>
            <p:ph type="sldNum" sz="quarter" idx="5"/>
          </p:nvPr>
        </p:nvSpPr>
        <p:spPr/>
        <p:txBody>
          <a:bodyPr/>
          <a:lstStyle/>
          <a:p>
            <a:fld id="{71CD1C34-72C1-4C67-AAFF-0B8CE9936A77}" type="slidenum">
              <a:rPr lang="en-US" smtClean="0"/>
              <a:t>31</a:t>
            </a:fld>
            <a:endParaRPr lang="en-US"/>
          </a:p>
        </p:txBody>
      </p:sp>
    </p:spTree>
    <p:extLst>
      <p:ext uri="{BB962C8B-B14F-4D97-AF65-F5344CB8AC3E}">
        <p14:creationId xmlns:p14="http://schemas.microsoft.com/office/powerpoint/2010/main" val="34149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….assign the same group of students to multiple teachers. This is what the layout could look like….</a:t>
            </a:r>
          </a:p>
          <a:p>
            <a:endParaRPr lang="en-US" dirty="0"/>
          </a:p>
          <a:p>
            <a:r>
              <a:rPr lang="en-US" dirty="0"/>
              <a:t>Again, these first 4 columns establish the parameters for the group.</a:t>
            </a:r>
          </a:p>
          <a:p>
            <a:r>
              <a:rPr lang="en-US" dirty="0"/>
              <a:t>The next column—student </a:t>
            </a:r>
            <a:r>
              <a:rPr lang="en-US" dirty="0" err="1"/>
              <a:t>ssid</a:t>
            </a:r>
            <a:r>
              <a:rPr lang="en-US" dirty="0"/>
              <a:t>--adds students to the group. </a:t>
            </a:r>
          </a:p>
          <a:p>
            <a:r>
              <a:rPr lang="en-US" dirty="0"/>
              <a:t>The last column—group user login—assigns this group of students to multiple users. We have assigned this group to both Mr. Sasquatch and Mrs. Cascade. Mr. Sasquatch is the classroom teacher for these students and was the TA for the tests, and Mrs. Cascade is the instructional coach for the school. Both of these users will see the group “Sasquatch” on their assigned groups tab.</a:t>
            </a:r>
          </a:p>
        </p:txBody>
      </p:sp>
      <p:sp>
        <p:nvSpPr>
          <p:cNvPr id="4" name="Slide Number Placeholder 3"/>
          <p:cNvSpPr>
            <a:spLocks noGrp="1"/>
          </p:cNvSpPr>
          <p:nvPr>
            <p:ph type="sldNum" sz="quarter" idx="5"/>
          </p:nvPr>
        </p:nvSpPr>
        <p:spPr/>
        <p:txBody>
          <a:bodyPr/>
          <a:lstStyle/>
          <a:p>
            <a:fld id="{71CD1C34-72C1-4C67-AAFF-0B8CE9936A77}" type="slidenum">
              <a:rPr lang="en-US" smtClean="0"/>
              <a:t>32</a:t>
            </a:fld>
            <a:endParaRPr lang="en-US"/>
          </a:p>
        </p:txBody>
      </p:sp>
    </p:spTree>
    <p:extLst>
      <p:ext uri="{BB962C8B-B14F-4D97-AF65-F5344CB8AC3E}">
        <p14:creationId xmlns:p14="http://schemas.microsoft.com/office/powerpoint/2010/main" val="536828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To make edits to your existing groups easier, we recommend that you keep the original files you uploaded. Add new students and/or new teachers to the original group and upload the file again. The new upload will over-write the previous upload. This new upload and over-write is the way to make any changes to a student group in SRS.</a:t>
            </a:r>
          </a:p>
          <a:p>
            <a:endParaRPr lang="en-US" dirty="0"/>
          </a:p>
          <a:p>
            <a:r>
              <a:rPr lang="en-US" dirty="0"/>
              <a:t>Do not worry about removing students who have left the school or district. By keeping them in the group, the TA will have access to the tests taken while in their classroom. New test results for the student will only be seen by their new teacher in their new school/district.</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33</a:t>
            </a:fld>
            <a:endParaRPr lang="en-US"/>
          </a:p>
        </p:txBody>
      </p:sp>
    </p:spTree>
    <p:extLst>
      <p:ext uri="{BB962C8B-B14F-4D97-AF65-F5344CB8AC3E}">
        <p14:creationId xmlns:p14="http://schemas.microsoft.com/office/powerpoint/2010/main" val="15406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a:t>
            </a:r>
            <a:r>
              <a:rPr lang="en-US" sz="1200" baseline="0" dirty="0"/>
              <a:t>	</a:t>
            </a:r>
            <a:r>
              <a:rPr lang="en-US" dirty="0"/>
              <a:t>[Smarter System User Guide pg. 33-34]</a:t>
            </a:r>
          </a:p>
          <a:p>
            <a:endParaRPr lang="en-US" dirty="0"/>
          </a:p>
          <a:p>
            <a:r>
              <a:rPr lang="en-US" dirty="0"/>
              <a:t>One additional feature of student groups to know is that once a school or district user puts a student into a group for a teacher,</a:t>
            </a:r>
            <a:r>
              <a:rPr lang="en-US" baseline="0" dirty="0"/>
              <a:t> that teacher can put those students, in any combination they want, into custom groups. Think of the students as puzzle pieces; once the teacher has access to students’ puzzle piece, the teacher can combine those pieces in any way they want and look at the picture they create.</a:t>
            </a:r>
          </a:p>
          <a:p>
            <a:endParaRPr lang="en-US" baseline="0" dirty="0"/>
          </a:p>
          <a:p>
            <a:r>
              <a:rPr lang="en-US" baseline="0" dirty="0"/>
              <a:t>After selecting the My Groups tab, educators can click on the “+Create” button and they will see a list of all students in their assigned groups. They can then name the group and select students to add to the group, and educators can use this process to create as many different groups as they want and put students in as many different groups as they wish.  Only the teacher who created these groups will have access to these groups. </a:t>
            </a:r>
          </a:p>
        </p:txBody>
      </p:sp>
      <p:sp>
        <p:nvSpPr>
          <p:cNvPr id="4" name="Slide Number Placeholder 3"/>
          <p:cNvSpPr>
            <a:spLocks noGrp="1"/>
          </p:cNvSpPr>
          <p:nvPr>
            <p:ph type="sldNum" sz="quarter" idx="10"/>
          </p:nvPr>
        </p:nvSpPr>
        <p:spPr/>
        <p:txBody>
          <a:bodyPr/>
          <a:lstStyle/>
          <a:p>
            <a:fld id="{71CD1C34-72C1-4C67-AAFF-0B8CE9936A77}" type="slidenum">
              <a:rPr lang="en-US" smtClean="0"/>
              <a:t>34</a:t>
            </a:fld>
            <a:endParaRPr lang="en-US"/>
          </a:p>
        </p:txBody>
      </p:sp>
    </p:spTree>
    <p:extLst>
      <p:ext uri="{BB962C8B-B14F-4D97-AF65-F5344CB8AC3E}">
        <p14:creationId xmlns:p14="http://schemas.microsoft.com/office/powerpoint/2010/main" val="2486243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Maja</a:t>
            </a:r>
          </a:p>
          <a:p>
            <a:endParaRPr lang="en-US" dirty="0"/>
          </a:p>
          <a:p>
            <a:r>
              <a:rPr lang="en-US" dirty="0"/>
              <a:t>As </a:t>
            </a:r>
            <a:r>
              <a:rPr lang="en-US" baseline="0" dirty="0"/>
              <a:t>described in the previous section, TAs must have student groups assigned to them prior to seeing any results. </a:t>
            </a:r>
          </a:p>
          <a:p>
            <a:r>
              <a:rPr lang="en-US" baseline="0" dirty="0"/>
              <a:t>School Coordinators, District Administrators, and District Coordinators, however, will see results for their school or district even without student groups.</a:t>
            </a:r>
          </a:p>
          <a:p>
            <a:r>
              <a:rPr lang="en-US" baseline="0" dirty="0"/>
              <a:t>To repeat….school and district users do NOT need to have groups assigned to them in order to see student results.</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35</a:t>
            </a:fld>
            <a:endParaRPr lang="en-US"/>
          </a:p>
        </p:txBody>
      </p:sp>
    </p:spTree>
    <p:extLst>
      <p:ext uri="{BB962C8B-B14F-4D97-AF65-F5344CB8AC3E}">
        <p14:creationId xmlns:p14="http://schemas.microsoft.com/office/powerpoint/2010/main" val="698514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kern="1200" dirty="0">
                <a:solidFill>
                  <a:schemeClr val="tx1"/>
                </a:solidFill>
                <a:latin typeface="+mn-lt"/>
                <a:ea typeface="+mn-ea"/>
                <a:cs typeface="+mn-cs"/>
              </a:rPr>
              <a:t>Maja</a:t>
            </a:r>
            <a:r>
              <a:rPr lang="en-US" sz="1200" baseline="0" dirty="0"/>
              <a:t>	</a:t>
            </a:r>
            <a:r>
              <a:rPr lang="en-US" dirty="0"/>
              <a:t>[Smarter System User Guide pg. 26-27]</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SRS, users with the SC role will see student test results in their assigned school by grade, and users with the DA and DC roles will see student test results in their assigned district, also by school and grade. If a user is the SC for more than one school in their district, they need to have the SC role for </a:t>
            </a:r>
            <a:r>
              <a:rPr lang="en-US" sz="1200" b="1" kern="1200" dirty="0">
                <a:solidFill>
                  <a:schemeClr val="tx1"/>
                </a:solidFill>
                <a:latin typeface="+mn-lt"/>
                <a:ea typeface="+mn-ea"/>
                <a:cs typeface="+mn-cs"/>
              </a:rPr>
              <a:t>each of the </a:t>
            </a:r>
            <a:r>
              <a:rPr lang="en-US" sz="1200" kern="1200" dirty="0">
                <a:solidFill>
                  <a:schemeClr val="tx1"/>
                </a:solidFill>
                <a:latin typeface="+mn-lt"/>
                <a:ea typeface="+mn-ea"/>
                <a:cs typeface="+mn-cs"/>
              </a:rPr>
              <a:t>schools assigned to them in TIDE.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SRS Home Page, start typing the name of the school into the “Search by School” field. After about 3 letters, school names will appear that you can choose from. After you choose a school, pick a grade level from the Grade drop-down. Then select Search.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there are no results available for the school, a message stating, “No test results are available for the selected school.” will appear below the School field. If you get past that and the grade level you want does not appear in the Grade drop-down, then there are no test results for that grade level yet. Once you select a grade with results available, the Search button will be available to select.</a:t>
            </a:r>
          </a:p>
        </p:txBody>
      </p:sp>
      <p:sp>
        <p:nvSpPr>
          <p:cNvPr id="4" name="Slide Number Placeholder 3"/>
          <p:cNvSpPr>
            <a:spLocks noGrp="1"/>
          </p:cNvSpPr>
          <p:nvPr>
            <p:ph type="sldNum" sz="quarter" idx="5"/>
          </p:nvPr>
        </p:nvSpPr>
        <p:spPr/>
        <p:txBody>
          <a:bodyPr/>
          <a:lstStyle/>
          <a:p>
            <a:fld id="{71CD1C34-72C1-4C67-AAFF-0B8CE9936A77}" type="slidenum">
              <a:rPr lang="en-US" smtClean="0"/>
              <a:t>36</a:t>
            </a:fld>
            <a:endParaRPr lang="en-US"/>
          </a:p>
        </p:txBody>
      </p:sp>
    </p:spTree>
    <p:extLst>
      <p:ext uri="{BB962C8B-B14F-4D97-AF65-F5344CB8AC3E}">
        <p14:creationId xmlns:p14="http://schemas.microsoft.com/office/powerpoint/2010/main" val="3033066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dirty="0"/>
              <a:t>Maja</a:t>
            </a:r>
            <a:r>
              <a:rPr lang="en-US" sz="1200" baseline="0" dirty="0"/>
              <a:t>	</a:t>
            </a:r>
            <a:r>
              <a:rPr lang="en-US" dirty="0"/>
              <a:t>[Smarter System User Guide pg. 27-29]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choosing Select, users will be taken to the School screen. On this screen they will be able to see all the assessments that particular grade of students has taken in the “Selected Assessments” panel. The page defaults to the most recent assessment taken, but the user can click the “Select Assessments” button on the right side of the panel, and another panel will open with all the assessments this grade level of students has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screenshot shows the Grade 10 students at the Sample High School, with the ELA-Read Informational Texts IAB selected to view. Other tests are available to select. Users can change the grade level they are viewing using the Assessment Grade drop-down menu higher up on the screen.</a:t>
            </a:r>
            <a:endParaRPr lang="en-US" sz="1200" baseline="0" dirty="0"/>
          </a:p>
          <a:p>
            <a:endParaRPr lang="en-US" dirty="0"/>
          </a:p>
          <a:p>
            <a:r>
              <a:rPr lang="en-US" dirty="0"/>
              <a:t>This page functions just like the Groups Results page that teachers can see, SCs and DCs just see all the results for the school—all the students in that grade level--instead of a small group. </a:t>
            </a:r>
          </a:p>
        </p:txBody>
      </p:sp>
      <p:sp>
        <p:nvSpPr>
          <p:cNvPr id="4" name="Slide Number Placeholder 3"/>
          <p:cNvSpPr>
            <a:spLocks noGrp="1"/>
          </p:cNvSpPr>
          <p:nvPr>
            <p:ph type="sldNum" sz="quarter" idx="5"/>
          </p:nvPr>
        </p:nvSpPr>
        <p:spPr/>
        <p:txBody>
          <a:bodyPr/>
          <a:lstStyle/>
          <a:p>
            <a:fld id="{71CD1C34-72C1-4C67-AAFF-0B8CE9936A77}" type="slidenum">
              <a:rPr lang="en-US" smtClean="0"/>
              <a:t>37</a:t>
            </a:fld>
            <a:endParaRPr lang="en-US"/>
          </a:p>
        </p:txBody>
      </p:sp>
    </p:spTree>
    <p:extLst>
      <p:ext uri="{BB962C8B-B14F-4D97-AF65-F5344CB8AC3E}">
        <p14:creationId xmlns:p14="http://schemas.microsoft.com/office/powerpoint/2010/main" val="1593035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Maja </a:t>
            </a:r>
            <a:r>
              <a:rPr lang="en-US" sz="1200" baseline="0" dirty="0"/>
              <a:t>	</a:t>
            </a:r>
            <a:r>
              <a:rPr lang="en-US" dirty="0"/>
              <a:t>[Smarter System User Guide pg. 14-15 for sorting and toggle buttons]</a:t>
            </a:r>
          </a:p>
          <a:p>
            <a:endParaRPr lang="en-US" dirty="0"/>
          </a:p>
          <a:p>
            <a:r>
              <a:rPr lang="en-US" dirty="0"/>
              <a:t>When the user scrolls down, they will see the Results View Panel for the chosen assessment, just like the TA saw. </a:t>
            </a:r>
          </a:p>
          <a:p>
            <a:endParaRPr lang="en-US" dirty="0"/>
          </a:p>
          <a:p>
            <a:r>
              <a:rPr lang="en-US" dirty="0"/>
              <a:t>There are several buttons and drop-down menus that can adjust what is seen in this panel. The choices available depend on the type of test and content area. </a:t>
            </a:r>
          </a:p>
          <a:p>
            <a:endParaRPr lang="en-US" dirty="0"/>
          </a:p>
          <a:p>
            <a:r>
              <a:rPr lang="en-US" dirty="0"/>
              <a:t>In this screenshot, we changed the overall Student Score Distribution from percentages to numbers by selecting the “number” button at the top of the panel. This allows us to see that 110 students were Above Standard on this IAB, and 112 were below standard. We also changed the Results View Table to the Results by Item view. You can see each item listed on a row, and how many students earned which score points. For example, for item number 18, 114 students earned zero points while 229 students earned 2 points, but no students earned 1 point. </a:t>
            </a:r>
          </a:p>
          <a:p>
            <a:endParaRPr lang="en-US" dirty="0"/>
          </a:p>
          <a:p>
            <a:r>
              <a:rPr lang="en-US" dirty="0"/>
              <a:t>School and district level users can get to the same Results View Table information panels as teachers (which we showed in slides 16-25 so won’t repeat here), the only difference is that the results here are for the entire school. </a:t>
            </a:r>
          </a:p>
          <a:p>
            <a:endParaRPr lang="en-US" dirty="0"/>
          </a:p>
          <a:p>
            <a:r>
              <a:rPr lang="en-US" dirty="0"/>
              <a:t>We have had some users ask about how to find the “5 best” or “5 worst” items in the IAB, like they could get in one of our previous systems. You can mimic that functionality by using the up/down arrows in the Full Credit column to reorder the items. This screenshot shows the 4 items the students performed the best on in this sample school.</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38</a:t>
            </a:fld>
            <a:endParaRPr lang="en-US"/>
          </a:p>
        </p:txBody>
      </p:sp>
    </p:spTree>
    <p:extLst>
      <p:ext uri="{BB962C8B-B14F-4D97-AF65-F5344CB8AC3E}">
        <p14:creationId xmlns:p14="http://schemas.microsoft.com/office/powerpoint/2010/main" val="2921307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Maja</a:t>
            </a:r>
          </a:p>
          <a:p>
            <a:endParaRPr lang="en-US" dirty="0"/>
          </a:p>
          <a:p>
            <a:r>
              <a:rPr lang="en-US" dirty="0"/>
              <a:t>Now we are going to step away from this slide deck and go into the actual Sandbox, so you can see the system in action. </a:t>
            </a:r>
          </a:p>
          <a:p>
            <a:endParaRPr lang="en-US" dirty="0"/>
          </a:p>
          <a:p>
            <a:r>
              <a:rPr lang="en-US" dirty="0"/>
              <a:t>Kara and Anton will take you there.</a:t>
            </a:r>
          </a:p>
        </p:txBody>
      </p:sp>
      <p:sp>
        <p:nvSpPr>
          <p:cNvPr id="4" name="Slide Number Placeholder 3"/>
          <p:cNvSpPr>
            <a:spLocks noGrp="1"/>
          </p:cNvSpPr>
          <p:nvPr>
            <p:ph type="sldNum" sz="quarter" idx="5"/>
          </p:nvPr>
        </p:nvSpPr>
        <p:spPr/>
        <p:txBody>
          <a:bodyPr/>
          <a:lstStyle/>
          <a:p>
            <a:fld id="{71CD1C34-72C1-4C67-AAFF-0B8CE9936A77}" type="slidenum">
              <a:rPr lang="en-US" smtClean="0"/>
              <a:t>39</a:t>
            </a:fld>
            <a:endParaRPr lang="en-US"/>
          </a:p>
        </p:txBody>
      </p:sp>
    </p:spTree>
    <p:extLst>
      <p:ext uri="{BB962C8B-B14F-4D97-AF65-F5344CB8AC3E}">
        <p14:creationId xmlns:p14="http://schemas.microsoft.com/office/powerpoint/2010/main" val="334181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We’ll begin with a general introduction.</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481216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Anton </a:t>
            </a:r>
            <a:r>
              <a:rPr lang="en-US" sz="1200" baseline="0" dirty="0"/>
              <a:t>	</a:t>
            </a:r>
            <a:r>
              <a:rPr lang="en-US" dirty="0"/>
              <a:t>[Smarter System User Guide pg. 91-93]</a:t>
            </a:r>
          </a:p>
          <a:p>
            <a:endParaRPr lang="en-US" dirty="0"/>
          </a:p>
          <a:p>
            <a:r>
              <a:rPr lang="en-US" dirty="0"/>
              <a:t>First, let’s just describe what</a:t>
            </a:r>
            <a:r>
              <a:rPr lang="en-US" baseline="0" dirty="0"/>
              <a:t> we’ll be seeing and focusing on in the sandbox. It is a consequence-free environment where users can click, explore, test and become familiar with the functionality of the live SRS system. The navigation, buttons, tools, data categories, report types, features and such that you see in the sandbox are representative of how things will work in the live SRS when you go looking for interim or summative test results.</a:t>
            </a:r>
          </a:p>
          <a:p>
            <a:endParaRPr lang="en-US" baseline="0" dirty="0"/>
          </a:p>
          <a:p>
            <a:r>
              <a:rPr lang="en-US" dirty="0"/>
              <a:t>The sandbox, though, shows mock data</a:t>
            </a:r>
            <a:r>
              <a:rPr lang="en-US" baseline="0" dirty="0"/>
              <a:t> for publically-available practice and training test items, not any interim or summative items. Because of this, do not get hung up on the data provided in the sandbox for any test or item or on how the items are grouped into tests. It’s all mock, made-up data. Rather focus more on how to get to specific reports, what types of information, in the columns, are provided in each report, and the functions that SRS provides.</a:t>
            </a:r>
          </a:p>
          <a:p>
            <a:endParaRPr lang="en-US" baseline="0" dirty="0"/>
          </a:p>
          <a:p>
            <a:r>
              <a:rPr lang="en-US" baseline="0" dirty="0"/>
              <a:t>With that introduction, let’s dive in.</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40</a:t>
            </a:fld>
            <a:endParaRPr lang="en-US"/>
          </a:p>
        </p:txBody>
      </p:sp>
    </p:spTree>
    <p:extLst>
      <p:ext uri="{BB962C8B-B14F-4D97-AF65-F5344CB8AC3E}">
        <p14:creationId xmlns:p14="http://schemas.microsoft.com/office/powerpoint/2010/main" val="3384703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Now, that being said, here are the things we want to share from the sandbox.</a:t>
            </a:r>
          </a:p>
          <a:p>
            <a:endParaRPr lang="en-US" dirty="0"/>
          </a:p>
          <a:p>
            <a:r>
              <a:rPr lang="en-US" dirty="0"/>
              <a:t>We’ll get into the 3 different home pages that folks see based on their user role in TIDE, specifically a TA role, an</a:t>
            </a:r>
            <a:r>
              <a:rPr lang="en-US" baseline="0" dirty="0"/>
              <a:t> SC role, and a DA or DC role. Then, for each of those roles, we’ll explore a results report we think is likely most relevant for each of those user roles.</a:t>
            </a:r>
          </a:p>
          <a:p>
            <a:endParaRPr lang="en-US" baseline="0" dirty="0"/>
          </a:p>
          <a:p>
            <a:r>
              <a:rPr lang="en-US" baseline="0" dirty="0"/>
              <a:t>When we post the final slide set, links to both the Washington and California sandboxes will be provided in the slide notes, and we’ll be posting these direct links online alongside the final slide set.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 Sandbox:</a:t>
            </a:r>
            <a:br>
              <a:rPr lang="en-US" dirty="0"/>
            </a:br>
            <a:r>
              <a:rPr lang="en-US" sz="1200" dirty="0">
                <a:hlinkClick r:id="rId3"/>
              </a:rPr>
              <a:t>https://reporting-demo.smarterbalanced.org/sandbox-login?sandbox=WA_S005</a:t>
            </a:r>
            <a:endParaRPr lang="en-US" sz="1200" dirty="0"/>
          </a:p>
          <a:p>
            <a:endParaRPr lang="en-US" dirty="0"/>
          </a:p>
          <a:p>
            <a:r>
              <a:rPr lang="en-US" dirty="0"/>
              <a:t>CA Sandbox: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https://rdw-stage-reporting.rdw.smarterbalanced.org/sandbox-login?sandbox=CA_S028</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41</a:t>
            </a:fld>
            <a:endParaRPr lang="en-US"/>
          </a:p>
        </p:txBody>
      </p:sp>
    </p:spTree>
    <p:extLst>
      <p:ext uri="{BB962C8B-B14F-4D97-AF65-F5344CB8AC3E}">
        <p14:creationId xmlns:p14="http://schemas.microsoft.com/office/powerpoint/2010/main" val="4223615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Now let’s get into how the scores for the Smarter Balanced tests come</a:t>
            </a:r>
            <a:r>
              <a:rPr lang="en-US" baseline="0" dirty="0"/>
              <a:t> to be, which includes the scale score, the standard error, and the claims.</a:t>
            </a:r>
          </a:p>
          <a:p>
            <a:r>
              <a:rPr lang="en-US" baseline="0" dirty="0"/>
              <a:t>This section is a result of questions we often hear from teachers and assessment coordinators. We hope that by including this section in the introduction to the SRS that this information will get to a larger audience than if we put it in a separate presentation.</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42</a:t>
            </a:fld>
            <a:endParaRPr lang="en-US"/>
          </a:p>
        </p:txBody>
      </p:sp>
    </p:spTree>
    <p:extLst>
      <p:ext uri="{BB962C8B-B14F-4D97-AF65-F5344CB8AC3E}">
        <p14:creationId xmlns:p14="http://schemas.microsoft.com/office/powerpoint/2010/main" val="2687654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Serena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Tests results in SRS for math and English Language Arts (ELA) include an overall scale score. Scale scores for the Summatives and ICAs, or Interim Comprehensive Assessments, were available in our previous reporting systems. Scale scores for IABs, or Interim Assessment Blocks, are also provided in the SRS. Seeing the scale scores for the IABs will feel like a “new” thing because they were not visible in our previous reporting systems. We'll talk more about scale scores for IABs in a moment.</a:t>
            </a:r>
            <a:endParaRPr lang="en-US" dirty="0"/>
          </a:p>
          <a:p>
            <a:endParaRPr lang="en-US" dirty="0"/>
          </a:p>
          <a:p>
            <a:r>
              <a:rPr lang="en-US" dirty="0"/>
              <a:t>The scores are a 4-digit number on a scale from about 2000 up to about 3000. Smarter Balanced chose a range of about one thousand to ensure a statistically acceptable level of precision about student scores.</a:t>
            </a:r>
          </a:p>
          <a:p>
            <a:r>
              <a:rPr lang="en-US" dirty="0"/>
              <a:t> </a:t>
            </a:r>
          </a:p>
          <a:p>
            <a:r>
              <a:rPr lang="en-US" dirty="0"/>
              <a:t>The decision to use a scale score is related to the fact that the Smarter Balanced Summative assessment is an adaptive test. Students who are performing well will begin to see harder items as they progress through the test, and students who are not performing well will begin to see some easier items. As a result, not all students in a grade level see the exact same set of items. Having a scale score allows us put all the results from a group of students on to the same measuring stick. </a:t>
            </a:r>
          </a:p>
          <a:p>
            <a:r>
              <a:rPr lang="en-US" dirty="0"/>
              <a:t>This also allows us to put different tests from the same content area and grade level--the Summatives, the ICAs, and the IAB--on to the same scale.</a:t>
            </a:r>
          </a:p>
        </p:txBody>
      </p:sp>
      <p:sp>
        <p:nvSpPr>
          <p:cNvPr id="4" name="Slide Number Placeholder 3"/>
          <p:cNvSpPr>
            <a:spLocks noGrp="1"/>
          </p:cNvSpPr>
          <p:nvPr>
            <p:ph type="sldNum" sz="quarter" idx="5"/>
          </p:nvPr>
        </p:nvSpPr>
        <p:spPr/>
        <p:txBody>
          <a:bodyPr/>
          <a:lstStyle/>
          <a:p>
            <a:fld id="{71CD1C34-72C1-4C67-AAFF-0B8CE9936A77}" type="slidenum">
              <a:rPr lang="en-US" smtClean="0"/>
              <a:t>43</a:t>
            </a:fld>
            <a:endParaRPr lang="en-US"/>
          </a:p>
        </p:txBody>
      </p:sp>
    </p:spTree>
    <p:extLst>
      <p:ext uri="{BB962C8B-B14F-4D97-AF65-F5344CB8AC3E}">
        <p14:creationId xmlns:p14="http://schemas.microsoft.com/office/powerpoint/2010/main" val="2105465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Serena</a:t>
            </a:r>
          </a:p>
          <a:p>
            <a:endParaRPr lang="en-US" dirty="0"/>
          </a:p>
          <a:p>
            <a:r>
              <a:rPr lang="en-US" dirty="0"/>
              <a:t>When determining a student's score, the items a student answers contribute to evidence that the system uses to estimate the student’s level of performance.</a:t>
            </a:r>
          </a:p>
          <a:p>
            <a:endParaRPr lang="en-US" dirty="0"/>
          </a:p>
          <a:p>
            <a:r>
              <a:rPr lang="en-US" dirty="0"/>
              <a:t>Each item has an item difficulty assigned to it. The item difficulty is based on actual student performance on that item during field testing.</a:t>
            </a:r>
          </a:p>
          <a:p>
            <a:endParaRPr lang="en-US" dirty="0"/>
          </a:p>
          <a:p>
            <a:r>
              <a:rPr lang="en-US" dirty="0"/>
              <a:t>There are three general item difficulty groupings:</a:t>
            </a:r>
          </a:p>
          <a:p>
            <a:r>
              <a:rPr lang="en-US" dirty="0"/>
              <a:t>Easy means that 67-100% of students got the item correct</a:t>
            </a:r>
          </a:p>
          <a:p>
            <a:r>
              <a:rPr lang="en-US" dirty="0"/>
              <a:t>Moderate means that 34-66% of students got the item correct</a:t>
            </a:r>
          </a:p>
          <a:p>
            <a:r>
              <a:rPr lang="en-US" dirty="0"/>
              <a:t>Difficult means that 0-33% of students got the item correct</a:t>
            </a:r>
          </a:p>
          <a:p>
            <a:endParaRPr lang="en-US" dirty="0"/>
          </a:p>
          <a:p>
            <a:r>
              <a:rPr lang="en-US" dirty="0"/>
              <a:t>Item difficulty and whether the student got the item correct together provide the evidence to generate the student’s scale score.</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44</a:t>
            </a:fld>
            <a:endParaRPr lang="en-US"/>
          </a:p>
        </p:txBody>
      </p:sp>
    </p:spTree>
    <p:extLst>
      <p:ext uri="{BB962C8B-B14F-4D97-AF65-F5344CB8AC3E}">
        <p14:creationId xmlns:p14="http://schemas.microsoft.com/office/powerpoint/2010/main" val="1126411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Serena</a:t>
            </a:r>
          </a:p>
          <a:p>
            <a:endParaRPr lang="en-US" dirty="0"/>
          </a:p>
          <a:p>
            <a:r>
              <a:rPr lang="en-US" dirty="0"/>
              <a:t>The overall scale</a:t>
            </a:r>
            <a:r>
              <a:rPr lang="en-US" baseline="0" dirty="0"/>
              <a:t> scores are grouped into 4 levels: 1, 2, 3, and 4. Levels 1 and 2 are considered performance below grade-level expectations, or what we call the “performance standard” or just “standard,” and levels 3 and 4 are above the standard. The scale score at the very bottom of level 3 is called the “proficient cut” as it distinguishes those students whose performance is below the standard from those whose performance is above the standard.</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45</a:t>
            </a:fld>
            <a:endParaRPr lang="en-US"/>
          </a:p>
        </p:txBody>
      </p:sp>
    </p:spTree>
    <p:extLst>
      <p:ext uri="{BB962C8B-B14F-4D97-AF65-F5344CB8AC3E}">
        <p14:creationId xmlns:p14="http://schemas.microsoft.com/office/powerpoint/2010/main" val="3978489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Serena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Here's an example of scale scores and levels using grade 7, ELA:</a:t>
            </a:r>
          </a:p>
          <a:p>
            <a:r>
              <a:rPr lang="en-US" dirty="0"/>
              <a:t>Orange is Level</a:t>
            </a:r>
            <a:r>
              <a:rPr lang="en-US" baseline="0" dirty="0"/>
              <a:t> 1, yellow is Level 2, green is Level 3, and blue is Level 4. </a:t>
            </a:r>
          </a:p>
          <a:p>
            <a:r>
              <a:rPr lang="en-US" sz="1200" kern="1200" dirty="0">
                <a:solidFill>
                  <a:schemeClr val="tx1"/>
                </a:solidFill>
                <a:latin typeface="+mn-lt"/>
                <a:ea typeface="+mn-ea"/>
                <a:cs typeface="+mn-cs"/>
              </a:rPr>
              <a:t>The "proficient cut" is the scale score at the bottom of level 3, so in this case a scale score of 2552, </a:t>
            </a:r>
            <a:r>
              <a:rPr lang="en-US" baseline="0" dirty="0"/>
              <a:t>not exactly in the middle of the range at 2500. </a:t>
            </a:r>
          </a:p>
          <a:p>
            <a:r>
              <a:rPr lang="en-US" baseline="0" dirty="0"/>
              <a:t>Note that there are different ranges of points in each of the levels: you can see how the orange and blue are much bigger than the yellow and green, and there is a range of 72 points in the yellow, and 88 points in the green. </a:t>
            </a:r>
          </a:p>
          <a:p>
            <a:endParaRPr lang="en-US" baseline="0" dirty="0"/>
          </a:p>
          <a:p>
            <a:r>
              <a:rPr lang="en-US" baseline="0" dirty="0"/>
              <a:t>Also note that these are the specific cuts for 7</a:t>
            </a:r>
            <a:r>
              <a:rPr lang="en-US" baseline="30000" dirty="0"/>
              <a:t>th</a:t>
            </a:r>
            <a:r>
              <a:rPr lang="en-US" baseline="0" dirty="0"/>
              <a:t> grade ELA. The 7</a:t>
            </a:r>
            <a:r>
              <a:rPr lang="en-US" baseline="30000" dirty="0"/>
              <a:t>th</a:t>
            </a:r>
            <a:r>
              <a:rPr lang="en-US" baseline="0" dirty="0"/>
              <a:t> grade math cuts are in different spots than these, and the ELA cuts for 6</a:t>
            </a:r>
            <a:r>
              <a:rPr lang="en-US" baseline="30000" dirty="0"/>
              <a:t>th</a:t>
            </a:r>
            <a:r>
              <a:rPr lang="en-US" baseline="0" dirty="0"/>
              <a:t> and 8</a:t>
            </a:r>
            <a:r>
              <a:rPr lang="en-US" baseline="30000" dirty="0"/>
              <a:t>th</a:t>
            </a:r>
            <a:r>
              <a:rPr lang="en-US" baseline="0" dirty="0"/>
              <a:t> grade are also at different places on the scale. But…to be clear, this is the scale used for all the grade 7 ELA Smarter Balanced Tests: the summative and the all grade 7 the interims.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46</a:t>
            </a:fld>
            <a:endParaRPr lang="en-US"/>
          </a:p>
        </p:txBody>
      </p:sp>
    </p:spTree>
    <p:extLst>
      <p:ext uri="{BB962C8B-B14F-4D97-AF65-F5344CB8AC3E}">
        <p14:creationId xmlns:p14="http://schemas.microsoft.com/office/powerpoint/2010/main" val="1344120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Maja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Each student scale score also has a Standard Error of Measure, or SEM number displayed with it. The SEM indicates a range where the student’s score is likely to be if they took the test several times. The SEM is similar to, and is sometimes called, the “margin of error” or “standard error.”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number is displayed in the reporting system in a lighter font with a plus/minus in front of it, under the “error band” heading as shown in this screenshot.</a:t>
            </a:r>
          </a:p>
          <a:p>
            <a:r>
              <a:rPr lang="en-US" sz="1200" kern="1200" dirty="0">
                <a:solidFill>
                  <a:schemeClr val="tx1"/>
                </a:solidFill>
                <a:latin typeface="+mn-lt"/>
                <a:ea typeface="+mn-ea"/>
                <a:cs typeface="+mn-cs"/>
              </a:rPr>
              <a:t>You will see the SEM for the overall scores for the </a:t>
            </a:r>
            <a:r>
              <a:rPr lang="en-US" sz="1200" kern="1200" dirty="0" err="1">
                <a:solidFill>
                  <a:schemeClr val="tx1"/>
                </a:solidFill>
                <a:latin typeface="+mn-lt"/>
                <a:ea typeface="+mn-ea"/>
                <a:cs typeface="+mn-cs"/>
              </a:rPr>
              <a:t>summatives</a:t>
            </a:r>
            <a:r>
              <a:rPr lang="en-US" sz="1200" kern="1200" dirty="0">
                <a:solidFill>
                  <a:schemeClr val="tx1"/>
                </a:solidFill>
                <a:latin typeface="+mn-lt"/>
                <a:ea typeface="+mn-ea"/>
                <a:cs typeface="+mn-cs"/>
              </a:rPr>
              <a:t>, ICAs, and IABs. They also exist for each of the claims in the summative test and ICAs, they are just not displayed.</a:t>
            </a:r>
          </a:p>
          <a:p>
            <a:r>
              <a:rPr lang="en-US" sz="1200" kern="1200" dirty="0">
                <a:solidFill>
                  <a:schemeClr val="tx1"/>
                </a:solidFill>
                <a:latin typeface="+mn-lt"/>
                <a:ea typeface="+mn-ea"/>
                <a:cs typeface="+mn-cs"/>
              </a:rPr>
              <a:t>And again, seeing these for the IABs will feel new since they were not displayed in our previous reporting systems.</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47</a:t>
            </a:fld>
            <a:endParaRPr lang="en-US"/>
          </a:p>
        </p:txBody>
      </p:sp>
    </p:spTree>
    <p:extLst>
      <p:ext uri="{BB962C8B-B14F-4D97-AF65-F5344CB8AC3E}">
        <p14:creationId xmlns:p14="http://schemas.microsoft.com/office/powerpoint/2010/main" val="3874962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Maja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SEM can be different for different students because it depends on the questions the students saw and which ones they got correct. For the summative test, students often see different items because the test is adaptive. On an interim, although students see all the same items because the interims are "fixed-form" tests, they can get different combinations of items correct. These differences contribute to both different scale scores as well as different SEMs.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the SEM can be thought of as a representation of how varied a student's performance is on a test; a student with a smaller SEM was more consistent in the performance they showed on the test while a student with a larger SEM showed more variability in performance on the test. If a student gets all the easy items right but none of the moderate or hard items right, they are likely to have a smaller SEM than the student who gets some easy, some moderate, and some hard items right.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Finally, even students who get the same scale score, as an estimate of their performance, can get different SEMs because they get different combinations of items correct on the test.</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48</a:t>
            </a:fld>
            <a:endParaRPr lang="en-US"/>
          </a:p>
        </p:txBody>
      </p:sp>
    </p:spTree>
    <p:extLst>
      <p:ext uri="{BB962C8B-B14F-4D97-AF65-F5344CB8AC3E}">
        <p14:creationId xmlns:p14="http://schemas.microsoft.com/office/powerpoint/2010/main" val="4049244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Maja</a:t>
            </a:r>
          </a:p>
          <a:p>
            <a:endParaRPr lang="en-US" dirty="0"/>
          </a:p>
          <a:p>
            <a:r>
              <a:rPr lang="en-US" dirty="0"/>
              <a:t>In</a:t>
            </a:r>
            <a:r>
              <a:rPr lang="en-US" baseline="0" dirty="0"/>
              <a:t> addition to the scale score, Claims for both the summative test and the ICA are reported using three categories: Below Standard, At/Near Standard, and Above Standard. </a:t>
            </a:r>
          </a:p>
          <a:p>
            <a:r>
              <a:rPr lang="en-US" baseline="0" dirty="0"/>
              <a:t>Results on interim blocks, both IABs and Focused IABs or FIABs, are also reported using these categories. </a:t>
            </a:r>
          </a:p>
          <a:p>
            <a:endParaRPr lang="en-US" baseline="0" dirty="0"/>
          </a:p>
          <a:p>
            <a:r>
              <a:rPr lang="en-US" baseline="0" dirty="0"/>
              <a:t>In these next few slides, we will explain how these categories are determined.</a:t>
            </a:r>
          </a:p>
          <a:p>
            <a:endParaRPr lang="en-US" baseline="0" dirty="0"/>
          </a:p>
          <a:p>
            <a:r>
              <a:rPr lang="en-US" baseline="0" dirty="0"/>
              <a:t>The first thing to know is that which category a student’s performance falls into depends on </a:t>
            </a:r>
            <a:r>
              <a:rPr lang="en-US" b="1" baseline="0" dirty="0"/>
              <a:t>both</a:t>
            </a:r>
            <a:r>
              <a:rPr lang="en-US" b="0" baseline="0" dirty="0"/>
              <a:t> the student’s scale score and the SEM of that student’s scale score.</a:t>
            </a:r>
          </a:p>
          <a:p>
            <a:r>
              <a:rPr lang="en-US" b="0" baseline="0" dirty="0"/>
              <a:t>For the IABs and Focused IABs, all the items in that IAB are used in the calculation, and a scale score of 2000 to 3000 is generated.</a:t>
            </a:r>
          </a:p>
          <a:p>
            <a:endParaRPr lang="en-US" b="0" baseline="0" dirty="0"/>
          </a:p>
          <a:p>
            <a:r>
              <a:rPr lang="en-US" b="0" baseline="0" dirty="0"/>
              <a:t>For the Summative or ICA Claims, the scores are only for items in that particular claim area. For example, the writing claim score in ELA will include scores from the full-write essay, as well as the other writing items included in the computer adaptive part of the test (the CAT). </a:t>
            </a:r>
          </a:p>
          <a:p>
            <a:r>
              <a:rPr lang="en-US" dirty="0"/>
              <a:t>The sets of items from a single claim are put through the same statistical</a:t>
            </a:r>
            <a:r>
              <a:rPr lang="en-US" baseline="0" dirty="0"/>
              <a:t> process as for the overall score, using the item difficulty value and whether or not the questions were answered correctly, and put on the same 2000 to 3000 scale.</a:t>
            </a:r>
            <a:r>
              <a:rPr lang="en-US" b="0" baseline="0" dirty="0"/>
              <a:t> This claim level scale score is NOT visible within the SRS. We will come back to this claim level scale score in a few slides.</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49</a:t>
            </a:fld>
            <a:endParaRPr lang="en-US"/>
          </a:p>
        </p:txBody>
      </p:sp>
    </p:spTree>
    <p:extLst>
      <p:ext uri="{BB962C8B-B14F-4D97-AF65-F5344CB8AC3E}">
        <p14:creationId xmlns:p14="http://schemas.microsoft.com/office/powerpoint/2010/main" val="22766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The Smarter Reporting System, or S-R-S for short, is an online reporting platform built by the Smarter Balanced Assessment Consortium. Educators and state representatives helped Smarter Balanced develop the system. Smarter Balanced Assessment Consortium members can each have their own state-specific version of the site. Washington users will only be able to see Washington state results within the system.</a:t>
            </a:r>
          </a:p>
          <a:p>
            <a:endParaRPr lang="en-US" dirty="0"/>
          </a:p>
          <a:p>
            <a:r>
              <a:rPr lang="en-US" sz="1200" kern="1200" dirty="0">
                <a:solidFill>
                  <a:schemeClr val="tx1"/>
                </a:solidFill>
                <a:latin typeface="+mn-lt"/>
                <a:ea typeface="+mn-ea"/>
                <a:cs typeface="+mn-cs"/>
              </a:rPr>
              <a:t>Washington’s tests are scored within Cambium's systems and sent to SRS for display. Interim questions that require handscoring must be scored in Cambium's Teacher Handscoring System, or T-H-S-S in the WCAP Portal, before scores will display in SRS.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SRS is useful because educators can use it to view student data at individual and group levels, and district users can customize reports for a variety of local purposes. OSPI also has more flexibility when choosing testing vendors in the future, because scores can be displayed in SRS no matter the vendor used to deliver or score the tests. The continued use of SRS for reporting will provide stability for district and school users. In addition, when the WCAS scores are displayed in this system in the future, all the general assessment scores will be available to educators in the same place.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All this being said, SRS is NOT where accountability data is displayed because SRS only shows results for students who take tests. Accountability data and results are still provided through the state Report Card.</a:t>
            </a: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620440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After the student’s claim or interim block scale score is calculated, it is put to the side for a moment. The SEM for that student score is used in the next step, which is to </a:t>
            </a:r>
            <a:r>
              <a:rPr lang="en-US" baseline="0" dirty="0"/>
              <a:t>calculate that student’s At/Near Standard range. </a:t>
            </a:r>
          </a:p>
          <a:p>
            <a:endParaRPr lang="en-US" baseline="0" dirty="0"/>
          </a:p>
          <a:p>
            <a:r>
              <a:rPr lang="en-US" baseline="0" dirty="0"/>
              <a:t>This is done by taking the student’s SEM and multiplying that by 1.5. This value is then added to and subtracted from the “proficient cut” score. The ELA proficient cut score for grade 7, remember, is 2552. In this diagram, we put the green box on either side of that line to show the addition and subtraction.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Multiplying by 1 and a half is a statistical procedure that has to do with the accuracy of the prediction being made about student achievement. There is a 95% chance that if the student were to take the test again, in the near future with no additional learning, that they would score within this range.</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50</a:t>
            </a:fld>
            <a:endParaRPr lang="en-US"/>
          </a:p>
        </p:txBody>
      </p:sp>
    </p:spTree>
    <p:extLst>
      <p:ext uri="{BB962C8B-B14F-4D97-AF65-F5344CB8AC3E}">
        <p14:creationId xmlns:p14="http://schemas.microsoft.com/office/powerpoint/2010/main" val="2028487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The result of this calculation for this student is that we now have a range of scores that, for this individual student, would represent performance that is “At or Near</a:t>
            </a:r>
            <a:r>
              <a:rPr lang="en-US" baseline="0" dirty="0"/>
              <a:t> Standard.” So, we bring back the student’s scale score for the claim or for the IAB and compare it to this range. If it falls within this range, their reported category is “At/Near Standard.”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51</a:t>
            </a:fld>
            <a:endParaRPr lang="en-US"/>
          </a:p>
        </p:txBody>
      </p:sp>
    </p:spTree>
    <p:extLst>
      <p:ext uri="{BB962C8B-B14F-4D97-AF65-F5344CB8AC3E}">
        <p14:creationId xmlns:p14="http://schemas.microsoft.com/office/powerpoint/2010/main" val="2372916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baseline="0" dirty="0"/>
              <a:t>Anton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this particular student’s scale score falls above the At/Near Standard category range, their performance would be categorized as “Above Standard.” On the other hand, a scale score below the At/Near Standard range would be reported as Below Standard. This is how both the SEM and the scale score are used to determine the student’s summative claim or interim block category.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Keep in mind that the process described here to determine the claim or interim block category is repeated, individually, for each student. For the summative test, this is repeated for each claim. These three ranges are as unique to each student as their performance on this test is unique to them.</a:t>
            </a:r>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52</a:t>
            </a:fld>
            <a:endParaRPr lang="en-US"/>
          </a:p>
        </p:txBody>
      </p:sp>
    </p:spTree>
    <p:extLst>
      <p:ext uri="{BB962C8B-B14F-4D97-AF65-F5344CB8AC3E}">
        <p14:creationId xmlns:p14="http://schemas.microsoft.com/office/powerpoint/2010/main" val="4181022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And so the final piece to this conversation is</a:t>
            </a:r>
            <a:r>
              <a:rPr lang="en-US" baseline="0" dirty="0"/>
              <a:t> to take a look at two different students for whom this process has been done. On this slide, we’re modeling two different 7th grade students’ results on the same ELA interim. What we want to show is how these two students could get the same scale score but their performance would be described in two different categories. We are predicting that more educators will be asking how this is possible because the scale scores for the IABs and Focused IABs are visible in the SRS, and educators can sort the students from highest to lowest scale scores. </a:t>
            </a:r>
          </a:p>
          <a:p>
            <a:endParaRPr lang="en-US" baseline="0" dirty="0"/>
          </a:p>
          <a:p>
            <a:r>
              <a:rPr lang="en-US" baseline="0" dirty="0"/>
              <a:t>The first thing to notice is that the student performance shown on the top has a smaller SEM than the student performance shown on the bottom. As a result, the “At/Near Standard” range for the student on the top is smaller than the student on the bottom. This means that the student on the top was more consistent in the difficulty of items they got right, and the student on the bottom was more variable. In this way, the range for the “At/Near Standard” category are different for these two students.</a:t>
            </a:r>
          </a:p>
          <a:p>
            <a:endParaRPr lang="en-US" baseline="0" dirty="0"/>
          </a:p>
          <a:p>
            <a:r>
              <a:rPr lang="en-US" baseline="0" dirty="0"/>
              <a:t>The next thing to notice is the vertical purple line. This line represents the scale score for the students, and further that both students got the same scale score on the interim. For the student on the top, that vertical line passes through the “Below Standard” category because the scale score is below 1.5 times that student’s SEM. That student’s performance on that interim would be reported as “Below Standard.” But for the student on the bottom, that vertical line passes through the “At/Near Standard” category, so that student would receive a reporting of “At/Near Standard.”</a:t>
            </a:r>
          </a:p>
          <a:p>
            <a:endParaRPr lang="en-US" baseline="0" dirty="0"/>
          </a:p>
          <a:p>
            <a:r>
              <a:rPr lang="en-US" baseline="0" dirty="0"/>
              <a:t>So, from a technical perspective, that’s how the categories for student performance are determined. But for this example, why does it make sense that these two students, with the same scale score, got different reporting category results? It’s all about the SEM and our level of certainty that the “Below Standard” category accurately represents the student’s performance. For the student on the top, because they had more consistent performance (evidenced by a smaller SEM) </a:t>
            </a:r>
            <a:r>
              <a:rPr lang="en-US" b="1" baseline="0" dirty="0"/>
              <a:t>and </a:t>
            </a:r>
            <a:r>
              <a:rPr lang="en-US" b="0" baseline="0" dirty="0"/>
              <a:t>the scale score was outside 1.5 times that SEM, we are confident enough to say that the student’s performance is best categorized as Below Standard. It is unlikely, given that student’s SEM, that if they took the interim again that they would get at least a 2552 on the interim.</a:t>
            </a:r>
          </a:p>
          <a:p>
            <a:endParaRPr lang="en-US" b="0" baseline="0" dirty="0"/>
          </a:p>
          <a:p>
            <a:r>
              <a:rPr lang="en-US" b="0" baseline="0" dirty="0"/>
              <a:t>The student on the bottom, however, because their performance was more varied (as evidenced by their higher SEM), we’re less confident that “Below Standard” accurately reflects their performance. It is possible that, if the student were to take the interim again, they might get a scale score of 2552 or higher, so “Below Standard” is not as good a descriptor as “At/Near Standard” of that student performance on that interim.</a:t>
            </a:r>
          </a:p>
          <a:p>
            <a:endParaRPr lang="en-US" b="0" baseline="0" dirty="0"/>
          </a:p>
          <a:p>
            <a:r>
              <a:rPr lang="en-US" b="0" baseline="0" dirty="0"/>
              <a:t>Finally, because these students had different SEMs, it is certain that they got different combinations of items correct on the interim. An examination of the skills each student was able to demonstrate on that interim, in combination with other evidence gathered informally and formally by the teacher, should be used to determine the instructional interventions needed for each student.</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53</a:t>
            </a:fld>
            <a:endParaRPr lang="en-US"/>
          </a:p>
        </p:txBody>
      </p:sp>
    </p:spTree>
    <p:extLst>
      <p:ext uri="{BB962C8B-B14F-4D97-AF65-F5344CB8AC3E}">
        <p14:creationId xmlns:p14="http://schemas.microsoft.com/office/powerpoint/2010/main" val="3873768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Finally, we want to describe a few additional things users can do in SRS. I am going to hand it over to Kara for this review</a:t>
            </a:r>
          </a:p>
        </p:txBody>
      </p:sp>
      <p:sp>
        <p:nvSpPr>
          <p:cNvPr id="4" name="Slide Number Placeholder 3"/>
          <p:cNvSpPr>
            <a:spLocks noGrp="1"/>
          </p:cNvSpPr>
          <p:nvPr>
            <p:ph type="sldNum" sz="quarter" idx="10"/>
          </p:nvPr>
        </p:nvSpPr>
        <p:spPr/>
        <p:txBody>
          <a:bodyPr/>
          <a:lstStyle/>
          <a:p>
            <a:fld id="{71CD1C34-72C1-4C67-AAFF-0B8CE9936A77}" type="slidenum">
              <a:rPr lang="en-US" smtClean="0"/>
              <a:t>54</a:t>
            </a:fld>
            <a:endParaRPr lang="en-US"/>
          </a:p>
        </p:txBody>
      </p:sp>
    </p:spTree>
    <p:extLst>
      <p:ext uri="{BB962C8B-B14F-4D97-AF65-F5344CB8AC3E}">
        <p14:creationId xmlns:p14="http://schemas.microsoft.com/office/powerpoint/2010/main" val="3374034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a:t>
            </a:r>
            <a:r>
              <a:rPr lang="en-US" sz="1200" baseline="0" dirty="0"/>
              <a:t>	</a:t>
            </a:r>
            <a:r>
              <a:rPr lang="en-US" dirty="0"/>
              <a:t>[Smarter System User Guide pg. 86-87]</a:t>
            </a:r>
          </a:p>
          <a:p>
            <a:endParaRPr lang="en-US" dirty="0"/>
          </a:p>
          <a:p>
            <a:r>
              <a:rPr lang="en-US" dirty="0"/>
              <a:t>District level users (DC and DA roles) can add more instructional resources to the Instructional Resources button on the IAB Results View panel. Let’s say teachers in your district have worked together to create some listening resources connected to an IAB. You can link to the webpage where those resources are available. In the Administrator Tools panel of the home page, click on Instructional Resources. To add a new resource, click on the Create button. The window shown in this screenshot will open. You’ll need to select the assessment that you want the resource connected to. Then select the district or school you want to have access to the resource. In the Performance Level, you can pick all levels or a particular level. Then enter the </a:t>
            </a:r>
            <a:r>
              <a:rPr lang="en-US" dirty="0" err="1"/>
              <a:t>url</a:t>
            </a:r>
            <a:r>
              <a:rPr lang="en-US" dirty="0"/>
              <a:t> for the webpage where the resources is available. Last, click “Create”.</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55</a:t>
            </a:fld>
            <a:endParaRPr lang="en-US"/>
          </a:p>
        </p:txBody>
      </p:sp>
    </p:spTree>
    <p:extLst>
      <p:ext uri="{BB962C8B-B14F-4D97-AF65-F5344CB8AC3E}">
        <p14:creationId xmlns:p14="http://schemas.microsoft.com/office/powerpoint/2010/main" val="4214985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a:t>
            </a:r>
            <a:r>
              <a:rPr lang="en-US" sz="1200" baseline="0" dirty="0"/>
              <a:t>	</a:t>
            </a:r>
            <a:r>
              <a:rPr lang="en-US" dirty="0"/>
              <a:t>[Smarter System User Guide pg. 73-80]</a:t>
            </a:r>
          </a:p>
          <a:p>
            <a:endParaRPr lang="en-US" dirty="0"/>
          </a:p>
          <a:p>
            <a:r>
              <a:rPr lang="en-US" dirty="0"/>
              <a:t>District</a:t>
            </a:r>
            <a:r>
              <a:rPr lang="en-US" baseline="0" dirty="0"/>
              <a:t> and School users can export district or school testing data for all students into a .csv file. This file will include all the assessment data for students in the district or school selected. Depending on their permissions, users can choose how many schools are included in the report.</a:t>
            </a:r>
          </a:p>
          <a:p>
            <a:endParaRPr lang="en-US" baseline="0" dirty="0"/>
          </a:p>
          <a:p>
            <a:r>
              <a:rPr lang="en-US" baseline="0" dirty="0"/>
              <a:t>There is no filtering or customizing of the data that gets pulled from SRS into this report; the report will include all testing data for all students in the selected schools and/or districts. However, as an export into a .csv file format, the .csv file can be modified after it is exported.</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56</a:t>
            </a:fld>
            <a:endParaRPr lang="en-US"/>
          </a:p>
        </p:txBody>
      </p:sp>
    </p:spTree>
    <p:extLst>
      <p:ext uri="{BB962C8B-B14F-4D97-AF65-F5344CB8AC3E}">
        <p14:creationId xmlns:p14="http://schemas.microsoft.com/office/powerpoint/2010/main" val="1924441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a:t>
            </a:r>
            <a:r>
              <a:rPr lang="en-US" sz="1200" baseline="0" dirty="0"/>
              <a:t>	</a:t>
            </a:r>
            <a:r>
              <a:rPr lang="en-US" dirty="0"/>
              <a:t>[Smarter System User Guide pg. 55-74]</a:t>
            </a:r>
          </a:p>
          <a:p>
            <a:endParaRPr lang="en-US" dirty="0"/>
          </a:p>
          <a:p>
            <a:r>
              <a:rPr lang="en-US" dirty="0"/>
              <a:t>In addition</a:t>
            </a:r>
            <a:r>
              <a:rPr lang="en-US" baseline="0" dirty="0"/>
              <a:t> to the “all school or all district” export reports, s</a:t>
            </a:r>
            <a:r>
              <a:rPr lang="en-US" dirty="0"/>
              <a:t>chool</a:t>
            </a:r>
            <a:r>
              <a:rPr lang="en-US" baseline="0" dirty="0"/>
              <a:t> and district users can create custom aggregate reports to show results of groups of students. These include:</a:t>
            </a:r>
          </a:p>
          <a:p>
            <a:pPr marL="171450" indent="-171450">
              <a:buFont typeface="Arial" panose="020B0604020202020204" pitchFamily="34" charset="0"/>
              <a:buChar char="•"/>
            </a:pPr>
            <a:r>
              <a:rPr lang="en-US" baseline="0" dirty="0"/>
              <a:t>Yearly reports to show student results for the year by school or grade</a:t>
            </a:r>
          </a:p>
          <a:p>
            <a:pPr marL="171450" indent="-171450">
              <a:buFont typeface="Arial" panose="020B0604020202020204" pitchFamily="34" charset="0"/>
              <a:buChar char="•"/>
            </a:pPr>
            <a:r>
              <a:rPr lang="en-US" baseline="0" dirty="0"/>
              <a:t>Longitudinal reports, which show results over time. </a:t>
            </a:r>
            <a:r>
              <a:rPr lang="en-US" b="1" baseline="0" dirty="0"/>
              <a:t>Note:</a:t>
            </a:r>
            <a:r>
              <a:rPr lang="en-US" baseline="0" dirty="0"/>
              <a:t> these reports require multiple years of summative assessment data which are not available within SRS yet.</a:t>
            </a:r>
          </a:p>
          <a:p>
            <a:pPr marL="171450" indent="-171450">
              <a:buFont typeface="Arial" panose="020B0604020202020204" pitchFamily="34" charset="0"/>
              <a:buChar char="•"/>
            </a:pPr>
            <a:r>
              <a:rPr lang="en-US" baseline="0" dirty="0"/>
              <a:t>Claim reports that drill down into student performance on summative tests by sub-score</a:t>
            </a:r>
          </a:p>
          <a:p>
            <a:pPr marL="171450" indent="-171450">
              <a:buFont typeface="Arial" panose="020B0604020202020204" pitchFamily="34" charset="0"/>
              <a:buChar char="•"/>
            </a:pPr>
            <a:r>
              <a:rPr lang="en-US" baseline="0" dirty="0"/>
              <a:t>And Target reports that further drill down into student performance on related sets of math and ELA standards.</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57</a:t>
            </a:fld>
            <a:endParaRPr lang="en-US"/>
          </a:p>
        </p:txBody>
      </p:sp>
    </p:spTree>
    <p:extLst>
      <p:ext uri="{BB962C8B-B14F-4D97-AF65-F5344CB8AC3E}">
        <p14:creationId xmlns:p14="http://schemas.microsoft.com/office/powerpoint/2010/main" val="2430211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a:t>
            </a:r>
            <a:r>
              <a:rPr lang="en-US" sz="1200" baseline="0" dirty="0"/>
              <a:t>	</a:t>
            </a:r>
            <a:r>
              <a:rPr lang="en-US" dirty="0"/>
              <a:t>[Smarter System User Guide pg. 58]</a:t>
            </a:r>
          </a:p>
          <a:p>
            <a:endParaRPr lang="en-US" dirty="0"/>
          </a:p>
          <a:p>
            <a:r>
              <a:rPr lang="en-US" dirty="0"/>
              <a:t>Users will need to select some assessment attributes to start building the report. These are the same attributes we described earlier when discussing the Advanced Filters.</a:t>
            </a:r>
          </a:p>
        </p:txBody>
      </p:sp>
      <p:sp>
        <p:nvSpPr>
          <p:cNvPr id="4" name="Slide Number Placeholder 3"/>
          <p:cNvSpPr>
            <a:spLocks noGrp="1"/>
          </p:cNvSpPr>
          <p:nvPr>
            <p:ph type="sldNum" sz="quarter" idx="5"/>
          </p:nvPr>
        </p:nvSpPr>
        <p:spPr/>
        <p:txBody>
          <a:bodyPr/>
          <a:lstStyle/>
          <a:p>
            <a:fld id="{71CD1C34-72C1-4C67-AAFF-0B8CE9936A77}" type="slidenum">
              <a:rPr lang="en-US" smtClean="0"/>
              <a:t>58</a:t>
            </a:fld>
            <a:endParaRPr lang="en-US"/>
          </a:p>
        </p:txBody>
      </p:sp>
    </p:spTree>
    <p:extLst>
      <p:ext uri="{BB962C8B-B14F-4D97-AF65-F5344CB8AC3E}">
        <p14:creationId xmlns:p14="http://schemas.microsoft.com/office/powerpoint/2010/main" val="3794614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a:t>
            </a:r>
            <a:r>
              <a:rPr lang="en-US" sz="1200" baseline="0" dirty="0"/>
              <a:t>	</a:t>
            </a:r>
            <a:r>
              <a:rPr lang="en-US" dirty="0"/>
              <a:t>[Smarter System User Guide pg. 61-66]</a:t>
            </a:r>
          </a:p>
          <a:p>
            <a:endParaRPr lang="en-US" dirty="0"/>
          </a:p>
          <a:p>
            <a:r>
              <a:rPr lang="en-US" dirty="0"/>
              <a:t>Users can choose to disaggregate the data by a variety of combinations of demographic and program eligibility categories, again, with the same choices as in the Advanced Filters.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59</a:t>
            </a:fld>
            <a:endParaRPr lang="en-US"/>
          </a:p>
        </p:txBody>
      </p:sp>
    </p:spTree>
    <p:extLst>
      <p:ext uri="{BB962C8B-B14F-4D97-AF65-F5344CB8AC3E}">
        <p14:creationId xmlns:p14="http://schemas.microsoft.com/office/powerpoint/2010/main" val="329258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t>
            </a:r>
            <a:r>
              <a:rPr lang="en-US" sz="1200" kern="1200" dirty="0">
                <a:solidFill>
                  <a:schemeClr val="tx1"/>
                </a:solidFill>
                <a:latin typeface="+mn-lt"/>
                <a:ea typeface="+mn-ea"/>
                <a:cs typeface="+mn-cs"/>
              </a:rPr>
              <a:t>Kara: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Washington SRS “live production” site is accessible through the WCAP Portal. This is where test results for students from WA are displayed. From the WCAP Portal, select the SRS card and use the same login credentials as you use for all the other systems on the Portal (such as TIDE or the TA Interface).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Additionally, there is a practice site called the “WA Sandbox”. This site is publicly available, so feel free to share the </a:t>
            </a:r>
            <a:r>
              <a:rPr lang="en-US" sz="1200" kern="1200" dirty="0" err="1">
                <a:solidFill>
                  <a:schemeClr val="tx1"/>
                </a:solidFill>
                <a:latin typeface="+mn-lt"/>
                <a:ea typeface="+mn-ea"/>
                <a:cs typeface="+mn-cs"/>
              </a:rPr>
              <a:t>url</a:t>
            </a:r>
            <a:r>
              <a:rPr lang="en-US" sz="1200" kern="1200" dirty="0">
                <a:solidFill>
                  <a:schemeClr val="tx1"/>
                </a:solidFill>
                <a:latin typeface="+mn-lt"/>
                <a:ea typeface="+mn-ea"/>
                <a:cs typeface="+mn-cs"/>
              </a:rPr>
              <a:t> with teachers and other stakeholders interested in seeing the system.  The Washington Sandbox site is what is sounds like: a sandbox to play around in. If you want to see what results might look like before your students take a test, or to train others in how to use the SRS, the Sandbox is a "no harm, no foul" place to explore. There are a few spots in the Sandbox where it doesn’t accurately reflect some of the user permissions we have set for WA users in the live production site. We’ll point those out when we encounter them in this 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 can get to the Sandbox site using the URL on the screen. You will choose a user role, and then select Enter Sandbox. We will go into the Sandbox later in the presentation, so please stick with us here for a bit.</a:t>
            </a:r>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06076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The Yearly Reports will be the place to see overall district and school results together. This screenshot is from the California SRS Sandbox because it has summative results already in it. Don’t be worried when you look at the report preview section of the screen and the percentages all look the same—it’s just a preview section. You need to name and create the report to see the actual numbers.</a:t>
            </a:r>
          </a:p>
        </p:txBody>
      </p:sp>
      <p:sp>
        <p:nvSpPr>
          <p:cNvPr id="4" name="Slide Number Placeholder 3"/>
          <p:cNvSpPr>
            <a:spLocks noGrp="1"/>
          </p:cNvSpPr>
          <p:nvPr>
            <p:ph type="sldNum" sz="quarter" idx="5"/>
          </p:nvPr>
        </p:nvSpPr>
        <p:spPr/>
        <p:txBody>
          <a:bodyPr/>
          <a:lstStyle/>
          <a:p>
            <a:fld id="{71CD1C34-72C1-4C67-AAFF-0B8CE9936A77}" type="slidenum">
              <a:rPr lang="en-US" smtClean="0"/>
              <a:t>60</a:t>
            </a:fld>
            <a:endParaRPr lang="en-US"/>
          </a:p>
        </p:txBody>
      </p:sp>
    </p:spTree>
    <p:extLst>
      <p:ext uri="{BB962C8B-B14F-4D97-AF65-F5344CB8AC3E}">
        <p14:creationId xmlns:p14="http://schemas.microsoft.com/office/powerpoint/2010/main" val="650770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Longitudinal Reports track summative assessment performance for a single student population as they progress through different grades. In addition to presenting data in a table, it includes a line graph showing how performance of the population changed from grade to grade. This screenshot is also from the California Sandbox. The Longitudinal data button will not be available in the WA Sandbox or in the live production site this school year, since we don’t have any summative data. This button won’t be available until we have at least 2 years of summative data in SRS.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61</a:t>
            </a:fld>
            <a:endParaRPr lang="en-US"/>
          </a:p>
        </p:txBody>
      </p:sp>
    </p:spTree>
    <p:extLst>
      <p:ext uri="{BB962C8B-B14F-4D97-AF65-F5344CB8AC3E}">
        <p14:creationId xmlns:p14="http://schemas.microsoft.com/office/powerpoint/2010/main" val="2379447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a:t>
            </a:r>
            <a:r>
              <a:rPr lang="en-US" sz="1200" baseline="0" dirty="0"/>
              <a:t>	</a:t>
            </a:r>
            <a:r>
              <a:rPr lang="en-US" dirty="0"/>
              <a:t>[Smarter System User Guide pg. 59-60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Claim reports are available for ICAs and summative assessments to give administrators a view of how students perform across sub-scores or claims within a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screenshot we have selected both Math and ELA so you can see each of the claim categories available. We selected two math claims: concepts and procedures, as well as communicating reasoning. We selected on the writing claim for ELA. Users can pick as many or as few categories as they would like for the report.</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62</a:t>
            </a:fld>
            <a:endParaRPr lang="en-US"/>
          </a:p>
        </p:txBody>
      </p:sp>
    </p:spTree>
    <p:extLst>
      <p:ext uri="{BB962C8B-B14F-4D97-AF65-F5344CB8AC3E}">
        <p14:creationId xmlns:p14="http://schemas.microsoft.com/office/powerpoint/2010/main" val="3562196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Kara </a:t>
            </a:r>
            <a:r>
              <a:rPr lang="en-US" sz="1200" baseline="0" dirty="0"/>
              <a:t>	</a:t>
            </a:r>
            <a:r>
              <a:rPr lang="en-US" dirty="0"/>
              <a:t>[Smarter System User Guide pg. 53-54]</a:t>
            </a:r>
          </a:p>
          <a:p>
            <a:endParaRPr lang="en-US" dirty="0"/>
          </a:p>
          <a:p>
            <a:r>
              <a:rPr lang="en-US" dirty="0"/>
              <a:t>Target Reports are only available for Math and ELA Summative tests</a:t>
            </a:r>
          </a:p>
          <a:p>
            <a:r>
              <a:rPr lang="en-US" dirty="0"/>
              <a:t>Teachers can access Target Reports in the Results View Table for each of their groups (see slide 12).</a:t>
            </a:r>
          </a:p>
          <a:p>
            <a:r>
              <a:rPr lang="en-US" dirty="0"/>
              <a:t>SCs, DAs, and DCs, will access them via Custom Aggregate Reports.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63</a:t>
            </a:fld>
            <a:endParaRPr lang="en-US"/>
          </a:p>
        </p:txBody>
      </p:sp>
    </p:spTree>
    <p:extLst>
      <p:ext uri="{BB962C8B-B14F-4D97-AF65-F5344CB8AC3E}">
        <p14:creationId xmlns:p14="http://schemas.microsoft.com/office/powerpoint/2010/main" val="10753153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We are starting to wrap up. Please put your final questions or comments into the Q&amp;A box.</a:t>
            </a:r>
          </a:p>
        </p:txBody>
      </p:sp>
      <p:sp>
        <p:nvSpPr>
          <p:cNvPr id="4" name="Slide Number Placeholder 3"/>
          <p:cNvSpPr>
            <a:spLocks noGrp="1"/>
          </p:cNvSpPr>
          <p:nvPr>
            <p:ph type="sldNum" sz="quarter" idx="5"/>
          </p:nvPr>
        </p:nvSpPr>
        <p:spPr/>
        <p:txBody>
          <a:bodyPr/>
          <a:lstStyle/>
          <a:p>
            <a:fld id="{71CD1C34-72C1-4C67-AAFF-0B8CE9936A77}" type="slidenum">
              <a:rPr lang="en-US" smtClean="0"/>
              <a:t>64</a:t>
            </a:fld>
            <a:endParaRPr lang="en-US"/>
          </a:p>
        </p:txBody>
      </p:sp>
    </p:spTree>
    <p:extLst>
      <p:ext uri="{BB962C8B-B14F-4D97-AF65-F5344CB8AC3E}">
        <p14:creationId xmlns:p14="http://schemas.microsoft.com/office/powerpoint/2010/main" val="1260407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For those schools</a:t>
            </a:r>
            <a:r>
              <a:rPr lang="en-US" baseline="0" dirty="0"/>
              <a:t> and districts that have administered interims, results have been available in SRS since September 2020. Reporting of summative test results, once students have taken those, is planned to start showing in SRS in the spring of 2021.</a:t>
            </a:r>
            <a:endParaRPr lang="en-US" dirty="0"/>
          </a:p>
          <a:p>
            <a:endParaRPr lang="en-US" dirty="0"/>
          </a:p>
          <a:p>
            <a:r>
              <a:rPr lang="en-US" dirty="0"/>
              <a:t>We</a:t>
            </a:r>
            <a:r>
              <a:rPr lang="en-US" baseline="0" dirty="0"/>
              <a:t> also invite you to get into Washington’s SRS Sandbox and explore the features and reports available in that system. It is publically-available and a great place to try out new things and train others for using the Smarter Reporting System.</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65</a:t>
            </a:fld>
            <a:endParaRPr lang="en-US"/>
          </a:p>
        </p:txBody>
      </p:sp>
    </p:spTree>
    <p:extLst>
      <p:ext uri="{BB962C8B-B14F-4D97-AF65-F5344CB8AC3E}">
        <p14:creationId xmlns:p14="http://schemas.microsoft.com/office/powerpoint/2010/main" val="386496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We created a “Smarter Reporting System Introduction” document for you. It is in the “User Guides and Manuals” section of the resources on the WCAP Portal. It has some step-by-step instructions for basic tasks in the SRS. </a:t>
            </a:r>
          </a:p>
          <a:p>
            <a:endParaRPr lang="en-US" dirty="0"/>
          </a:p>
          <a:p>
            <a:r>
              <a:rPr lang="en-US" dirty="0"/>
              <a:t>The full User Guide for the SRS is available to download from within the WA Sandbox or the live production site. Smarter last updated this is 2019. When you download the final version of this slide deck, the notes section will include relevant page numbers from the User Guide about that topic. We are planning to make a WA-specific version of that document for next school year.</a:t>
            </a:r>
          </a:p>
          <a:p>
            <a:endParaRPr lang="en-US" dirty="0"/>
          </a:p>
          <a:p>
            <a:r>
              <a:rPr lang="en-US" dirty="0"/>
              <a:t>If you run into trouble with the SRS, please contact the CAI Helpdesk. We encourage you to take screenshots of the issue and be as specific as possible. </a:t>
            </a:r>
          </a:p>
          <a:p>
            <a:endParaRPr lang="en-US" dirty="0"/>
          </a:p>
          <a:p>
            <a:r>
              <a:rPr lang="en-US" dirty="0"/>
              <a:t>If you have general systems questions or have suggestions for the two documents on the left or for future trainings, please contact Anton and me. If you have questions about the assessments themselves, please contact Maja for ELA and Serena for Math.</a:t>
            </a:r>
          </a:p>
        </p:txBody>
      </p:sp>
      <p:sp>
        <p:nvSpPr>
          <p:cNvPr id="4" name="Slide Number Placeholder 3"/>
          <p:cNvSpPr>
            <a:spLocks noGrp="1"/>
          </p:cNvSpPr>
          <p:nvPr>
            <p:ph type="sldNum" sz="quarter" idx="5"/>
          </p:nvPr>
        </p:nvSpPr>
        <p:spPr/>
        <p:txBody>
          <a:bodyPr/>
          <a:lstStyle/>
          <a:p>
            <a:fld id="{71CD1C34-72C1-4C67-AAFF-0B8CE9936A77}" type="slidenum">
              <a:rPr lang="en-US" smtClean="0"/>
              <a:t>66</a:t>
            </a:fld>
            <a:endParaRPr lang="en-US"/>
          </a:p>
        </p:txBody>
      </p:sp>
    </p:spTree>
    <p:extLst>
      <p:ext uri="{BB962C8B-B14F-4D97-AF65-F5344CB8AC3E}">
        <p14:creationId xmlns:p14="http://schemas.microsoft.com/office/powerpoint/2010/main" val="2851298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And lastly….the materials from this training will be available in the Modules folder for both the TA and TC users. Scroll down to the section “</a:t>
            </a:r>
            <a:r>
              <a:rPr lang="en-US" sz="1200" kern="1200" dirty="0">
                <a:solidFill>
                  <a:schemeClr val="tx1"/>
                </a:solidFill>
                <a:effectLst/>
                <a:latin typeface="+mn-lt"/>
                <a:ea typeface="+mn-ea"/>
                <a:cs typeface="+mn-cs"/>
              </a:rPr>
              <a:t>Smarter Reporting System Training—draft”</a:t>
            </a:r>
          </a:p>
          <a:p>
            <a:endParaRPr lang="en-US" dirty="0"/>
          </a:p>
          <a:p>
            <a:r>
              <a:rPr lang="en-US" dirty="0"/>
              <a:t>The draft slides are available now. The final slides, which include the ever-important notes section with our script, will be available by next Monday, Feb 1. </a:t>
            </a:r>
          </a:p>
          <a:p>
            <a:r>
              <a:rPr lang="en-US" dirty="0"/>
              <a:t>The Q&amp;A document, which will have answers to the questions you posed in the Q&amp;A and Chat, will be available by the following Monday Feb 8. </a:t>
            </a:r>
          </a:p>
          <a:p>
            <a:r>
              <a:rPr lang="en-US" dirty="0"/>
              <a:t>The Recording may take a little bit longer. We need to check that the closed captioning is correct. All the acronyms we use can be a bit funny, and we need to correct them.</a:t>
            </a:r>
          </a:p>
        </p:txBody>
      </p:sp>
      <p:sp>
        <p:nvSpPr>
          <p:cNvPr id="4" name="Slide Number Placeholder 3"/>
          <p:cNvSpPr>
            <a:spLocks noGrp="1"/>
          </p:cNvSpPr>
          <p:nvPr>
            <p:ph type="sldNum" sz="quarter" idx="5"/>
          </p:nvPr>
        </p:nvSpPr>
        <p:spPr/>
        <p:txBody>
          <a:bodyPr/>
          <a:lstStyle/>
          <a:p>
            <a:fld id="{71CD1C34-72C1-4C67-AAFF-0B8CE9936A77}" type="slidenum">
              <a:rPr lang="en-US" smtClean="0"/>
              <a:t>67</a:t>
            </a:fld>
            <a:endParaRPr lang="en-US"/>
          </a:p>
        </p:txBody>
      </p:sp>
    </p:spTree>
    <p:extLst>
      <p:ext uri="{BB962C8B-B14F-4D97-AF65-F5344CB8AC3E}">
        <p14:creationId xmlns:p14="http://schemas.microsoft.com/office/powerpoint/2010/main" val="411971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  	[Smarter System User Guide pg. 8-10]</a:t>
            </a:r>
          </a:p>
          <a:p>
            <a:endParaRPr lang="en-US" dirty="0"/>
          </a:p>
          <a:p>
            <a:r>
              <a:rPr lang="en-US" dirty="0"/>
              <a:t>When users log into the Smarter Reporting System, they are directed to the Home Page. This page allows users to perform tasks based on their assigned roles.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users will be able to access the user guide, interpretive guide, and any reports they have created. These resources are available across the top side of the screen, and right side of this screen has links to the user guide and interpretive guide as well. These 2 guides are currently the generic, Smarter Balanced produced versions of the documents. We will likely have WA-specific versions of these documents next school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and district administrators (users with SC, DC, or DA roles in TIDE) have access to a variety of management tools. These are in the “Administrator Tools” panel on this screenshot. We’ll discuss most of these tools at the end of this training, with the exception of the “embargo” tool. That is our first “sandbox caveat” …the embargo tool shows as available in the Sandbox site, but is not available to WA users in the live production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and district administrators will have all 3 panels under the heading “Access Assessment Results” on this screenshot: search by student, search by school, and assigned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Teachers (users with the TA role in TIDE) will have 2 panels under the heading “Access Assessment Results” on this screenshot: the “search by student” and “assigned groups” panels.</a:t>
            </a:r>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417018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Kara</a:t>
            </a:r>
          </a:p>
          <a:p>
            <a:endParaRPr lang="en-US" dirty="0"/>
          </a:p>
          <a:p>
            <a:r>
              <a:rPr lang="en-US" dirty="0"/>
              <a:t>A very important note is that users with multiple roles in TIDE will go into the SRS with their highest level of role…even if you log into TIDE with a lower role. In other words, users cannot impersonate a lower-level role in the SRS.</a:t>
            </a:r>
          </a:p>
          <a:p>
            <a:endParaRPr lang="en-US" dirty="0"/>
          </a:p>
          <a:p>
            <a:r>
              <a:rPr lang="en-US" dirty="0"/>
              <a:t>This brings us to a side note about the Cambium systems in the WCAP Portal: users with a DC, DA, or SC role do not have to have a separate TA role to use the TA Interface for administering tests. </a:t>
            </a:r>
          </a:p>
          <a:p>
            <a:endParaRPr lang="en-US" dirty="0"/>
          </a:p>
          <a:p>
            <a:r>
              <a:rPr lang="en-US" dirty="0"/>
              <a:t>We encourage DACs to clean up roles in TIDE if needed based on this information.</a:t>
            </a:r>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36659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sz="1200" baseline="0" dirty="0"/>
              <a:t>Kara 	</a:t>
            </a:r>
            <a:r>
              <a:rPr lang="en-US" dirty="0"/>
              <a:t>[Smarter System User Guide pg. 18]</a:t>
            </a:r>
          </a:p>
          <a:p>
            <a:endParaRPr lang="en-US" sz="1200" baseline="0" dirty="0"/>
          </a:p>
          <a:p>
            <a:r>
              <a:rPr lang="en-US" sz="1200" baseline="0" dirty="0"/>
              <a:t>From the home page, teachers and administrators can access student test results.</a:t>
            </a:r>
          </a:p>
          <a:p>
            <a:endParaRPr lang="en-US" sz="1200" baseline="0" dirty="0"/>
          </a:p>
          <a:p>
            <a:r>
              <a:rPr lang="en-US" sz="1200" baseline="0" dirty="0"/>
              <a:t>All users can view </a:t>
            </a:r>
            <a:r>
              <a:rPr lang="en-US" sz="1200" dirty="0"/>
              <a:t>student results by individual student by entering the student’s SSID in the Search by Student field.</a:t>
            </a:r>
          </a:p>
          <a:p>
            <a:r>
              <a:rPr lang="en-US" sz="1200" dirty="0"/>
              <a:t>District level users (DA and DC) can see results for any student in their district.</a:t>
            </a:r>
          </a:p>
          <a:p>
            <a:r>
              <a:rPr lang="en-US" sz="1200" dirty="0"/>
              <a:t>School level users (SC) can only see results for the students in their school.</a:t>
            </a:r>
          </a:p>
          <a:p>
            <a:r>
              <a:rPr lang="en-US" sz="1200" dirty="0"/>
              <a:t>Teachers (TA’s) can only see the results for students that have been assigned to them within the SRS.</a:t>
            </a:r>
          </a:p>
          <a:p>
            <a:endParaRPr lang="en-US" sz="1200" dirty="0"/>
          </a:p>
          <a:p>
            <a:r>
              <a:rPr lang="en-US" sz="1200" dirty="0"/>
              <a:t>These “Assigned Groups” are the key to teachers seeing student assessment results. We will talk later in this presentation about how district/school level users assign groups of students to teachers.</a:t>
            </a:r>
          </a:p>
          <a:p>
            <a:r>
              <a:rPr lang="en-US" sz="1200" dirty="0"/>
              <a:t>Once students have been assigned to a teacher, the teacher can access results through those assigned groups.</a:t>
            </a:r>
          </a:p>
          <a:p>
            <a:endParaRPr lang="en-US" sz="1200" dirty="0"/>
          </a:p>
          <a:p>
            <a:r>
              <a:rPr lang="en-US" sz="1200" dirty="0"/>
              <a:t>Teachers may also choose to create new groups from</a:t>
            </a:r>
            <a:r>
              <a:rPr lang="en-US" sz="1200" baseline="0" dirty="0"/>
              <a:t> students assigned to them </a:t>
            </a:r>
            <a:r>
              <a:rPr lang="en-US" sz="1200" dirty="0"/>
              <a:t>for customized reporting. Those groups will show on the “My Groups” tab. Again, we will talk about that a bit later.</a:t>
            </a:r>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516117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422557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8299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33661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47252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8770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186459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1207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1/27/2021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s://reporting-demo.smarterbalanced.org/sandbox-login?sandbox=WA_S005"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hyperlink" Target="https://rdw-stage-reporting.rdw.smarterbalanced.org/sandbox-login?sandbox=CA_S028"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a.portal.cambiumast.com/resources/user-guides-and-manuals-ta/" TargetMode="External"/><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Smarter Reporting System</a:t>
            </a:r>
          </a:p>
        </p:txBody>
      </p:sp>
      <p:sp>
        <p:nvSpPr>
          <p:cNvPr id="23" name="Subtitle 22"/>
          <p:cNvSpPr>
            <a:spLocks noGrp="1"/>
          </p:cNvSpPr>
          <p:nvPr>
            <p:ph type="subTitle" idx="1"/>
          </p:nvPr>
        </p:nvSpPr>
        <p:spPr/>
        <p:txBody>
          <a:bodyPr/>
          <a:lstStyle/>
          <a:p>
            <a:r>
              <a:rPr lang="en-US" dirty="0"/>
              <a:t>Introduction for Washington Educators</a:t>
            </a:r>
          </a:p>
          <a:p>
            <a:r>
              <a:rPr lang="en-US" dirty="0"/>
              <a:t>Winter 2021</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4B16-997C-46A3-AA2A-4066B5ECDB8B}"/>
              </a:ext>
            </a:extLst>
          </p:cNvPr>
          <p:cNvSpPr>
            <a:spLocks noGrp="1"/>
          </p:cNvSpPr>
          <p:nvPr>
            <p:ph type="title"/>
          </p:nvPr>
        </p:nvSpPr>
        <p:spPr/>
        <p:txBody>
          <a:bodyPr/>
          <a:lstStyle/>
          <a:p>
            <a:r>
              <a:rPr lang="en-US" dirty="0"/>
              <a:t>Accessing Individual Student Results</a:t>
            </a:r>
          </a:p>
        </p:txBody>
      </p:sp>
      <p:sp>
        <p:nvSpPr>
          <p:cNvPr id="3" name="Content Placeholder 2">
            <a:extLst>
              <a:ext uri="{FF2B5EF4-FFF2-40B4-BE49-F238E27FC236}">
                <a16:creationId xmlns:a16="http://schemas.microsoft.com/office/drawing/2014/main" id="{D74732D1-D61D-4E02-B67D-F63C1BBB4837}"/>
              </a:ext>
            </a:extLst>
          </p:cNvPr>
          <p:cNvSpPr>
            <a:spLocks noGrp="1"/>
          </p:cNvSpPr>
          <p:nvPr>
            <p:ph idx="1"/>
          </p:nvPr>
        </p:nvSpPr>
        <p:spPr>
          <a:xfrm>
            <a:off x="838200" y="1825625"/>
            <a:ext cx="2558143" cy="4255861"/>
          </a:xfrm>
        </p:spPr>
        <p:txBody>
          <a:bodyPr/>
          <a:lstStyle/>
          <a:p>
            <a:r>
              <a:rPr lang="en-US" dirty="0"/>
              <a:t>Student Test History Report page</a:t>
            </a:r>
          </a:p>
          <a:p>
            <a:r>
              <a:rPr lang="en-US" dirty="0"/>
              <a:t>View multiple content areas and test results together</a:t>
            </a:r>
          </a:p>
        </p:txBody>
      </p:sp>
      <p:sp>
        <p:nvSpPr>
          <p:cNvPr id="4" name="Date Placeholder 3">
            <a:extLst>
              <a:ext uri="{FF2B5EF4-FFF2-40B4-BE49-F238E27FC236}">
                <a16:creationId xmlns:a16="http://schemas.microsoft.com/office/drawing/2014/main" id="{8CA9CAF9-96D6-409F-83D8-01AFC3DDC9C4}"/>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4BBB3663-F2E7-4E7F-A814-7A3D079E0DC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7CC6164A-D3C1-4D39-A862-BCE4A1A31675}"/>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Student test history page with the student name at the top. The first panel has school year, subject, and assessment type dropdowns. &#10;The Student Test History Report panel fills the rest of the screen, with rectangular boxes in a 3 by 2 array. Each box has an image for the assessment, the assessment title, the date the student most recently took the test, and a statement summarizing the students results on that assessment. Example statements shown are &quot;Exceeded Standard&quot; for a summative test, and &quot;Above Standard&quot; for an I A B.">
            <a:extLst>
              <a:ext uri="{FF2B5EF4-FFF2-40B4-BE49-F238E27FC236}">
                <a16:creationId xmlns:a16="http://schemas.microsoft.com/office/drawing/2014/main" id="{ADB5A8A0-C3A7-462E-AED7-50DF39E52D88}"/>
              </a:ext>
            </a:extLst>
          </p:cNvPr>
          <p:cNvPicPr>
            <a:picLocks noChangeAspect="1"/>
          </p:cNvPicPr>
          <p:nvPr/>
        </p:nvPicPr>
        <p:blipFill>
          <a:blip r:embed="rId3"/>
          <a:stretch>
            <a:fillRect/>
          </a:stretch>
        </p:blipFill>
        <p:spPr>
          <a:xfrm>
            <a:off x="3550596" y="1357352"/>
            <a:ext cx="6825304" cy="5316099"/>
          </a:xfrm>
          <a:prstGeom prst="rect">
            <a:avLst/>
          </a:prstGeom>
        </p:spPr>
      </p:pic>
    </p:spTree>
    <p:extLst>
      <p:ext uri="{BB962C8B-B14F-4D97-AF65-F5344CB8AC3E}">
        <p14:creationId xmlns:p14="http://schemas.microsoft.com/office/powerpoint/2010/main" val="13157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6D67-BA03-4EC9-BD7F-27814F8AA9E2}"/>
              </a:ext>
            </a:extLst>
          </p:cNvPr>
          <p:cNvSpPr>
            <a:spLocks noGrp="1"/>
          </p:cNvSpPr>
          <p:nvPr>
            <p:ph type="title"/>
          </p:nvPr>
        </p:nvSpPr>
        <p:spPr/>
        <p:txBody>
          <a:bodyPr/>
          <a:lstStyle/>
          <a:p>
            <a:r>
              <a:rPr lang="en-US" dirty="0"/>
              <a:t>Navigation Pathway</a:t>
            </a:r>
          </a:p>
        </p:txBody>
      </p:sp>
      <p:sp>
        <p:nvSpPr>
          <p:cNvPr id="3" name="Content Placeholder 2">
            <a:extLst>
              <a:ext uri="{FF2B5EF4-FFF2-40B4-BE49-F238E27FC236}">
                <a16:creationId xmlns:a16="http://schemas.microsoft.com/office/drawing/2014/main" id="{2BFCDF53-8021-4A0A-A14E-49F7301C3056}"/>
              </a:ext>
            </a:extLst>
          </p:cNvPr>
          <p:cNvSpPr>
            <a:spLocks noGrp="1"/>
          </p:cNvSpPr>
          <p:nvPr>
            <p:ph idx="1"/>
          </p:nvPr>
        </p:nvSpPr>
        <p:spPr>
          <a:xfrm>
            <a:off x="838200" y="1825625"/>
            <a:ext cx="10515600" cy="1766062"/>
          </a:xfrm>
        </p:spPr>
        <p:txBody>
          <a:bodyPr>
            <a:normAutofit/>
          </a:bodyPr>
          <a:lstStyle/>
          <a:p>
            <a:r>
              <a:rPr lang="en-US" dirty="0"/>
              <a:t>Return to previous pages by following the breadcrumb trail</a:t>
            </a:r>
          </a:p>
          <a:p>
            <a:r>
              <a:rPr lang="en-US" dirty="0"/>
              <a:t>Blue building is “home page”</a:t>
            </a:r>
          </a:p>
          <a:p>
            <a:r>
              <a:rPr lang="en-US" dirty="0"/>
              <a:t>Blue text returns you to that screen</a:t>
            </a:r>
          </a:p>
        </p:txBody>
      </p:sp>
      <p:sp>
        <p:nvSpPr>
          <p:cNvPr id="4" name="Date Placeholder 3">
            <a:extLst>
              <a:ext uri="{FF2B5EF4-FFF2-40B4-BE49-F238E27FC236}">
                <a16:creationId xmlns:a16="http://schemas.microsoft.com/office/drawing/2014/main" id="{D9978EFF-CE6C-435E-ACE1-1F8F10263BA4}"/>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A66004ED-E47E-4B4A-ACA8-B54522F09BE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361183F-FB22-4578-86ED-F58618C95DEE}"/>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banner with house / sample middle school / student">
            <a:extLst>
              <a:ext uri="{FF2B5EF4-FFF2-40B4-BE49-F238E27FC236}">
                <a16:creationId xmlns:a16="http://schemas.microsoft.com/office/drawing/2014/main" id="{E07BB397-5320-4150-B764-B7D36F49B4D6}"/>
              </a:ext>
            </a:extLst>
          </p:cNvPr>
          <p:cNvPicPr>
            <a:picLocks noChangeAspect="1"/>
          </p:cNvPicPr>
          <p:nvPr/>
        </p:nvPicPr>
        <p:blipFill>
          <a:blip r:embed="rId3"/>
          <a:stretch>
            <a:fillRect/>
          </a:stretch>
        </p:blipFill>
        <p:spPr>
          <a:xfrm>
            <a:off x="1107098" y="4440175"/>
            <a:ext cx="3805950" cy="685071"/>
          </a:xfrm>
          <a:prstGeom prst="rect">
            <a:avLst/>
          </a:prstGeom>
          <a:ln>
            <a:solidFill>
              <a:schemeClr val="accent1"/>
            </a:solidFill>
          </a:ln>
        </p:spPr>
      </p:pic>
      <p:pic>
        <p:nvPicPr>
          <p:cNvPr id="8" name="Picture 7" descr="banner with house / manage student groups / upload new or revised groups">
            <a:extLst>
              <a:ext uri="{FF2B5EF4-FFF2-40B4-BE49-F238E27FC236}">
                <a16:creationId xmlns:a16="http://schemas.microsoft.com/office/drawing/2014/main" id="{9A8FB7A4-F3DF-45A0-9EAE-51538A6C6F26}"/>
              </a:ext>
            </a:extLst>
          </p:cNvPr>
          <p:cNvPicPr>
            <a:picLocks noChangeAspect="1"/>
          </p:cNvPicPr>
          <p:nvPr/>
        </p:nvPicPr>
        <p:blipFill>
          <a:blip r:embed="rId4"/>
          <a:stretch>
            <a:fillRect/>
          </a:stretch>
        </p:blipFill>
        <p:spPr>
          <a:xfrm>
            <a:off x="1107098" y="5358795"/>
            <a:ext cx="5937282" cy="685071"/>
          </a:xfrm>
          <a:prstGeom prst="rect">
            <a:avLst/>
          </a:prstGeom>
          <a:ln>
            <a:solidFill>
              <a:schemeClr val="accent1"/>
            </a:solidFill>
          </a:ln>
        </p:spPr>
      </p:pic>
      <p:pic>
        <p:nvPicPr>
          <p:cNvPr id="9" name="Picture 8" descr="banner with house / groups">
            <a:extLst>
              <a:ext uri="{FF2B5EF4-FFF2-40B4-BE49-F238E27FC236}">
                <a16:creationId xmlns:a16="http://schemas.microsoft.com/office/drawing/2014/main" id="{EDFD3619-BDAC-4C41-A9E6-745D03D25853}"/>
              </a:ext>
            </a:extLst>
          </p:cNvPr>
          <p:cNvPicPr>
            <a:picLocks noChangeAspect="1"/>
          </p:cNvPicPr>
          <p:nvPr/>
        </p:nvPicPr>
        <p:blipFill>
          <a:blip r:embed="rId5"/>
          <a:stretch>
            <a:fillRect/>
          </a:stretch>
        </p:blipFill>
        <p:spPr>
          <a:xfrm>
            <a:off x="1107098" y="3591687"/>
            <a:ext cx="1393915" cy="608992"/>
          </a:xfrm>
          <a:prstGeom prst="rect">
            <a:avLst/>
          </a:prstGeom>
          <a:ln>
            <a:solidFill>
              <a:schemeClr val="accent1"/>
            </a:solidFill>
          </a:ln>
        </p:spPr>
      </p:pic>
    </p:spTree>
    <p:extLst>
      <p:ext uri="{BB962C8B-B14F-4D97-AF65-F5344CB8AC3E}">
        <p14:creationId xmlns:p14="http://schemas.microsoft.com/office/powerpoint/2010/main" val="354806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4329F8-ADC6-4A6D-BD76-6E2348DD37C8}"/>
              </a:ext>
            </a:extLst>
          </p:cNvPr>
          <p:cNvSpPr>
            <a:spLocks noGrp="1"/>
          </p:cNvSpPr>
          <p:nvPr>
            <p:ph type="title"/>
          </p:nvPr>
        </p:nvSpPr>
        <p:spPr/>
        <p:txBody>
          <a:bodyPr/>
          <a:lstStyle/>
          <a:p>
            <a:r>
              <a:rPr lang="en-US" dirty="0"/>
              <a:t>Things Teachers Can Do</a:t>
            </a:r>
          </a:p>
        </p:txBody>
      </p:sp>
      <p:sp>
        <p:nvSpPr>
          <p:cNvPr id="8" name="Text Placeholder 7">
            <a:extLst>
              <a:ext uri="{FF2B5EF4-FFF2-40B4-BE49-F238E27FC236}">
                <a16:creationId xmlns:a16="http://schemas.microsoft.com/office/drawing/2014/main" id="{3D6557D4-662C-48E5-9E28-066322B28397}"/>
              </a:ext>
            </a:extLst>
          </p:cNvPr>
          <p:cNvSpPr>
            <a:spLocks noGrp="1"/>
          </p:cNvSpPr>
          <p:nvPr>
            <p:ph type="body" idx="1"/>
          </p:nvPr>
        </p:nvSpPr>
        <p:spPr/>
        <p:txBody>
          <a:bodyPr/>
          <a:lstStyle/>
          <a:p>
            <a:r>
              <a:rPr lang="en-US" dirty="0"/>
              <a:t>Test Administrator (TA) role in TIDE</a:t>
            </a:r>
          </a:p>
        </p:txBody>
      </p:sp>
    </p:spTree>
    <p:extLst>
      <p:ext uri="{BB962C8B-B14F-4D97-AF65-F5344CB8AC3E}">
        <p14:creationId xmlns:p14="http://schemas.microsoft.com/office/powerpoint/2010/main" val="166720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4B16-997C-46A3-AA2A-4066B5ECDB8B}"/>
              </a:ext>
            </a:extLst>
          </p:cNvPr>
          <p:cNvSpPr>
            <a:spLocks noGrp="1"/>
          </p:cNvSpPr>
          <p:nvPr>
            <p:ph type="title"/>
          </p:nvPr>
        </p:nvSpPr>
        <p:spPr/>
        <p:txBody>
          <a:bodyPr/>
          <a:lstStyle/>
          <a:p>
            <a:r>
              <a:rPr lang="en-US" dirty="0"/>
              <a:t>Accessing Student Group Results</a:t>
            </a:r>
          </a:p>
        </p:txBody>
      </p:sp>
      <p:sp>
        <p:nvSpPr>
          <p:cNvPr id="3" name="Content Placeholder 2">
            <a:extLst>
              <a:ext uri="{FF2B5EF4-FFF2-40B4-BE49-F238E27FC236}">
                <a16:creationId xmlns:a16="http://schemas.microsoft.com/office/drawing/2014/main" id="{D74732D1-D61D-4E02-B67D-F63C1BBB4837}"/>
              </a:ext>
            </a:extLst>
          </p:cNvPr>
          <p:cNvSpPr>
            <a:spLocks noGrp="1"/>
          </p:cNvSpPr>
          <p:nvPr>
            <p:ph idx="1"/>
          </p:nvPr>
        </p:nvSpPr>
        <p:spPr>
          <a:xfrm>
            <a:off x="838200" y="1825625"/>
            <a:ext cx="2558143" cy="4255861"/>
          </a:xfrm>
        </p:spPr>
        <p:txBody>
          <a:bodyPr/>
          <a:lstStyle/>
          <a:p>
            <a:r>
              <a:rPr lang="en-US" dirty="0"/>
              <a:t>View all available assessments in a given school year</a:t>
            </a:r>
          </a:p>
        </p:txBody>
      </p:sp>
      <p:sp>
        <p:nvSpPr>
          <p:cNvPr id="4" name="Date Placeholder 3">
            <a:extLst>
              <a:ext uri="{FF2B5EF4-FFF2-40B4-BE49-F238E27FC236}">
                <a16:creationId xmlns:a16="http://schemas.microsoft.com/office/drawing/2014/main" id="{8CA9CAF9-96D6-409F-83D8-01AFC3DDC9C4}"/>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4BBB3663-F2E7-4E7F-A814-7A3D079E0DC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7CC6164A-D3C1-4D39-A862-BCE4A1A31675}"/>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Groups screen with group name, school year, and advanced filters in the top panel. Second panel has one selected assessment showing. Third panel has 9 assessments available to select from, with the assessment selected highlighted.">
            <a:extLst>
              <a:ext uri="{FF2B5EF4-FFF2-40B4-BE49-F238E27FC236}">
                <a16:creationId xmlns:a16="http://schemas.microsoft.com/office/drawing/2014/main" id="{DD412356-A018-47F0-98B7-228E23181E38}"/>
              </a:ext>
            </a:extLst>
          </p:cNvPr>
          <p:cNvPicPr>
            <a:picLocks noChangeAspect="1"/>
          </p:cNvPicPr>
          <p:nvPr/>
        </p:nvPicPr>
        <p:blipFill>
          <a:blip r:embed="rId3"/>
          <a:stretch>
            <a:fillRect/>
          </a:stretch>
        </p:blipFill>
        <p:spPr>
          <a:xfrm>
            <a:off x="3550597" y="1862734"/>
            <a:ext cx="8340038" cy="4392420"/>
          </a:xfrm>
          <a:prstGeom prst="rect">
            <a:avLst/>
          </a:prstGeom>
          <a:ln>
            <a:solidFill>
              <a:srgbClr val="484F5B"/>
            </a:solidFill>
          </a:ln>
        </p:spPr>
      </p:pic>
    </p:spTree>
    <p:extLst>
      <p:ext uri="{BB962C8B-B14F-4D97-AF65-F5344CB8AC3E}">
        <p14:creationId xmlns:p14="http://schemas.microsoft.com/office/powerpoint/2010/main" val="337835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BB96-AA22-45B4-A626-A2C9C0CB8338}"/>
              </a:ext>
            </a:extLst>
          </p:cNvPr>
          <p:cNvSpPr>
            <a:spLocks noGrp="1"/>
          </p:cNvSpPr>
          <p:nvPr>
            <p:ph type="title"/>
          </p:nvPr>
        </p:nvSpPr>
        <p:spPr/>
        <p:txBody>
          <a:bodyPr/>
          <a:lstStyle/>
          <a:p>
            <a:r>
              <a:rPr lang="en-US" dirty="0"/>
              <a:t>Results View Panel</a:t>
            </a:r>
          </a:p>
        </p:txBody>
      </p:sp>
      <p:sp>
        <p:nvSpPr>
          <p:cNvPr id="3" name="Content Placeholder 2">
            <a:extLst>
              <a:ext uri="{FF2B5EF4-FFF2-40B4-BE49-F238E27FC236}">
                <a16:creationId xmlns:a16="http://schemas.microsoft.com/office/drawing/2014/main" id="{ACB9D600-6A94-4B10-BBC1-A712FFA2AF77}"/>
              </a:ext>
            </a:extLst>
          </p:cNvPr>
          <p:cNvSpPr>
            <a:spLocks noGrp="1"/>
          </p:cNvSpPr>
          <p:nvPr>
            <p:ph idx="1"/>
          </p:nvPr>
        </p:nvSpPr>
        <p:spPr>
          <a:xfrm>
            <a:off x="838200" y="1825625"/>
            <a:ext cx="2560320" cy="4255861"/>
          </a:xfrm>
        </p:spPr>
        <p:txBody>
          <a:bodyPr/>
          <a:lstStyle/>
          <a:p>
            <a:r>
              <a:rPr lang="en-US" dirty="0"/>
              <a:t>Buttons and drop-down menus can change what is seen on this panel.</a:t>
            </a:r>
          </a:p>
          <a:p>
            <a:r>
              <a:rPr lang="en-US" dirty="0"/>
              <a:t>(ELA Summative overall view)</a:t>
            </a:r>
          </a:p>
          <a:p>
            <a:endParaRPr lang="en-US" dirty="0"/>
          </a:p>
        </p:txBody>
      </p:sp>
      <p:sp>
        <p:nvSpPr>
          <p:cNvPr id="4" name="Date Placeholder 3">
            <a:extLst>
              <a:ext uri="{FF2B5EF4-FFF2-40B4-BE49-F238E27FC236}">
                <a16:creationId xmlns:a16="http://schemas.microsoft.com/office/drawing/2014/main" id="{FF587A20-A34C-4A44-B962-C4467B768D73}"/>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B48AEB73-E101-4A04-80AD-65C59A0759D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EEF7C6FB-E6FA-475C-B35B-653EB40970D2}"/>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Overall score view. Top half shows average scale score for the student group with bar chart of percent of students in each of the 4 overall levels. Bottom half shows results by student table. One student is listed per row, with columns for: date tested, session ID, enrolled grade, school, test status, achievement level, and scale score/error band.">
            <a:extLst>
              <a:ext uri="{FF2B5EF4-FFF2-40B4-BE49-F238E27FC236}">
                <a16:creationId xmlns:a16="http://schemas.microsoft.com/office/drawing/2014/main" id="{740623EE-E652-4ED8-AD6F-A3878387CED0}"/>
              </a:ext>
            </a:extLst>
          </p:cNvPr>
          <p:cNvPicPr>
            <a:picLocks noChangeAspect="1"/>
          </p:cNvPicPr>
          <p:nvPr/>
        </p:nvPicPr>
        <p:blipFill>
          <a:blip r:embed="rId3"/>
          <a:stretch>
            <a:fillRect/>
          </a:stretch>
        </p:blipFill>
        <p:spPr>
          <a:xfrm>
            <a:off x="3550596" y="1296165"/>
            <a:ext cx="8455330" cy="5314779"/>
          </a:xfrm>
          <a:prstGeom prst="rect">
            <a:avLst/>
          </a:prstGeom>
          <a:ln>
            <a:solidFill>
              <a:schemeClr val="tx1"/>
            </a:solidFill>
          </a:ln>
        </p:spPr>
      </p:pic>
    </p:spTree>
    <p:extLst>
      <p:ext uri="{BB962C8B-B14F-4D97-AF65-F5344CB8AC3E}">
        <p14:creationId xmlns:p14="http://schemas.microsoft.com/office/powerpoint/2010/main" val="294037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BB96-AA22-45B4-A626-A2C9C0CB8338}"/>
              </a:ext>
            </a:extLst>
          </p:cNvPr>
          <p:cNvSpPr>
            <a:spLocks noGrp="1"/>
          </p:cNvSpPr>
          <p:nvPr>
            <p:ph type="title"/>
          </p:nvPr>
        </p:nvSpPr>
        <p:spPr/>
        <p:txBody>
          <a:bodyPr/>
          <a:lstStyle/>
          <a:p>
            <a:r>
              <a:rPr lang="en-US" dirty="0"/>
              <a:t>Results View Panel pt. 2</a:t>
            </a:r>
          </a:p>
        </p:txBody>
      </p:sp>
      <p:sp>
        <p:nvSpPr>
          <p:cNvPr id="3" name="Content Placeholder 2">
            <a:extLst>
              <a:ext uri="{FF2B5EF4-FFF2-40B4-BE49-F238E27FC236}">
                <a16:creationId xmlns:a16="http://schemas.microsoft.com/office/drawing/2014/main" id="{ACB9D600-6A94-4B10-BBC1-A712FFA2AF77}"/>
              </a:ext>
            </a:extLst>
          </p:cNvPr>
          <p:cNvSpPr>
            <a:spLocks noGrp="1"/>
          </p:cNvSpPr>
          <p:nvPr>
            <p:ph idx="1"/>
          </p:nvPr>
        </p:nvSpPr>
        <p:spPr>
          <a:xfrm>
            <a:off x="838200" y="1825625"/>
            <a:ext cx="2560320" cy="4255861"/>
          </a:xfrm>
        </p:spPr>
        <p:txBody>
          <a:bodyPr/>
          <a:lstStyle/>
          <a:p>
            <a:r>
              <a:rPr lang="en-US" dirty="0"/>
              <a:t>(ELA Summative claim view)</a:t>
            </a:r>
          </a:p>
        </p:txBody>
      </p:sp>
      <p:sp>
        <p:nvSpPr>
          <p:cNvPr id="4" name="Date Placeholder 3">
            <a:extLst>
              <a:ext uri="{FF2B5EF4-FFF2-40B4-BE49-F238E27FC236}">
                <a16:creationId xmlns:a16="http://schemas.microsoft.com/office/drawing/2014/main" id="{FF587A20-A34C-4A44-B962-C4467B768D73}"/>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B48AEB73-E101-4A04-80AD-65C59A0759D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EEF7C6FB-E6FA-475C-B35B-653EB40970D2}"/>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Claim score view. Top half shows claim score distribution for the student group with bar chart of percent to students in each of the 3 reporting categories. &#10;Bottom half shows results by student table. One student is listed per row, with columns for: date tested, session ID, school, reading, writing, listening, and research and inquiry. The claim columns display &quot;below standard,&quot; &quot;near standard,&quot; or &quot;above standard&quot; for each cell.">
            <a:extLst>
              <a:ext uri="{FF2B5EF4-FFF2-40B4-BE49-F238E27FC236}">
                <a16:creationId xmlns:a16="http://schemas.microsoft.com/office/drawing/2014/main" id="{43256269-9B4B-4181-88CD-1CC332023FE2}"/>
              </a:ext>
            </a:extLst>
          </p:cNvPr>
          <p:cNvPicPr>
            <a:picLocks noChangeAspect="1"/>
          </p:cNvPicPr>
          <p:nvPr/>
        </p:nvPicPr>
        <p:blipFill>
          <a:blip r:embed="rId3"/>
          <a:stretch>
            <a:fillRect/>
          </a:stretch>
        </p:blipFill>
        <p:spPr>
          <a:xfrm>
            <a:off x="3550596" y="1316633"/>
            <a:ext cx="8458200" cy="5176242"/>
          </a:xfrm>
          <a:prstGeom prst="rect">
            <a:avLst/>
          </a:prstGeom>
          <a:ln>
            <a:solidFill>
              <a:schemeClr val="tx1"/>
            </a:solidFill>
          </a:ln>
        </p:spPr>
      </p:pic>
    </p:spTree>
    <p:extLst>
      <p:ext uri="{BB962C8B-B14F-4D97-AF65-F5344CB8AC3E}">
        <p14:creationId xmlns:p14="http://schemas.microsoft.com/office/powerpoint/2010/main" val="29878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77E8-64ED-47B2-A724-650DBAD4B84B}"/>
              </a:ext>
            </a:extLst>
          </p:cNvPr>
          <p:cNvSpPr>
            <a:spLocks noGrp="1"/>
          </p:cNvSpPr>
          <p:nvPr>
            <p:ph type="title"/>
          </p:nvPr>
        </p:nvSpPr>
        <p:spPr>
          <a:xfrm>
            <a:off x="838200" y="365125"/>
            <a:ext cx="11188700" cy="1325563"/>
          </a:xfrm>
        </p:spPr>
        <p:txBody>
          <a:bodyPr/>
          <a:lstStyle/>
          <a:p>
            <a:r>
              <a:rPr lang="en-US" dirty="0"/>
              <a:t>Select a Results View Table for Summatives</a:t>
            </a:r>
          </a:p>
        </p:txBody>
      </p:sp>
      <p:sp>
        <p:nvSpPr>
          <p:cNvPr id="3" name="Content Placeholder 2">
            <a:extLst>
              <a:ext uri="{FF2B5EF4-FFF2-40B4-BE49-F238E27FC236}">
                <a16:creationId xmlns:a16="http://schemas.microsoft.com/office/drawing/2014/main" id="{A2CCB7EB-1CAB-45FB-8C81-B005F369EE70}"/>
              </a:ext>
            </a:extLst>
          </p:cNvPr>
          <p:cNvSpPr>
            <a:spLocks noGrp="1"/>
          </p:cNvSpPr>
          <p:nvPr>
            <p:ph idx="1"/>
          </p:nvPr>
        </p:nvSpPr>
        <p:spPr>
          <a:xfrm>
            <a:off x="838200" y="1825625"/>
            <a:ext cx="10515600" cy="1704975"/>
          </a:xfrm>
        </p:spPr>
        <p:txBody>
          <a:bodyPr/>
          <a:lstStyle/>
          <a:p>
            <a:r>
              <a:rPr lang="en-US" dirty="0"/>
              <a:t>“Select a results view” drop-down menu</a:t>
            </a:r>
          </a:p>
          <a:p>
            <a:pPr lvl="1"/>
            <a:r>
              <a:rPr lang="en-US" dirty="0"/>
              <a:t>Results by Student</a:t>
            </a:r>
          </a:p>
          <a:p>
            <a:pPr lvl="1"/>
            <a:r>
              <a:rPr lang="en-US" dirty="0"/>
              <a:t>Writing Trait Scores</a:t>
            </a:r>
          </a:p>
          <a:p>
            <a:pPr lvl="1"/>
            <a:r>
              <a:rPr lang="en-US" dirty="0"/>
              <a:t>Target Reports</a:t>
            </a:r>
          </a:p>
        </p:txBody>
      </p:sp>
      <p:sp>
        <p:nvSpPr>
          <p:cNvPr id="4" name="Date Placeholder 3">
            <a:extLst>
              <a:ext uri="{FF2B5EF4-FFF2-40B4-BE49-F238E27FC236}">
                <a16:creationId xmlns:a16="http://schemas.microsoft.com/office/drawing/2014/main" id="{34441C4D-7F20-4379-A748-19117CA6D68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1C552E7-A6D9-47CB-AAA4-B7F8D47AD3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8252BBE-E31D-44C2-88C3-A1CBDDD139C8}"/>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9" name="Picture 8" descr="Writing trait scores table is titled &quot;Points Distribution.&quot; Column headers: category, average/max, 0, 1, 2, 3, 4, 5, and 6. Rows display information for: evidence/elaboration, organization/purpose, conventions, transformed points. Average/Max column example is 1/4. Score columns display the percent of students who earned that number of points on that part of the full write essay rubric.">
            <a:extLst>
              <a:ext uri="{FF2B5EF4-FFF2-40B4-BE49-F238E27FC236}">
                <a16:creationId xmlns:a16="http://schemas.microsoft.com/office/drawing/2014/main" id="{48177C80-201F-4AFF-924F-0F571855C188}"/>
              </a:ext>
            </a:extLst>
          </p:cNvPr>
          <p:cNvPicPr>
            <a:picLocks noChangeAspect="1"/>
          </p:cNvPicPr>
          <p:nvPr/>
        </p:nvPicPr>
        <p:blipFill>
          <a:blip r:embed="rId3"/>
          <a:stretch>
            <a:fillRect/>
          </a:stretch>
        </p:blipFill>
        <p:spPr>
          <a:xfrm>
            <a:off x="1270000" y="3530600"/>
            <a:ext cx="8978900" cy="2565400"/>
          </a:xfrm>
          <a:prstGeom prst="rect">
            <a:avLst/>
          </a:prstGeom>
          <a:ln>
            <a:solidFill>
              <a:schemeClr val="accent1"/>
            </a:solidFill>
          </a:ln>
        </p:spPr>
      </p:pic>
    </p:spTree>
    <p:extLst>
      <p:ext uri="{BB962C8B-B14F-4D97-AF65-F5344CB8AC3E}">
        <p14:creationId xmlns:p14="http://schemas.microsoft.com/office/powerpoint/2010/main" val="363312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473F-0F3F-42B0-AEED-27108A9B1906}"/>
              </a:ext>
            </a:extLst>
          </p:cNvPr>
          <p:cNvSpPr>
            <a:spLocks noGrp="1"/>
          </p:cNvSpPr>
          <p:nvPr>
            <p:ph type="title"/>
          </p:nvPr>
        </p:nvSpPr>
        <p:spPr/>
        <p:txBody>
          <a:bodyPr/>
          <a:lstStyle/>
          <a:p>
            <a:r>
              <a:rPr lang="en-US" dirty="0"/>
              <a:t>IAB Dashboard</a:t>
            </a:r>
          </a:p>
        </p:txBody>
      </p:sp>
      <p:sp>
        <p:nvSpPr>
          <p:cNvPr id="3" name="Content Placeholder 2">
            <a:extLst>
              <a:ext uri="{FF2B5EF4-FFF2-40B4-BE49-F238E27FC236}">
                <a16:creationId xmlns:a16="http://schemas.microsoft.com/office/drawing/2014/main" id="{2F7F275B-CAF0-405C-80E3-44A1D6FEBCAE}"/>
              </a:ext>
            </a:extLst>
          </p:cNvPr>
          <p:cNvSpPr>
            <a:spLocks noGrp="1"/>
          </p:cNvSpPr>
          <p:nvPr>
            <p:ph idx="1"/>
          </p:nvPr>
        </p:nvSpPr>
        <p:spPr>
          <a:xfrm>
            <a:off x="838200" y="1825625"/>
            <a:ext cx="2560320" cy="4255861"/>
          </a:xfrm>
        </p:spPr>
        <p:txBody>
          <a:bodyPr/>
          <a:lstStyle/>
          <a:p>
            <a:r>
              <a:rPr lang="en-US" dirty="0"/>
              <a:t>Use the drop-downs to select the group.</a:t>
            </a:r>
          </a:p>
          <a:p>
            <a:r>
              <a:rPr lang="en-US" dirty="0"/>
              <a:t>Click on the tests you want to see, then click “View Assessments”</a:t>
            </a:r>
          </a:p>
        </p:txBody>
      </p:sp>
      <p:sp>
        <p:nvSpPr>
          <p:cNvPr id="4" name="Date Placeholder 3">
            <a:extLst>
              <a:ext uri="{FF2B5EF4-FFF2-40B4-BE49-F238E27FC236}">
                <a16:creationId xmlns:a16="http://schemas.microsoft.com/office/drawing/2014/main" id="{3EFEF98D-01FA-498F-8EBC-734BBDEF0761}"/>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5456B7B-1F90-48EB-AEB5-53E07CB7C60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E3CE06C-C4BB-436A-8589-8653D85A60EE}"/>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I A B dashboard view for a grade 3 group. The group name, school year, and subject are in dropdowns at the top of the screen. The view assessments button is on the same row, but at the far right of the screen.&#10;Rectangular boxes in a 3 by 2 array fill the main part of the screen. Each box has an image for the I A B, the I A B title, the number of students in the group who took the test, and the percent of results in each achievement level category.">
            <a:extLst>
              <a:ext uri="{FF2B5EF4-FFF2-40B4-BE49-F238E27FC236}">
                <a16:creationId xmlns:a16="http://schemas.microsoft.com/office/drawing/2014/main" id="{93476138-3626-4D30-BF9E-E6025DCBB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857" y="1825624"/>
            <a:ext cx="8319477" cy="4255861"/>
          </a:xfrm>
          <a:prstGeom prst="rect">
            <a:avLst/>
          </a:prstGeom>
          <a:ln>
            <a:solidFill>
              <a:srgbClr val="484F5B"/>
            </a:solidFill>
          </a:ln>
        </p:spPr>
      </p:pic>
      <p:pic>
        <p:nvPicPr>
          <p:cNvPr id="8" name="Picture 7">
            <a:extLst>
              <a:ext uri="{FF2B5EF4-FFF2-40B4-BE49-F238E27FC236}">
                <a16:creationId xmlns:a16="http://schemas.microsoft.com/office/drawing/2014/main" id="{2D414AE0-3B05-4431-957A-AC5D5DD3B4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39194" y="586219"/>
            <a:ext cx="2513612" cy="693942"/>
          </a:xfrm>
          <a:prstGeom prst="rect">
            <a:avLst/>
          </a:prstGeom>
          <a:ln>
            <a:solidFill>
              <a:schemeClr val="tx1"/>
            </a:solidFill>
          </a:ln>
        </p:spPr>
      </p:pic>
    </p:spTree>
    <p:extLst>
      <p:ext uri="{BB962C8B-B14F-4D97-AF65-F5344CB8AC3E}">
        <p14:creationId xmlns:p14="http://schemas.microsoft.com/office/powerpoint/2010/main" val="197321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F8B3-2F66-4802-8C82-F894F930FBB3}"/>
              </a:ext>
            </a:extLst>
          </p:cNvPr>
          <p:cNvSpPr>
            <a:spLocks noGrp="1"/>
          </p:cNvSpPr>
          <p:nvPr>
            <p:ph type="title"/>
          </p:nvPr>
        </p:nvSpPr>
        <p:spPr/>
        <p:txBody>
          <a:bodyPr/>
          <a:lstStyle/>
          <a:p>
            <a:r>
              <a:rPr lang="en-US" dirty="0"/>
              <a:t>Interim Results View Panel</a:t>
            </a:r>
          </a:p>
        </p:txBody>
      </p:sp>
      <p:sp>
        <p:nvSpPr>
          <p:cNvPr id="3" name="Content Placeholder 2">
            <a:extLst>
              <a:ext uri="{FF2B5EF4-FFF2-40B4-BE49-F238E27FC236}">
                <a16:creationId xmlns:a16="http://schemas.microsoft.com/office/drawing/2014/main" id="{CF30D70C-B213-4879-B48F-22DD2B7732E8}"/>
              </a:ext>
            </a:extLst>
          </p:cNvPr>
          <p:cNvSpPr>
            <a:spLocks noGrp="1"/>
          </p:cNvSpPr>
          <p:nvPr>
            <p:ph idx="1"/>
          </p:nvPr>
        </p:nvSpPr>
        <p:spPr>
          <a:xfrm>
            <a:off x="838200" y="1825625"/>
            <a:ext cx="2560320" cy="4255861"/>
          </a:xfrm>
        </p:spPr>
        <p:txBody>
          <a:bodyPr/>
          <a:lstStyle/>
          <a:p>
            <a:r>
              <a:rPr lang="en-US" dirty="0"/>
              <a:t>One session of results for 20 students</a:t>
            </a:r>
          </a:p>
          <a:p>
            <a:r>
              <a:rPr lang="en-US" dirty="0"/>
              <a:t>(Math interim overall view)</a:t>
            </a:r>
          </a:p>
        </p:txBody>
      </p:sp>
      <p:sp>
        <p:nvSpPr>
          <p:cNvPr id="4" name="Date Placeholder 3">
            <a:extLst>
              <a:ext uri="{FF2B5EF4-FFF2-40B4-BE49-F238E27FC236}">
                <a16:creationId xmlns:a16="http://schemas.microsoft.com/office/drawing/2014/main" id="{95E0E654-C0A3-4FBF-97B6-5FEBEBFAF15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EE09F55-5D2A-471E-9137-33C4233168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137367BE-F7CD-4A5F-8ACD-C9CC46D5A22F}"/>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Overall score view for an interim. Top half shows a rectangle for each time this I A B was given to students. The date and session ID for each session is shown. On this slide, only one session is selected.&#10;Beneath those, the average scale score for the student group with bar chart of percent of students in each of the 3 reporting categories. &#10;Bottom half shows results by student table. One student is listed per row, with columns for: date tested, session ID, enrolled grade, school, test status, reporting category, and scale score/error band.">
            <a:extLst>
              <a:ext uri="{FF2B5EF4-FFF2-40B4-BE49-F238E27FC236}">
                <a16:creationId xmlns:a16="http://schemas.microsoft.com/office/drawing/2014/main" id="{50A22B21-5570-48ED-B343-AA22EBC118E0}"/>
              </a:ext>
            </a:extLst>
          </p:cNvPr>
          <p:cNvPicPr>
            <a:picLocks noChangeAspect="1"/>
          </p:cNvPicPr>
          <p:nvPr/>
        </p:nvPicPr>
        <p:blipFill>
          <a:blip r:embed="rId3"/>
          <a:stretch>
            <a:fillRect/>
          </a:stretch>
        </p:blipFill>
        <p:spPr>
          <a:xfrm>
            <a:off x="3644833" y="1320573"/>
            <a:ext cx="8294618" cy="5377650"/>
          </a:xfrm>
          <a:prstGeom prst="rect">
            <a:avLst/>
          </a:prstGeom>
          <a:ln>
            <a:solidFill>
              <a:schemeClr val="tx1"/>
            </a:solidFill>
          </a:ln>
        </p:spPr>
      </p:pic>
    </p:spTree>
    <p:extLst>
      <p:ext uri="{BB962C8B-B14F-4D97-AF65-F5344CB8AC3E}">
        <p14:creationId xmlns:p14="http://schemas.microsoft.com/office/powerpoint/2010/main" val="164336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F8B3-2F66-4802-8C82-F894F930FBB3}"/>
              </a:ext>
            </a:extLst>
          </p:cNvPr>
          <p:cNvSpPr>
            <a:spLocks noGrp="1"/>
          </p:cNvSpPr>
          <p:nvPr>
            <p:ph type="title"/>
          </p:nvPr>
        </p:nvSpPr>
        <p:spPr/>
        <p:txBody>
          <a:bodyPr/>
          <a:lstStyle/>
          <a:p>
            <a:r>
              <a:rPr lang="en-US" dirty="0"/>
              <a:t>Interim Results View Panel pt. 2</a:t>
            </a:r>
          </a:p>
        </p:txBody>
      </p:sp>
      <p:sp>
        <p:nvSpPr>
          <p:cNvPr id="3" name="Content Placeholder 2">
            <a:extLst>
              <a:ext uri="{FF2B5EF4-FFF2-40B4-BE49-F238E27FC236}">
                <a16:creationId xmlns:a16="http://schemas.microsoft.com/office/drawing/2014/main" id="{CF30D70C-B213-4879-B48F-22DD2B7732E8}"/>
              </a:ext>
            </a:extLst>
          </p:cNvPr>
          <p:cNvSpPr>
            <a:spLocks noGrp="1"/>
          </p:cNvSpPr>
          <p:nvPr>
            <p:ph idx="1"/>
          </p:nvPr>
        </p:nvSpPr>
        <p:spPr>
          <a:xfrm>
            <a:off x="838200" y="1825625"/>
            <a:ext cx="2560320" cy="4255861"/>
          </a:xfrm>
        </p:spPr>
        <p:txBody>
          <a:bodyPr/>
          <a:lstStyle/>
          <a:p>
            <a:r>
              <a:rPr lang="en-US" dirty="0"/>
              <a:t>Two sessions of results for 40 students</a:t>
            </a:r>
          </a:p>
          <a:p>
            <a:r>
              <a:rPr lang="en-US" dirty="0"/>
              <a:t>(Math interim overall view)</a:t>
            </a:r>
          </a:p>
        </p:txBody>
      </p:sp>
      <p:sp>
        <p:nvSpPr>
          <p:cNvPr id="4" name="Date Placeholder 3">
            <a:extLst>
              <a:ext uri="{FF2B5EF4-FFF2-40B4-BE49-F238E27FC236}">
                <a16:creationId xmlns:a16="http://schemas.microsoft.com/office/drawing/2014/main" id="{95E0E654-C0A3-4FBF-97B6-5FEBEBFAF15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EE09F55-5D2A-471E-9137-33C4233168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137367BE-F7CD-4A5F-8ACD-C9CC46D5A22F}"/>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Same screen as on previous slide, but this time two test sessions are selected so more student results are displayed. ">
            <a:extLst>
              <a:ext uri="{FF2B5EF4-FFF2-40B4-BE49-F238E27FC236}">
                <a16:creationId xmlns:a16="http://schemas.microsoft.com/office/drawing/2014/main" id="{24B700FB-CE0C-4567-9D7C-640DE80F3CE2}"/>
              </a:ext>
            </a:extLst>
          </p:cNvPr>
          <p:cNvPicPr>
            <a:picLocks noChangeAspect="1"/>
          </p:cNvPicPr>
          <p:nvPr/>
        </p:nvPicPr>
        <p:blipFill>
          <a:blip r:embed="rId3"/>
          <a:stretch>
            <a:fillRect/>
          </a:stretch>
        </p:blipFill>
        <p:spPr>
          <a:xfrm>
            <a:off x="3550596" y="1373505"/>
            <a:ext cx="8293608" cy="5479410"/>
          </a:xfrm>
          <a:prstGeom prst="rect">
            <a:avLst/>
          </a:prstGeom>
          <a:ln>
            <a:solidFill>
              <a:schemeClr val="tx1"/>
            </a:solidFill>
          </a:ln>
        </p:spPr>
      </p:pic>
    </p:spTree>
    <p:extLst>
      <p:ext uri="{BB962C8B-B14F-4D97-AF65-F5344CB8AC3E}">
        <p14:creationId xmlns:p14="http://schemas.microsoft.com/office/powerpoint/2010/main" val="226534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1FC55D-A76E-4975-9B5F-91A8F08DF4C0}"/>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E37F983-CF6B-47EC-BF89-11E5A106B4DF}"/>
              </a:ext>
            </a:extLst>
          </p:cNvPr>
          <p:cNvSpPr>
            <a:spLocks noGrp="1"/>
          </p:cNvSpPr>
          <p:nvPr>
            <p:ph idx="1"/>
          </p:nvPr>
        </p:nvSpPr>
        <p:spPr/>
        <p:txBody>
          <a:bodyPr/>
          <a:lstStyle/>
          <a:p>
            <a:r>
              <a:rPr lang="en-US" dirty="0"/>
              <a:t>General Introduction</a:t>
            </a:r>
          </a:p>
          <a:p>
            <a:r>
              <a:rPr lang="en-US" dirty="0"/>
              <a:t>Things Teachers Can Do</a:t>
            </a:r>
          </a:p>
          <a:p>
            <a:r>
              <a:rPr lang="en-US" dirty="0"/>
              <a:t>One Thing School and District Users MUST Do</a:t>
            </a:r>
          </a:p>
          <a:p>
            <a:r>
              <a:rPr lang="en-US" dirty="0"/>
              <a:t>How School and District Users See Results</a:t>
            </a:r>
          </a:p>
          <a:p>
            <a:r>
              <a:rPr lang="en-US" dirty="0"/>
              <a:t>Visit the WA Sandbox</a:t>
            </a:r>
          </a:p>
          <a:p>
            <a:r>
              <a:rPr lang="en-US" dirty="0"/>
              <a:t>How Smarter Balanced Scores are Determined</a:t>
            </a:r>
          </a:p>
          <a:p>
            <a:r>
              <a:rPr lang="en-US" dirty="0"/>
              <a:t>Additional Things School and District Users Can Do</a:t>
            </a:r>
          </a:p>
        </p:txBody>
      </p:sp>
      <p:sp>
        <p:nvSpPr>
          <p:cNvPr id="2" name="Date Placeholder 1">
            <a:extLst>
              <a:ext uri="{FF2B5EF4-FFF2-40B4-BE49-F238E27FC236}">
                <a16:creationId xmlns:a16="http://schemas.microsoft.com/office/drawing/2014/main" id="{FD7A1722-51E9-4F2E-B0E7-2F80DD271313}"/>
              </a:ext>
            </a:extLst>
          </p:cNvPr>
          <p:cNvSpPr>
            <a:spLocks noGrp="1"/>
          </p:cNvSpPr>
          <p:nvPr>
            <p:ph type="dt" sz="half" idx="11"/>
          </p:nvPr>
        </p:nvSpPr>
        <p:spPr/>
        <p:txBody>
          <a:bodyPr/>
          <a:lstStyle/>
          <a:p>
            <a:pPr algn="ctr"/>
            <a:r>
              <a:rPr lang="en-US" dirty="0"/>
              <a:t>| 1/27/2021 |</a:t>
            </a:r>
          </a:p>
        </p:txBody>
      </p:sp>
      <p:sp>
        <p:nvSpPr>
          <p:cNvPr id="3" name="Slide Number Placeholder 2">
            <a:extLst>
              <a:ext uri="{FF2B5EF4-FFF2-40B4-BE49-F238E27FC236}">
                <a16:creationId xmlns:a16="http://schemas.microsoft.com/office/drawing/2014/main" id="{04EAE17D-4C1C-49AA-A12C-845E3F6DB2F2}"/>
              </a:ext>
            </a:extLst>
          </p:cNvPr>
          <p:cNvSpPr>
            <a:spLocks noGrp="1"/>
          </p:cNvSpPr>
          <p:nvPr>
            <p:ph type="sldNum" sz="quarter" idx="4"/>
          </p:nvPr>
        </p:nvSpPr>
        <p:spPr/>
        <p:txBody>
          <a:bodyPr/>
          <a:lstStyle/>
          <a:p>
            <a:fld id="{65248FEF-978F-4B24-93F3-B987601DAD06}" type="slidenum">
              <a:rPr lang="en-US" smtClean="0"/>
              <a:pPr/>
              <a:t>2</a:t>
            </a:fld>
            <a:endParaRPr lang="en-US"/>
          </a:p>
        </p:txBody>
      </p:sp>
      <p:sp>
        <p:nvSpPr>
          <p:cNvPr id="4" name="Footer Placeholder 3">
            <a:extLst>
              <a:ext uri="{FF2B5EF4-FFF2-40B4-BE49-F238E27FC236}">
                <a16:creationId xmlns:a16="http://schemas.microsoft.com/office/drawing/2014/main" id="{838F3743-E72A-423E-AA09-7D31E05C2A2D}"/>
              </a:ext>
            </a:extLst>
          </p:cNvPr>
          <p:cNvSpPr>
            <a:spLocks noGrp="1"/>
          </p:cNvSpPr>
          <p:nvPr>
            <p:ph type="ftr" sz="quarter" idx="3"/>
          </p:nvPr>
        </p:nvSpPr>
        <p:spPr/>
        <p:txBody>
          <a:bodyPr/>
          <a:lstStyle/>
          <a:p>
            <a:pPr algn="r"/>
            <a:r>
              <a:rPr lang="en-US"/>
              <a:t>Assessment and Student Information</a:t>
            </a:r>
            <a:endParaRPr lang="en-US" dirty="0"/>
          </a:p>
        </p:txBody>
      </p:sp>
    </p:spTree>
    <p:extLst>
      <p:ext uri="{BB962C8B-B14F-4D97-AF65-F5344CB8AC3E}">
        <p14:creationId xmlns:p14="http://schemas.microsoft.com/office/powerpoint/2010/main" val="96167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77E8-64ED-47B2-A724-650DBAD4B84B}"/>
              </a:ext>
            </a:extLst>
          </p:cNvPr>
          <p:cNvSpPr>
            <a:spLocks noGrp="1"/>
          </p:cNvSpPr>
          <p:nvPr>
            <p:ph type="title"/>
          </p:nvPr>
        </p:nvSpPr>
        <p:spPr/>
        <p:txBody>
          <a:bodyPr/>
          <a:lstStyle/>
          <a:p>
            <a:r>
              <a:rPr lang="en-US" dirty="0"/>
              <a:t>Select a Results View Table for Interims</a:t>
            </a:r>
          </a:p>
        </p:txBody>
      </p:sp>
      <p:sp>
        <p:nvSpPr>
          <p:cNvPr id="3" name="Content Placeholder 2">
            <a:extLst>
              <a:ext uri="{FF2B5EF4-FFF2-40B4-BE49-F238E27FC236}">
                <a16:creationId xmlns:a16="http://schemas.microsoft.com/office/drawing/2014/main" id="{A2CCB7EB-1CAB-45FB-8C81-B005F369EE70}"/>
              </a:ext>
            </a:extLst>
          </p:cNvPr>
          <p:cNvSpPr>
            <a:spLocks noGrp="1"/>
          </p:cNvSpPr>
          <p:nvPr>
            <p:ph idx="1"/>
          </p:nvPr>
        </p:nvSpPr>
        <p:spPr>
          <a:xfrm>
            <a:off x="838200" y="1825625"/>
            <a:ext cx="10515600" cy="2205375"/>
          </a:xfrm>
        </p:spPr>
        <p:txBody>
          <a:bodyPr/>
          <a:lstStyle/>
          <a:p>
            <a:r>
              <a:rPr lang="en-US" dirty="0"/>
              <a:t>Select a results view drop-down menu</a:t>
            </a:r>
          </a:p>
          <a:p>
            <a:pPr lvl="1"/>
            <a:r>
              <a:rPr lang="en-US" dirty="0"/>
              <a:t>Results by Student</a:t>
            </a:r>
          </a:p>
          <a:p>
            <a:pPr lvl="1"/>
            <a:r>
              <a:rPr lang="en-US" dirty="0"/>
              <a:t>Writing Trait Scores</a:t>
            </a:r>
          </a:p>
          <a:p>
            <a:pPr lvl="1"/>
            <a:r>
              <a:rPr lang="en-US" dirty="0"/>
              <a:t>Results by Item</a:t>
            </a:r>
          </a:p>
          <a:p>
            <a:pPr lvl="1"/>
            <a:r>
              <a:rPr lang="en-US" dirty="0"/>
              <a:t>Key/Distractor Analysis</a:t>
            </a:r>
          </a:p>
          <a:p>
            <a:pPr lvl="1"/>
            <a:endParaRPr lang="en-US" dirty="0"/>
          </a:p>
        </p:txBody>
      </p:sp>
      <p:sp>
        <p:nvSpPr>
          <p:cNvPr id="4" name="Date Placeholder 3">
            <a:extLst>
              <a:ext uri="{FF2B5EF4-FFF2-40B4-BE49-F238E27FC236}">
                <a16:creationId xmlns:a16="http://schemas.microsoft.com/office/drawing/2014/main" id="{34441C4D-7F20-4379-A748-19117CA6D68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1C552E7-A6D9-47CB-AAA4-B7F8D47AD3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8252BBE-E31D-44C2-88C3-A1CBDDD139C8}"/>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10" name="Picture 9" descr="Key / distractor analysis table. Columns for: item number, claim and target, item difficulty, standard, percent of students earning full credit, and then the answer choices A, B, C, D, and E. Rows are for each multiple choice and multiple select item in the interim, with the key cells shaded green.">
            <a:extLst>
              <a:ext uri="{FF2B5EF4-FFF2-40B4-BE49-F238E27FC236}">
                <a16:creationId xmlns:a16="http://schemas.microsoft.com/office/drawing/2014/main" id="{4F2C0B7B-7F35-4795-A818-E59BD2DE2EE2}"/>
              </a:ext>
            </a:extLst>
          </p:cNvPr>
          <p:cNvPicPr>
            <a:picLocks noChangeAspect="1"/>
          </p:cNvPicPr>
          <p:nvPr/>
        </p:nvPicPr>
        <p:blipFill>
          <a:blip r:embed="rId3"/>
          <a:stretch>
            <a:fillRect/>
          </a:stretch>
        </p:blipFill>
        <p:spPr>
          <a:xfrm>
            <a:off x="2443307" y="3883122"/>
            <a:ext cx="9588946" cy="2840038"/>
          </a:xfrm>
          <a:prstGeom prst="rect">
            <a:avLst/>
          </a:prstGeom>
          <a:ln>
            <a:solidFill>
              <a:schemeClr val="tx1"/>
            </a:solidFill>
          </a:ln>
        </p:spPr>
      </p:pic>
    </p:spTree>
    <p:extLst>
      <p:ext uri="{BB962C8B-B14F-4D97-AF65-F5344CB8AC3E}">
        <p14:creationId xmlns:p14="http://schemas.microsoft.com/office/powerpoint/2010/main" val="323906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4162-F98C-4167-9A5F-3E3606191F17}"/>
              </a:ext>
            </a:extLst>
          </p:cNvPr>
          <p:cNvSpPr>
            <a:spLocks noGrp="1"/>
          </p:cNvSpPr>
          <p:nvPr>
            <p:ph type="title"/>
          </p:nvPr>
        </p:nvSpPr>
        <p:spPr/>
        <p:txBody>
          <a:bodyPr/>
          <a:lstStyle/>
          <a:p>
            <a:r>
              <a:rPr lang="en-US" dirty="0"/>
              <a:t>Going Deeper into Interim Results</a:t>
            </a:r>
          </a:p>
        </p:txBody>
      </p:sp>
      <p:sp>
        <p:nvSpPr>
          <p:cNvPr id="3" name="Content Placeholder 2">
            <a:extLst>
              <a:ext uri="{FF2B5EF4-FFF2-40B4-BE49-F238E27FC236}">
                <a16:creationId xmlns:a16="http://schemas.microsoft.com/office/drawing/2014/main" id="{9260F8BE-634C-420B-822B-5D2503F6B7F6}"/>
              </a:ext>
            </a:extLst>
          </p:cNvPr>
          <p:cNvSpPr>
            <a:spLocks noGrp="1"/>
          </p:cNvSpPr>
          <p:nvPr>
            <p:ph idx="1"/>
          </p:nvPr>
        </p:nvSpPr>
        <p:spPr>
          <a:xfrm>
            <a:off x="316694" y="1887906"/>
            <a:ext cx="2640970" cy="3082187"/>
          </a:xfrm>
        </p:spPr>
        <p:txBody>
          <a:bodyPr>
            <a:normAutofit/>
          </a:bodyPr>
          <a:lstStyle/>
          <a:p>
            <a:r>
              <a:rPr lang="en-US" dirty="0"/>
              <a:t>View: Results by Student </a:t>
            </a:r>
          </a:p>
          <a:p>
            <a:r>
              <a:rPr lang="en-US" dirty="0"/>
              <a:t>Click: student name </a:t>
            </a:r>
          </a:p>
          <a:p>
            <a:r>
              <a:rPr lang="en-US" dirty="0"/>
              <a:t>Select: “Name’s Responses”</a:t>
            </a:r>
          </a:p>
          <a:p>
            <a:endParaRPr lang="en-US" dirty="0"/>
          </a:p>
        </p:txBody>
      </p:sp>
      <p:sp>
        <p:nvSpPr>
          <p:cNvPr id="4" name="Date Placeholder 3">
            <a:extLst>
              <a:ext uri="{FF2B5EF4-FFF2-40B4-BE49-F238E27FC236}">
                <a16:creationId xmlns:a16="http://schemas.microsoft.com/office/drawing/2014/main" id="{4E7DC572-3623-47D2-B163-6C4F22D013F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2F17787-CF88-45B1-9DBE-6DD3DC5A1FE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072DE4-0325-4B00-B0F5-A765544954D9}"/>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Student responses table for an interim shows one row per item. Columns for: item number, claim and target, item difficulty, standard, points the student earned on the item, the max points available on the item, and correctness.">
            <a:extLst>
              <a:ext uri="{FF2B5EF4-FFF2-40B4-BE49-F238E27FC236}">
                <a16:creationId xmlns:a16="http://schemas.microsoft.com/office/drawing/2014/main" id="{0C59D481-649D-4E57-9162-3CD81BD81659}"/>
              </a:ext>
            </a:extLst>
          </p:cNvPr>
          <p:cNvPicPr>
            <a:picLocks noChangeAspect="1"/>
          </p:cNvPicPr>
          <p:nvPr/>
        </p:nvPicPr>
        <p:blipFill>
          <a:blip r:embed="rId3"/>
          <a:stretch>
            <a:fillRect/>
          </a:stretch>
        </p:blipFill>
        <p:spPr>
          <a:xfrm>
            <a:off x="2823849" y="1560882"/>
            <a:ext cx="9267825" cy="5057775"/>
          </a:xfrm>
          <a:prstGeom prst="rect">
            <a:avLst/>
          </a:prstGeom>
          <a:ln>
            <a:solidFill>
              <a:schemeClr val="accent1"/>
            </a:solidFill>
          </a:ln>
        </p:spPr>
      </p:pic>
    </p:spTree>
    <p:extLst>
      <p:ext uri="{BB962C8B-B14F-4D97-AF65-F5344CB8AC3E}">
        <p14:creationId xmlns:p14="http://schemas.microsoft.com/office/powerpoint/2010/main" val="161249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4162-F98C-4167-9A5F-3E3606191F17}"/>
              </a:ext>
            </a:extLst>
          </p:cNvPr>
          <p:cNvSpPr>
            <a:spLocks noGrp="1"/>
          </p:cNvSpPr>
          <p:nvPr>
            <p:ph type="title"/>
          </p:nvPr>
        </p:nvSpPr>
        <p:spPr/>
        <p:txBody>
          <a:bodyPr/>
          <a:lstStyle/>
          <a:p>
            <a:r>
              <a:rPr lang="en-US" dirty="0"/>
              <a:t>Going Deeper into Interim Results pt. 2</a:t>
            </a:r>
          </a:p>
        </p:txBody>
      </p:sp>
      <p:sp>
        <p:nvSpPr>
          <p:cNvPr id="3" name="Content Placeholder 2">
            <a:extLst>
              <a:ext uri="{FF2B5EF4-FFF2-40B4-BE49-F238E27FC236}">
                <a16:creationId xmlns:a16="http://schemas.microsoft.com/office/drawing/2014/main" id="{9260F8BE-634C-420B-822B-5D2503F6B7F6}"/>
              </a:ext>
            </a:extLst>
          </p:cNvPr>
          <p:cNvSpPr>
            <a:spLocks noGrp="1"/>
          </p:cNvSpPr>
          <p:nvPr>
            <p:ph idx="1"/>
          </p:nvPr>
        </p:nvSpPr>
        <p:spPr>
          <a:xfrm>
            <a:off x="53946" y="1924867"/>
            <a:ext cx="2560320" cy="2912519"/>
          </a:xfrm>
        </p:spPr>
        <p:txBody>
          <a:bodyPr/>
          <a:lstStyle/>
          <a:p>
            <a:r>
              <a:rPr lang="en-US" dirty="0"/>
              <a:t>View: Results by Item</a:t>
            </a:r>
          </a:p>
          <a:p>
            <a:r>
              <a:rPr lang="en-US" dirty="0"/>
              <a:t>Click: item number</a:t>
            </a:r>
          </a:p>
        </p:txBody>
      </p:sp>
      <p:sp>
        <p:nvSpPr>
          <p:cNvPr id="4" name="Date Placeholder 3">
            <a:extLst>
              <a:ext uri="{FF2B5EF4-FFF2-40B4-BE49-F238E27FC236}">
                <a16:creationId xmlns:a16="http://schemas.microsoft.com/office/drawing/2014/main" id="{4E7DC572-3623-47D2-B163-6C4F22D013F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2F17787-CF88-45B1-9DBE-6DD3DC5A1FE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072DE4-0325-4B00-B0F5-A765544954D9}"/>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Results by item table for an interim shows one row per item. Columns for: item number, claim and target, item difficulty, standard, number or percent of students who earned full credit, and then columns for how many students earned 0, 1, or 2 points on the item.&#10;When the item number in the first column is selected, and new set of information is embedded in the table. The student points and responses tab shows a row for each student, with columns for: date, session, grade, school, student points, max points, and correctness. &#10;Additional tabs shown as available in blue are: item viewer, rubric and exemplar, and item information.">
            <a:extLst>
              <a:ext uri="{FF2B5EF4-FFF2-40B4-BE49-F238E27FC236}">
                <a16:creationId xmlns:a16="http://schemas.microsoft.com/office/drawing/2014/main" id="{8671CCC0-AF7D-4C35-9229-FADA5E45ABCE}"/>
              </a:ext>
            </a:extLst>
          </p:cNvPr>
          <p:cNvPicPr>
            <a:picLocks noChangeAspect="1"/>
          </p:cNvPicPr>
          <p:nvPr/>
        </p:nvPicPr>
        <p:blipFill>
          <a:blip r:embed="rId3"/>
          <a:stretch>
            <a:fillRect/>
          </a:stretch>
        </p:blipFill>
        <p:spPr>
          <a:xfrm>
            <a:off x="2079161" y="2761209"/>
            <a:ext cx="10359976" cy="3369507"/>
          </a:xfrm>
          <a:prstGeom prst="rect">
            <a:avLst/>
          </a:prstGeom>
          <a:ln>
            <a:solidFill>
              <a:schemeClr val="accent1"/>
            </a:solidFill>
          </a:ln>
        </p:spPr>
      </p:pic>
    </p:spTree>
    <p:extLst>
      <p:ext uri="{BB962C8B-B14F-4D97-AF65-F5344CB8AC3E}">
        <p14:creationId xmlns:p14="http://schemas.microsoft.com/office/powerpoint/2010/main" val="421983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05B3-CAD3-4785-B1E2-ED10B1469BE8}"/>
              </a:ext>
            </a:extLst>
          </p:cNvPr>
          <p:cNvSpPr>
            <a:spLocks noGrp="1"/>
          </p:cNvSpPr>
          <p:nvPr>
            <p:ph type="title"/>
          </p:nvPr>
        </p:nvSpPr>
        <p:spPr/>
        <p:txBody>
          <a:bodyPr/>
          <a:lstStyle/>
          <a:p>
            <a:r>
              <a:rPr lang="en-US" dirty="0"/>
              <a:t>Filter Tests</a:t>
            </a:r>
          </a:p>
        </p:txBody>
      </p:sp>
      <p:sp>
        <p:nvSpPr>
          <p:cNvPr id="8" name="Content Placeholder 7">
            <a:extLst>
              <a:ext uri="{FF2B5EF4-FFF2-40B4-BE49-F238E27FC236}">
                <a16:creationId xmlns:a16="http://schemas.microsoft.com/office/drawing/2014/main" id="{2B10FF08-251E-4AE9-87B9-9EEF7320D0E7}"/>
              </a:ext>
            </a:extLst>
          </p:cNvPr>
          <p:cNvSpPr>
            <a:spLocks noGrp="1"/>
          </p:cNvSpPr>
          <p:nvPr>
            <p:ph idx="1"/>
          </p:nvPr>
        </p:nvSpPr>
        <p:spPr>
          <a:xfrm>
            <a:off x="838200" y="2845253"/>
            <a:ext cx="10515600" cy="2387147"/>
          </a:xfrm>
        </p:spPr>
        <p:txBody>
          <a:bodyPr/>
          <a:lstStyle/>
          <a:p>
            <a:pPr marL="0" indent="0">
              <a:buNone/>
            </a:pPr>
            <a:r>
              <a:rPr lang="en-US" b="1" dirty="0"/>
              <a:t>Off-Grade Assessments: </a:t>
            </a:r>
            <a:r>
              <a:rPr lang="en-US" dirty="0">
                <a:solidFill>
                  <a:srgbClr val="0070C0"/>
                </a:solidFill>
              </a:rPr>
              <a:t>Show</a:t>
            </a:r>
            <a:r>
              <a:rPr lang="en-US" dirty="0"/>
              <a:t> or Hide</a:t>
            </a:r>
          </a:p>
          <a:p>
            <a:pPr marL="0" indent="0">
              <a:buNone/>
            </a:pPr>
            <a:r>
              <a:rPr lang="en-US" b="1" dirty="0"/>
              <a:t>Manner of Administration (interim): </a:t>
            </a:r>
            <a:r>
              <a:rPr lang="en-US" dirty="0">
                <a:solidFill>
                  <a:srgbClr val="0070C0"/>
                </a:solidFill>
              </a:rPr>
              <a:t>All</a:t>
            </a:r>
            <a:r>
              <a:rPr lang="en-US" dirty="0"/>
              <a:t>, Classroom, or School/ District Conversation</a:t>
            </a:r>
          </a:p>
          <a:p>
            <a:pPr marL="0" indent="0">
              <a:buNone/>
            </a:pPr>
            <a:r>
              <a:rPr lang="en-US" b="1" dirty="0"/>
              <a:t>Completeness:</a:t>
            </a:r>
            <a:r>
              <a:rPr lang="en-US" dirty="0"/>
              <a:t> </a:t>
            </a:r>
            <a:r>
              <a:rPr lang="en-US" dirty="0">
                <a:solidFill>
                  <a:srgbClr val="0070C0"/>
                </a:solidFill>
              </a:rPr>
              <a:t>All</a:t>
            </a:r>
            <a:r>
              <a:rPr lang="en-US" dirty="0"/>
              <a:t>, Complete, Partial</a:t>
            </a:r>
          </a:p>
        </p:txBody>
      </p:sp>
      <p:sp>
        <p:nvSpPr>
          <p:cNvPr id="4" name="Date Placeholder 3">
            <a:extLst>
              <a:ext uri="{FF2B5EF4-FFF2-40B4-BE49-F238E27FC236}">
                <a16:creationId xmlns:a16="http://schemas.microsoft.com/office/drawing/2014/main" id="{D4B9D4FB-CBE8-4D29-BEC0-35B5C7A97D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AB640E16-764B-4913-B870-7DD98D93768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78D54CC9-4722-4168-83A2-85955790C687}"/>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Zoomed in view of the group results page. The top right corner, next to the school year, has a button for Advanced Filters to show or not show.">
            <a:extLst>
              <a:ext uri="{FF2B5EF4-FFF2-40B4-BE49-F238E27FC236}">
                <a16:creationId xmlns:a16="http://schemas.microsoft.com/office/drawing/2014/main" id="{D2DC4DB7-BB32-4D80-BCA1-C9180781D0E4}"/>
              </a:ext>
            </a:extLst>
          </p:cNvPr>
          <p:cNvPicPr>
            <a:picLocks noChangeAspect="1"/>
          </p:cNvPicPr>
          <p:nvPr/>
        </p:nvPicPr>
        <p:blipFill>
          <a:blip r:embed="rId3"/>
          <a:stretch>
            <a:fillRect/>
          </a:stretch>
        </p:blipFill>
        <p:spPr>
          <a:xfrm>
            <a:off x="3917376" y="776514"/>
            <a:ext cx="3495675" cy="1657350"/>
          </a:xfrm>
          <a:prstGeom prst="rect">
            <a:avLst/>
          </a:prstGeom>
          <a:ln>
            <a:solidFill>
              <a:schemeClr val="accent1"/>
            </a:solidFill>
          </a:ln>
        </p:spPr>
      </p:pic>
    </p:spTree>
    <p:extLst>
      <p:ext uri="{BB962C8B-B14F-4D97-AF65-F5344CB8AC3E}">
        <p14:creationId xmlns:p14="http://schemas.microsoft.com/office/powerpoint/2010/main" val="421366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0724-CBC2-4C92-81AD-FBFDBEFFCE76}"/>
              </a:ext>
            </a:extLst>
          </p:cNvPr>
          <p:cNvSpPr>
            <a:spLocks noGrp="1"/>
          </p:cNvSpPr>
          <p:nvPr>
            <p:ph type="title"/>
          </p:nvPr>
        </p:nvSpPr>
        <p:spPr/>
        <p:txBody>
          <a:bodyPr/>
          <a:lstStyle/>
          <a:p>
            <a:r>
              <a:rPr lang="en-US" dirty="0"/>
              <a:t>Filter Students</a:t>
            </a:r>
          </a:p>
        </p:txBody>
      </p:sp>
      <p:sp>
        <p:nvSpPr>
          <p:cNvPr id="3" name="Content Placeholder 2">
            <a:extLst>
              <a:ext uri="{FF2B5EF4-FFF2-40B4-BE49-F238E27FC236}">
                <a16:creationId xmlns:a16="http://schemas.microsoft.com/office/drawing/2014/main" id="{4DF90A39-5C93-40B0-BB2F-CDC1CE7458C8}"/>
              </a:ext>
            </a:extLst>
          </p:cNvPr>
          <p:cNvSpPr>
            <a:spLocks noGrp="1"/>
          </p:cNvSpPr>
          <p:nvPr>
            <p:ph idx="1"/>
          </p:nvPr>
        </p:nvSpPr>
        <p:spPr/>
        <p:txBody>
          <a:bodyPr/>
          <a:lstStyle/>
          <a:p>
            <a:pPr marL="0" indent="0">
              <a:buNone/>
            </a:pPr>
            <a:r>
              <a:rPr lang="en-US" b="1" dirty="0"/>
              <a:t>Gender:</a:t>
            </a:r>
            <a:r>
              <a:rPr lang="en-US" dirty="0"/>
              <a:t> </a:t>
            </a:r>
            <a:r>
              <a:rPr lang="en-US" dirty="0">
                <a:solidFill>
                  <a:srgbClr val="0070C0"/>
                </a:solidFill>
              </a:rPr>
              <a:t>All</a:t>
            </a:r>
            <a:r>
              <a:rPr lang="en-US" dirty="0"/>
              <a:t>, Male, Female, Non-binary</a:t>
            </a:r>
          </a:p>
          <a:p>
            <a:pPr marL="0" indent="0">
              <a:buNone/>
            </a:pPr>
            <a:r>
              <a:rPr lang="en-US" b="1" dirty="0"/>
              <a:t>Migrant Status: </a:t>
            </a:r>
            <a:r>
              <a:rPr lang="en-US" dirty="0">
                <a:solidFill>
                  <a:srgbClr val="0070C0"/>
                </a:solidFill>
              </a:rPr>
              <a:t>All</a:t>
            </a:r>
            <a:r>
              <a:rPr lang="en-US" dirty="0"/>
              <a:t>, Yes, No</a:t>
            </a:r>
          </a:p>
          <a:p>
            <a:pPr marL="0" indent="0">
              <a:buNone/>
            </a:pPr>
            <a:r>
              <a:rPr lang="en-US" b="1" dirty="0"/>
              <a:t>504 Plan: </a:t>
            </a:r>
            <a:r>
              <a:rPr lang="en-US" dirty="0">
                <a:solidFill>
                  <a:srgbClr val="0070C0"/>
                </a:solidFill>
              </a:rPr>
              <a:t>All</a:t>
            </a:r>
            <a:r>
              <a:rPr lang="en-US" dirty="0"/>
              <a:t>, Yes, No</a:t>
            </a:r>
          </a:p>
          <a:p>
            <a:pPr marL="0" indent="0">
              <a:buNone/>
            </a:pPr>
            <a:r>
              <a:rPr lang="en-US" b="1" dirty="0"/>
              <a:t>IEP: </a:t>
            </a:r>
            <a:r>
              <a:rPr lang="en-US" dirty="0">
                <a:solidFill>
                  <a:srgbClr val="0070C0"/>
                </a:solidFill>
              </a:rPr>
              <a:t>All</a:t>
            </a:r>
            <a:r>
              <a:rPr lang="en-US" dirty="0"/>
              <a:t>, Yes, No</a:t>
            </a:r>
          </a:p>
          <a:p>
            <a:pPr marL="0" indent="0">
              <a:buNone/>
            </a:pPr>
            <a:r>
              <a:rPr lang="en-US" b="1" dirty="0"/>
              <a:t>English Learner: </a:t>
            </a:r>
            <a:r>
              <a:rPr lang="en-US" dirty="0">
                <a:solidFill>
                  <a:srgbClr val="0070C0"/>
                </a:solidFill>
              </a:rPr>
              <a:t>All</a:t>
            </a:r>
            <a:r>
              <a:rPr lang="en-US" dirty="0"/>
              <a:t>, Yes, No</a:t>
            </a:r>
          </a:p>
          <a:p>
            <a:pPr marL="0" indent="0">
              <a:buNone/>
            </a:pPr>
            <a:r>
              <a:rPr lang="en-US" b="1" dirty="0"/>
              <a:t>Race/Ethnicity: </a:t>
            </a:r>
            <a:r>
              <a:rPr lang="en-US" dirty="0">
                <a:solidFill>
                  <a:srgbClr val="0070C0"/>
                </a:solidFill>
              </a:rPr>
              <a:t>All</a:t>
            </a:r>
            <a:r>
              <a:rPr lang="en-US" dirty="0"/>
              <a:t>, Hispanic or Latino, American Indian or Alaska Native, Asian, Black or African American, White, Native Hawaiian or Pacific Islander, or Demographic Race of Two or More</a:t>
            </a:r>
          </a:p>
          <a:p>
            <a:pPr marL="0" indent="0">
              <a:buNone/>
            </a:pPr>
            <a:endParaRPr lang="en-US" dirty="0"/>
          </a:p>
        </p:txBody>
      </p:sp>
      <p:sp>
        <p:nvSpPr>
          <p:cNvPr id="4" name="Date Placeholder 3">
            <a:extLst>
              <a:ext uri="{FF2B5EF4-FFF2-40B4-BE49-F238E27FC236}">
                <a16:creationId xmlns:a16="http://schemas.microsoft.com/office/drawing/2014/main" id="{31A3155C-9796-42DD-9C23-BA4D2DA25CA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F86F2DCC-8D29-4E41-A7EC-F11B9218C22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465372C-4C7E-43CE-98A1-6B66D7CF92C5}"/>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54586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BE06-9E26-4D1B-B850-0986373B1B99}"/>
              </a:ext>
            </a:extLst>
          </p:cNvPr>
          <p:cNvSpPr>
            <a:spLocks noGrp="1"/>
          </p:cNvSpPr>
          <p:nvPr>
            <p:ph type="title"/>
          </p:nvPr>
        </p:nvSpPr>
        <p:spPr/>
        <p:txBody>
          <a:bodyPr/>
          <a:lstStyle/>
          <a:p>
            <a:r>
              <a:rPr lang="en-US" dirty="0"/>
              <a:t>Direct Connections to Tools for Teachers</a:t>
            </a:r>
          </a:p>
        </p:txBody>
      </p:sp>
      <p:sp>
        <p:nvSpPr>
          <p:cNvPr id="4" name="Date Placeholder 3">
            <a:extLst>
              <a:ext uri="{FF2B5EF4-FFF2-40B4-BE49-F238E27FC236}">
                <a16:creationId xmlns:a16="http://schemas.microsoft.com/office/drawing/2014/main" id="{15046F53-019E-41B4-B200-182E054FE69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93246BC0-4354-4DB8-BBB3-8EF926C32E9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AC99B55-3F1B-473D-93F6-47163B77367E}"/>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I A B results view panel similar to screenshot described on slide 18. Instructional Resource button on the right side of the screen above the results view table.">
            <a:extLst>
              <a:ext uri="{FF2B5EF4-FFF2-40B4-BE49-F238E27FC236}">
                <a16:creationId xmlns:a16="http://schemas.microsoft.com/office/drawing/2014/main" id="{48398EB1-E198-4792-8240-2ED45ECBD07E}"/>
              </a:ext>
            </a:extLst>
          </p:cNvPr>
          <p:cNvPicPr>
            <a:picLocks noChangeAspect="1"/>
          </p:cNvPicPr>
          <p:nvPr/>
        </p:nvPicPr>
        <p:blipFill>
          <a:blip r:embed="rId3"/>
          <a:stretch>
            <a:fillRect/>
          </a:stretch>
        </p:blipFill>
        <p:spPr>
          <a:xfrm>
            <a:off x="366269" y="1526930"/>
            <a:ext cx="5729731" cy="2927504"/>
          </a:xfrm>
          <a:prstGeom prst="rect">
            <a:avLst/>
          </a:prstGeom>
        </p:spPr>
      </p:pic>
      <p:pic>
        <p:nvPicPr>
          <p:cNvPr id="8" name="Picture 7" descr="Arrow points from the Instructional Resource button to a Connections Playlist in the Tools for Teachers website that can be used in connection with the I A B.">
            <a:extLst>
              <a:ext uri="{FF2B5EF4-FFF2-40B4-BE49-F238E27FC236}">
                <a16:creationId xmlns:a16="http://schemas.microsoft.com/office/drawing/2014/main" id="{EE6CEF1F-4B72-47E8-91C9-5D506D8FEC8B}"/>
              </a:ext>
            </a:extLst>
          </p:cNvPr>
          <p:cNvPicPr>
            <a:picLocks noChangeAspect="1"/>
          </p:cNvPicPr>
          <p:nvPr/>
        </p:nvPicPr>
        <p:blipFill>
          <a:blip r:embed="rId4"/>
          <a:stretch>
            <a:fillRect/>
          </a:stretch>
        </p:blipFill>
        <p:spPr>
          <a:xfrm>
            <a:off x="6938715" y="3283071"/>
            <a:ext cx="4858871" cy="2948240"/>
          </a:xfrm>
          <a:prstGeom prst="rect">
            <a:avLst/>
          </a:prstGeom>
          <a:ln w="3175">
            <a:solidFill>
              <a:schemeClr val="tx1"/>
            </a:solidFill>
          </a:ln>
        </p:spPr>
      </p:pic>
      <p:sp>
        <p:nvSpPr>
          <p:cNvPr id="10" name="Arrow: Right 9">
            <a:extLst>
              <a:ext uri="{FF2B5EF4-FFF2-40B4-BE49-F238E27FC236}">
                <a16:creationId xmlns:a16="http://schemas.microsoft.com/office/drawing/2014/main" id="{A46746FA-618A-4A93-884C-4213054F781F}"/>
              </a:ext>
              <a:ext uri="{C183D7F6-B498-43B3-948B-1728B52AA6E4}">
                <adec:decorative xmlns:adec="http://schemas.microsoft.com/office/drawing/2017/decorative" val="1"/>
              </a:ext>
            </a:extLst>
          </p:cNvPr>
          <p:cNvSpPr/>
          <p:nvPr/>
        </p:nvSpPr>
        <p:spPr>
          <a:xfrm>
            <a:off x="5991498" y="3489786"/>
            <a:ext cx="1180012" cy="483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81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0BFD7-FBD2-4CD5-A6DA-9E103946B19F}"/>
              </a:ext>
            </a:extLst>
          </p:cNvPr>
          <p:cNvSpPr>
            <a:spLocks noGrp="1"/>
          </p:cNvSpPr>
          <p:nvPr>
            <p:ph type="title"/>
          </p:nvPr>
        </p:nvSpPr>
        <p:spPr/>
        <p:txBody>
          <a:bodyPr/>
          <a:lstStyle/>
          <a:p>
            <a:r>
              <a:rPr lang="en-US" dirty="0"/>
              <a:t>One Thing School and District Users Must Do…</a:t>
            </a:r>
          </a:p>
        </p:txBody>
      </p:sp>
      <p:sp>
        <p:nvSpPr>
          <p:cNvPr id="8" name="Text Placeholder 7">
            <a:extLst>
              <a:ext uri="{FF2B5EF4-FFF2-40B4-BE49-F238E27FC236}">
                <a16:creationId xmlns:a16="http://schemas.microsoft.com/office/drawing/2014/main" id="{E810F936-6D97-4961-BF5A-F5C3190B8156}"/>
              </a:ext>
            </a:extLst>
          </p:cNvPr>
          <p:cNvSpPr>
            <a:spLocks noGrp="1"/>
          </p:cNvSpPr>
          <p:nvPr>
            <p:ph type="body" idx="1"/>
          </p:nvPr>
        </p:nvSpPr>
        <p:spPr/>
        <p:txBody>
          <a:bodyPr/>
          <a:lstStyle/>
          <a:p>
            <a:r>
              <a:rPr lang="en-US" dirty="0"/>
              <a:t>School Coordinator (SC),</a:t>
            </a:r>
          </a:p>
          <a:p>
            <a:r>
              <a:rPr lang="en-US" dirty="0"/>
              <a:t>District Administrator (DA) and </a:t>
            </a:r>
          </a:p>
          <a:p>
            <a:r>
              <a:rPr lang="en-US" dirty="0"/>
              <a:t>District Coordinator (DC) roles in TIDE</a:t>
            </a:r>
          </a:p>
        </p:txBody>
      </p:sp>
    </p:spTree>
    <p:extLst>
      <p:ext uri="{BB962C8B-B14F-4D97-AF65-F5344CB8AC3E}">
        <p14:creationId xmlns:p14="http://schemas.microsoft.com/office/powerpoint/2010/main" val="238757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D31D-B88D-450D-971E-F04560B3B12B}"/>
              </a:ext>
            </a:extLst>
          </p:cNvPr>
          <p:cNvSpPr>
            <a:spLocks noGrp="1"/>
          </p:cNvSpPr>
          <p:nvPr>
            <p:ph type="title"/>
          </p:nvPr>
        </p:nvSpPr>
        <p:spPr/>
        <p:txBody>
          <a:bodyPr/>
          <a:lstStyle/>
          <a:p>
            <a:r>
              <a:rPr lang="en-US" dirty="0"/>
              <a:t>…Assign Student Groups to TAs</a:t>
            </a:r>
          </a:p>
        </p:txBody>
      </p:sp>
      <p:sp>
        <p:nvSpPr>
          <p:cNvPr id="3" name="Content Placeholder 2">
            <a:extLst>
              <a:ext uri="{FF2B5EF4-FFF2-40B4-BE49-F238E27FC236}">
                <a16:creationId xmlns:a16="http://schemas.microsoft.com/office/drawing/2014/main" id="{C3A89517-BA5D-4DA4-AE63-9CB1DC62A8F6}"/>
              </a:ext>
            </a:extLst>
          </p:cNvPr>
          <p:cNvSpPr>
            <a:spLocks noGrp="1"/>
          </p:cNvSpPr>
          <p:nvPr>
            <p:ph idx="1"/>
          </p:nvPr>
        </p:nvSpPr>
        <p:spPr>
          <a:xfrm>
            <a:off x="838200" y="1825626"/>
            <a:ext cx="10515600" cy="1463984"/>
          </a:xfrm>
        </p:spPr>
        <p:txBody>
          <a:bodyPr/>
          <a:lstStyle/>
          <a:p>
            <a:r>
              <a:rPr lang="en-US" dirty="0"/>
              <a:t>TAs will not see any test results until students have been assigned to them in the form of </a:t>
            </a:r>
            <a:r>
              <a:rPr lang="en-US" i="1" dirty="0"/>
              <a:t>student groups</a:t>
            </a:r>
            <a:r>
              <a:rPr lang="en-US" dirty="0"/>
              <a:t>.</a:t>
            </a:r>
          </a:p>
          <a:p>
            <a:r>
              <a:rPr lang="en-US" dirty="0"/>
              <a:t>Before:					After:</a:t>
            </a:r>
          </a:p>
        </p:txBody>
      </p:sp>
      <p:sp>
        <p:nvSpPr>
          <p:cNvPr id="4" name="Date Placeholder 3">
            <a:extLst>
              <a:ext uri="{FF2B5EF4-FFF2-40B4-BE49-F238E27FC236}">
                <a16:creationId xmlns:a16="http://schemas.microsoft.com/office/drawing/2014/main" id="{950F668A-DE0C-4803-B9CE-2EE14B2896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B445901-3C71-4AB6-8064-12F80E61D7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B67C8B-8562-4DF3-8A5E-769B9A5CF6E2}"/>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Tab for Assigned Groups with zero groups. Text reads, contact your administrator for access to group-level test results.">
            <a:extLst>
              <a:ext uri="{FF2B5EF4-FFF2-40B4-BE49-F238E27FC236}">
                <a16:creationId xmlns:a16="http://schemas.microsoft.com/office/drawing/2014/main" id="{0CCA938E-C318-487E-9440-C6CD4F3EAD61}"/>
              </a:ext>
            </a:extLst>
          </p:cNvPr>
          <p:cNvPicPr>
            <a:picLocks noChangeAspect="1"/>
          </p:cNvPicPr>
          <p:nvPr/>
        </p:nvPicPr>
        <p:blipFill>
          <a:blip r:embed="rId3"/>
          <a:stretch>
            <a:fillRect/>
          </a:stretch>
        </p:blipFill>
        <p:spPr>
          <a:xfrm>
            <a:off x="454033" y="3290734"/>
            <a:ext cx="5434486" cy="1463984"/>
          </a:xfrm>
          <a:prstGeom prst="rect">
            <a:avLst/>
          </a:prstGeom>
          <a:ln>
            <a:solidFill>
              <a:schemeClr val="accent1"/>
            </a:solidFill>
          </a:ln>
        </p:spPr>
      </p:pic>
      <p:pic>
        <p:nvPicPr>
          <p:cNvPr id="8" name="Picture 7" descr="Tab for assigned groups with 3 groups. The name of the first group is shown in a table under the text, search by group. The My Groups tab is now available to this user, with 0 groups currently created. ">
            <a:extLst>
              <a:ext uri="{FF2B5EF4-FFF2-40B4-BE49-F238E27FC236}">
                <a16:creationId xmlns:a16="http://schemas.microsoft.com/office/drawing/2014/main" id="{13AA8202-51C1-4FFE-9D6A-C0996A2F3B1B}"/>
              </a:ext>
            </a:extLst>
          </p:cNvPr>
          <p:cNvPicPr>
            <a:picLocks noChangeAspect="1"/>
          </p:cNvPicPr>
          <p:nvPr/>
        </p:nvPicPr>
        <p:blipFill>
          <a:blip r:embed="rId4"/>
          <a:stretch>
            <a:fillRect/>
          </a:stretch>
        </p:blipFill>
        <p:spPr>
          <a:xfrm>
            <a:off x="6303483" y="3260707"/>
            <a:ext cx="4876918" cy="2071185"/>
          </a:xfrm>
          <a:prstGeom prst="rect">
            <a:avLst/>
          </a:prstGeom>
          <a:ln>
            <a:solidFill>
              <a:schemeClr val="accent1"/>
            </a:solidFill>
          </a:ln>
        </p:spPr>
      </p:pic>
    </p:spTree>
    <p:extLst>
      <p:ext uri="{BB962C8B-B14F-4D97-AF65-F5344CB8AC3E}">
        <p14:creationId xmlns:p14="http://schemas.microsoft.com/office/powerpoint/2010/main" val="168413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0FB5-4F1A-423B-A697-399B0E9B7493}"/>
              </a:ext>
            </a:extLst>
          </p:cNvPr>
          <p:cNvSpPr>
            <a:spLocks noGrp="1"/>
          </p:cNvSpPr>
          <p:nvPr>
            <p:ph type="title"/>
          </p:nvPr>
        </p:nvSpPr>
        <p:spPr/>
        <p:txBody>
          <a:bodyPr/>
          <a:lstStyle/>
          <a:p>
            <a:r>
              <a:rPr lang="en-US" dirty="0"/>
              <a:t>Assigned Groups flexibility</a:t>
            </a:r>
          </a:p>
        </p:txBody>
      </p:sp>
      <p:sp>
        <p:nvSpPr>
          <p:cNvPr id="3" name="Content Placeholder 2">
            <a:extLst>
              <a:ext uri="{FF2B5EF4-FFF2-40B4-BE49-F238E27FC236}">
                <a16:creationId xmlns:a16="http://schemas.microsoft.com/office/drawing/2014/main" id="{FF0F2742-880C-4275-B838-08596DB2BD61}"/>
              </a:ext>
            </a:extLst>
          </p:cNvPr>
          <p:cNvSpPr>
            <a:spLocks noGrp="1"/>
          </p:cNvSpPr>
          <p:nvPr>
            <p:ph idx="1"/>
          </p:nvPr>
        </p:nvSpPr>
        <p:spPr/>
        <p:txBody>
          <a:bodyPr/>
          <a:lstStyle/>
          <a:p>
            <a:r>
              <a:rPr lang="en-US" dirty="0"/>
              <a:t>All the students in a classroom: </a:t>
            </a:r>
          </a:p>
          <a:p>
            <a:pPr lvl="1"/>
            <a:r>
              <a:rPr lang="en-US" i="1" dirty="0"/>
              <a:t>Grade 5_Room 15</a:t>
            </a:r>
          </a:p>
          <a:p>
            <a:r>
              <a:rPr lang="en-US" dirty="0"/>
              <a:t>Students for a particular period of instruction</a:t>
            </a:r>
          </a:p>
          <a:p>
            <a:pPr lvl="1"/>
            <a:r>
              <a:rPr lang="en-US" i="1" dirty="0" err="1"/>
              <a:t>ELA_period</a:t>
            </a:r>
            <a:r>
              <a:rPr lang="en-US" i="1" dirty="0"/>
              <a:t> 1 </a:t>
            </a:r>
          </a:p>
          <a:p>
            <a:pPr lvl="1"/>
            <a:r>
              <a:rPr lang="en-US" i="1" dirty="0" err="1"/>
              <a:t>ELA_period</a:t>
            </a:r>
            <a:r>
              <a:rPr lang="en-US" i="1" dirty="0"/>
              <a:t> 2</a:t>
            </a:r>
          </a:p>
          <a:p>
            <a:r>
              <a:rPr lang="en-US" dirty="0"/>
              <a:t>A student can be assigned to more than one teacher</a:t>
            </a:r>
          </a:p>
          <a:p>
            <a:r>
              <a:rPr lang="en-US" dirty="0"/>
              <a:t>A group of students can be assigned to more than one teacher </a:t>
            </a:r>
          </a:p>
          <a:p>
            <a:pPr lvl="1"/>
            <a:r>
              <a:rPr lang="en-US" dirty="0"/>
              <a:t>No limit to the number of Assigned Student Groups for a teacher</a:t>
            </a:r>
          </a:p>
        </p:txBody>
      </p:sp>
      <p:sp>
        <p:nvSpPr>
          <p:cNvPr id="4" name="Date Placeholder 3">
            <a:extLst>
              <a:ext uri="{FF2B5EF4-FFF2-40B4-BE49-F238E27FC236}">
                <a16:creationId xmlns:a16="http://schemas.microsoft.com/office/drawing/2014/main" id="{F94EF289-1982-4799-BE16-1914C6058A0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3666D46-FB6C-43AA-AE86-280CFC2FA9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CE338F0A-A483-4DD5-BAEF-0EDF922E26DC}"/>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23747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D31D-B88D-450D-971E-F04560B3B12B}"/>
              </a:ext>
            </a:extLst>
          </p:cNvPr>
          <p:cNvSpPr>
            <a:spLocks noGrp="1"/>
          </p:cNvSpPr>
          <p:nvPr>
            <p:ph type="title"/>
          </p:nvPr>
        </p:nvSpPr>
        <p:spPr/>
        <p:txBody>
          <a:bodyPr/>
          <a:lstStyle/>
          <a:p>
            <a:r>
              <a:rPr lang="en-US" dirty="0"/>
              <a:t>‘Rosters’ in TIDE; ‘Groups’ in SRS</a:t>
            </a:r>
          </a:p>
        </p:txBody>
      </p:sp>
      <p:sp>
        <p:nvSpPr>
          <p:cNvPr id="3" name="Content Placeholder 2">
            <a:extLst>
              <a:ext uri="{FF2B5EF4-FFF2-40B4-BE49-F238E27FC236}">
                <a16:creationId xmlns:a16="http://schemas.microsoft.com/office/drawing/2014/main" id="{C3A89517-BA5D-4DA4-AE63-9CB1DC62A8F6}"/>
              </a:ext>
            </a:extLst>
          </p:cNvPr>
          <p:cNvSpPr>
            <a:spLocks noGrp="1"/>
          </p:cNvSpPr>
          <p:nvPr>
            <p:ph idx="1"/>
          </p:nvPr>
        </p:nvSpPr>
        <p:spPr>
          <a:xfrm>
            <a:off x="838200" y="1825625"/>
            <a:ext cx="10814824" cy="4255861"/>
          </a:xfrm>
        </p:spPr>
        <p:txBody>
          <a:bodyPr>
            <a:normAutofit/>
          </a:bodyPr>
          <a:lstStyle/>
          <a:p>
            <a:r>
              <a:rPr lang="en-US" dirty="0"/>
              <a:t>Rosters created within TIDE will </a:t>
            </a:r>
            <a:r>
              <a:rPr lang="en-US" b="1" u="sng" dirty="0"/>
              <a:t>NOT</a:t>
            </a:r>
            <a:r>
              <a:rPr lang="en-US" dirty="0"/>
              <a:t> flow to SRS.</a:t>
            </a:r>
          </a:p>
          <a:p>
            <a:r>
              <a:rPr lang="en-US" dirty="0"/>
              <a:t>Rosters are still useful for printing test tickets, printing booklet labels, printing lists of student test settings.</a:t>
            </a:r>
          </a:p>
          <a:p>
            <a:r>
              <a:rPr lang="en-US" dirty="0"/>
              <a:t>Rosters can be created in TIDE with a .csv or Excel file upload.</a:t>
            </a:r>
          </a:p>
          <a:p>
            <a:pPr lvl="1"/>
            <a:r>
              <a:rPr lang="en-US" dirty="0"/>
              <a:t>Rosters can be edited within the View/Edit Rosters page.</a:t>
            </a:r>
          </a:p>
          <a:p>
            <a:r>
              <a:rPr lang="en-US" dirty="0"/>
              <a:t>Student Groups are assigned in SRS with a .csv file upload.</a:t>
            </a:r>
          </a:p>
          <a:p>
            <a:pPr lvl="1"/>
            <a:r>
              <a:rPr lang="en-US" dirty="0"/>
              <a:t>Assigned Student Groups can only be edited with a new .csv file upload.</a:t>
            </a:r>
          </a:p>
          <a:p>
            <a:pPr lvl="1"/>
            <a:r>
              <a:rPr lang="en-US" dirty="0"/>
              <a:t>Keep the .csv files used to create groups for use to update groups.</a:t>
            </a:r>
          </a:p>
        </p:txBody>
      </p:sp>
      <p:sp>
        <p:nvSpPr>
          <p:cNvPr id="4" name="Date Placeholder 3">
            <a:extLst>
              <a:ext uri="{FF2B5EF4-FFF2-40B4-BE49-F238E27FC236}">
                <a16:creationId xmlns:a16="http://schemas.microsoft.com/office/drawing/2014/main" id="{950F668A-DE0C-4803-B9CE-2EE14B2896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B445901-3C71-4AB6-8064-12F80E61D7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B67C8B-8562-4DF3-8A5E-769B9A5CF6E2}"/>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26287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F794-5CB8-43C8-9AEF-37A89C7DBC22}"/>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662427E-AF5B-4309-9D8B-635046220EC9}"/>
              </a:ext>
            </a:extLst>
          </p:cNvPr>
          <p:cNvSpPr>
            <a:spLocks noGrp="1"/>
          </p:cNvSpPr>
          <p:nvPr>
            <p:ph idx="1"/>
          </p:nvPr>
        </p:nvSpPr>
        <p:spPr/>
        <p:txBody>
          <a:bodyPr>
            <a:normAutofit/>
          </a:bodyPr>
          <a:lstStyle/>
          <a:p>
            <a:pPr marL="0" indent="0">
              <a:buNone/>
            </a:pPr>
            <a:r>
              <a:rPr lang="en-US" dirty="0"/>
              <a:t>Anton Jackson, Director of Assessment Development</a:t>
            </a:r>
          </a:p>
          <a:p>
            <a:pPr marL="0" indent="0">
              <a:buNone/>
            </a:pPr>
            <a:r>
              <a:rPr lang="en-US" dirty="0"/>
              <a:t>Serena O’Neill, Math Assessment Specialist</a:t>
            </a:r>
          </a:p>
          <a:p>
            <a:pPr marL="0" indent="0">
              <a:buNone/>
            </a:pPr>
            <a:r>
              <a:rPr lang="en-US" dirty="0"/>
              <a:t>Kara Todd, Content Coordinator for Test Development</a:t>
            </a:r>
          </a:p>
          <a:p>
            <a:pPr marL="0" indent="0">
              <a:buNone/>
            </a:pPr>
            <a:r>
              <a:rPr lang="en-US" dirty="0"/>
              <a:t>Maja Wilson, ELA Assessment Specialist</a:t>
            </a:r>
          </a:p>
        </p:txBody>
      </p:sp>
      <p:sp>
        <p:nvSpPr>
          <p:cNvPr id="4" name="Date Placeholder 3">
            <a:extLst>
              <a:ext uri="{FF2B5EF4-FFF2-40B4-BE49-F238E27FC236}">
                <a16:creationId xmlns:a16="http://schemas.microsoft.com/office/drawing/2014/main" id="{98F13938-16F7-4F1B-A2DB-55F21E70E80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39FB135E-944C-4ED6-8B64-F487E5AF729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C1BD04C1-EBDB-4C06-8033-63737B3B3243}"/>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76709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2071-9993-4788-8744-B31F6012AC6E}"/>
              </a:ext>
            </a:extLst>
          </p:cNvPr>
          <p:cNvSpPr>
            <a:spLocks noGrp="1"/>
          </p:cNvSpPr>
          <p:nvPr>
            <p:ph type="title"/>
          </p:nvPr>
        </p:nvSpPr>
        <p:spPr/>
        <p:txBody>
          <a:bodyPr/>
          <a:lstStyle/>
          <a:p>
            <a:r>
              <a:rPr lang="en-US" dirty="0"/>
              <a:t>Export Rosters from TIDE</a:t>
            </a:r>
          </a:p>
        </p:txBody>
      </p:sp>
      <p:sp>
        <p:nvSpPr>
          <p:cNvPr id="3" name="Content Placeholder 2">
            <a:extLst>
              <a:ext uri="{FF2B5EF4-FFF2-40B4-BE49-F238E27FC236}">
                <a16:creationId xmlns:a16="http://schemas.microsoft.com/office/drawing/2014/main" id="{C6EE5D5A-AD91-488E-93DA-3949F2CD3D10}"/>
              </a:ext>
            </a:extLst>
          </p:cNvPr>
          <p:cNvSpPr>
            <a:spLocks noGrp="1"/>
          </p:cNvSpPr>
          <p:nvPr>
            <p:ph idx="1"/>
          </p:nvPr>
        </p:nvSpPr>
        <p:spPr>
          <a:xfrm>
            <a:off x="838200" y="1825625"/>
            <a:ext cx="8471583" cy="4255861"/>
          </a:xfrm>
        </p:spPr>
        <p:txBody>
          <a:bodyPr/>
          <a:lstStyle/>
          <a:p>
            <a:r>
              <a:rPr lang="en-US" dirty="0"/>
              <a:t>Preparing for </a:t>
            </a:r>
            <a:r>
              <a:rPr lang="en-US" dirty="0" err="1"/>
              <a:t>Testing</a:t>
            </a:r>
            <a:r>
              <a:rPr lang="en-US" dirty="0" err="1">
                <a:sym typeface="Wingdings" panose="05000000000000000000" pitchFamily="2" charset="2"/>
              </a:rPr>
              <a:t>RostersView</a:t>
            </a:r>
            <a:r>
              <a:rPr lang="en-US" dirty="0">
                <a:sym typeface="Wingdings" panose="05000000000000000000" pitchFamily="2" charset="2"/>
              </a:rPr>
              <a:t>/Edit Rosters</a:t>
            </a:r>
          </a:p>
          <a:p>
            <a:r>
              <a:rPr lang="en-US" dirty="0">
                <a:sym typeface="Wingdings" panose="05000000000000000000" pitchFamily="2" charset="2"/>
              </a:rPr>
              <a:t>Select the rosters</a:t>
            </a:r>
          </a:p>
          <a:p>
            <a:r>
              <a:rPr lang="en-US" dirty="0">
                <a:sym typeface="Wingdings" panose="05000000000000000000" pitchFamily="2" charset="2"/>
              </a:rPr>
              <a:t>Select the print button</a:t>
            </a:r>
          </a:p>
          <a:p>
            <a:r>
              <a:rPr lang="en-US" dirty="0">
                <a:sym typeface="Wingdings" panose="05000000000000000000" pitchFamily="2" charset="2"/>
              </a:rPr>
              <a:t>Choose “Export Rosters to CSV”</a:t>
            </a:r>
          </a:p>
          <a:p>
            <a:endParaRPr lang="en-US" dirty="0">
              <a:sym typeface="Wingdings" panose="05000000000000000000" pitchFamily="2" charset="2"/>
            </a:endParaRPr>
          </a:p>
          <a:p>
            <a:r>
              <a:rPr lang="en-US" dirty="0">
                <a:sym typeface="Wingdings" panose="05000000000000000000" pitchFamily="2" charset="2"/>
              </a:rPr>
              <a:t>Still have to do some manipulation before uploading to SRS.</a:t>
            </a:r>
            <a:endParaRPr lang="en-US" dirty="0"/>
          </a:p>
        </p:txBody>
      </p:sp>
      <p:sp>
        <p:nvSpPr>
          <p:cNvPr id="4" name="Date Placeholder 3">
            <a:extLst>
              <a:ext uri="{FF2B5EF4-FFF2-40B4-BE49-F238E27FC236}">
                <a16:creationId xmlns:a16="http://schemas.microsoft.com/office/drawing/2014/main" id="{9500E2FB-EB42-47B1-B148-3ACA8F6D3B2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FB91F6AD-040E-4C41-82E6-F1C7770BA7A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F2A261B9-46A3-4921-BCB4-F8BA7B7A3528}"/>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View/Edit Rosters print button drop-down menu with export rosters to CSV circled in red. Other options listed are: roster, test tickets, pre I D labels, student settings and tools, and export rosters to excel.">
            <a:extLst>
              <a:ext uri="{FF2B5EF4-FFF2-40B4-BE49-F238E27FC236}">
                <a16:creationId xmlns:a16="http://schemas.microsoft.com/office/drawing/2014/main" id="{A77C76AC-99BB-4D5A-B49D-43E17D89898B}"/>
              </a:ext>
            </a:extLst>
          </p:cNvPr>
          <p:cNvPicPr>
            <a:picLocks noChangeAspect="1"/>
          </p:cNvPicPr>
          <p:nvPr/>
        </p:nvPicPr>
        <p:blipFill>
          <a:blip r:embed="rId3"/>
          <a:stretch>
            <a:fillRect/>
          </a:stretch>
        </p:blipFill>
        <p:spPr>
          <a:xfrm>
            <a:off x="9046341" y="623608"/>
            <a:ext cx="3145659" cy="5629924"/>
          </a:xfrm>
          <a:prstGeom prst="rect">
            <a:avLst/>
          </a:prstGeom>
          <a:ln>
            <a:solidFill>
              <a:schemeClr val="accent1"/>
            </a:solidFill>
          </a:ln>
        </p:spPr>
      </p:pic>
    </p:spTree>
    <p:extLst>
      <p:ext uri="{BB962C8B-B14F-4D97-AF65-F5344CB8AC3E}">
        <p14:creationId xmlns:p14="http://schemas.microsoft.com/office/powerpoint/2010/main" val="257471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7A77-41B7-48D2-BC48-D45466991362}"/>
              </a:ext>
            </a:extLst>
          </p:cNvPr>
          <p:cNvSpPr>
            <a:spLocks noGrp="1"/>
          </p:cNvSpPr>
          <p:nvPr>
            <p:ph type="title"/>
          </p:nvPr>
        </p:nvSpPr>
        <p:spPr/>
        <p:txBody>
          <a:bodyPr/>
          <a:lstStyle/>
          <a:p>
            <a:r>
              <a:rPr lang="en-US" dirty="0"/>
              <a:t>File upload examples for 1 teacher</a:t>
            </a:r>
          </a:p>
        </p:txBody>
      </p:sp>
      <p:graphicFrame>
        <p:nvGraphicFramePr>
          <p:cNvPr id="9" name="Table 9">
            <a:extLst>
              <a:ext uri="{FF2B5EF4-FFF2-40B4-BE49-F238E27FC236}">
                <a16:creationId xmlns:a16="http://schemas.microsoft.com/office/drawing/2014/main" id="{B59E10FE-398D-4D21-A037-210EB56D79B2}"/>
              </a:ext>
            </a:extLst>
          </p:cNvPr>
          <p:cNvGraphicFramePr>
            <a:graphicFrameLocks noGrp="1"/>
          </p:cNvGraphicFramePr>
          <p:nvPr>
            <p:ph idx="1"/>
            <p:extLst>
              <p:ext uri="{D42A27DB-BD31-4B8C-83A1-F6EECF244321}">
                <p14:modId xmlns:p14="http://schemas.microsoft.com/office/powerpoint/2010/main" val="2843446711"/>
              </p:ext>
            </p:extLst>
          </p:nvPr>
        </p:nvGraphicFramePr>
        <p:xfrm>
          <a:off x="484094" y="1690688"/>
          <a:ext cx="11223812" cy="1483360"/>
        </p:xfrm>
        <a:graphic>
          <a:graphicData uri="http://schemas.openxmlformats.org/drawingml/2006/table">
            <a:tbl>
              <a:tblPr firstRow="1" bandRow="1">
                <a:tableStyleId>{5940675A-B579-460E-94D1-54222C63F5DA}</a:tableStyleId>
              </a:tblPr>
              <a:tblGrid>
                <a:gridCol w="1870635">
                  <a:extLst>
                    <a:ext uri="{9D8B030D-6E8A-4147-A177-3AD203B41FA5}">
                      <a16:colId xmlns:a16="http://schemas.microsoft.com/office/drawing/2014/main" val="887987960"/>
                    </a:ext>
                  </a:extLst>
                </a:gridCol>
                <a:gridCol w="1870635">
                  <a:extLst>
                    <a:ext uri="{9D8B030D-6E8A-4147-A177-3AD203B41FA5}">
                      <a16:colId xmlns:a16="http://schemas.microsoft.com/office/drawing/2014/main" val="3992565789"/>
                    </a:ext>
                  </a:extLst>
                </a:gridCol>
                <a:gridCol w="1469785">
                  <a:extLst>
                    <a:ext uri="{9D8B030D-6E8A-4147-A177-3AD203B41FA5}">
                      <a16:colId xmlns:a16="http://schemas.microsoft.com/office/drawing/2014/main" val="169241289"/>
                    </a:ext>
                  </a:extLst>
                </a:gridCol>
                <a:gridCol w="1636028">
                  <a:extLst>
                    <a:ext uri="{9D8B030D-6E8A-4147-A177-3AD203B41FA5}">
                      <a16:colId xmlns:a16="http://schemas.microsoft.com/office/drawing/2014/main" val="3322574241"/>
                    </a:ext>
                  </a:extLst>
                </a:gridCol>
                <a:gridCol w="1538147">
                  <a:extLst>
                    <a:ext uri="{9D8B030D-6E8A-4147-A177-3AD203B41FA5}">
                      <a16:colId xmlns:a16="http://schemas.microsoft.com/office/drawing/2014/main" val="1893096445"/>
                    </a:ext>
                  </a:extLst>
                </a:gridCol>
                <a:gridCol w="2838582">
                  <a:extLst>
                    <a:ext uri="{9D8B030D-6E8A-4147-A177-3AD203B41FA5}">
                      <a16:colId xmlns:a16="http://schemas.microsoft.com/office/drawing/2014/main" val="3879645560"/>
                    </a:ext>
                  </a:extLst>
                </a:gridCol>
              </a:tblGrid>
              <a:tr h="370840">
                <a:tc>
                  <a:txBody>
                    <a:bodyPr/>
                    <a:lstStyle/>
                    <a:p>
                      <a:pPr algn="l" fontAlgn="b"/>
                      <a:r>
                        <a:rPr lang="en-US" sz="1800" u="none" strike="noStrike" dirty="0" err="1">
                          <a:effectLst/>
                        </a:rPr>
                        <a:t>group_name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school_natural_id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subject_code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student_ssid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group_user_login</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837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9876504321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lsasquatch@example.com</a:t>
                      </a:r>
                    </a:p>
                  </a:txBody>
                  <a:tcPr/>
                </a:tc>
                <a:extLst>
                  <a:ext uri="{0D108BD9-81ED-4DB2-BD59-A6C34878D82A}">
                    <a16:rowId xmlns:a16="http://schemas.microsoft.com/office/drawing/2014/main" val="92885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1234567890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lsasquatch@example.com</a:t>
                      </a:r>
                    </a:p>
                  </a:txBody>
                  <a:tcPr/>
                </a:tc>
                <a:extLst>
                  <a:ext uri="{0D108BD9-81ED-4DB2-BD59-A6C34878D82A}">
                    <a16:rowId xmlns:a16="http://schemas.microsoft.com/office/drawing/2014/main" val="2308043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4567890123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lsasquatch@example.com</a:t>
                      </a:r>
                    </a:p>
                  </a:txBody>
                  <a:tcPr/>
                </a:tc>
                <a:extLst>
                  <a:ext uri="{0D108BD9-81ED-4DB2-BD59-A6C34878D82A}">
                    <a16:rowId xmlns:a16="http://schemas.microsoft.com/office/drawing/2014/main" val="1827299347"/>
                  </a:ext>
                </a:extLst>
              </a:tr>
            </a:tbl>
          </a:graphicData>
        </a:graphic>
      </p:graphicFrame>
      <p:sp>
        <p:nvSpPr>
          <p:cNvPr id="4" name="Date Placeholder 3">
            <a:extLst>
              <a:ext uri="{FF2B5EF4-FFF2-40B4-BE49-F238E27FC236}">
                <a16:creationId xmlns:a16="http://schemas.microsoft.com/office/drawing/2014/main" id="{697C795F-9498-4B4D-ACF6-09F5BE19234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7E5FBF89-1E6C-443D-A67C-3760942394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A22C58-12AB-4913-9A5C-C47BF7C15828}"/>
              </a:ext>
            </a:extLst>
          </p:cNvPr>
          <p:cNvSpPr>
            <a:spLocks noGrp="1"/>
          </p:cNvSpPr>
          <p:nvPr>
            <p:ph type="ftr" sz="quarter" idx="3"/>
          </p:nvPr>
        </p:nvSpPr>
        <p:spPr/>
        <p:txBody>
          <a:bodyPr/>
          <a:lstStyle/>
          <a:p>
            <a:pPr algn="r">
              <a:defRPr/>
            </a:pPr>
            <a:r>
              <a:rPr lang="en-US" dirty="0"/>
              <a:t>Assessment and Student Information</a:t>
            </a:r>
          </a:p>
        </p:txBody>
      </p:sp>
      <p:graphicFrame>
        <p:nvGraphicFramePr>
          <p:cNvPr id="7" name="Table 9">
            <a:extLst>
              <a:ext uri="{FF2B5EF4-FFF2-40B4-BE49-F238E27FC236}">
                <a16:creationId xmlns:a16="http://schemas.microsoft.com/office/drawing/2014/main" id="{41F49322-0C5E-461B-ADEC-76C2488FAA9F}"/>
              </a:ext>
            </a:extLst>
          </p:cNvPr>
          <p:cNvGraphicFramePr>
            <a:graphicFrameLocks/>
          </p:cNvGraphicFramePr>
          <p:nvPr>
            <p:extLst>
              <p:ext uri="{D42A27DB-BD31-4B8C-83A1-F6EECF244321}">
                <p14:modId xmlns:p14="http://schemas.microsoft.com/office/powerpoint/2010/main" val="3891746019"/>
              </p:ext>
            </p:extLst>
          </p:nvPr>
        </p:nvGraphicFramePr>
        <p:xfrm>
          <a:off x="484094" y="4028492"/>
          <a:ext cx="11223812" cy="1854200"/>
        </p:xfrm>
        <a:graphic>
          <a:graphicData uri="http://schemas.openxmlformats.org/drawingml/2006/table">
            <a:tbl>
              <a:tblPr firstRow="1" bandRow="1">
                <a:tableStyleId>{5940675A-B579-460E-94D1-54222C63F5DA}</a:tableStyleId>
              </a:tblPr>
              <a:tblGrid>
                <a:gridCol w="1870635">
                  <a:extLst>
                    <a:ext uri="{9D8B030D-6E8A-4147-A177-3AD203B41FA5}">
                      <a16:colId xmlns:a16="http://schemas.microsoft.com/office/drawing/2014/main" val="887987960"/>
                    </a:ext>
                  </a:extLst>
                </a:gridCol>
                <a:gridCol w="1870635">
                  <a:extLst>
                    <a:ext uri="{9D8B030D-6E8A-4147-A177-3AD203B41FA5}">
                      <a16:colId xmlns:a16="http://schemas.microsoft.com/office/drawing/2014/main" val="3992565789"/>
                    </a:ext>
                  </a:extLst>
                </a:gridCol>
                <a:gridCol w="1469785">
                  <a:extLst>
                    <a:ext uri="{9D8B030D-6E8A-4147-A177-3AD203B41FA5}">
                      <a16:colId xmlns:a16="http://schemas.microsoft.com/office/drawing/2014/main" val="169241289"/>
                    </a:ext>
                  </a:extLst>
                </a:gridCol>
                <a:gridCol w="1636028">
                  <a:extLst>
                    <a:ext uri="{9D8B030D-6E8A-4147-A177-3AD203B41FA5}">
                      <a16:colId xmlns:a16="http://schemas.microsoft.com/office/drawing/2014/main" val="3322574241"/>
                    </a:ext>
                  </a:extLst>
                </a:gridCol>
                <a:gridCol w="1538147">
                  <a:extLst>
                    <a:ext uri="{9D8B030D-6E8A-4147-A177-3AD203B41FA5}">
                      <a16:colId xmlns:a16="http://schemas.microsoft.com/office/drawing/2014/main" val="1893096445"/>
                    </a:ext>
                  </a:extLst>
                </a:gridCol>
                <a:gridCol w="2838582">
                  <a:extLst>
                    <a:ext uri="{9D8B030D-6E8A-4147-A177-3AD203B41FA5}">
                      <a16:colId xmlns:a16="http://schemas.microsoft.com/office/drawing/2014/main" val="3879645560"/>
                    </a:ext>
                  </a:extLst>
                </a:gridCol>
              </a:tblGrid>
              <a:tr h="370840">
                <a:tc>
                  <a:txBody>
                    <a:bodyPr/>
                    <a:lstStyle/>
                    <a:p>
                      <a:pPr algn="l" fontAlgn="b"/>
                      <a:r>
                        <a:rPr lang="en-US" sz="1800" u="none" strike="noStrike" dirty="0" err="1">
                          <a:effectLst/>
                        </a:rPr>
                        <a:t>group_name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school_natural_id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subject_code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student_ssid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group_user_login</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837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lsasquatch@example.com</a:t>
                      </a:r>
                    </a:p>
                  </a:txBody>
                  <a:tcPr/>
                </a:tc>
                <a:extLst>
                  <a:ext uri="{0D108BD9-81ED-4DB2-BD59-A6C34878D82A}">
                    <a16:rowId xmlns:a16="http://schemas.microsoft.com/office/drawing/2014/main" val="2612549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9876504321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92885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1234567890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2308043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4567890123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827299347"/>
                  </a:ext>
                </a:extLst>
              </a:tr>
            </a:tbl>
          </a:graphicData>
        </a:graphic>
      </p:graphicFrame>
    </p:spTree>
    <p:extLst>
      <p:ext uri="{BB962C8B-B14F-4D97-AF65-F5344CB8AC3E}">
        <p14:creationId xmlns:p14="http://schemas.microsoft.com/office/powerpoint/2010/main" val="310482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7A77-41B7-48D2-BC48-D45466991362}"/>
              </a:ext>
            </a:extLst>
          </p:cNvPr>
          <p:cNvSpPr>
            <a:spLocks noGrp="1"/>
          </p:cNvSpPr>
          <p:nvPr>
            <p:ph type="title"/>
          </p:nvPr>
        </p:nvSpPr>
        <p:spPr/>
        <p:txBody>
          <a:bodyPr/>
          <a:lstStyle/>
          <a:p>
            <a:r>
              <a:rPr lang="en-US" dirty="0"/>
              <a:t>File upload example for more than 1 teacher</a:t>
            </a:r>
          </a:p>
        </p:txBody>
      </p:sp>
      <p:graphicFrame>
        <p:nvGraphicFramePr>
          <p:cNvPr id="9" name="Table 9">
            <a:extLst>
              <a:ext uri="{FF2B5EF4-FFF2-40B4-BE49-F238E27FC236}">
                <a16:creationId xmlns:a16="http://schemas.microsoft.com/office/drawing/2014/main" id="{B59E10FE-398D-4D21-A037-210EB56D79B2}"/>
              </a:ext>
            </a:extLst>
          </p:cNvPr>
          <p:cNvGraphicFramePr>
            <a:graphicFrameLocks noGrp="1"/>
          </p:cNvGraphicFramePr>
          <p:nvPr>
            <p:ph idx="1"/>
          </p:nvPr>
        </p:nvGraphicFramePr>
        <p:xfrm>
          <a:off x="484094" y="1690688"/>
          <a:ext cx="11223812" cy="2225040"/>
        </p:xfrm>
        <a:graphic>
          <a:graphicData uri="http://schemas.openxmlformats.org/drawingml/2006/table">
            <a:tbl>
              <a:tblPr firstRow="1" bandRow="1">
                <a:tableStyleId>{5940675A-B579-460E-94D1-54222C63F5DA}</a:tableStyleId>
              </a:tblPr>
              <a:tblGrid>
                <a:gridCol w="1870635">
                  <a:extLst>
                    <a:ext uri="{9D8B030D-6E8A-4147-A177-3AD203B41FA5}">
                      <a16:colId xmlns:a16="http://schemas.microsoft.com/office/drawing/2014/main" val="887987960"/>
                    </a:ext>
                  </a:extLst>
                </a:gridCol>
                <a:gridCol w="1870635">
                  <a:extLst>
                    <a:ext uri="{9D8B030D-6E8A-4147-A177-3AD203B41FA5}">
                      <a16:colId xmlns:a16="http://schemas.microsoft.com/office/drawing/2014/main" val="3992565789"/>
                    </a:ext>
                  </a:extLst>
                </a:gridCol>
                <a:gridCol w="1469785">
                  <a:extLst>
                    <a:ext uri="{9D8B030D-6E8A-4147-A177-3AD203B41FA5}">
                      <a16:colId xmlns:a16="http://schemas.microsoft.com/office/drawing/2014/main" val="169241289"/>
                    </a:ext>
                  </a:extLst>
                </a:gridCol>
                <a:gridCol w="1636028">
                  <a:extLst>
                    <a:ext uri="{9D8B030D-6E8A-4147-A177-3AD203B41FA5}">
                      <a16:colId xmlns:a16="http://schemas.microsoft.com/office/drawing/2014/main" val="3322574241"/>
                    </a:ext>
                  </a:extLst>
                </a:gridCol>
                <a:gridCol w="1538147">
                  <a:extLst>
                    <a:ext uri="{9D8B030D-6E8A-4147-A177-3AD203B41FA5}">
                      <a16:colId xmlns:a16="http://schemas.microsoft.com/office/drawing/2014/main" val="1893096445"/>
                    </a:ext>
                  </a:extLst>
                </a:gridCol>
                <a:gridCol w="2838582">
                  <a:extLst>
                    <a:ext uri="{9D8B030D-6E8A-4147-A177-3AD203B41FA5}">
                      <a16:colId xmlns:a16="http://schemas.microsoft.com/office/drawing/2014/main" val="3879645560"/>
                    </a:ext>
                  </a:extLst>
                </a:gridCol>
              </a:tblGrid>
              <a:tr h="370840">
                <a:tc>
                  <a:txBody>
                    <a:bodyPr/>
                    <a:lstStyle/>
                    <a:p>
                      <a:pPr algn="l" fontAlgn="b"/>
                      <a:r>
                        <a:rPr lang="en-US" sz="1800" u="none" strike="noStrike" dirty="0" err="1">
                          <a:effectLst/>
                        </a:rPr>
                        <a:t>group_name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school_natural_id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school_year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subject_code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student_ssid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err="1">
                          <a:effectLst/>
                        </a:rPr>
                        <a:t>group_user_login</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837381"/>
                  </a:ext>
                </a:extLst>
              </a:tr>
              <a:tr h="370840">
                <a:tc>
                  <a:txBody>
                    <a:bodyPr/>
                    <a:lstStyle/>
                    <a:p>
                      <a:r>
                        <a:rPr lang="en-US" sz="1800" dirty="0"/>
                        <a:t>Sasquatch</a:t>
                      </a:r>
                    </a:p>
                  </a:txBody>
                  <a:tcPr/>
                </a:tc>
                <a:tc>
                  <a:txBody>
                    <a:bodyPr/>
                    <a:lstStyle/>
                    <a:p>
                      <a:r>
                        <a:rPr lang="en-US" sz="1800" dirty="0"/>
                        <a:t>1234</a:t>
                      </a:r>
                    </a:p>
                  </a:txBody>
                  <a:tcPr/>
                </a:tc>
                <a:tc>
                  <a:txBody>
                    <a:bodyPr/>
                    <a:lstStyle/>
                    <a:p>
                      <a:r>
                        <a:rPr lang="en-US" sz="1800" dirty="0"/>
                        <a:t>2021</a:t>
                      </a:r>
                    </a:p>
                  </a:txBody>
                  <a:tcPr/>
                </a:tc>
                <a:tc>
                  <a:txBody>
                    <a:bodyPr/>
                    <a:lstStyle/>
                    <a:p>
                      <a:r>
                        <a:rPr lang="en-US" sz="1800" dirty="0"/>
                        <a:t>ALL</a:t>
                      </a:r>
                    </a:p>
                  </a:txBody>
                  <a:tcPr/>
                </a:tc>
                <a:tc>
                  <a:txBody>
                    <a:bodyPr/>
                    <a:lstStyle/>
                    <a:p>
                      <a:endParaRPr lang="en-US" sz="1800"/>
                    </a:p>
                  </a:txBody>
                  <a:tcPr/>
                </a:tc>
                <a:tc>
                  <a:txBody>
                    <a:bodyPr/>
                    <a:lstStyle/>
                    <a:p>
                      <a:r>
                        <a:rPr lang="en-US" sz="1800" dirty="0"/>
                        <a:t>lsasquatch@example.com</a:t>
                      </a:r>
                    </a:p>
                  </a:txBody>
                  <a:tcPr/>
                </a:tc>
                <a:extLst>
                  <a:ext uri="{0D108BD9-81ED-4DB2-BD59-A6C34878D82A}">
                    <a16:rowId xmlns:a16="http://schemas.microsoft.com/office/drawing/2014/main" val="2787118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endParaRPr lang="en-US" sz="1800"/>
                    </a:p>
                  </a:txBody>
                  <a:tcPr/>
                </a:tc>
                <a:tc>
                  <a:txBody>
                    <a:bodyPr/>
                    <a:lstStyle/>
                    <a:p>
                      <a:r>
                        <a:rPr lang="en-US" sz="1800" dirty="0"/>
                        <a:t>mcascade@example.com</a:t>
                      </a:r>
                    </a:p>
                  </a:txBody>
                  <a:tcPr/>
                </a:tc>
                <a:extLst>
                  <a:ext uri="{0D108BD9-81ED-4DB2-BD59-A6C34878D82A}">
                    <a16:rowId xmlns:a16="http://schemas.microsoft.com/office/drawing/2014/main" val="946072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9876504321</a:t>
                      </a:r>
                    </a:p>
                  </a:txBody>
                  <a:tcPr/>
                </a:tc>
                <a:tc>
                  <a:txBody>
                    <a:bodyPr/>
                    <a:lstStyle/>
                    <a:p>
                      <a:endParaRPr lang="en-US" sz="1800" dirty="0"/>
                    </a:p>
                  </a:txBody>
                  <a:tcPr/>
                </a:tc>
                <a:extLst>
                  <a:ext uri="{0D108BD9-81ED-4DB2-BD59-A6C34878D82A}">
                    <a16:rowId xmlns:a16="http://schemas.microsoft.com/office/drawing/2014/main" val="92885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1234567890</a:t>
                      </a:r>
                    </a:p>
                  </a:txBody>
                  <a:tcPr/>
                </a:tc>
                <a:tc>
                  <a:txBody>
                    <a:bodyPr/>
                    <a:lstStyle/>
                    <a:p>
                      <a:endParaRPr lang="en-US" sz="1800" dirty="0"/>
                    </a:p>
                  </a:txBody>
                  <a:tcPr/>
                </a:tc>
                <a:extLst>
                  <a:ext uri="{0D108BD9-81ED-4DB2-BD59-A6C34878D82A}">
                    <a16:rowId xmlns:a16="http://schemas.microsoft.com/office/drawing/2014/main" val="2308043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Sasquatch</a:t>
                      </a:r>
                    </a:p>
                  </a:txBody>
                  <a:tcPr/>
                </a:tc>
                <a:tc>
                  <a:txBody>
                    <a:bodyPr/>
                    <a:lstStyle/>
                    <a:p>
                      <a:r>
                        <a:rPr lang="en-US" sz="1800" dirty="0"/>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2021</a:t>
                      </a:r>
                    </a:p>
                  </a:txBody>
                  <a:tcPr/>
                </a:tc>
                <a:tc>
                  <a:txBody>
                    <a:bodyPr/>
                    <a:lstStyle/>
                    <a:p>
                      <a:r>
                        <a:rPr lang="en-US" sz="1800" dirty="0"/>
                        <a:t>ALL</a:t>
                      </a:r>
                    </a:p>
                  </a:txBody>
                  <a:tcPr/>
                </a:tc>
                <a:tc>
                  <a:txBody>
                    <a:bodyPr/>
                    <a:lstStyle/>
                    <a:p>
                      <a:r>
                        <a:rPr lang="en-US" sz="1800" dirty="0"/>
                        <a:t>4567890123</a:t>
                      </a:r>
                    </a:p>
                  </a:txBody>
                  <a:tcPr/>
                </a:tc>
                <a:tc>
                  <a:txBody>
                    <a:bodyPr/>
                    <a:lstStyle/>
                    <a:p>
                      <a:endParaRPr lang="en-US" sz="1800" dirty="0"/>
                    </a:p>
                  </a:txBody>
                  <a:tcPr/>
                </a:tc>
                <a:extLst>
                  <a:ext uri="{0D108BD9-81ED-4DB2-BD59-A6C34878D82A}">
                    <a16:rowId xmlns:a16="http://schemas.microsoft.com/office/drawing/2014/main" val="1827299347"/>
                  </a:ext>
                </a:extLst>
              </a:tr>
            </a:tbl>
          </a:graphicData>
        </a:graphic>
      </p:graphicFrame>
      <p:sp>
        <p:nvSpPr>
          <p:cNvPr id="4" name="Date Placeholder 3">
            <a:extLst>
              <a:ext uri="{FF2B5EF4-FFF2-40B4-BE49-F238E27FC236}">
                <a16:creationId xmlns:a16="http://schemas.microsoft.com/office/drawing/2014/main" id="{697C795F-9498-4B4D-ACF6-09F5BE19234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7E5FBF89-1E6C-443D-A67C-3760942394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A22C58-12AB-4913-9A5C-C47BF7C15828}"/>
              </a:ext>
            </a:extLst>
          </p:cNvPr>
          <p:cNvSpPr>
            <a:spLocks noGrp="1"/>
          </p:cNvSpPr>
          <p:nvPr>
            <p:ph type="ftr" sz="quarter" idx="3"/>
          </p:nvPr>
        </p:nvSpPr>
        <p:spPr/>
        <p:txBody>
          <a:bodyPr/>
          <a:lstStyle/>
          <a:p>
            <a:pPr algn="r">
              <a:defRPr/>
            </a:pPr>
            <a:r>
              <a:rPr lang="en-US" dirty="0"/>
              <a:t>Assessment and Student Information</a:t>
            </a:r>
          </a:p>
        </p:txBody>
      </p:sp>
    </p:spTree>
    <p:extLst>
      <p:ext uri="{BB962C8B-B14F-4D97-AF65-F5344CB8AC3E}">
        <p14:creationId xmlns:p14="http://schemas.microsoft.com/office/powerpoint/2010/main" val="2765519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C4CC-BFB1-406A-B938-D7ED85524870}"/>
              </a:ext>
            </a:extLst>
          </p:cNvPr>
          <p:cNvSpPr>
            <a:spLocks noGrp="1"/>
          </p:cNvSpPr>
          <p:nvPr>
            <p:ph type="title"/>
          </p:nvPr>
        </p:nvSpPr>
        <p:spPr/>
        <p:txBody>
          <a:bodyPr/>
          <a:lstStyle/>
          <a:p>
            <a:r>
              <a:rPr lang="en-US" dirty="0"/>
              <a:t>Edits to Existing Groups</a:t>
            </a:r>
          </a:p>
        </p:txBody>
      </p:sp>
      <p:sp>
        <p:nvSpPr>
          <p:cNvPr id="3" name="Content Placeholder 2">
            <a:extLst>
              <a:ext uri="{FF2B5EF4-FFF2-40B4-BE49-F238E27FC236}">
                <a16:creationId xmlns:a16="http://schemas.microsoft.com/office/drawing/2014/main" id="{61DFFC77-A39B-49C6-AE56-00A65C7B5320}"/>
              </a:ext>
            </a:extLst>
          </p:cNvPr>
          <p:cNvSpPr>
            <a:spLocks noGrp="1"/>
          </p:cNvSpPr>
          <p:nvPr>
            <p:ph idx="1"/>
          </p:nvPr>
        </p:nvSpPr>
        <p:spPr/>
        <p:txBody>
          <a:bodyPr/>
          <a:lstStyle/>
          <a:p>
            <a:r>
              <a:rPr lang="en-US" dirty="0"/>
              <a:t>Keep the original files you uploaded.</a:t>
            </a:r>
          </a:p>
          <a:p>
            <a:r>
              <a:rPr lang="en-US" dirty="0"/>
              <a:t>Add new students (or new teacher) to the original group and upload again.</a:t>
            </a:r>
          </a:p>
          <a:p>
            <a:r>
              <a:rPr lang="en-US" dirty="0"/>
              <a:t>Any new upload for a group will over-write the previous upload.</a:t>
            </a:r>
          </a:p>
          <a:p>
            <a:r>
              <a:rPr lang="en-US" dirty="0"/>
              <a:t>Do not have to remove students who have left the school or district from the group.</a:t>
            </a:r>
          </a:p>
          <a:p>
            <a:pPr lvl="1"/>
            <a:r>
              <a:rPr lang="en-US" dirty="0"/>
              <a:t>Once the student is removed from the group, the teacher no longer has access to that student’s data. </a:t>
            </a:r>
          </a:p>
        </p:txBody>
      </p:sp>
      <p:sp>
        <p:nvSpPr>
          <p:cNvPr id="4" name="Date Placeholder 3">
            <a:extLst>
              <a:ext uri="{FF2B5EF4-FFF2-40B4-BE49-F238E27FC236}">
                <a16:creationId xmlns:a16="http://schemas.microsoft.com/office/drawing/2014/main" id="{E98A2403-310A-4547-9306-F4D5440C238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DB0D666-7000-4EB9-9E99-9209B700D84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6A07A7F-5581-43FB-B387-94F6B019EE9E}"/>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6710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7386-427E-4E5F-B255-1F7D068F3E6E}"/>
              </a:ext>
            </a:extLst>
          </p:cNvPr>
          <p:cNvSpPr>
            <a:spLocks noGrp="1"/>
          </p:cNvSpPr>
          <p:nvPr>
            <p:ph type="title"/>
          </p:nvPr>
        </p:nvSpPr>
        <p:spPr/>
        <p:txBody>
          <a:bodyPr/>
          <a:lstStyle/>
          <a:p>
            <a:r>
              <a:rPr lang="en-US" dirty="0"/>
              <a:t>My Groups in SRS</a:t>
            </a:r>
          </a:p>
        </p:txBody>
      </p:sp>
      <p:sp>
        <p:nvSpPr>
          <p:cNvPr id="3" name="Content Placeholder 2">
            <a:extLst>
              <a:ext uri="{FF2B5EF4-FFF2-40B4-BE49-F238E27FC236}">
                <a16:creationId xmlns:a16="http://schemas.microsoft.com/office/drawing/2014/main" id="{2A07FC9F-67B8-456D-877E-B98CC3C5DF1C}"/>
              </a:ext>
            </a:extLst>
          </p:cNvPr>
          <p:cNvSpPr>
            <a:spLocks noGrp="1"/>
          </p:cNvSpPr>
          <p:nvPr>
            <p:ph idx="1"/>
          </p:nvPr>
        </p:nvSpPr>
        <p:spPr>
          <a:xfrm>
            <a:off x="838200" y="1825625"/>
            <a:ext cx="10515600" cy="4067175"/>
          </a:xfrm>
        </p:spPr>
        <p:txBody>
          <a:bodyPr/>
          <a:lstStyle/>
          <a:p>
            <a:r>
              <a:rPr lang="en-US" dirty="0"/>
              <a:t>After students are in their “Assigned Groups” TA’s can create custom “My Groups”</a:t>
            </a:r>
          </a:p>
          <a:p>
            <a:pPr lvl="1"/>
            <a:r>
              <a:rPr lang="en-US" dirty="0"/>
              <a:t>Select My Groups tab</a:t>
            </a:r>
          </a:p>
          <a:p>
            <a:pPr lvl="1"/>
            <a:r>
              <a:rPr lang="en-US" dirty="0"/>
              <a:t>Click “+Create” button</a:t>
            </a:r>
          </a:p>
          <a:p>
            <a:pPr lvl="1"/>
            <a:r>
              <a:rPr lang="en-US" dirty="0"/>
              <a:t>Name the group and </a:t>
            </a:r>
            <a:br>
              <a:rPr lang="en-US" dirty="0"/>
            </a:br>
            <a:r>
              <a:rPr lang="en-US" dirty="0"/>
              <a:t>choose content area</a:t>
            </a:r>
          </a:p>
          <a:p>
            <a:pPr lvl="1"/>
            <a:r>
              <a:rPr lang="en-US" dirty="0"/>
              <a:t>Add students to the group</a:t>
            </a:r>
          </a:p>
          <a:p>
            <a:pPr lvl="1"/>
            <a:endParaRPr lang="en-US" dirty="0"/>
          </a:p>
          <a:p>
            <a:r>
              <a:rPr lang="en-US" dirty="0"/>
              <a:t>Students can be put in as many groups as you wish</a:t>
            </a:r>
          </a:p>
          <a:p>
            <a:endParaRPr lang="en-US" dirty="0"/>
          </a:p>
        </p:txBody>
      </p:sp>
      <p:pic>
        <p:nvPicPr>
          <p:cNvPr id="8" name="Picture 7" descr="My Groups tab with + Create button on the right side of the panel">
            <a:extLst>
              <a:ext uri="{FF2B5EF4-FFF2-40B4-BE49-F238E27FC236}">
                <a16:creationId xmlns:a16="http://schemas.microsoft.com/office/drawing/2014/main" id="{9C0375E0-A4D0-432E-ADCE-64B1E223D050}"/>
              </a:ext>
            </a:extLst>
          </p:cNvPr>
          <p:cNvPicPr>
            <a:picLocks noChangeAspect="1"/>
          </p:cNvPicPr>
          <p:nvPr/>
        </p:nvPicPr>
        <p:blipFill>
          <a:blip r:embed="rId3"/>
          <a:stretch>
            <a:fillRect/>
          </a:stretch>
        </p:blipFill>
        <p:spPr>
          <a:xfrm>
            <a:off x="5430837" y="3063874"/>
            <a:ext cx="6597719" cy="1774825"/>
          </a:xfrm>
          <a:prstGeom prst="rect">
            <a:avLst/>
          </a:prstGeom>
          <a:ln>
            <a:solidFill>
              <a:schemeClr val="accent1"/>
            </a:solidFill>
          </a:ln>
        </p:spPr>
      </p:pic>
      <p:sp>
        <p:nvSpPr>
          <p:cNvPr id="4" name="Date Placeholder 3">
            <a:extLst>
              <a:ext uri="{FF2B5EF4-FFF2-40B4-BE49-F238E27FC236}">
                <a16:creationId xmlns:a16="http://schemas.microsoft.com/office/drawing/2014/main" id="{E5B078BE-9B32-422B-AA58-E81AE1A1DBE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C7123DAE-A1E1-4ABF-822E-C7E71EA0FC3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6FE33CE2-7927-45E1-9F55-2729D7CC232B}"/>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87036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0BFD7-FBD2-4CD5-A6DA-9E103946B19F}"/>
              </a:ext>
            </a:extLst>
          </p:cNvPr>
          <p:cNvSpPr>
            <a:spLocks noGrp="1"/>
          </p:cNvSpPr>
          <p:nvPr>
            <p:ph type="title"/>
          </p:nvPr>
        </p:nvSpPr>
        <p:spPr/>
        <p:txBody>
          <a:bodyPr/>
          <a:lstStyle/>
          <a:p>
            <a:r>
              <a:rPr lang="en-US" dirty="0"/>
              <a:t>How School and District Users See Results</a:t>
            </a:r>
          </a:p>
        </p:txBody>
      </p:sp>
      <p:sp>
        <p:nvSpPr>
          <p:cNvPr id="8" name="Text Placeholder 7">
            <a:extLst>
              <a:ext uri="{FF2B5EF4-FFF2-40B4-BE49-F238E27FC236}">
                <a16:creationId xmlns:a16="http://schemas.microsoft.com/office/drawing/2014/main" id="{E810F936-6D97-4961-BF5A-F5C3190B8156}"/>
              </a:ext>
            </a:extLst>
          </p:cNvPr>
          <p:cNvSpPr>
            <a:spLocks noGrp="1"/>
          </p:cNvSpPr>
          <p:nvPr>
            <p:ph type="body" idx="1"/>
          </p:nvPr>
        </p:nvSpPr>
        <p:spPr/>
        <p:txBody>
          <a:bodyPr/>
          <a:lstStyle/>
          <a:p>
            <a:r>
              <a:rPr lang="en-US" dirty="0"/>
              <a:t>School Coordinator (SC),</a:t>
            </a:r>
          </a:p>
          <a:p>
            <a:r>
              <a:rPr lang="en-US" dirty="0"/>
              <a:t>District Administrator (DA) and </a:t>
            </a:r>
          </a:p>
          <a:p>
            <a:r>
              <a:rPr lang="en-US" dirty="0"/>
              <a:t>District Coordinator (DC) roles in TIDE</a:t>
            </a:r>
          </a:p>
        </p:txBody>
      </p:sp>
    </p:spTree>
    <p:extLst>
      <p:ext uri="{BB962C8B-B14F-4D97-AF65-F5344CB8AC3E}">
        <p14:creationId xmlns:p14="http://schemas.microsoft.com/office/powerpoint/2010/main" val="346737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CCA5-56AB-4676-880E-26EA1384F083}"/>
              </a:ext>
            </a:extLst>
          </p:cNvPr>
          <p:cNvSpPr>
            <a:spLocks noGrp="1"/>
          </p:cNvSpPr>
          <p:nvPr>
            <p:ph type="title"/>
          </p:nvPr>
        </p:nvSpPr>
        <p:spPr/>
        <p:txBody>
          <a:bodyPr/>
          <a:lstStyle/>
          <a:p>
            <a:r>
              <a:rPr lang="en-US" dirty="0"/>
              <a:t>Accessing School/District Results</a:t>
            </a:r>
          </a:p>
        </p:txBody>
      </p:sp>
      <p:sp>
        <p:nvSpPr>
          <p:cNvPr id="3" name="Content Placeholder 2">
            <a:extLst>
              <a:ext uri="{FF2B5EF4-FFF2-40B4-BE49-F238E27FC236}">
                <a16:creationId xmlns:a16="http://schemas.microsoft.com/office/drawing/2014/main" id="{A90995E5-8A20-4506-B591-45A0D2763490}"/>
              </a:ext>
            </a:extLst>
          </p:cNvPr>
          <p:cNvSpPr>
            <a:spLocks noGrp="1"/>
          </p:cNvSpPr>
          <p:nvPr>
            <p:ph idx="1"/>
          </p:nvPr>
        </p:nvSpPr>
        <p:spPr>
          <a:xfrm>
            <a:off x="838200" y="1825625"/>
            <a:ext cx="2560320" cy="4255861"/>
          </a:xfrm>
        </p:spPr>
        <p:txBody>
          <a:bodyPr/>
          <a:lstStyle/>
          <a:p>
            <a:r>
              <a:rPr lang="en-US" dirty="0"/>
              <a:t>View by the school and grade level</a:t>
            </a:r>
          </a:p>
          <a:p>
            <a:r>
              <a:rPr lang="en-US" dirty="0"/>
              <a:t>Choose a school and then a grade level</a:t>
            </a:r>
          </a:p>
        </p:txBody>
      </p:sp>
      <p:sp>
        <p:nvSpPr>
          <p:cNvPr id="4" name="Date Placeholder 3">
            <a:extLst>
              <a:ext uri="{FF2B5EF4-FFF2-40B4-BE49-F238E27FC236}">
                <a16:creationId xmlns:a16="http://schemas.microsoft.com/office/drawing/2014/main" id="{53472BE4-2AE0-4C72-8B4C-E0D66D457A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1CDBF532-3918-4AAC-B5D6-BE5C86CC669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75A55AC6-AB25-4414-8915-DD3264926238}"/>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Search by school field shows &quot;sample elementary school,&quot; grade drop down shows &quot;Grade 3&quot; and the search button is shown as active by the blue shading.">
            <a:extLst>
              <a:ext uri="{FF2B5EF4-FFF2-40B4-BE49-F238E27FC236}">
                <a16:creationId xmlns:a16="http://schemas.microsoft.com/office/drawing/2014/main" id="{D7DBF05D-C96B-4B12-A968-2C51347D9146}"/>
              </a:ext>
            </a:extLst>
          </p:cNvPr>
          <p:cNvPicPr>
            <a:picLocks noChangeAspect="1"/>
          </p:cNvPicPr>
          <p:nvPr/>
        </p:nvPicPr>
        <p:blipFill>
          <a:blip r:embed="rId3"/>
          <a:stretch>
            <a:fillRect/>
          </a:stretch>
        </p:blipFill>
        <p:spPr>
          <a:xfrm>
            <a:off x="3550596" y="1957617"/>
            <a:ext cx="8146590" cy="1287937"/>
          </a:xfrm>
          <a:prstGeom prst="rect">
            <a:avLst/>
          </a:prstGeom>
          <a:ln>
            <a:solidFill>
              <a:schemeClr val="accent1"/>
            </a:solidFill>
          </a:ln>
        </p:spPr>
      </p:pic>
    </p:spTree>
    <p:extLst>
      <p:ext uri="{BB962C8B-B14F-4D97-AF65-F5344CB8AC3E}">
        <p14:creationId xmlns:p14="http://schemas.microsoft.com/office/powerpoint/2010/main" val="421405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057F-A475-4C13-9658-3B1BB84814DB}"/>
              </a:ext>
            </a:extLst>
          </p:cNvPr>
          <p:cNvSpPr>
            <a:spLocks noGrp="1"/>
          </p:cNvSpPr>
          <p:nvPr>
            <p:ph type="title"/>
          </p:nvPr>
        </p:nvSpPr>
        <p:spPr/>
        <p:txBody>
          <a:bodyPr/>
          <a:lstStyle/>
          <a:p>
            <a:r>
              <a:rPr lang="en-US" dirty="0"/>
              <a:t>Accessing School Grade Level Results</a:t>
            </a:r>
          </a:p>
        </p:txBody>
      </p:sp>
      <p:sp>
        <p:nvSpPr>
          <p:cNvPr id="3" name="Content Placeholder 2">
            <a:extLst>
              <a:ext uri="{FF2B5EF4-FFF2-40B4-BE49-F238E27FC236}">
                <a16:creationId xmlns:a16="http://schemas.microsoft.com/office/drawing/2014/main" id="{98C2823C-D878-4278-8189-1E6938C8DF05}"/>
              </a:ext>
            </a:extLst>
          </p:cNvPr>
          <p:cNvSpPr>
            <a:spLocks noGrp="1"/>
          </p:cNvSpPr>
          <p:nvPr>
            <p:ph idx="1"/>
          </p:nvPr>
        </p:nvSpPr>
        <p:spPr>
          <a:xfrm>
            <a:off x="838200" y="1825625"/>
            <a:ext cx="2560320" cy="4255861"/>
          </a:xfrm>
        </p:spPr>
        <p:txBody>
          <a:bodyPr/>
          <a:lstStyle/>
          <a:p>
            <a:r>
              <a:rPr lang="en-US" dirty="0"/>
              <a:t>View all available assessments in a given school year</a:t>
            </a:r>
          </a:p>
        </p:txBody>
      </p:sp>
      <p:sp>
        <p:nvSpPr>
          <p:cNvPr id="4" name="Date Placeholder 3">
            <a:extLst>
              <a:ext uri="{FF2B5EF4-FFF2-40B4-BE49-F238E27FC236}">
                <a16:creationId xmlns:a16="http://schemas.microsoft.com/office/drawing/2014/main" id="{30A3CBEC-FE8E-4DB5-9F6F-4F84C37CA32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CDFA0C9D-5FF3-432F-A3BD-3AAC084594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C46ADB6E-768E-4DCA-B5AC-96BDB848A250}"/>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10" name="Picture 9" descr="School results screen with school name, assessment grade, school year, and advanced filters in the top panel. Second panel has one selected assessment showing. Third panel has 6 assessments available to select from, with the assessment selected highlighted.">
            <a:extLst>
              <a:ext uri="{FF2B5EF4-FFF2-40B4-BE49-F238E27FC236}">
                <a16:creationId xmlns:a16="http://schemas.microsoft.com/office/drawing/2014/main" id="{ACD6DA13-9561-45B6-98EC-FC42046A6EC5}"/>
              </a:ext>
            </a:extLst>
          </p:cNvPr>
          <p:cNvPicPr>
            <a:picLocks noChangeAspect="1"/>
          </p:cNvPicPr>
          <p:nvPr/>
        </p:nvPicPr>
        <p:blipFill>
          <a:blip r:embed="rId3"/>
          <a:stretch>
            <a:fillRect/>
          </a:stretch>
        </p:blipFill>
        <p:spPr>
          <a:xfrm>
            <a:off x="3154704" y="1439424"/>
            <a:ext cx="8948396" cy="5092874"/>
          </a:xfrm>
          <a:prstGeom prst="rect">
            <a:avLst/>
          </a:prstGeom>
          <a:ln>
            <a:solidFill>
              <a:schemeClr val="accent1"/>
            </a:solidFill>
          </a:ln>
        </p:spPr>
      </p:pic>
    </p:spTree>
    <p:extLst>
      <p:ext uri="{BB962C8B-B14F-4D97-AF65-F5344CB8AC3E}">
        <p14:creationId xmlns:p14="http://schemas.microsoft.com/office/powerpoint/2010/main" val="2408276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F9A7-0FA3-4D5A-A8AA-ED3E67317858}"/>
              </a:ext>
            </a:extLst>
          </p:cNvPr>
          <p:cNvSpPr>
            <a:spLocks noGrp="1"/>
          </p:cNvSpPr>
          <p:nvPr>
            <p:ph type="title"/>
          </p:nvPr>
        </p:nvSpPr>
        <p:spPr/>
        <p:txBody>
          <a:bodyPr/>
          <a:lstStyle/>
          <a:p>
            <a:r>
              <a:rPr lang="en-US" dirty="0"/>
              <a:t>School Results View Panel</a:t>
            </a:r>
          </a:p>
        </p:txBody>
      </p:sp>
      <p:sp>
        <p:nvSpPr>
          <p:cNvPr id="3" name="Content Placeholder 2">
            <a:extLst>
              <a:ext uri="{FF2B5EF4-FFF2-40B4-BE49-F238E27FC236}">
                <a16:creationId xmlns:a16="http://schemas.microsoft.com/office/drawing/2014/main" id="{6146EED2-9278-4CD4-AC22-E67B3BCF9FE9}"/>
              </a:ext>
            </a:extLst>
          </p:cNvPr>
          <p:cNvSpPr>
            <a:spLocks noGrp="1"/>
          </p:cNvSpPr>
          <p:nvPr>
            <p:ph idx="1"/>
          </p:nvPr>
        </p:nvSpPr>
        <p:spPr>
          <a:xfrm>
            <a:off x="838200" y="1825625"/>
            <a:ext cx="2560320" cy="4255861"/>
          </a:xfrm>
        </p:spPr>
        <p:txBody>
          <a:bodyPr/>
          <a:lstStyle/>
          <a:p>
            <a:r>
              <a:rPr lang="en-US" dirty="0"/>
              <a:t>Buttons and drop-down menus can change what is seen on this panel.</a:t>
            </a:r>
          </a:p>
          <a:p>
            <a:r>
              <a:rPr lang="en-US" dirty="0"/>
              <a:t>ELA IAB results by item </a:t>
            </a:r>
          </a:p>
        </p:txBody>
      </p:sp>
      <p:sp>
        <p:nvSpPr>
          <p:cNvPr id="4" name="Date Placeholder 3">
            <a:extLst>
              <a:ext uri="{FF2B5EF4-FFF2-40B4-BE49-F238E27FC236}">
                <a16:creationId xmlns:a16="http://schemas.microsoft.com/office/drawing/2014/main" id="{2F64CD59-2412-4CF4-A324-2C4CDE7BBDC1}"/>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11C67006-51B6-4163-9479-0134847C888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D369A08A-1349-4D07-A091-7B2E671C2317}"/>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Overall score view for an interim. The user has changed the display from percent to number using buttons at the top of the panel. &#10;Top half shows the number of students included in the school results, the average scale score for the school with bar chart of number of students in each of the 3 reporting categories. &#10;Bottom half shows results by item table. One item is listed per row, with columns for: item number, claim and target, item difficulty, standard, number of students who earned full credit, and then columns for how many students earned 0, 1, or 2 points on the item.">
            <a:extLst>
              <a:ext uri="{FF2B5EF4-FFF2-40B4-BE49-F238E27FC236}">
                <a16:creationId xmlns:a16="http://schemas.microsoft.com/office/drawing/2014/main" id="{61FFE9F0-4784-497B-A237-F8D710FA03FA}"/>
              </a:ext>
            </a:extLst>
          </p:cNvPr>
          <p:cNvPicPr>
            <a:picLocks noChangeAspect="1"/>
          </p:cNvPicPr>
          <p:nvPr/>
        </p:nvPicPr>
        <p:blipFill>
          <a:blip r:embed="rId3"/>
          <a:stretch>
            <a:fillRect/>
          </a:stretch>
        </p:blipFill>
        <p:spPr>
          <a:xfrm>
            <a:off x="3702996" y="1253846"/>
            <a:ext cx="8019104" cy="5510008"/>
          </a:xfrm>
          <a:prstGeom prst="rect">
            <a:avLst/>
          </a:prstGeom>
          <a:ln>
            <a:solidFill>
              <a:schemeClr val="accent1"/>
            </a:solidFill>
          </a:ln>
        </p:spPr>
      </p:pic>
    </p:spTree>
    <p:extLst>
      <p:ext uri="{BB962C8B-B14F-4D97-AF65-F5344CB8AC3E}">
        <p14:creationId xmlns:p14="http://schemas.microsoft.com/office/powerpoint/2010/main" val="354901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878770-E081-4302-8E97-C7CAC9ABA0EA}"/>
              </a:ext>
            </a:extLst>
          </p:cNvPr>
          <p:cNvSpPr>
            <a:spLocks noGrp="1"/>
          </p:cNvSpPr>
          <p:nvPr>
            <p:ph type="title"/>
          </p:nvPr>
        </p:nvSpPr>
        <p:spPr/>
        <p:txBody>
          <a:bodyPr/>
          <a:lstStyle/>
          <a:p>
            <a:r>
              <a:rPr lang="en-US" dirty="0"/>
              <a:t>WA SRS Sandbox</a:t>
            </a:r>
          </a:p>
        </p:txBody>
      </p:sp>
      <p:sp>
        <p:nvSpPr>
          <p:cNvPr id="8" name="Text Placeholder 7">
            <a:extLst>
              <a:ext uri="{FF2B5EF4-FFF2-40B4-BE49-F238E27FC236}">
                <a16:creationId xmlns:a16="http://schemas.microsoft.com/office/drawing/2014/main" id="{19014CFB-9990-49EA-BE40-F2776838D70C}"/>
              </a:ext>
            </a:extLst>
          </p:cNvPr>
          <p:cNvSpPr>
            <a:spLocks noGrp="1"/>
          </p:cNvSpPr>
          <p:nvPr>
            <p:ph type="body" idx="1"/>
          </p:nvPr>
        </p:nvSpPr>
        <p:spPr/>
        <p:txBody>
          <a:bodyPr/>
          <a:lstStyle/>
          <a:p>
            <a:r>
              <a:rPr lang="en-US" dirty="0"/>
              <a:t>For Training and Exploration</a:t>
            </a:r>
          </a:p>
        </p:txBody>
      </p:sp>
      <p:sp>
        <p:nvSpPr>
          <p:cNvPr id="4" name="Date Placeholder 3">
            <a:extLst>
              <a:ext uri="{FF2B5EF4-FFF2-40B4-BE49-F238E27FC236}">
                <a16:creationId xmlns:a16="http://schemas.microsoft.com/office/drawing/2014/main" id="{219647BD-52E4-49C3-8D11-983A027C71C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3C00CC3B-53E4-42F0-8AC1-C629C43A94F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E976A2F9-6B34-4729-8F11-F1454CE8F243}"/>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88584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9A3137-6834-42F7-80F2-CAD1C24B432C}"/>
              </a:ext>
            </a:extLst>
          </p:cNvPr>
          <p:cNvSpPr>
            <a:spLocks noGrp="1"/>
          </p:cNvSpPr>
          <p:nvPr>
            <p:ph type="title"/>
          </p:nvPr>
        </p:nvSpPr>
        <p:spPr/>
        <p:txBody>
          <a:bodyPr/>
          <a:lstStyle/>
          <a:p>
            <a:r>
              <a:rPr lang="en-US" dirty="0"/>
              <a:t>General Introduction</a:t>
            </a:r>
          </a:p>
        </p:txBody>
      </p:sp>
      <p:sp>
        <p:nvSpPr>
          <p:cNvPr id="8" name="Text Placeholder 7">
            <a:extLst>
              <a:ext uri="{FF2B5EF4-FFF2-40B4-BE49-F238E27FC236}">
                <a16:creationId xmlns:a16="http://schemas.microsoft.com/office/drawing/2014/main" id="{08D3DA12-8C32-4B26-BBB9-47C713EE50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64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Sandbox: What it is and what it shows</a:t>
            </a:r>
          </a:p>
        </p:txBody>
      </p:sp>
      <p:sp>
        <p:nvSpPr>
          <p:cNvPr id="3" name="Content Placeholder 2"/>
          <p:cNvSpPr>
            <a:spLocks noGrp="1"/>
          </p:cNvSpPr>
          <p:nvPr>
            <p:ph idx="1"/>
          </p:nvPr>
        </p:nvSpPr>
        <p:spPr/>
        <p:txBody>
          <a:bodyPr/>
          <a:lstStyle/>
          <a:p>
            <a:pPr marL="0" indent="0">
              <a:buNone/>
            </a:pPr>
            <a:r>
              <a:rPr lang="en-US" dirty="0"/>
              <a:t>Is:</a:t>
            </a:r>
          </a:p>
          <a:p>
            <a:r>
              <a:rPr lang="en-US" dirty="0"/>
              <a:t>Consequence-free environment: click, explore, test functionality</a:t>
            </a:r>
          </a:p>
          <a:p>
            <a:r>
              <a:rPr lang="en-US" dirty="0"/>
              <a:t>Representation of the live SRS navigation, buttons, tools, features, data categories, reports</a:t>
            </a:r>
          </a:p>
          <a:p>
            <a:pPr marL="0" indent="0">
              <a:buNone/>
            </a:pPr>
            <a:endParaRPr lang="en-US" dirty="0"/>
          </a:p>
          <a:p>
            <a:pPr marL="0" indent="0">
              <a:buNone/>
            </a:pPr>
            <a:r>
              <a:rPr lang="en-US" dirty="0"/>
              <a:t>Shows:</a:t>
            </a:r>
          </a:p>
          <a:p>
            <a:r>
              <a:rPr lang="en-US" dirty="0"/>
              <a:t>Mock data from practice and training test items</a:t>
            </a:r>
          </a:p>
        </p:txBody>
      </p:sp>
      <p:sp>
        <p:nvSpPr>
          <p:cNvPr id="4" name="Date Placeholder 3"/>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199712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CCA1-4C70-43FF-A65E-DC7F90E1F352}"/>
              </a:ext>
            </a:extLst>
          </p:cNvPr>
          <p:cNvSpPr>
            <a:spLocks noGrp="1"/>
          </p:cNvSpPr>
          <p:nvPr>
            <p:ph type="title"/>
          </p:nvPr>
        </p:nvSpPr>
        <p:spPr/>
        <p:txBody>
          <a:bodyPr/>
          <a:lstStyle/>
          <a:p>
            <a:r>
              <a:rPr lang="en-US" dirty="0"/>
              <a:t>Go to the Sandbox and show…</a:t>
            </a:r>
          </a:p>
        </p:txBody>
      </p:sp>
      <p:sp>
        <p:nvSpPr>
          <p:cNvPr id="3" name="Content Placeholder 2">
            <a:extLst>
              <a:ext uri="{FF2B5EF4-FFF2-40B4-BE49-F238E27FC236}">
                <a16:creationId xmlns:a16="http://schemas.microsoft.com/office/drawing/2014/main" id="{D2A58904-E0D8-4C74-8103-6B2430C7C882}"/>
              </a:ext>
            </a:extLst>
          </p:cNvPr>
          <p:cNvSpPr>
            <a:spLocks noGrp="1"/>
          </p:cNvSpPr>
          <p:nvPr>
            <p:ph idx="1"/>
          </p:nvPr>
        </p:nvSpPr>
        <p:spPr/>
        <p:txBody>
          <a:bodyPr/>
          <a:lstStyle/>
          <a:p>
            <a:r>
              <a:rPr lang="en-US" dirty="0"/>
              <a:t>The 3 different home pages</a:t>
            </a:r>
          </a:p>
          <a:p>
            <a:r>
              <a:rPr lang="en-US" dirty="0"/>
              <a:t>Group results for a TA</a:t>
            </a:r>
          </a:p>
          <a:p>
            <a:r>
              <a:rPr lang="en-US" dirty="0"/>
              <a:t>School results for SC</a:t>
            </a:r>
          </a:p>
          <a:p>
            <a:r>
              <a:rPr lang="en-US" dirty="0"/>
              <a:t>Aggregate results for DA/DC in California Sandbox</a:t>
            </a:r>
          </a:p>
          <a:p>
            <a:endParaRPr lang="en-US" dirty="0"/>
          </a:p>
          <a:p>
            <a:pPr marL="0" indent="0">
              <a:buNone/>
            </a:pPr>
            <a:endParaRPr lang="en-US" sz="2000" dirty="0"/>
          </a:p>
        </p:txBody>
      </p:sp>
      <p:sp>
        <p:nvSpPr>
          <p:cNvPr id="4" name="Date Placeholder 3">
            <a:extLst>
              <a:ext uri="{FF2B5EF4-FFF2-40B4-BE49-F238E27FC236}">
                <a16:creationId xmlns:a16="http://schemas.microsoft.com/office/drawing/2014/main" id="{B6C652D0-22BA-4C5B-955B-05DF4F1A8923}"/>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EF2DA88C-61BC-4BA0-A92B-2704FF28568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451B552-4C3F-4C44-BE28-5E4F751112A9}"/>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54588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0BFD7-FBD2-4CD5-A6DA-9E103946B19F}"/>
              </a:ext>
            </a:extLst>
          </p:cNvPr>
          <p:cNvSpPr>
            <a:spLocks noGrp="1"/>
          </p:cNvSpPr>
          <p:nvPr>
            <p:ph type="title"/>
          </p:nvPr>
        </p:nvSpPr>
        <p:spPr/>
        <p:txBody>
          <a:bodyPr/>
          <a:lstStyle/>
          <a:p>
            <a:r>
              <a:rPr lang="en-US" dirty="0"/>
              <a:t>How Smarter Balanced Scores are Determined</a:t>
            </a:r>
          </a:p>
        </p:txBody>
      </p:sp>
      <p:sp>
        <p:nvSpPr>
          <p:cNvPr id="8" name="Text Placeholder 7">
            <a:extLst>
              <a:ext uri="{FF2B5EF4-FFF2-40B4-BE49-F238E27FC236}">
                <a16:creationId xmlns:a16="http://schemas.microsoft.com/office/drawing/2014/main" id="{E810F936-6D97-4961-BF5A-F5C3190B8156}"/>
              </a:ext>
            </a:extLst>
          </p:cNvPr>
          <p:cNvSpPr>
            <a:spLocks noGrp="1"/>
          </p:cNvSpPr>
          <p:nvPr>
            <p:ph type="body" idx="1"/>
          </p:nvPr>
        </p:nvSpPr>
        <p:spPr/>
        <p:txBody>
          <a:bodyPr/>
          <a:lstStyle/>
          <a:p>
            <a:r>
              <a:rPr lang="en-US" dirty="0"/>
              <a:t>Scale Scores</a:t>
            </a:r>
          </a:p>
          <a:p>
            <a:r>
              <a:rPr lang="en-US" dirty="0"/>
              <a:t>Standard Error</a:t>
            </a:r>
          </a:p>
          <a:p>
            <a:r>
              <a:rPr lang="en-US" dirty="0"/>
              <a:t>Claim and Achievement Levels</a:t>
            </a:r>
          </a:p>
        </p:txBody>
      </p:sp>
    </p:spTree>
    <p:extLst>
      <p:ext uri="{BB962C8B-B14F-4D97-AF65-F5344CB8AC3E}">
        <p14:creationId xmlns:p14="http://schemas.microsoft.com/office/powerpoint/2010/main" val="328077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CC78-D9D5-4278-90DA-B4714345A737}"/>
              </a:ext>
            </a:extLst>
          </p:cNvPr>
          <p:cNvSpPr>
            <a:spLocks noGrp="1"/>
          </p:cNvSpPr>
          <p:nvPr>
            <p:ph type="title"/>
          </p:nvPr>
        </p:nvSpPr>
        <p:spPr/>
        <p:txBody>
          <a:bodyPr/>
          <a:lstStyle/>
          <a:p>
            <a:r>
              <a:rPr lang="en-US" dirty="0"/>
              <a:t>Scale Scores</a:t>
            </a:r>
          </a:p>
        </p:txBody>
      </p:sp>
      <p:sp>
        <p:nvSpPr>
          <p:cNvPr id="3" name="Content Placeholder 2">
            <a:extLst>
              <a:ext uri="{FF2B5EF4-FFF2-40B4-BE49-F238E27FC236}">
                <a16:creationId xmlns:a16="http://schemas.microsoft.com/office/drawing/2014/main" id="{9C341AB7-5F08-49DF-A83A-A3BBEDED657A}"/>
              </a:ext>
            </a:extLst>
          </p:cNvPr>
          <p:cNvSpPr>
            <a:spLocks noGrp="1"/>
          </p:cNvSpPr>
          <p:nvPr>
            <p:ph idx="1"/>
          </p:nvPr>
        </p:nvSpPr>
        <p:spPr/>
        <p:txBody>
          <a:bodyPr>
            <a:normAutofit/>
          </a:bodyPr>
          <a:lstStyle/>
          <a:p>
            <a:r>
              <a:rPr lang="en-US" dirty="0"/>
              <a:t>Provided for: Summatives, ICAs, and </a:t>
            </a:r>
            <a:r>
              <a:rPr lang="en-US" dirty="0">
                <a:solidFill>
                  <a:srgbClr val="FF0000"/>
                </a:solidFill>
              </a:rPr>
              <a:t>(newly available) </a:t>
            </a:r>
            <a:r>
              <a:rPr lang="en-US" dirty="0"/>
              <a:t>IABs</a:t>
            </a:r>
          </a:p>
          <a:p>
            <a:r>
              <a:rPr lang="en-US" dirty="0"/>
              <a:t>From about 2000 to 3000</a:t>
            </a:r>
          </a:p>
          <a:p>
            <a:r>
              <a:rPr lang="en-US" dirty="0"/>
              <a:t>All tests in a grade level and content area are on the same scale</a:t>
            </a:r>
          </a:p>
          <a:p>
            <a:pPr lvl="1"/>
            <a:r>
              <a:rPr lang="en-US" dirty="0"/>
              <a:t>Different lengths of test</a:t>
            </a:r>
          </a:p>
          <a:p>
            <a:pPr lvl="1"/>
            <a:r>
              <a:rPr lang="en-US" dirty="0"/>
              <a:t>Different items seen by students on summative tests</a:t>
            </a:r>
          </a:p>
          <a:p>
            <a:pPr lvl="1"/>
            <a:r>
              <a:rPr lang="en-US" dirty="0"/>
              <a:t>IABs for different sub-sets of content</a:t>
            </a:r>
          </a:p>
        </p:txBody>
      </p:sp>
      <p:sp>
        <p:nvSpPr>
          <p:cNvPr id="4" name="Date Placeholder 3">
            <a:extLst>
              <a:ext uri="{FF2B5EF4-FFF2-40B4-BE49-F238E27FC236}">
                <a16:creationId xmlns:a16="http://schemas.microsoft.com/office/drawing/2014/main" id="{EEE5CBCF-48A2-46E7-95E4-2FF7BC4D58C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817711B-15A6-416E-84FD-C8DFC89AEED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DA61CD81-DED6-486A-913C-B0D1E2ACA9F1}"/>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886134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CC78-D9D5-4278-90DA-B4714345A737}"/>
              </a:ext>
            </a:extLst>
          </p:cNvPr>
          <p:cNvSpPr>
            <a:spLocks noGrp="1"/>
          </p:cNvSpPr>
          <p:nvPr>
            <p:ph type="title"/>
          </p:nvPr>
        </p:nvSpPr>
        <p:spPr/>
        <p:txBody>
          <a:bodyPr/>
          <a:lstStyle/>
          <a:p>
            <a:r>
              <a:rPr lang="en-US" dirty="0"/>
              <a:t>Evidence for Scale Scores</a:t>
            </a:r>
          </a:p>
        </p:txBody>
      </p:sp>
      <p:sp>
        <p:nvSpPr>
          <p:cNvPr id="3" name="Content Placeholder 2">
            <a:extLst>
              <a:ext uri="{FF2B5EF4-FFF2-40B4-BE49-F238E27FC236}">
                <a16:creationId xmlns:a16="http://schemas.microsoft.com/office/drawing/2014/main" id="{9C341AB7-5F08-49DF-A83A-A3BBEDED657A}"/>
              </a:ext>
            </a:extLst>
          </p:cNvPr>
          <p:cNvSpPr>
            <a:spLocks noGrp="1"/>
          </p:cNvSpPr>
          <p:nvPr>
            <p:ph idx="1"/>
          </p:nvPr>
        </p:nvSpPr>
        <p:spPr/>
        <p:txBody>
          <a:bodyPr>
            <a:normAutofit/>
          </a:bodyPr>
          <a:lstStyle/>
          <a:p>
            <a:r>
              <a:rPr lang="en-US" dirty="0"/>
              <a:t>A score is about estimating based on evidence</a:t>
            </a:r>
          </a:p>
          <a:p>
            <a:r>
              <a:rPr lang="en-US" dirty="0"/>
              <a:t>Evidence comes from </a:t>
            </a:r>
            <a:r>
              <a:rPr lang="en-US" b="1" dirty="0"/>
              <a:t>points earned </a:t>
            </a:r>
            <a:r>
              <a:rPr lang="en-US" dirty="0"/>
              <a:t>and </a:t>
            </a:r>
            <a:r>
              <a:rPr lang="en-US" b="1" dirty="0"/>
              <a:t>item difficulty</a:t>
            </a:r>
          </a:p>
          <a:p>
            <a:r>
              <a:rPr lang="en-US" dirty="0"/>
              <a:t>Item difficulty is generated based on student performance in field testing</a:t>
            </a:r>
          </a:p>
          <a:p>
            <a:pPr lvl="1"/>
            <a:r>
              <a:rPr lang="en-US" dirty="0"/>
              <a:t>Easy</a:t>
            </a:r>
          </a:p>
          <a:p>
            <a:pPr lvl="1"/>
            <a:r>
              <a:rPr lang="en-US" dirty="0"/>
              <a:t>Moderate</a:t>
            </a:r>
          </a:p>
          <a:p>
            <a:pPr lvl="1"/>
            <a:r>
              <a:rPr lang="en-US" dirty="0"/>
              <a:t>Difficult</a:t>
            </a:r>
          </a:p>
        </p:txBody>
      </p:sp>
      <p:sp>
        <p:nvSpPr>
          <p:cNvPr id="4" name="Date Placeholder 3">
            <a:extLst>
              <a:ext uri="{FF2B5EF4-FFF2-40B4-BE49-F238E27FC236}">
                <a16:creationId xmlns:a16="http://schemas.microsoft.com/office/drawing/2014/main" id="{EEE5CBCF-48A2-46E7-95E4-2FF7BC4D58C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817711B-15A6-416E-84FD-C8DFC89AEED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DA61CD81-DED6-486A-913C-B0D1E2ACA9F1}"/>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69943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6277-6316-4399-850F-4B2277D806FC}"/>
              </a:ext>
            </a:extLst>
          </p:cNvPr>
          <p:cNvSpPr>
            <a:spLocks noGrp="1"/>
          </p:cNvSpPr>
          <p:nvPr>
            <p:ph type="title"/>
          </p:nvPr>
        </p:nvSpPr>
        <p:spPr/>
        <p:txBody>
          <a:bodyPr/>
          <a:lstStyle/>
          <a:p>
            <a:r>
              <a:rPr lang="en-US" dirty="0"/>
              <a:t>Scale Scores to Performance Levels</a:t>
            </a:r>
          </a:p>
        </p:txBody>
      </p:sp>
      <p:sp>
        <p:nvSpPr>
          <p:cNvPr id="3" name="Content Placeholder 2">
            <a:extLst>
              <a:ext uri="{FF2B5EF4-FFF2-40B4-BE49-F238E27FC236}">
                <a16:creationId xmlns:a16="http://schemas.microsoft.com/office/drawing/2014/main" id="{4C8733A8-5FD0-4E85-BE97-EBE461ACA430}"/>
              </a:ext>
            </a:extLst>
          </p:cNvPr>
          <p:cNvSpPr>
            <a:spLocks noGrp="1"/>
          </p:cNvSpPr>
          <p:nvPr>
            <p:ph idx="1"/>
          </p:nvPr>
        </p:nvSpPr>
        <p:spPr/>
        <p:txBody>
          <a:bodyPr/>
          <a:lstStyle/>
          <a:p>
            <a:r>
              <a:rPr lang="en-US" dirty="0"/>
              <a:t>Achievement level setting broke each grade level and content area scale into 4 areas</a:t>
            </a:r>
          </a:p>
          <a:p>
            <a:r>
              <a:rPr lang="en-US" dirty="0"/>
              <a:t>Level 1 and 2 are “below” standard</a:t>
            </a:r>
          </a:p>
          <a:p>
            <a:r>
              <a:rPr lang="en-US" dirty="0"/>
              <a:t>Level 3 and 4 are “above” standard</a:t>
            </a:r>
          </a:p>
          <a:p>
            <a:r>
              <a:rPr lang="en-US" dirty="0"/>
              <a:t>Scale score at end of Level 2 and start of Level 3 is the “proficient cut”</a:t>
            </a:r>
          </a:p>
        </p:txBody>
      </p:sp>
      <p:sp>
        <p:nvSpPr>
          <p:cNvPr id="4" name="Date Placeholder 3">
            <a:extLst>
              <a:ext uri="{FF2B5EF4-FFF2-40B4-BE49-F238E27FC236}">
                <a16:creationId xmlns:a16="http://schemas.microsoft.com/office/drawing/2014/main" id="{32AE18B8-EB5F-477A-B2ED-C960A3A766A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EFEFD0EF-7359-4449-95BA-220930F1ECE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C0184F3-2FD4-421E-99AA-096E826C5448}"/>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017388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6C8F-7C30-4BA0-9F94-0F1E0708AF07}"/>
              </a:ext>
            </a:extLst>
          </p:cNvPr>
          <p:cNvSpPr>
            <a:spLocks noGrp="1"/>
          </p:cNvSpPr>
          <p:nvPr>
            <p:ph type="title"/>
          </p:nvPr>
        </p:nvSpPr>
        <p:spPr/>
        <p:txBody>
          <a:bodyPr/>
          <a:lstStyle/>
          <a:p>
            <a:r>
              <a:rPr lang="en-US" dirty="0"/>
              <a:t>Scale Score Example</a:t>
            </a:r>
          </a:p>
        </p:txBody>
      </p:sp>
      <p:sp>
        <p:nvSpPr>
          <p:cNvPr id="3" name="Content Placeholder 2">
            <a:extLst>
              <a:ext uri="{FF2B5EF4-FFF2-40B4-BE49-F238E27FC236}">
                <a16:creationId xmlns:a16="http://schemas.microsoft.com/office/drawing/2014/main" id="{7054C215-F3D5-4D52-BCC9-94994584E493}"/>
              </a:ext>
            </a:extLst>
          </p:cNvPr>
          <p:cNvSpPr>
            <a:spLocks noGrp="1"/>
          </p:cNvSpPr>
          <p:nvPr>
            <p:ph idx="1"/>
          </p:nvPr>
        </p:nvSpPr>
        <p:spPr>
          <a:xfrm>
            <a:off x="838200" y="1825625"/>
            <a:ext cx="10515600" cy="516131"/>
          </a:xfrm>
        </p:spPr>
        <p:txBody>
          <a:bodyPr/>
          <a:lstStyle/>
          <a:p>
            <a:pPr marL="0" indent="0">
              <a:buNone/>
            </a:pPr>
            <a:r>
              <a:rPr lang="en-US" dirty="0"/>
              <a:t>Grade 7 ELA scale</a:t>
            </a:r>
          </a:p>
        </p:txBody>
      </p:sp>
      <p:sp>
        <p:nvSpPr>
          <p:cNvPr id="4" name="Date Placeholder 3">
            <a:extLst>
              <a:ext uri="{FF2B5EF4-FFF2-40B4-BE49-F238E27FC236}">
                <a16:creationId xmlns:a16="http://schemas.microsoft.com/office/drawing/2014/main" id="{EC5B3554-7D07-4FFC-9E24-89F3D6B2EF71}"/>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317492B6-1A2D-4469-8045-53435C8AEBF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9CE468A-0E24-44DB-8AFA-2F11958955C3}"/>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Two horizontal bars representing scales for scale scores.&#10;Bottom line represents the full scale. It is a grey horizontal bar, marked on the far left with 2000, in the middle with 2500, and on the far right with 3000.&#10;Top line has colors and represents the grade 7 E L A scale. The far left section is orange and marked 2082 to 2478; the left-middle section is yellow and marked 2479 to 2551; the right-middle section is green and marked 2552 to 2640; and the far right section is blue and marked 2649 to 2964.&#10;Small black vertical lines mark the cuts between each section of the E L A scale.">
            <a:extLst>
              <a:ext uri="{FF2B5EF4-FFF2-40B4-BE49-F238E27FC236}">
                <a16:creationId xmlns:a16="http://schemas.microsoft.com/office/drawing/2014/main" id="{901D4553-A8C9-4CEE-83D6-395F01DC5E17}"/>
              </a:ext>
            </a:extLst>
          </p:cNvPr>
          <p:cNvPicPr>
            <a:picLocks noChangeAspect="1"/>
          </p:cNvPicPr>
          <p:nvPr/>
        </p:nvPicPr>
        <p:blipFill>
          <a:blip r:embed="rId3"/>
          <a:stretch>
            <a:fillRect/>
          </a:stretch>
        </p:blipFill>
        <p:spPr>
          <a:xfrm>
            <a:off x="436287" y="3062168"/>
            <a:ext cx="11571515" cy="2540296"/>
          </a:xfrm>
          <a:prstGeom prst="rect">
            <a:avLst/>
          </a:prstGeom>
        </p:spPr>
      </p:pic>
    </p:spTree>
    <p:extLst>
      <p:ext uri="{BB962C8B-B14F-4D97-AF65-F5344CB8AC3E}">
        <p14:creationId xmlns:p14="http://schemas.microsoft.com/office/powerpoint/2010/main" val="247160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4D61-682A-4796-BD50-CC3FF8A5EC21}"/>
              </a:ext>
            </a:extLst>
          </p:cNvPr>
          <p:cNvSpPr>
            <a:spLocks noGrp="1"/>
          </p:cNvSpPr>
          <p:nvPr>
            <p:ph type="title"/>
          </p:nvPr>
        </p:nvSpPr>
        <p:spPr/>
        <p:txBody>
          <a:bodyPr/>
          <a:lstStyle/>
          <a:p>
            <a:r>
              <a:rPr lang="en-US" dirty="0"/>
              <a:t>Standard Error of Measure (SEM)</a:t>
            </a:r>
          </a:p>
        </p:txBody>
      </p:sp>
      <p:sp>
        <p:nvSpPr>
          <p:cNvPr id="3" name="Content Placeholder 2">
            <a:extLst>
              <a:ext uri="{FF2B5EF4-FFF2-40B4-BE49-F238E27FC236}">
                <a16:creationId xmlns:a16="http://schemas.microsoft.com/office/drawing/2014/main" id="{33F79575-12CA-4549-A8A6-A19D21E78E4D}"/>
              </a:ext>
            </a:extLst>
          </p:cNvPr>
          <p:cNvSpPr>
            <a:spLocks noGrp="1"/>
          </p:cNvSpPr>
          <p:nvPr>
            <p:ph idx="1"/>
          </p:nvPr>
        </p:nvSpPr>
        <p:spPr/>
        <p:txBody>
          <a:bodyPr>
            <a:normAutofit/>
          </a:bodyPr>
          <a:lstStyle/>
          <a:p>
            <a:r>
              <a:rPr lang="en-US" dirty="0"/>
              <a:t>Each student scale score has an SEM.</a:t>
            </a:r>
          </a:p>
          <a:p>
            <a:pPr lvl="1"/>
            <a:r>
              <a:rPr lang="en-US" dirty="0"/>
              <a:t>Overall score for Summative and ICA</a:t>
            </a:r>
          </a:p>
          <a:p>
            <a:pPr lvl="1"/>
            <a:r>
              <a:rPr lang="en-US" dirty="0"/>
              <a:t>Claim scores for each claim on Summative and ICA (not visible in SRS)</a:t>
            </a:r>
          </a:p>
          <a:p>
            <a:pPr lvl="1"/>
            <a:r>
              <a:rPr lang="en-US" dirty="0"/>
              <a:t>Overall scores for IABs </a:t>
            </a:r>
            <a:r>
              <a:rPr lang="en-US" dirty="0">
                <a:solidFill>
                  <a:srgbClr val="FF0000"/>
                </a:solidFill>
              </a:rPr>
              <a:t>(newly available)</a:t>
            </a:r>
          </a:p>
          <a:p>
            <a:r>
              <a:rPr lang="en-US" dirty="0"/>
              <a:t>This is the ± value displayed next </a:t>
            </a:r>
            <a:br>
              <a:rPr lang="en-US" dirty="0"/>
            </a:br>
            <a:r>
              <a:rPr lang="en-US" dirty="0"/>
              <a:t>to the 4-digit scale score, under </a:t>
            </a:r>
            <a:br>
              <a:rPr lang="en-US" dirty="0"/>
            </a:br>
            <a:r>
              <a:rPr lang="en-US" dirty="0"/>
              <a:t>the heading “Error Band.”</a:t>
            </a:r>
          </a:p>
        </p:txBody>
      </p:sp>
      <p:sp>
        <p:nvSpPr>
          <p:cNvPr id="4" name="Date Placeholder 3">
            <a:extLst>
              <a:ext uri="{FF2B5EF4-FFF2-40B4-BE49-F238E27FC236}">
                <a16:creationId xmlns:a16="http://schemas.microsoft.com/office/drawing/2014/main" id="{98144BF1-CEBD-4539-A41E-91C6B3152EE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E9F1BD6B-27CF-44C8-9172-EF2306EC5A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BE88709-DB12-4DEB-8A47-1E687736AA2A}"/>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a:extLst>
              <a:ext uri="{FF2B5EF4-FFF2-40B4-BE49-F238E27FC236}">
                <a16:creationId xmlns:a16="http://schemas.microsoft.com/office/drawing/2014/main" id="{9DE6B8DB-4CC1-40AB-BD8C-290F6A0EDA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5900" y="3505839"/>
            <a:ext cx="3204868" cy="2710584"/>
          </a:xfrm>
          <a:prstGeom prst="rect">
            <a:avLst/>
          </a:prstGeom>
          <a:ln>
            <a:solidFill>
              <a:schemeClr val="accent1"/>
            </a:solidFill>
          </a:ln>
        </p:spPr>
      </p:pic>
    </p:spTree>
    <p:extLst>
      <p:ext uri="{BB962C8B-B14F-4D97-AF65-F5344CB8AC3E}">
        <p14:creationId xmlns:p14="http://schemas.microsoft.com/office/powerpoint/2010/main" val="40724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4D61-682A-4796-BD50-CC3FF8A5EC21}"/>
              </a:ext>
            </a:extLst>
          </p:cNvPr>
          <p:cNvSpPr>
            <a:spLocks noGrp="1"/>
          </p:cNvSpPr>
          <p:nvPr>
            <p:ph type="title"/>
          </p:nvPr>
        </p:nvSpPr>
        <p:spPr/>
        <p:txBody>
          <a:bodyPr/>
          <a:lstStyle/>
          <a:p>
            <a:r>
              <a:rPr lang="en-US" dirty="0"/>
              <a:t>Standard Error of Measure (SEM) </a:t>
            </a:r>
            <a:r>
              <a:rPr lang="en-US" dirty="0" err="1"/>
              <a:t>pt</a:t>
            </a:r>
            <a:r>
              <a:rPr lang="en-US" dirty="0"/>
              <a:t> 2</a:t>
            </a:r>
          </a:p>
        </p:txBody>
      </p:sp>
      <p:sp>
        <p:nvSpPr>
          <p:cNvPr id="3" name="Content Placeholder 2">
            <a:extLst>
              <a:ext uri="{FF2B5EF4-FFF2-40B4-BE49-F238E27FC236}">
                <a16:creationId xmlns:a16="http://schemas.microsoft.com/office/drawing/2014/main" id="{33F79575-12CA-4549-A8A6-A19D21E78E4D}"/>
              </a:ext>
            </a:extLst>
          </p:cNvPr>
          <p:cNvSpPr>
            <a:spLocks noGrp="1"/>
          </p:cNvSpPr>
          <p:nvPr>
            <p:ph idx="1"/>
          </p:nvPr>
        </p:nvSpPr>
        <p:spPr/>
        <p:txBody>
          <a:bodyPr>
            <a:normAutofit/>
          </a:bodyPr>
          <a:lstStyle/>
          <a:p>
            <a:r>
              <a:rPr lang="en-US" dirty="0"/>
              <a:t>This value is dependent on the items a student saw, which ones were answered correctly, and those the student did not answer correctly.</a:t>
            </a:r>
          </a:p>
          <a:p>
            <a:r>
              <a:rPr lang="en-US" dirty="0"/>
              <a:t>It is also dependent on the consistency of answers given to questions of similar difficulty.</a:t>
            </a:r>
          </a:p>
          <a:p>
            <a:r>
              <a:rPr lang="en-US" b="1" dirty="0"/>
              <a:t>Students with the same scale score can have different SEMs because they got different combinations of items correct.</a:t>
            </a:r>
          </a:p>
        </p:txBody>
      </p:sp>
      <p:sp>
        <p:nvSpPr>
          <p:cNvPr id="4" name="Date Placeholder 3">
            <a:extLst>
              <a:ext uri="{FF2B5EF4-FFF2-40B4-BE49-F238E27FC236}">
                <a16:creationId xmlns:a16="http://schemas.microsoft.com/office/drawing/2014/main" id="{98144BF1-CEBD-4539-A41E-91C6B3152EE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E9F1BD6B-27CF-44C8-9172-EF2306EC5A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BE88709-DB12-4DEB-8A47-1E687736AA2A}"/>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03484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A5B5-1478-4353-B90F-C84644DA6854}"/>
              </a:ext>
            </a:extLst>
          </p:cNvPr>
          <p:cNvSpPr>
            <a:spLocks noGrp="1"/>
          </p:cNvSpPr>
          <p:nvPr>
            <p:ph type="title"/>
          </p:nvPr>
        </p:nvSpPr>
        <p:spPr/>
        <p:txBody>
          <a:bodyPr/>
          <a:lstStyle/>
          <a:p>
            <a:r>
              <a:rPr lang="en-US" dirty="0"/>
              <a:t>Claim Scores and IAB Achievement Levels</a:t>
            </a:r>
          </a:p>
        </p:txBody>
      </p:sp>
      <p:sp>
        <p:nvSpPr>
          <p:cNvPr id="3" name="Content Placeholder 2">
            <a:extLst>
              <a:ext uri="{FF2B5EF4-FFF2-40B4-BE49-F238E27FC236}">
                <a16:creationId xmlns:a16="http://schemas.microsoft.com/office/drawing/2014/main" id="{5D2A1587-8FA3-4710-A503-A583118E724E}"/>
              </a:ext>
            </a:extLst>
          </p:cNvPr>
          <p:cNvSpPr>
            <a:spLocks noGrp="1"/>
          </p:cNvSpPr>
          <p:nvPr>
            <p:ph idx="1"/>
          </p:nvPr>
        </p:nvSpPr>
        <p:spPr/>
        <p:txBody>
          <a:bodyPr/>
          <a:lstStyle/>
          <a:p>
            <a:r>
              <a:rPr lang="en-US" dirty="0"/>
              <a:t>Categories: Below, At/Near, Above</a:t>
            </a:r>
          </a:p>
          <a:p>
            <a:pPr lvl="1"/>
            <a:r>
              <a:rPr lang="en-US" dirty="0"/>
              <a:t>For a Claim on the Summative or ICA</a:t>
            </a:r>
          </a:p>
          <a:p>
            <a:pPr lvl="1"/>
            <a:r>
              <a:rPr lang="en-US" dirty="0"/>
              <a:t>For the whole IAB on an IAB or FIAB</a:t>
            </a:r>
          </a:p>
          <a:p>
            <a:pPr lvl="1"/>
            <a:endParaRPr lang="en-US" dirty="0"/>
          </a:p>
          <a:p>
            <a:r>
              <a:rPr lang="en-US" dirty="0"/>
              <a:t>The claim category earned by a student depends on both their scale score and their SEM</a:t>
            </a:r>
          </a:p>
          <a:p>
            <a:pPr lvl="1"/>
            <a:r>
              <a:rPr lang="en-US" dirty="0"/>
              <a:t>For only the items in a particular claim for the Summative or ICA</a:t>
            </a:r>
          </a:p>
          <a:p>
            <a:pPr lvl="1"/>
            <a:r>
              <a:rPr lang="en-US" dirty="0"/>
              <a:t>For all the items in an IAB or FIAB</a:t>
            </a:r>
          </a:p>
        </p:txBody>
      </p:sp>
      <p:sp>
        <p:nvSpPr>
          <p:cNvPr id="4" name="Date Placeholder 3">
            <a:extLst>
              <a:ext uri="{FF2B5EF4-FFF2-40B4-BE49-F238E27FC236}">
                <a16:creationId xmlns:a16="http://schemas.microsoft.com/office/drawing/2014/main" id="{E44C7BCE-600D-4379-B602-98D18301C88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F630E2B-B8B1-43BB-B05E-375E28A5619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1BE3093-094D-42CF-ABAD-655BFFCB00FB}"/>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92823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C6D7FF-31FA-4B41-8E9B-1B68EB7B3C94}"/>
              </a:ext>
            </a:extLst>
          </p:cNvPr>
          <p:cNvSpPr>
            <a:spLocks noGrp="1"/>
          </p:cNvSpPr>
          <p:nvPr>
            <p:ph type="title"/>
          </p:nvPr>
        </p:nvSpPr>
        <p:spPr/>
        <p:txBody>
          <a:bodyPr/>
          <a:lstStyle/>
          <a:p>
            <a:r>
              <a:rPr lang="en-US" dirty="0"/>
              <a:t>The Smarter Reporting System (SRS)</a:t>
            </a:r>
          </a:p>
        </p:txBody>
      </p:sp>
      <p:sp>
        <p:nvSpPr>
          <p:cNvPr id="8" name="Content Placeholder 7">
            <a:extLst>
              <a:ext uri="{FF2B5EF4-FFF2-40B4-BE49-F238E27FC236}">
                <a16:creationId xmlns:a16="http://schemas.microsoft.com/office/drawing/2014/main" id="{19C12DF3-AF3D-48CD-8CFD-BA1198CFF1CA}"/>
              </a:ext>
            </a:extLst>
          </p:cNvPr>
          <p:cNvSpPr>
            <a:spLocks noGrp="1"/>
          </p:cNvSpPr>
          <p:nvPr>
            <p:ph idx="1"/>
          </p:nvPr>
        </p:nvSpPr>
        <p:spPr/>
        <p:txBody>
          <a:bodyPr/>
          <a:lstStyle/>
          <a:p>
            <a:r>
              <a:rPr lang="en-US" dirty="0"/>
              <a:t>What is it?</a:t>
            </a:r>
          </a:p>
          <a:p>
            <a:pPr lvl="1"/>
            <a:r>
              <a:rPr lang="en-US" dirty="0"/>
              <a:t>Online reporting platform built by Smarter Balanced for member use</a:t>
            </a:r>
          </a:p>
          <a:p>
            <a:pPr lvl="1"/>
            <a:r>
              <a:rPr lang="en-US" dirty="0"/>
              <a:t>Tests are scored within vendor systems; results sent to SRS for display </a:t>
            </a:r>
          </a:p>
          <a:p>
            <a:r>
              <a:rPr lang="en-US" dirty="0"/>
              <a:t>How is it useful?</a:t>
            </a:r>
          </a:p>
          <a:p>
            <a:pPr lvl="1"/>
            <a:r>
              <a:rPr lang="en-US" dirty="0"/>
              <a:t>Educators can view student data at individual and group levels</a:t>
            </a:r>
          </a:p>
          <a:p>
            <a:pPr lvl="1"/>
            <a:r>
              <a:rPr lang="en-US" dirty="0"/>
              <a:t>District users can customize reports</a:t>
            </a:r>
          </a:p>
          <a:p>
            <a:pPr lvl="1"/>
            <a:r>
              <a:rPr lang="en-US" dirty="0"/>
              <a:t>Preserves state flexibility in choice of testing vendor, while also providing stability for districts and schools viewing scores</a:t>
            </a:r>
          </a:p>
          <a:p>
            <a:r>
              <a:rPr lang="en-US" dirty="0"/>
              <a:t>What it is NOT:</a:t>
            </a:r>
          </a:p>
          <a:p>
            <a:pPr lvl="1"/>
            <a:r>
              <a:rPr lang="en-US" dirty="0"/>
              <a:t>NOT where accountability data is displayed. That is still Report Card.</a:t>
            </a:r>
          </a:p>
        </p:txBody>
      </p:sp>
      <p:sp>
        <p:nvSpPr>
          <p:cNvPr id="4" name="Date Placeholder 3">
            <a:extLst>
              <a:ext uri="{FF2B5EF4-FFF2-40B4-BE49-F238E27FC236}">
                <a16:creationId xmlns:a16="http://schemas.microsoft.com/office/drawing/2014/main" id="{0F15ED16-512F-43BB-B3A9-A25F99FD593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4E12DE2-F763-4E77-BF56-396E36DB128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C4FF4CEC-84C2-4901-8EBD-84D0D509EB88}"/>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91783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3B32-53D9-4F34-9EFC-304C38CC3DC4}"/>
              </a:ext>
            </a:extLst>
          </p:cNvPr>
          <p:cNvSpPr>
            <a:spLocks noGrp="1"/>
          </p:cNvSpPr>
          <p:nvPr>
            <p:ph type="title"/>
          </p:nvPr>
        </p:nvSpPr>
        <p:spPr/>
        <p:txBody>
          <a:bodyPr/>
          <a:lstStyle/>
          <a:p>
            <a:r>
              <a:rPr lang="en-US" dirty="0"/>
              <a:t>At/Near range calculation</a:t>
            </a:r>
          </a:p>
        </p:txBody>
      </p:sp>
      <p:sp>
        <p:nvSpPr>
          <p:cNvPr id="3" name="Content Placeholder 2">
            <a:extLst>
              <a:ext uri="{FF2B5EF4-FFF2-40B4-BE49-F238E27FC236}">
                <a16:creationId xmlns:a16="http://schemas.microsoft.com/office/drawing/2014/main" id="{04E56944-5EF9-436A-AFB3-86DF60FD022A}"/>
              </a:ext>
            </a:extLst>
          </p:cNvPr>
          <p:cNvSpPr>
            <a:spLocks noGrp="1"/>
          </p:cNvSpPr>
          <p:nvPr>
            <p:ph idx="1"/>
          </p:nvPr>
        </p:nvSpPr>
        <p:spPr>
          <a:xfrm>
            <a:off x="838200" y="1825625"/>
            <a:ext cx="10515600" cy="1325563"/>
          </a:xfrm>
        </p:spPr>
        <p:txBody>
          <a:bodyPr>
            <a:normAutofit lnSpcReduction="10000"/>
          </a:bodyPr>
          <a:lstStyle/>
          <a:p>
            <a:r>
              <a:rPr lang="en-US" dirty="0"/>
              <a:t>SEM x 1.5 = n</a:t>
            </a:r>
          </a:p>
          <a:p>
            <a:r>
              <a:rPr lang="en-US" dirty="0"/>
              <a:t>The n is put on either side of the proficient cut for the grade level and content area.</a:t>
            </a:r>
          </a:p>
          <a:p>
            <a:endParaRPr lang="en-US" dirty="0"/>
          </a:p>
        </p:txBody>
      </p:sp>
      <p:sp>
        <p:nvSpPr>
          <p:cNvPr id="4" name="Date Placeholder 3">
            <a:extLst>
              <a:ext uri="{FF2B5EF4-FFF2-40B4-BE49-F238E27FC236}">
                <a16:creationId xmlns:a16="http://schemas.microsoft.com/office/drawing/2014/main" id="{5A9EA36C-A0D4-491B-B9AB-423D722DCDF8}"/>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E23B8C6-5FC1-4E08-95E1-4749AF693D9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8654243-7ED1-4C7E-BD71-25E4F14E3E4E}"/>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Bottom section has the two horizontal scale score lines as described on slide 44. The numbers are still displayed on the grey line, but not on the E L A line. One long vertical line from the E L A line up to the top of the image shows the proficient cut score of 2552. One rectangle with &quot;Claim S E M times 1.5&quot; shows on either side of this vertical line.">
            <a:extLst>
              <a:ext uri="{FF2B5EF4-FFF2-40B4-BE49-F238E27FC236}">
                <a16:creationId xmlns:a16="http://schemas.microsoft.com/office/drawing/2014/main" id="{DC8030CD-EFF4-4923-BA0B-BCBD86B68A08}"/>
              </a:ext>
            </a:extLst>
          </p:cNvPr>
          <p:cNvPicPr>
            <a:picLocks noChangeAspect="1"/>
          </p:cNvPicPr>
          <p:nvPr/>
        </p:nvPicPr>
        <p:blipFill>
          <a:blip r:embed="rId3"/>
          <a:stretch>
            <a:fillRect/>
          </a:stretch>
        </p:blipFill>
        <p:spPr>
          <a:xfrm>
            <a:off x="1652499" y="3151188"/>
            <a:ext cx="8423069" cy="2884298"/>
          </a:xfrm>
          <a:prstGeom prst="rect">
            <a:avLst/>
          </a:prstGeom>
          <a:ln>
            <a:solidFill>
              <a:schemeClr val="accent1"/>
            </a:solidFill>
          </a:ln>
        </p:spPr>
      </p:pic>
    </p:spTree>
    <p:extLst>
      <p:ext uri="{BB962C8B-B14F-4D97-AF65-F5344CB8AC3E}">
        <p14:creationId xmlns:p14="http://schemas.microsoft.com/office/powerpoint/2010/main" val="3303686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865-DCED-4765-AFFD-2EC6C7D90066}"/>
              </a:ext>
            </a:extLst>
          </p:cNvPr>
          <p:cNvSpPr>
            <a:spLocks noGrp="1"/>
          </p:cNvSpPr>
          <p:nvPr>
            <p:ph type="title"/>
          </p:nvPr>
        </p:nvSpPr>
        <p:spPr/>
        <p:txBody>
          <a:bodyPr/>
          <a:lstStyle/>
          <a:p>
            <a:r>
              <a:rPr lang="en-US" dirty="0"/>
              <a:t>At/Near Range</a:t>
            </a:r>
          </a:p>
        </p:txBody>
      </p:sp>
      <p:sp>
        <p:nvSpPr>
          <p:cNvPr id="4" name="Date Placeholder 3">
            <a:extLst>
              <a:ext uri="{FF2B5EF4-FFF2-40B4-BE49-F238E27FC236}">
                <a16:creationId xmlns:a16="http://schemas.microsoft.com/office/drawing/2014/main" id="{90740A13-0CDD-4478-826F-5251CD0F520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18BAD294-3B4A-4BBF-98F3-2E777D6615B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A1B9DF7-1C79-428E-9453-60BA0E243C4F}"/>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Same image as on previous slide, with the addition of an oval labeled &quot;at / near standard&quot; above the two rectangles. This oval takes up the same horizontal distance on the scale as the rectangles covering about one-quarter to one-third of the scale.">
            <a:extLst>
              <a:ext uri="{FF2B5EF4-FFF2-40B4-BE49-F238E27FC236}">
                <a16:creationId xmlns:a16="http://schemas.microsoft.com/office/drawing/2014/main" id="{25ADB43D-02B7-4B5E-A4CA-463B587B651E}"/>
              </a:ext>
            </a:extLst>
          </p:cNvPr>
          <p:cNvPicPr>
            <a:picLocks noChangeAspect="1"/>
          </p:cNvPicPr>
          <p:nvPr/>
        </p:nvPicPr>
        <p:blipFill>
          <a:blip r:embed="rId3"/>
          <a:stretch>
            <a:fillRect/>
          </a:stretch>
        </p:blipFill>
        <p:spPr>
          <a:xfrm>
            <a:off x="628573" y="1600200"/>
            <a:ext cx="10568006" cy="3657600"/>
          </a:xfrm>
          <a:prstGeom prst="rect">
            <a:avLst/>
          </a:prstGeom>
          <a:ln>
            <a:solidFill>
              <a:schemeClr val="accent1"/>
            </a:solidFill>
          </a:ln>
        </p:spPr>
      </p:pic>
    </p:spTree>
    <p:extLst>
      <p:ext uri="{BB962C8B-B14F-4D97-AF65-F5344CB8AC3E}">
        <p14:creationId xmlns:p14="http://schemas.microsoft.com/office/powerpoint/2010/main" val="4195129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865-DCED-4765-AFFD-2EC6C7D90066}"/>
              </a:ext>
            </a:extLst>
          </p:cNvPr>
          <p:cNvSpPr>
            <a:spLocks noGrp="1"/>
          </p:cNvSpPr>
          <p:nvPr>
            <p:ph type="title"/>
          </p:nvPr>
        </p:nvSpPr>
        <p:spPr/>
        <p:txBody>
          <a:bodyPr/>
          <a:lstStyle/>
          <a:p>
            <a:r>
              <a:rPr lang="en-US" dirty="0"/>
              <a:t>Below and Above Ranges</a:t>
            </a:r>
          </a:p>
        </p:txBody>
      </p:sp>
      <p:pic>
        <p:nvPicPr>
          <p:cNvPr id="7" name="Content Placeholder 6" descr="Same image as on previous slide, with the addition of two ovals on either side of the  at / near standard oval. The oval on the left is labeled below standard and stretches to the lowest end of the scale. It is the largest of the three ovals. The oval on the right is labeled above standard and stretches to the highest end of the scale. It is the smallest of the 3 ovals.">
            <a:extLst>
              <a:ext uri="{FF2B5EF4-FFF2-40B4-BE49-F238E27FC236}">
                <a16:creationId xmlns:a16="http://schemas.microsoft.com/office/drawing/2014/main" id="{5B5B57F9-7836-4B7E-B7C7-3CEBD2270A8A}"/>
              </a:ext>
            </a:extLst>
          </p:cNvPr>
          <p:cNvPicPr>
            <a:picLocks noGrp="1" noChangeAspect="1"/>
          </p:cNvPicPr>
          <p:nvPr>
            <p:ph idx="1"/>
          </p:nvPr>
        </p:nvPicPr>
        <p:blipFill>
          <a:blip r:embed="rId3"/>
          <a:stretch>
            <a:fillRect/>
          </a:stretch>
        </p:blipFill>
        <p:spPr>
          <a:xfrm>
            <a:off x="634123" y="1600200"/>
            <a:ext cx="10609948" cy="3657600"/>
          </a:xfrm>
          <a:prstGeom prst="rect">
            <a:avLst/>
          </a:prstGeom>
          <a:ln>
            <a:solidFill>
              <a:schemeClr val="accent1"/>
            </a:solidFill>
          </a:ln>
        </p:spPr>
      </p:pic>
      <p:sp>
        <p:nvSpPr>
          <p:cNvPr id="4" name="Date Placeholder 3">
            <a:extLst>
              <a:ext uri="{FF2B5EF4-FFF2-40B4-BE49-F238E27FC236}">
                <a16:creationId xmlns:a16="http://schemas.microsoft.com/office/drawing/2014/main" id="{90740A13-0CDD-4478-826F-5251CD0F520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18BAD294-3B4A-4BBF-98F3-2E777D6615B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A1B9DF7-1C79-428E-9453-60BA0E243C4F}"/>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884720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4C7BCE-600D-4379-B602-98D18301C88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F630E2B-B8B1-43BB-B05E-375E28A5619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1BE3093-094D-42CF-ABAD-655BFFCB00FB}"/>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3" name="Picture 2" descr="Same image as used and described on the previous slide. It now shows in the top half of the slide.">
            <a:extLst>
              <a:ext uri="{FF2B5EF4-FFF2-40B4-BE49-F238E27FC236}">
                <a16:creationId xmlns:a16="http://schemas.microsoft.com/office/drawing/2014/main" id="{C9462FC1-E004-4154-9508-21C273C0FC05}"/>
              </a:ext>
            </a:extLst>
          </p:cNvPr>
          <p:cNvPicPr>
            <a:picLocks noChangeAspect="1"/>
          </p:cNvPicPr>
          <p:nvPr/>
        </p:nvPicPr>
        <p:blipFill>
          <a:blip r:embed="rId3"/>
          <a:stretch>
            <a:fillRect/>
          </a:stretch>
        </p:blipFill>
        <p:spPr>
          <a:xfrm>
            <a:off x="2252392" y="1255906"/>
            <a:ext cx="6775798" cy="2368240"/>
          </a:xfrm>
          <a:prstGeom prst="rect">
            <a:avLst/>
          </a:prstGeom>
        </p:spPr>
      </p:pic>
      <p:pic>
        <p:nvPicPr>
          <p:cNvPr id="10" name="Picture 9" descr="Similar image to the one above. In this one, the rectangles with &quot;claim S E M times 1.5&quot; are much wider horizontally. This causes the At /Near standard oval to be much wider and cover over half of the scale. This causes the Below Standard oval to be smaller and cover only one quarter of the scale. This causes the Above Standard oval to be smaller and cover less than one quarter of the scale.">
            <a:extLst>
              <a:ext uri="{FF2B5EF4-FFF2-40B4-BE49-F238E27FC236}">
                <a16:creationId xmlns:a16="http://schemas.microsoft.com/office/drawing/2014/main" id="{68F26974-7CA7-4907-9A5F-3DE8880D0DC8}"/>
              </a:ext>
            </a:extLst>
          </p:cNvPr>
          <p:cNvPicPr>
            <a:picLocks noChangeAspect="1"/>
          </p:cNvPicPr>
          <p:nvPr/>
        </p:nvPicPr>
        <p:blipFill>
          <a:blip r:embed="rId4"/>
          <a:stretch>
            <a:fillRect/>
          </a:stretch>
        </p:blipFill>
        <p:spPr>
          <a:xfrm>
            <a:off x="2296725" y="3754719"/>
            <a:ext cx="6731465" cy="2368240"/>
          </a:xfrm>
          <a:prstGeom prst="rect">
            <a:avLst/>
          </a:prstGeom>
        </p:spPr>
      </p:pic>
      <p:cxnSp>
        <p:nvCxnSpPr>
          <p:cNvPr id="12" name="Straight Connector 11" descr="This vertical line represents a scale score for an IAB or a claim. The line covers both diagrams on the screen. For the top diagram with the small S E M rectangles, the line crosses the Below Standard oval. For the bottom diagram with the large S E M rectangles, the line crosses the At / Near Standard oval.">
            <a:extLst>
              <a:ext uri="{FF2B5EF4-FFF2-40B4-BE49-F238E27FC236}">
                <a16:creationId xmlns:a16="http://schemas.microsoft.com/office/drawing/2014/main" id="{477965D6-63A9-4FAC-A5CA-927755663106}"/>
              </a:ext>
            </a:extLst>
          </p:cNvPr>
          <p:cNvCxnSpPr>
            <a:cxnSpLocks/>
          </p:cNvCxnSpPr>
          <p:nvPr/>
        </p:nvCxnSpPr>
        <p:spPr>
          <a:xfrm>
            <a:off x="4552400" y="1472184"/>
            <a:ext cx="0" cy="46507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F1A5B5-1478-4353-B90F-C84644DA6854}"/>
              </a:ext>
            </a:extLst>
          </p:cNvPr>
          <p:cNvSpPr>
            <a:spLocks noGrp="1"/>
          </p:cNvSpPr>
          <p:nvPr>
            <p:ph type="title"/>
          </p:nvPr>
        </p:nvSpPr>
        <p:spPr/>
        <p:txBody>
          <a:bodyPr/>
          <a:lstStyle/>
          <a:p>
            <a:r>
              <a:rPr lang="en-US" dirty="0"/>
              <a:t>Same scale score, different category</a:t>
            </a:r>
          </a:p>
        </p:txBody>
      </p:sp>
    </p:spTree>
    <p:extLst>
      <p:ext uri="{BB962C8B-B14F-4D97-AF65-F5344CB8AC3E}">
        <p14:creationId xmlns:p14="http://schemas.microsoft.com/office/powerpoint/2010/main" val="29306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0BFD7-FBD2-4CD5-A6DA-9E103946B19F}"/>
              </a:ext>
            </a:extLst>
          </p:cNvPr>
          <p:cNvSpPr>
            <a:spLocks noGrp="1"/>
          </p:cNvSpPr>
          <p:nvPr>
            <p:ph type="title"/>
          </p:nvPr>
        </p:nvSpPr>
        <p:spPr/>
        <p:txBody>
          <a:bodyPr/>
          <a:lstStyle/>
          <a:p>
            <a:r>
              <a:rPr lang="en-US" dirty="0"/>
              <a:t>Additional Things School and District Users Can Do</a:t>
            </a:r>
          </a:p>
        </p:txBody>
      </p:sp>
      <p:sp>
        <p:nvSpPr>
          <p:cNvPr id="8" name="Text Placeholder 7">
            <a:extLst>
              <a:ext uri="{FF2B5EF4-FFF2-40B4-BE49-F238E27FC236}">
                <a16:creationId xmlns:a16="http://schemas.microsoft.com/office/drawing/2014/main" id="{E810F936-6D97-4961-BF5A-F5C3190B8156}"/>
              </a:ext>
            </a:extLst>
          </p:cNvPr>
          <p:cNvSpPr>
            <a:spLocks noGrp="1"/>
          </p:cNvSpPr>
          <p:nvPr>
            <p:ph type="body" idx="1"/>
          </p:nvPr>
        </p:nvSpPr>
        <p:spPr/>
        <p:txBody>
          <a:bodyPr/>
          <a:lstStyle/>
          <a:p>
            <a:r>
              <a:rPr lang="en-US" dirty="0"/>
              <a:t>Instructional Resources</a:t>
            </a:r>
          </a:p>
          <a:p>
            <a:r>
              <a:rPr lang="en-US" dirty="0"/>
              <a:t>District/School Exports</a:t>
            </a:r>
          </a:p>
          <a:p>
            <a:r>
              <a:rPr lang="en-US" dirty="0"/>
              <a:t>Custom Aggregate Reports</a:t>
            </a:r>
          </a:p>
        </p:txBody>
      </p:sp>
    </p:spTree>
    <p:extLst>
      <p:ext uri="{BB962C8B-B14F-4D97-AF65-F5344CB8AC3E}">
        <p14:creationId xmlns:p14="http://schemas.microsoft.com/office/powerpoint/2010/main" val="3281531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DF49-0ED0-4743-932F-A7EAFA4C377B}"/>
              </a:ext>
            </a:extLst>
          </p:cNvPr>
          <p:cNvSpPr>
            <a:spLocks noGrp="1"/>
          </p:cNvSpPr>
          <p:nvPr>
            <p:ph type="title"/>
          </p:nvPr>
        </p:nvSpPr>
        <p:spPr/>
        <p:txBody>
          <a:bodyPr/>
          <a:lstStyle/>
          <a:p>
            <a:r>
              <a:rPr lang="en-US" dirty="0"/>
              <a:t>Additional Instructional Resources</a:t>
            </a:r>
          </a:p>
        </p:txBody>
      </p:sp>
      <p:sp>
        <p:nvSpPr>
          <p:cNvPr id="3" name="Content Placeholder 2">
            <a:extLst>
              <a:ext uri="{FF2B5EF4-FFF2-40B4-BE49-F238E27FC236}">
                <a16:creationId xmlns:a16="http://schemas.microsoft.com/office/drawing/2014/main" id="{EB7320F6-6932-4F03-86AA-0338942B6278}"/>
              </a:ext>
            </a:extLst>
          </p:cNvPr>
          <p:cNvSpPr>
            <a:spLocks noGrp="1"/>
          </p:cNvSpPr>
          <p:nvPr>
            <p:ph idx="1"/>
          </p:nvPr>
        </p:nvSpPr>
        <p:spPr>
          <a:xfrm>
            <a:off x="838199" y="1825625"/>
            <a:ext cx="3421443" cy="4255861"/>
          </a:xfrm>
        </p:spPr>
        <p:txBody>
          <a:bodyPr/>
          <a:lstStyle/>
          <a:p>
            <a:r>
              <a:rPr lang="en-US" dirty="0"/>
              <a:t>Connect to district resources after interim assessments</a:t>
            </a:r>
          </a:p>
          <a:p>
            <a:r>
              <a:rPr lang="en-US" dirty="0"/>
              <a:t>Instructional Resources-&gt;Create</a:t>
            </a:r>
          </a:p>
          <a:p>
            <a:endParaRPr lang="en-US" dirty="0"/>
          </a:p>
          <a:p>
            <a:endParaRPr lang="en-US" dirty="0"/>
          </a:p>
        </p:txBody>
      </p:sp>
      <p:sp>
        <p:nvSpPr>
          <p:cNvPr id="4" name="Date Placeholder 3">
            <a:extLst>
              <a:ext uri="{FF2B5EF4-FFF2-40B4-BE49-F238E27FC236}">
                <a16:creationId xmlns:a16="http://schemas.microsoft.com/office/drawing/2014/main" id="{C77CC4A2-2DDF-49F3-B032-D5ED98EB4D46}"/>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2E0FA1C2-EFC1-4C1D-8E1F-D8652B8EF1D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384B116B-7337-4B73-BCE3-40AD7983346F}"/>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Create Instructional Resource window contains the fields: search for an assessment; search for a state, group of districts, district, or group of schools; performance level; and URL. Buttons to Cancel or Create are at the bottom of the screen.">
            <a:extLst>
              <a:ext uri="{FF2B5EF4-FFF2-40B4-BE49-F238E27FC236}">
                <a16:creationId xmlns:a16="http://schemas.microsoft.com/office/drawing/2014/main" id="{864BD0A0-64A6-401B-A9A2-82293CFBED85}"/>
              </a:ext>
            </a:extLst>
          </p:cNvPr>
          <p:cNvPicPr>
            <a:picLocks noChangeAspect="1"/>
          </p:cNvPicPr>
          <p:nvPr/>
        </p:nvPicPr>
        <p:blipFill>
          <a:blip r:embed="rId3"/>
          <a:stretch>
            <a:fillRect/>
          </a:stretch>
        </p:blipFill>
        <p:spPr>
          <a:xfrm>
            <a:off x="4460589" y="1328737"/>
            <a:ext cx="6047793" cy="5436800"/>
          </a:xfrm>
          <a:prstGeom prst="rect">
            <a:avLst/>
          </a:prstGeom>
          <a:ln>
            <a:solidFill>
              <a:schemeClr val="accent1"/>
            </a:solidFill>
          </a:ln>
        </p:spPr>
      </p:pic>
    </p:spTree>
    <p:extLst>
      <p:ext uri="{BB962C8B-B14F-4D97-AF65-F5344CB8AC3E}">
        <p14:creationId xmlns:p14="http://schemas.microsoft.com/office/powerpoint/2010/main" val="364309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D31D-B88D-450D-971E-F04560B3B12B}"/>
              </a:ext>
            </a:extLst>
          </p:cNvPr>
          <p:cNvSpPr>
            <a:spLocks noGrp="1"/>
          </p:cNvSpPr>
          <p:nvPr>
            <p:ph type="title"/>
          </p:nvPr>
        </p:nvSpPr>
        <p:spPr/>
        <p:txBody>
          <a:bodyPr/>
          <a:lstStyle/>
          <a:p>
            <a:r>
              <a:rPr lang="en-US" dirty="0"/>
              <a:t>District/School Exports</a:t>
            </a:r>
          </a:p>
        </p:txBody>
      </p:sp>
      <p:sp>
        <p:nvSpPr>
          <p:cNvPr id="3" name="Content Placeholder 2">
            <a:extLst>
              <a:ext uri="{FF2B5EF4-FFF2-40B4-BE49-F238E27FC236}">
                <a16:creationId xmlns:a16="http://schemas.microsoft.com/office/drawing/2014/main" id="{C3A89517-BA5D-4DA4-AE63-9CB1DC62A8F6}"/>
              </a:ext>
            </a:extLst>
          </p:cNvPr>
          <p:cNvSpPr>
            <a:spLocks noGrp="1"/>
          </p:cNvSpPr>
          <p:nvPr>
            <p:ph idx="1"/>
          </p:nvPr>
        </p:nvSpPr>
        <p:spPr/>
        <p:txBody>
          <a:bodyPr/>
          <a:lstStyle/>
          <a:p>
            <a:r>
              <a:rPr lang="en-US" dirty="0"/>
              <a:t>Export a .csv file with all student assessment results</a:t>
            </a:r>
          </a:p>
          <a:p>
            <a:r>
              <a:rPr lang="en-US" dirty="0"/>
              <a:t>Depending on permissions, users can select one or more schools or districts to report</a:t>
            </a:r>
          </a:p>
          <a:p>
            <a:r>
              <a:rPr lang="en-US" dirty="0"/>
              <a:t>All, raw data will be exported</a:t>
            </a:r>
          </a:p>
          <a:p>
            <a:r>
              <a:rPr lang="en-US" dirty="0"/>
              <a:t>.csv file can be modified after it is exported</a:t>
            </a:r>
          </a:p>
          <a:p>
            <a:endParaRPr lang="en-US" dirty="0"/>
          </a:p>
        </p:txBody>
      </p:sp>
      <p:sp>
        <p:nvSpPr>
          <p:cNvPr id="4" name="Date Placeholder 3">
            <a:extLst>
              <a:ext uri="{FF2B5EF4-FFF2-40B4-BE49-F238E27FC236}">
                <a16:creationId xmlns:a16="http://schemas.microsoft.com/office/drawing/2014/main" id="{950F668A-DE0C-4803-B9CE-2EE14B2896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B445901-3C71-4AB6-8064-12F80E61D7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B67C8B-8562-4DF3-8A5E-769B9A5CF6E2}"/>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914550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D31D-B88D-450D-971E-F04560B3B12B}"/>
              </a:ext>
            </a:extLst>
          </p:cNvPr>
          <p:cNvSpPr>
            <a:spLocks noGrp="1"/>
          </p:cNvSpPr>
          <p:nvPr>
            <p:ph type="title"/>
          </p:nvPr>
        </p:nvSpPr>
        <p:spPr/>
        <p:txBody>
          <a:bodyPr/>
          <a:lstStyle/>
          <a:p>
            <a:r>
              <a:rPr lang="en-US" dirty="0"/>
              <a:t>Custom Aggregate Reports</a:t>
            </a:r>
          </a:p>
        </p:txBody>
      </p:sp>
      <p:sp>
        <p:nvSpPr>
          <p:cNvPr id="3" name="Content Placeholder 2">
            <a:extLst>
              <a:ext uri="{FF2B5EF4-FFF2-40B4-BE49-F238E27FC236}">
                <a16:creationId xmlns:a16="http://schemas.microsoft.com/office/drawing/2014/main" id="{C3A89517-BA5D-4DA4-AE63-9CB1DC62A8F6}"/>
              </a:ext>
            </a:extLst>
          </p:cNvPr>
          <p:cNvSpPr>
            <a:spLocks noGrp="1"/>
          </p:cNvSpPr>
          <p:nvPr>
            <p:ph idx="1"/>
          </p:nvPr>
        </p:nvSpPr>
        <p:spPr/>
        <p:txBody>
          <a:bodyPr/>
          <a:lstStyle/>
          <a:p>
            <a:r>
              <a:rPr lang="en-US" dirty="0"/>
              <a:t>The </a:t>
            </a:r>
            <a:r>
              <a:rPr lang="en-US" b="1" dirty="0"/>
              <a:t>Yearly Report </a:t>
            </a:r>
            <a:r>
              <a:rPr lang="en-US" dirty="0"/>
              <a:t>shows student performance for selected years across schools or grades.</a:t>
            </a:r>
          </a:p>
          <a:p>
            <a:r>
              <a:rPr lang="en-US" dirty="0"/>
              <a:t>The </a:t>
            </a:r>
            <a:r>
              <a:rPr lang="en-US" b="1" dirty="0"/>
              <a:t>Longitudinal Report </a:t>
            </a:r>
            <a:r>
              <a:rPr lang="en-US" dirty="0"/>
              <a:t>shows summative performance over time for summative assessments.</a:t>
            </a:r>
          </a:p>
          <a:p>
            <a:r>
              <a:rPr lang="en-US" dirty="0"/>
              <a:t>The </a:t>
            </a:r>
            <a:r>
              <a:rPr lang="en-US" b="1" dirty="0"/>
              <a:t>Claim Report </a:t>
            </a:r>
            <a:r>
              <a:rPr lang="en-US" dirty="0"/>
              <a:t>breaks down performance by sub-score level (claim) information.</a:t>
            </a:r>
          </a:p>
          <a:p>
            <a:r>
              <a:rPr lang="en-US" dirty="0"/>
              <a:t>The </a:t>
            </a:r>
            <a:r>
              <a:rPr lang="en-US" b="1" dirty="0"/>
              <a:t>Target Report </a:t>
            </a:r>
            <a:r>
              <a:rPr lang="en-US" dirty="0"/>
              <a:t>offers the most detailed look at performance on Smarter Balanced summative assessments for student populations.</a:t>
            </a:r>
          </a:p>
          <a:p>
            <a:endParaRPr lang="en-US" dirty="0"/>
          </a:p>
        </p:txBody>
      </p:sp>
      <p:sp>
        <p:nvSpPr>
          <p:cNvPr id="4" name="Date Placeholder 3">
            <a:extLst>
              <a:ext uri="{FF2B5EF4-FFF2-40B4-BE49-F238E27FC236}">
                <a16:creationId xmlns:a16="http://schemas.microsoft.com/office/drawing/2014/main" id="{950F668A-DE0C-4803-B9CE-2EE14B2896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B445901-3C71-4AB6-8064-12F80E61D79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4DB67C8B-8562-4DF3-8A5E-769B9A5CF6E2}"/>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476496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8E2D-ECCD-4E79-B431-3F6906C8B052}"/>
              </a:ext>
            </a:extLst>
          </p:cNvPr>
          <p:cNvSpPr>
            <a:spLocks noGrp="1"/>
          </p:cNvSpPr>
          <p:nvPr>
            <p:ph type="title"/>
          </p:nvPr>
        </p:nvSpPr>
        <p:spPr/>
        <p:txBody>
          <a:bodyPr/>
          <a:lstStyle/>
          <a:p>
            <a:r>
              <a:rPr lang="en-US" dirty="0"/>
              <a:t>Assessment Attributes for Reports</a:t>
            </a:r>
          </a:p>
        </p:txBody>
      </p:sp>
      <p:sp>
        <p:nvSpPr>
          <p:cNvPr id="3" name="Content Placeholder 2">
            <a:extLst>
              <a:ext uri="{FF2B5EF4-FFF2-40B4-BE49-F238E27FC236}">
                <a16:creationId xmlns:a16="http://schemas.microsoft.com/office/drawing/2014/main" id="{DFAC14B9-00D0-4E71-AE12-1838AC6CB85D}"/>
              </a:ext>
            </a:extLst>
          </p:cNvPr>
          <p:cNvSpPr>
            <a:spLocks noGrp="1"/>
          </p:cNvSpPr>
          <p:nvPr>
            <p:ph idx="1"/>
          </p:nvPr>
        </p:nvSpPr>
        <p:spPr/>
        <p:txBody>
          <a:bodyPr/>
          <a:lstStyle/>
          <a:p>
            <a:r>
              <a:rPr lang="en-US" b="1" dirty="0"/>
              <a:t>Assessment Type: </a:t>
            </a:r>
            <a:r>
              <a:rPr lang="en-US" dirty="0"/>
              <a:t>ICA (Summative avail in the spring)</a:t>
            </a:r>
          </a:p>
          <a:p>
            <a:r>
              <a:rPr lang="en-US" b="1" dirty="0"/>
              <a:t>Subjects:</a:t>
            </a:r>
            <a:r>
              <a:rPr lang="en-US" dirty="0"/>
              <a:t> All, Math, ELA</a:t>
            </a:r>
          </a:p>
          <a:p>
            <a:r>
              <a:rPr lang="en-US" b="1" dirty="0"/>
              <a:t>Assessment Grades: </a:t>
            </a:r>
            <a:r>
              <a:rPr lang="en-US" dirty="0"/>
              <a:t>3-11</a:t>
            </a:r>
          </a:p>
          <a:p>
            <a:r>
              <a:rPr lang="en-US" b="1" dirty="0"/>
              <a:t>Academic Years: </a:t>
            </a:r>
            <a:r>
              <a:rPr lang="en-US" dirty="0"/>
              <a:t>currently blank since we only have 2020-21</a:t>
            </a:r>
          </a:p>
          <a:p>
            <a:r>
              <a:rPr lang="en-US" b="1" dirty="0"/>
              <a:t>Manner of Administration: </a:t>
            </a:r>
            <a:r>
              <a:rPr lang="en-US" dirty="0"/>
              <a:t>All, Classroom, School/District Conversation</a:t>
            </a:r>
          </a:p>
          <a:p>
            <a:r>
              <a:rPr lang="en-US" b="1" dirty="0"/>
              <a:t>Completeness:</a:t>
            </a:r>
            <a:r>
              <a:rPr lang="en-US" dirty="0"/>
              <a:t> All, Complete, Partial</a:t>
            </a:r>
          </a:p>
        </p:txBody>
      </p:sp>
      <p:sp>
        <p:nvSpPr>
          <p:cNvPr id="4" name="Date Placeholder 3">
            <a:extLst>
              <a:ext uri="{FF2B5EF4-FFF2-40B4-BE49-F238E27FC236}">
                <a16:creationId xmlns:a16="http://schemas.microsoft.com/office/drawing/2014/main" id="{EF601217-A478-49A3-99A8-56562F51A4F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929DCC29-7A16-4296-8E5F-3B8929013F3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AEAA47B-64E0-4DBB-8CA1-8FD8BDD281DB}"/>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1606570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9696-4713-4DBF-B71E-625B87599BDF}"/>
              </a:ext>
            </a:extLst>
          </p:cNvPr>
          <p:cNvSpPr>
            <a:spLocks noGrp="1"/>
          </p:cNvSpPr>
          <p:nvPr>
            <p:ph type="title"/>
          </p:nvPr>
        </p:nvSpPr>
        <p:spPr/>
        <p:txBody>
          <a:bodyPr/>
          <a:lstStyle/>
          <a:p>
            <a:r>
              <a:rPr lang="en-US" dirty="0"/>
              <a:t>Advanced Filters and Customized Groups</a:t>
            </a:r>
          </a:p>
        </p:txBody>
      </p:sp>
      <p:sp>
        <p:nvSpPr>
          <p:cNvPr id="3" name="Content Placeholder 2">
            <a:extLst>
              <a:ext uri="{FF2B5EF4-FFF2-40B4-BE49-F238E27FC236}">
                <a16:creationId xmlns:a16="http://schemas.microsoft.com/office/drawing/2014/main" id="{2DCB1940-C39A-4398-9EF0-B4E793AD5721}"/>
              </a:ext>
            </a:extLst>
          </p:cNvPr>
          <p:cNvSpPr>
            <a:spLocks noGrp="1"/>
          </p:cNvSpPr>
          <p:nvPr>
            <p:ph idx="1"/>
          </p:nvPr>
        </p:nvSpPr>
        <p:spPr/>
        <p:txBody>
          <a:bodyPr/>
          <a:lstStyle/>
          <a:p>
            <a:r>
              <a:rPr lang="en-US" dirty="0"/>
              <a:t>Gender</a:t>
            </a:r>
          </a:p>
          <a:p>
            <a:r>
              <a:rPr lang="en-US" dirty="0"/>
              <a:t>Race/Ethnicity</a:t>
            </a:r>
          </a:p>
          <a:p>
            <a:r>
              <a:rPr lang="en-US" dirty="0"/>
              <a:t>English Learner</a:t>
            </a:r>
          </a:p>
          <a:p>
            <a:r>
              <a:rPr lang="en-US" dirty="0"/>
              <a:t>504 Plan</a:t>
            </a:r>
          </a:p>
          <a:p>
            <a:r>
              <a:rPr lang="en-US" dirty="0"/>
              <a:t>IEP</a:t>
            </a:r>
          </a:p>
          <a:p>
            <a:r>
              <a:rPr lang="en-US" dirty="0"/>
              <a:t>Migrant Status</a:t>
            </a:r>
          </a:p>
        </p:txBody>
      </p:sp>
      <p:sp>
        <p:nvSpPr>
          <p:cNvPr id="4" name="Date Placeholder 3">
            <a:extLst>
              <a:ext uri="{FF2B5EF4-FFF2-40B4-BE49-F238E27FC236}">
                <a16:creationId xmlns:a16="http://schemas.microsoft.com/office/drawing/2014/main" id="{F557339F-1FE6-48AE-816B-9D766AAA593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48FCCD4F-E853-47B9-90CA-BCA5AAA5B47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B341B03-A18B-4B7E-A2B1-F71B82A77797}"/>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585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41ECA3-2AEC-4789-8926-5C7E31CE943C}"/>
              </a:ext>
            </a:extLst>
          </p:cNvPr>
          <p:cNvSpPr>
            <a:spLocks noGrp="1"/>
          </p:cNvSpPr>
          <p:nvPr>
            <p:ph type="title"/>
          </p:nvPr>
        </p:nvSpPr>
        <p:spPr/>
        <p:txBody>
          <a:bodyPr/>
          <a:lstStyle/>
          <a:p>
            <a:r>
              <a:rPr lang="en-US" dirty="0"/>
              <a:t>Where is the SRS located?</a:t>
            </a:r>
          </a:p>
        </p:txBody>
      </p:sp>
      <p:sp>
        <p:nvSpPr>
          <p:cNvPr id="8" name="Text Placeholder 7">
            <a:extLst>
              <a:ext uri="{FF2B5EF4-FFF2-40B4-BE49-F238E27FC236}">
                <a16:creationId xmlns:a16="http://schemas.microsoft.com/office/drawing/2014/main" id="{49ADC6D0-3013-41BE-A0C8-64EF2C5844F9}"/>
              </a:ext>
            </a:extLst>
          </p:cNvPr>
          <p:cNvSpPr>
            <a:spLocks noGrp="1"/>
          </p:cNvSpPr>
          <p:nvPr>
            <p:ph type="body" idx="1"/>
          </p:nvPr>
        </p:nvSpPr>
        <p:spPr>
          <a:xfrm>
            <a:off x="839788" y="1409433"/>
            <a:ext cx="5157787" cy="823912"/>
          </a:xfrm>
        </p:spPr>
        <p:txBody>
          <a:bodyPr/>
          <a:lstStyle/>
          <a:p>
            <a:r>
              <a:rPr lang="en-US" dirty="0"/>
              <a:t>Live production site:</a:t>
            </a:r>
          </a:p>
        </p:txBody>
      </p:sp>
      <p:sp>
        <p:nvSpPr>
          <p:cNvPr id="9" name="Content Placeholder 8">
            <a:extLst>
              <a:ext uri="{FF2B5EF4-FFF2-40B4-BE49-F238E27FC236}">
                <a16:creationId xmlns:a16="http://schemas.microsoft.com/office/drawing/2014/main" id="{2AA16A20-57C1-4120-B30E-7CA761DB96D3}"/>
              </a:ext>
            </a:extLst>
          </p:cNvPr>
          <p:cNvSpPr>
            <a:spLocks noGrp="1"/>
          </p:cNvSpPr>
          <p:nvPr>
            <p:ph sz="half" idx="2"/>
          </p:nvPr>
        </p:nvSpPr>
        <p:spPr>
          <a:xfrm>
            <a:off x="862014" y="2233345"/>
            <a:ext cx="5157787" cy="3547382"/>
          </a:xfrm>
          <a:ln>
            <a:solidFill>
              <a:schemeClr val="accent1"/>
            </a:solidFill>
          </a:ln>
        </p:spPr>
        <p:txBody>
          <a:bodyPr/>
          <a:lstStyle/>
          <a:p>
            <a:r>
              <a:rPr lang="en-US" dirty="0"/>
              <a:t>WCAP Portal</a:t>
            </a:r>
          </a:p>
          <a:p>
            <a:r>
              <a:rPr lang="en-US" dirty="0"/>
              <a:t>Select SRS card:</a:t>
            </a:r>
          </a:p>
          <a:p>
            <a:pPr>
              <a:spcBef>
                <a:spcPts val="9600"/>
              </a:spcBef>
            </a:pPr>
            <a:r>
              <a:rPr lang="en-US" dirty="0"/>
              <a:t>Use TIDE/TA Interface login credentials</a:t>
            </a:r>
          </a:p>
          <a:p>
            <a:endParaRPr lang="en-US" dirty="0"/>
          </a:p>
        </p:txBody>
      </p:sp>
      <p:sp>
        <p:nvSpPr>
          <p:cNvPr id="10" name="Text Placeholder 9">
            <a:extLst>
              <a:ext uri="{FF2B5EF4-FFF2-40B4-BE49-F238E27FC236}">
                <a16:creationId xmlns:a16="http://schemas.microsoft.com/office/drawing/2014/main" id="{49032ED1-FD0D-4CFA-826D-A03FD38ACDEB}"/>
              </a:ext>
            </a:extLst>
          </p:cNvPr>
          <p:cNvSpPr>
            <a:spLocks noGrp="1"/>
          </p:cNvSpPr>
          <p:nvPr>
            <p:ph type="body" sz="quarter" idx="3"/>
          </p:nvPr>
        </p:nvSpPr>
        <p:spPr>
          <a:xfrm>
            <a:off x="6169024" y="1409433"/>
            <a:ext cx="5183188" cy="823912"/>
          </a:xfrm>
        </p:spPr>
        <p:txBody>
          <a:bodyPr/>
          <a:lstStyle/>
          <a:p>
            <a:r>
              <a:rPr lang="en-US" dirty="0"/>
              <a:t>WA Sandbox site:</a:t>
            </a:r>
          </a:p>
        </p:txBody>
      </p:sp>
      <p:sp>
        <p:nvSpPr>
          <p:cNvPr id="11" name="Content Placeholder 10">
            <a:extLst>
              <a:ext uri="{FF2B5EF4-FFF2-40B4-BE49-F238E27FC236}">
                <a16:creationId xmlns:a16="http://schemas.microsoft.com/office/drawing/2014/main" id="{40127274-CF6C-4CF9-A73E-0E643A695F4A}"/>
              </a:ext>
            </a:extLst>
          </p:cNvPr>
          <p:cNvSpPr>
            <a:spLocks noGrp="1"/>
          </p:cNvSpPr>
          <p:nvPr>
            <p:ph sz="quarter" idx="4"/>
          </p:nvPr>
        </p:nvSpPr>
        <p:spPr>
          <a:xfrm>
            <a:off x="6169024" y="2233345"/>
            <a:ext cx="5183188" cy="3547382"/>
          </a:xfrm>
          <a:ln>
            <a:solidFill>
              <a:schemeClr val="accent1"/>
            </a:solidFill>
          </a:ln>
        </p:spPr>
        <p:txBody>
          <a:bodyPr>
            <a:normAutofit/>
          </a:bodyPr>
          <a:lstStyle/>
          <a:p>
            <a:r>
              <a:rPr lang="en-US" sz="2400" dirty="0"/>
              <a:t>https://reporting-demo.smarterbalanced.org/sandbox-login?sandbox=WA_S005 </a:t>
            </a:r>
          </a:p>
          <a:p>
            <a:r>
              <a:rPr lang="en-US" dirty="0"/>
              <a:t>Choose a role</a:t>
            </a:r>
          </a:p>
          <a:p>
            <a:r>
              <a:rPr lang="en-US" dirty="0"/>
              <a:t>Select “Enter Sandbox”</a:t>
            </a:r>
          </a:p>
        </p:txBody>
      </p:sp>
      <p:sp>
        <p:nvSpPr>
          <p:cNvPr id="4" name="Date Placeholder 3">
            <a:extLst>
              <a:ext uri="{FF2B5EF4-FFF2-40B4-BE49-F238E27FC236}">
                <a16:creationId xmlns:a16="http://schemas.microsoft.com/office/drawing/2014/main" id="{F610B03D-C659-44AD-8366-7D6B7730ADA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144E65E2-8CFD-485D-86C4-DD96026060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1DACA60-ADD9-4C6C-9A15-50F560BE4A9F}"/>
              </a:ext>
            </a:extLst>
          </p:cNvPr>
          <p:cNvSpPr>
            <a:spLocks noGrp="1"/>
          </p:cNvSpPr>
          <p:nvPr>
            <p:ph type="ftr" sz="quarter" idx="13"/>
          </p:nvPr>
        </p:nvSpPr>
        <p:spPr/>
        <p:txBody>
          <a:bodyPr/>
          <a:lstStyle/>
          <a:p>
            <a:pPr algn="r">
              <a:defRPr/>
            </a:pPr>
            <a:r>
              <a:rPr lang="en-US"/>
              <a:t>Assessment and Student Information</a:t>
            </a:r>
            <a:endParaRPr lang="en-US" dirty="0"/>
          </a:p>
        </p:txBody>
      </p:sp>
      <p:pic>
        <p:nvPicPr>
          <p:cNvPr id="12" name="Picture 11" descr="Drawing of a magnifying glass, titled “Smarter Reporting System (SRS)">
            <a:extLst>
              <a:ext uri="{FF2B5EF4-FFF2-40B4-BE49-F238E27FC236}">
                <a16:creationId xmlns:a16="http://schemas.microsoft.com/office/drawing/2014/main" id="{942A8EEB-4A51-43B9-B771-1335ACC1E047}"/>
              </a:ext>
            </a:extLst>
          </p:cNvPr>
          <p:cNvPicPr>
            <a:picLocks noChangeAspect="1"/>
          </p:cNvPicPr>
          <p:nvPr/>
        </p:nvPicPr>
        <p:blipFill>
          <a:blip r:embed="rId3"/>
          <a:stretch>
            <a:fillRect/>
          </a:stretch>
        </p:blipFill>
        <p:spPr>
          <a:xfrm>
            <a:off x="3765550" y="2852789"/>
            <a:ext cx="1552575" cy="1390650"/>
          </a:xfrm>
          <a:prstGeom prst="rect">
            <a:avLst/>
          </a:prstGeom>
          <a:ln>
            <a:solidFill>
              <a:schemeClr val="tx1"/>
            </a:solidFill>
          </a:ln>
        </p:spPr>
      </p:pic>
    </p:spTree>
    <p:extLst>
      <p:ext uri="{BB962C8B-B14F-4D97-AF65-F5344CB8AC3E}">
        <p14:creationId xmlns:p14="http://schemas.microsoft.com/office/powerpoint/2010/main" val="71619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F689-1654-4837-864D-EA6A40AC56CA}"/>
              </a:ext>
            </a:extLst>
          </p:cNvPr>
          <p:cNvSpPr>
            <a:spLocks noGrp="1"/>
          </p:cNvSpPr>
          <p:nvPr>
            <p:ph type="title"/>
          </p:nvPr>
        </p:nvSpPr>
        <p:spPr/>
        <p:txBody>
          <a:bodyPr/>
          <a:lstStyle/>
          <a:p>
            <a:r>
              <a:rPr lang="en-US" dirty="0"/>
              <a:t>Yearly Reports</a:t>
            </a:r>
          </a:p>
        </p:txBody>
      </p:sp>
      <p:sp>
        <p:nvSpPr>
          <p:cNvPr id="3" name="Content Placeholder 2">
            <a:extLst>
              <a:ext uri="{FF2B5EF4-FFF2-40B4-BE49-F238E27FC236}">
                <a16:creationId xmlns:a16="http://schemas.microsoft.com/office/drawing/2014/main" id="{B68D156E-4FDF-4311-8068-815E77A8904C}"/>
              </a:ext>
            </a:extLst>
          </p:cNvPr>
          <p:cNvSpPr>
            <a:spLocks noGrp="1"/>
          </p:cNvSpPr>
          <p:nvPr>
            <p:ph idx="1"/>
          </p:nvPr>
        </p:nvSpPr>
        <p:spPr>
          <a:xfrm>
            <a:off x="838200" y="1825625"/>
            <a:ext cx="10515600" cy="549085"/>
          </a:xfrm>
        </p:spPr>
        <p:txBody>
          <a:bodyPr/>
          <a:lstStyle/>
          <a:p>
            <a:r>
              <a:rPr lang="en-US" dirty="0"/>
              <a:t>See the results for a full year in one place</a:t>
            </a:r>
          </a:p>
        </p:txBody>
      </p:sp>
      <p:sp>
        <p:nvSpPr>
          <p:cNvPr id="4" name="Date Placeholder 3">
            <a:extLst>
              <a:ext uri="{FF2B5EF4-FFF2-40B4-BE49-F238E27FC236}">
                <a16:creationId xmlns:a16="http://schemas.microsoft.com/office/drawing/2014/main" id="{5E0AFD43-8589-4F03-A592-6596310D53C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9274952D-0A71-4EA5-BC91-8DB03E021B6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D3E55F3-6415-4F38-A91D-C6044F96F0F2}"/>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9" name="Picture 8" descr="Report preview screen from California sandbox site shows summative math results for two different school years, with rows for California, the demo district, and the demo middle school. Columns for: organization, grade, academic year, subgroup, number of students tested, achievement comparison, average scare score and error band, Level 1, Level 2, Level 3 and Level 4.">
            <a:extLst>
              <a:ext uri="{FF2B5EF4-FFF2-40B4-BE49-F238E27FC236}">
                <a16:creationId xmlns:a16="http://schemas.microsoft.com/office/drawing/2014/main" id="{C021321D-6D5B-4E56-9E25-9E0B2BB62477}"/>
              </a:ext>
            </a:extLst>
          </p:cNvPr>
          <p:cNvPicPr>
            <a:picLocks noChangeAspect="1"/>
          </p:cNvPicPr>
          <p:nvPr/>
        </p:nvPicPr>
        <p:blipFill>
          <a:blip r:embed="rId3"/>
          <a:stretch>
            <a:fillRect/>
          </a:stretch>
        </p:blipFill>
        <p:spPr>
          <a:xfrm>
            <a:off x="196601" y="2509646"/>
            <a:ext cx="11754099" cy="3207349"/>
          </a:xfrm>
          <a:prstGeom prst="rect">
            <a:avLst/>
          </a:prstGeom>
        </p:spPr>
      </p:pic>
    </p:spTree>
    <p:extLst>
      <p:ext uri="{BB962C8B-B14F-4D97-AF65-F5344CB8AC3E}">
        <p14:creationId xmlns:p14="http://schemas.microsoft.com/office/powerpoint/2010/main" val="113682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6056-DEAB-4455-B73B-194F4E6B60CA}"/>
              </a:ext>
            </a:extLst>
          </p:cNvPr>
          <p:cNvSpPr>
            <a:spLocks noGrp="1"/>
          </p:cNvSpPr>
          <p:nvPr>
            <p:ph type="title"/>
          </p:nvPr>
        </p:nvSpPr>
        <p:spPr/>
        <p:txBody>
          <a:bodyPr/>
          <a:lstStyle/>
          <a:p>
            <a:r>
              <a:rPr lang="en-US" dirty="0"/>
              <a:t>Longitudinal</a:t>
            </a:r>
          </a:p>
        </p:txBody>
      </p:sp>
      <p:sp>
        <p:nvSpPr>
          <p:cNvPr id="3" name="Content Placeholder 2">
            <a:extLst>
              <a:ext uri="{FF2B5EF4-FFF2-40B4-BE49-F238E27FC236}">
                <a16:creationId xmlns:a16="http://schemas.microsoft.com/office/drawing/2014/main" id="{D4EFC219-EF4C-4B68-8423-297E6EADA985}"/>
              </a:ext>
            </a:extLst>
          </p:cNvPr>
          <p:cNvSpPr>
            <a:spLocks noGrp="1"/>
          </p:cNvSpPr>
          <p:nvPr>
            <p:ph idx="1"/>
          </p:nvPr>
        </p:nvSpPr>
        <p:spPr>
          <a:xfrm>
            <a:off x="838200" y="1825625"/>
            <a:ext cx="10515600" cy="467199"/>
          </a:xfrm>
        </p:spPr>
        <p:txBody>
          <a:bodyPr>
            <a:normAutofit lnSpcReduction="10000"/>
          </a:bodyPr>
          <a:lstStyle/>
          <a:p>
            <a:r>
              <a:rPr lang="en-US" dirty="0"/>
              <a:t>Will not be available for a few years</a:t>
            </a:r>
          </a:p>
        </p:txBody>
      </p:sp>
      <p:sp>
        <p:nvSpPr>
          <p:cNvPr id="4" name="Date Placeholder 3">
            <a:extLst>
              <a:ext uri="{FF2B5EF4-FFF2-40B4-BE49-F238E27FC236}">
                <a16:creationId xmlns:a16="http://schemas.microsoft.com/office/drawing/2014/main" id="{EDA54916-1BAB-4DF6-AEDE-717F0BA507D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0426ADF1-0132-4C42-8544-EB009CDDC84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B6E2975D-4392-4704-A396-FF67FEA4B7DF}"/>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A table at the bottom of the screen is the same as described in the previous slide.&#10;A line graph displays the longitudinal report. The y-axis is scales scores from 2100 to 2700 with increments of 50.  The x-axis shows 4 successive school years with the grade the students were enrolled in during that school year. Shading on the graph shows the areas of the scale for the 4 different achievement levels. The line for the example California district starts at a scale score of 2400 in grade 3 and gradually increases to just over 2500 in grade 6.&#10;">
            <a:extLst>
              <a:ext uri="{FF2B5EF4-FFF2-40B4-BE49-F238E27FC236}">
                <a16:creationId xmlns:a16="http://schemas.microsoft.com/office/drawing/2014/main" id="{36FCC2DE-F653-43EB-A27C-D2AAA013C075}"/>
              </a:ext>
            </a:extLst>
          </p:cNvPr>
          <p:cNvPicPr>
            <a:picLocks noChangeAspect="1"/>
          </p:cNvPicPr>
          <p:nvPr/>
        </p:nvPicPr>
        <p:blipFill>
          <a:blip r:embed="rId3"/>
          <a:stretch>
            <a:fillRect/>
          </a:stretch>
        </p:blipFill>
        <p:spPr>
          <a:xfrm>
            <a:off x="2533883" y="2292824"/>
            <a:ext cx="8175445" cy="4462659"/>
          </a:xfrm>
          <a:prstGeom prst="rect">
            <a:avLst/>
          </a:prstGeom>
        </p:spPr>
      </p:pic>
    </p:spTree>
    <p:extLst>
      <p:ext uri="{BB962C8B-B14F-4D97-AF65-F5344CB8AC3E}">
        <p14:creationId xmlns:p14="http://schemas.microsoft.com/office/powerpoint/2010/main" val="1420741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93F0-4BFD-4D5B-97C5-316EFAEA04D8}"/>
              </a:ext>
            </a:extLst>
          </p:cNvPr>
          <p:cNvSpPr>
            <a:spLocks noGrp="1"/>
          </p:cNvSpPr>
          <p:nvPr>
            <p:ph type="title"/>
          </p:nvPr>
        </p:nvSpPr>
        <p:spPr/>
        <p:txBody>
          <a:bodyPr/>
          <a:lstStyle/>
          <a:p>
            <a:r>
              <a:rPr lang="en-US" dirty="0"/>
              <a:t>Claim Reports for ICAs and Summatives</a:t>
            </a:r>
          </a:p>
        </p:txBody>
      </p:sp>
      <p:sp>
        <p:nvSpPr>
          <p:cNvPr id="3" name="Content Placeholder 2">
            <a:extLst>
              <a:ext uri="{FF2B5EF4-FFF2-40B4-BE49-F238E27FC236}">
                <a16:creationId xmlns:a16="http://schemas.microsoft.com/office/drawing/2014/main" id="{A3E1E85D-219E-41FE-A15E-71160AF7B5F9}"/>
              </a:ext>
            </a:extLst>
          </p:cNvPr>
          <p:cNvSpPr>
            <a:spLocks noGrp="1"/>
          </p:cNvSpPr>
          <p:nvPr>
            <p:ph idx="1"/>
          </p:nvPr>
        </p:nvSpPr>
        <p:spPr>
          <a:xfrm>
            <a:off x="838200" y="1825626"/>
            <a:ext cx="10515600" cy="521790"/>
          </a:xfrm>
        </p:spPr>
        <p:txBody>
          <a:bodyPr/>
          <a:lstStyle/>
          <a:p>
            <a:r>
              <a:rPr lang="en-US" dirty="0"/>
              <a:t>Subject attribute has additional choices available:</a:t>
            </a:r>
          </a:p>
        </p:txBody>
      </p:sp>
      <p:sp>
        <p:nvSpPr>
          <p:cNvPr id="4" name="Date Placeholder 3">
            <a:extLst>
              <a:ext uri="{FF2B5EF4-FFF2-40B4-BE49-F238E27FC236}">
                <a16:creationId xmlns:a16="http://schemas.microsoft.com/office/drawing/2014/main" id="{8B5879B7-EADF-470B-BD01-1FC6D33D042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4B758F1F-BAF7-4DFB-ABB0-218EC503564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D21FD9B9-07D7-491E-842F-FB8B4CBF09B8}"/>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8" name="Picture 7" descr="Subject choices are: all, math, or E L A&#10;Math choices are: all, concepts and procedures, problem solving and modeling &amp; data analysis, or communicating reasoning.&#10;E L A choices are: all, reading, writing, listening, or research and inquiry">
            <a:extLst>
              <a:ext uri="{FF2B5EF4-FFF2-40B4-BE49-F238E27FC236}">
                <a16:creationId xmlns:a16="http://schemas.microsoft.com/office/drawing/2014/main" id="{B0175AAB-3BF1-4F93-9499-208BE086D79E}"/>
              </a:ext>
            </a:extLst>
          </p:cNvPr>
          <p:cNvPicPr>
            <a:picLocks noChangeAspect="1"/>
          </p:cNvPicPr>
          <p:nvPr/>
        </p:nvPicPr>
        <p:blipFill>
          <a:blip r:embed="rId3"/>
          <a:stretch>
            <a:fillRect/>
          </a:stretch>
        </p:blipFill>
        <p:spPr>
          <a:xfrm>
            <a:off x="1066089" y="2347416"/>
            <a:ext cx="9130794" cy="3906116"/>
          </a:xfrm>
          <a:prstGeom prst="rect">
            <a:avLst/>
          </a:prstGeom>
          <a:ln>
            <a:solidFill>
              <a:schemeClr val="accent1"/>
            </a:solidFill>
          </a:ln>
        </p:spPr>
      </p:pic>
    </p:spTree>
    <p:extLst>
      <p:ext uri="{BB962C8B-B14F-4D97-AF65-F5344CB8AC3E}">
        <p14:creationId xmlns:p14="http://schemas.microsoft.com/office/powerpoint/2010/main" val="2422496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5575-4A4C-4F5C-92BC-BC8C755B8CDF}"/>
              </a:ext>
            </a:extLst>
          </p:cNvPr>
          <p:cNvSpPr>
            <a:spLocks noGrp="1"/>
          </p:cNvSpPr>
          <p:nvPr>
            <p:ph type="title"/>
          </p:nvPr>
        </p:nvSpPr>
        <p:spPr/>
        <p:txBody>
          <a:bodyPr/>
          <a:lstStyle/>
          <a:p>
            <a:r>
              <a:rPr lang="en-US" dirty="0"/>
              <a:t>Target Reports: Math/ELA Summatives</a:t>
            </a:r>
          </a:p>
        </p:txBody>
      </p:sp>
      <p:sp>
        <p:nvSpPr>
          <p:cNvPr id="3" name="Content Placeholder 2">
            <a:extLst>
              <a:ext uri="{FF2B5EF4-FFF2-40B4-BE49-F238E27FC236}">
                <a16:creationId xmlns:a16="http://schemas.microsoft.com/office/drawing/2014/main" id="{E8C6C87D-6FB9-4440-9C3E-2F737D192E71}"/>
              </a:ext>
            </a:extLst>
          </p:cNvPr>
          <p:cNvSpPr>
            <a:spLocks noGrp="1"/>
          </p:cNvSpPr>
          <p:nvPr>
            <p:ph idx="1"/>
          </p:nvPr>
        </p:nvSpPr>
        <p:spPr>
          <a:xfrm>
            <a:off x="838200" y="1825625"/>
            <a:ext cx="10926170" cy="931223"/>
          </a:xfrm>
        </p:spPr>
        <p:txBody>
          <a:bodyPr>
            <a:normAutofit lnSpcReduction="10000"/>
          </a:bodyPr>
          <a:lstStyle/>
          <a:p>
            <a:r>
              <a:rPr lang="en-US" dirty="0"/>
              <a:t>Teachers see in Results View Table for their groups (slide 12).</a:t>
            </a:r>
          </a:p>
          <a:p>
            <a:r>
              <a:rPr lang="en-US" dirty="0"/>
              <a:t>School and district users access via Custom Aggregate Reports.</a:t>
            </a:r>
          </a:p>
          <a:p>
            <a:endParaRPr lang="en-US" dirty="0"/>
          </a:p>
        </p:txBody>
      </p:sp>
      <p:sp>
        <p:nvSpPr>
          <p:cNvPr id="4" name="Date Placeholder 3">
            <a:extLst>
              <a:ext uri="{FF2B5EF4-FFF2-40B4-BE49-F238E27FC236}">
                <a16:creationId xmlns:a16="http://schemas.microsoft.com/office/drawing/2014/main" id="{9A1A8C77-6BE8-4403-ADDC-B11D1EDC7094}"/>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A631510E-5592-4EB3-85DF-1553E3BAEBE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D2494B1B-8C4F-4B81-A304-B83E8856A372}"/>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7" name="Picture 6" descr="Target report has columns for: target, subgroup, students tested, performance relative to entire test, and performance relative to Level 3. Each target is its own row.">
            <a:extLst>
              <a:ext uri="{FF2B5EF4-FFF2-40B4-BE49-F238E27FC236}">
                <a16:creationId xmlns:a16="http://schemas.microsoft.com/office/drawing/2014/main" id="{00727812-47A6-45BF-B289-45EC94B7618C}"/>
              </a:ext>
            </a:extLst>
          </p:cNvPr>
          <p:cNvPicPr>
            <a:picLocks noChangeAspect="1"/>
          </p:cNvPicPr>
          <p:nvPr/>
        </p:nvPicPr>
        <p:blipFill>
          <a:blip r:embed="rId3"/>
          <a:stretch>
            <a:fillRect/>
          </a:stretch>
        </p:blipFill>
        <p:spPr>
          <a:xfrm>
            <a:off x="1857375" y="2861165"/>
            <a:ext cx="8477250" cy="3924300"/>
          </a:xfrm>
          <a:prstGeom prst="rect">
            <a:avLst/>
          </a:prstGeom>
          <a:ln>
            <a:solidFill>
              <a:schemeClr val="accent1"/>
            </a:solidFill>
          </a:ln>
        </p:spPr>
      </p:pic>
    </p:spTree>
    <p:extLst>
      <p:ext uri="{BB962C8B-B14F-4D97-AF65-F5344CB8AC3E}">
        <p14:creationId xmlns:p14="http://schemas.microsoft.com/office/powerpoint/2010/main" val="3702870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2994E6-566D-4A68-ACBD-22652EE1C475}"/>
              </a:ext>
            </a:extLst>
          </p:cNvPr>
          <p:cNvSpPr>
            <a:spLocks noGrp="1"/>
          </p:cNvSpPr>
          <p:nvPr>
            <p:ph type="title"/>
          </p:nvPr>
        </p:nvSpPr>
        <p:spPr/>
        <p:txBody>
          <a:bodyPr/>
          <a:lstStyle/>
          <a:p>
            <a:r>
              <a:rPr lang="en-US" dirty="0"/>
              <a:t>Conclusion</a:t>
            </a:r>
          </a:p>
        </p:txBody>
      </p:sp>
      <p:sp>
        <p:nvSpPr>
          <p:cNvPr id="8" name="Text Placeholder 7">
            <a:extLst>
              <a:ext uri="{FF2B5EF4-FFF2-40B4-BE49-F238E27FC236}">
                <a16:creationId xmlns:a16="http://schemas.microsoft.com/office/drawing/2014/main" id="{48BC052E-7EB6-46B6-B2D2-70F1FEFA5AE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F797E11-BC1B-4A35-BF72-02C47C2348E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095824C3-900D-41C8-8488-A0D18128745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712B8820-8946-4DF7-8C9A-98E49EB8A219}"/>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739769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3F0B-CEDD-4B5D-B719-6F3DA17B7119}"/>
              </a:ext>
            </a:extLst>
          </p:cNvPr>
          <p:cNvSpPr>
            <a:spLocks noGrp="1"/>
          </p:cNvSpPr>
          <p:nvPr>
            <p:ph type="title"/>
          </p:nvPr>
        </p:nvSpPr>
        <p:spPr/>
        <p:txBody>
          <a:bodyPr/>
          <a:lstStyle/>
          <a:p>
            <a:r>
              <a:rPr lang="en-US" dirty="0"/>
              <a:t>When will we see results?</a:t>
            </a:r>
          </a:p>
        </p:txBody>
      </p:sp>
      <p:sp>
        <p:nvSpPr>
          <p:cNvPr id="3" name="Content Placeholder 2">
            <a:extLst>
              <a:ext uri="{FF2B5EF4-FFF2-40B4-BE49-F238E27FC236}">
                <a16:creationId xmlns:a16="http://schemas.microsoft.com/office/drawing/2014/main" id="{95292CA6-69AF-4495-8AF1-C8F8FEC4A810}"/>
              </a:ext>
            </a:extLst>
          </p:cNvPr>
          <p:cNvSpPr>
            <a:spLocks noGrp="1"/>
          </p:cNvSpPr>
          <p:nvPr>
            <p:ph idx="1"/>
          </p:nvPr>
        </p:nvSpPr>
        <p:spPr/>
        <p:txBody>
          <a:bodyPr/>
          <a:lstStyle/>
          <a:p>
            <a:r>
              <a:rPr lang="en-US" dirty="0"/>
              <a:t>Interim assessment results became available in September 2020.</a:t>
            </a:r>
          </a:p>
          <a:p>
            <a:r>
              <a:rPr lang="en-US" dirty="0"/>
              <a:t>Summative assessment reporting is planned for spring 2021.</a:t>
            </a:r>
          </a:p>
          <a:p>
            <a:endParaRPr lang="en-US" dirty="0"/>
          </a:p>
          <a:p>
            <a:r>
              <a:rPr lang="en-US" dirty="0"/>
              <a:t>Remember to explore the </a:t>
            </a:r>
            <a:r>
              <a:rPr lang="en-US" dirty="0">
                <a:hlinkClick r:id="rId3"/>
              </a:rPr>
              <a:t>WA SRS Sandbox</a:t>
            </a:r>
            <a:endParaRPr lang="en-US" dirty="0"/>
          </a:p>
          <a:p>
            <a:r>
              <a:rPr lang="en-US" dirty="0"/>
              <a:t>See the </a:t>
            </a:r>
            <a:r>
              <a:rPr lang="en-US" dirty="0">
                <a:hlinkClick r:id="rId4"/>
              </a:rPr>
              <a:t>CA SRS Sandbox </a:t>
            </a:r>
            <a:r>
              <a:rPr lang="en-US" dirty="0"/>
              <a:t>for a summative preview</a:t>
            </a:r>
          </a:p>
        </p:txBody>
      </p:sp>
      <p:sp>
        <p:nvSpPr>
          <p:cNvPr id="4" name="Date Placeholder 3">
            <a:extLst>
              <a:ext uri="{FF2B5EF4-FFF2-40B4-BE49-F238E27FC236}">
                <a16:creationId xmlns:a16="http://schemas.microsoft.com/office/drawing/2014/main" id="{A065641B-9F32-4DE0-B3FF-7A2838800F0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988ED990-AC4D-4DF2-B644-42A0BF39FFE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27290009-8D48-4055-B17A-D1607EC056A8}"/>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739889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Supports</a:t>
            </a:r>
          </a:p>
        </p:txBody>
      </p:sp>
      <p:sp>
        <p:nvSpPr>
          <p:cNvPr id="3" name="Content Placeholder 2"/>
          <p:cNvSpPr>
            <a:spLocks noGrp="1"/>
          </p:cNvSpPr>
          <p:nvPr>
            <p:ph sz="half" idx="1"/>
          </p:nvPr>
        </p:nvSpPr>
        <p:spPr>
          <a:xfrm>
            <a:off x="838200" y="1447801"/>
            <a:ext cx="5181600" cy="4561114"/>
          </a:xfrm>
          <a:ln>
            <a:solidFill>
              <a:schemeClr val="accent1"/>
            </a:solidFill>
          </a:ln>
        </p:spPr>
        <p:txBody>
          <a:bodyPr>
            <a:normAutofit/>
          </a:bodyPr>
          <a:lstStyle/>
          <a:p>
            <a:pPr marL="0" indent="0">
              <a:buNone/>
            </a:pPr>
            <a:r>
              <a:rPr lang="en-US" sz="2400" b="1" dirty="0"/>
              <a:t>SRS Introduction: </a:t>
            </a:r>
            <a:r>
              <a:rPr lang="en-US" sz="2400" dirty="0"/>
              <a:t>Short document created by OSPI and available in </a:t>
            </a:r>
            <a:r>
              <a:rPr lang="en-US" sz="2400" dirty="0">
                <a:hlinkClick r:id="rId3"/>
              </a:rPr>
              <a:t>WCAP Portal</a:t>
            </a:r>
            <a:r>
              <a:rPr lang="en-US" sz="2400" dirty="0"/>
              <a:t>. Contains basic tasks with numbered steps, trouble shooting, and FAQ.</a:t>
            </a:r>
            <a:endParaRPr lang="en-US" sz="2400" b="1" dirty="0"/>
          </a:p>
          <a:p>
            <a:pPr marL="0" indent="0">
              <a:buNone/>
            </a:pPr>
            <a:r>
              <a:rPr lang="en-US" sz="2400" b="1" dirty="0"/>
              <a:t>User Guide: </a:t>
            </a:r>
            <a:r>
              <a:rPr lang="en-US" sz="2400" dirty="0"/>
              <a:t>Full document published by Smarter Balanced available within SRS and the Sandbox. Contains more details on these features and other features to explore. (See notes section in final slide deck for page numbers.)</a:t>
            </a:r>
          </a:p>
        </p:txBody>
      </p:sp>
      <p:sp>
        <p:nvSpPr>
          <p:cNvPr id="7" name="Content Placeholder 6">
            <a:extLst>
              <a:ext uri="{FF2B5EF4-FFF2-40B4-BE49-F238E27FC236}">
                <a16:creationId xmlns:a16="http://schemas.microsoft.com/office/drawing/2014/main" id="{5FA35C9B-455F-49D1-A776-C34B8CEA2E31}"/>
              </a:ext>
            </a:extLst>
          </p:cNvPr>
          <p:cNvSpPr>
            <a:spLocks noGrp="1"/>
          </p:cNvSpPr>
          <p:nvPr>
            <p:ph sz="half" idx="2"/>
          </p:nvPr>
        </p:nvSpPr>
        <p:spPr>
          <a:xfrm>
            <a:off x="6172200" y="1447801"/>
            <a:ext cx="5181600" cy="4561113"/>
          </a:xfrm>
          <a:ln>
            <a:solidFill>
              <a:schemeClr val="accent1"/>
            </a:solidFill>
          </a:ln>
        </p:spPr>
        <p:txBody>
          <a:bodyPr>
            <a:normAutofit/>
          </a:bodyPr>
          <a:lstStyle/>
          <a:p>
            <a:pPr marL="0" indent="0">
              <a:buNone/>
            </a:pPr>
            <a:r>
              <a:rPr lang="en-US" sz="2400" b="1" dirty="0"/>
              <a:t>Technical Support: </a:t>
            </a:r>
            <a:r>
              <a:rPr lang="en-US" sz="2400" dirty="0"/>
              <a:t>CAI Helpdesk </a:t>
            </a:r>
            <a:r>
              <a:rPr lang="en-US" sz="2000" dirty="0"/>
              <a:t>wahelpdesk@cambiumassessment.com</a:t>
            </a:r>
          </a:p>
          <a:p>
            <a:pPr marL="0" indent="0">
              <a:buNone/>
            </a:pPr>
            <a:r>
              <a:rPr lang="en-US" sz="2400" b="1" dirty="0"/>
              <a:t>System questions &amp; suggestions for enhancements</a:t>
            </a:r>
            <a:r>
              <a:rPr lang="en-US" sz="2400" dirty="0"/>
              <a:t>: </a:t>
            </a:r>
            <a:br>
              <a:rPr lang="en-US" sz="2400" dirty="0"/>
            </a:br>
            <a:r>
              <a:rPr lang="en-US" sz="2400" dirty="0"/>
              <a:t>anton.jackson@k12.wa.us</a:t>
            </a:r>
          </a:p>
          <a:p>
            <a:pPr marL="0" indent="0">
              <a:buNone/>
            </a:pPr>
            <a:r>
              <a:rPr lang="en-US" sz="2400" dirty="0"/>
              <a:t>kara.todd@k12.wa.us</a:t>
            </a:r>
            <a:endParaRPr lang="en-US" sz="2400" b="1" dirty="0"/>
          </a:p>
          <a:p>
            <a:pPr marL="0" indent="0">
              <a:buNone/>
            </a:pPr>
            <a:r>
              <a:rPr lang="en-US" sz="2400" b="1" dirty="0"/>
              <a:t>ELA Assessment: </a:t>
            </a:r>
            <a:r>
              <a:rPr lang="en-US" sz="2400" dirty="0"/>
              <a:t>maja.wilson@k12.wa.us</a:t>
            </a:r>
          </a:p>
          <a:p>
            <a:pPr marL="0" indent="0">
              <a:buNone/>
            </a:pPr>
            <a:r>
              <a:rPr lang="en-US" sz="2400" b="1" dirty="0"/>
              <a:t>Math Assessment: </a:t>
            </a:r>
            <a:r>
              <a:rPr lang="en-US" sz="2400" dirty="0"/>
              <a:t>serena.oneill@k12.wa.us</a:t>
            </a:r>
          </a:p>
          <a:p>
            <a:pPr marL="0" indent="0">
              <a:buNone/>
            </a:pPr>
            <a:endParaRPr lang="en-US" sz="2400" dirty="0"/>
          </a:p>
        </p:txBody>
      </p:sp>
      <p:sp>
        <p:nvSpPr>
          <p:cNvPr id="4" name="Date Placeholder 3"/>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806464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6E5CCD-8593-4368-8FFC-3859778AAB95}"/>
              </a:ext>
            </a:extLst>
          </p:cNvPr>
          <p:cNvSpPr>
            <a:spLocks noGrp="1"/>
          </p:cNvSpPr>
          <p:nvPr>
            <p:ph type="title"/>
          </p:nvPr>
        </p:nvSpPr>
        <p:spPr/>
        <p:txBody>
          <a:bodyPr/>
          <a:lstStyle/>
          <a:p>
            <a:r>
              <a:rPr lang="en-US" dirty="0"/>
              <a:t>Recording and Final Slides</a:t>
            </a:r>
          </a:p>
        </p:txBody>
      </p:sp>
      <p:sp>
        <p:nvSpPr>
          <p:cNvPr id="9" name="Content Placeholder 8">
            <a:extLst>
              <a:ext uri="{FF2B5EF4-FFF2-40B4-BE49-F238E27FC236}">
                <a16:creationId xmlns:a16="http://schemas.microsoft.com/office/drawing/2014/main" id="{7AA91444-534C-4220-9041-18E50D56A2BB}"/>
              </a:ext>
            </a:extLst>
          </p:cNvPr>
          <p:cNvSpPr>
            <a:spLocks noGrp="1"/>
          </p:cNvSpPr>
          <p:nvPr>
            <p:ph idx="1"/>
          </p:nvPr>
        </p:nvSpPr>
        <p:spPr/>
        <p:txBody>
          <a:bodyPr/>
          <a:lstStyle/>
          <a:p>
            <a:pPr marL="0" indent="0">
              <a:buNone/>
            </a:pPr>
            <a:r>
              <a:rPr lang="en-US" b="1" dirty="0"/>
              <a:t>In both:</a:t>
            </a:r>
          </a:p>
          <a:p>
            <a:pPr marL="0" indent="0">
              <a:buNone/>
            </a:pPr>
            <a:r>
              <a:rPr lang="en-US" dirty="0"/>
              <a:t>	Test Administrators-&gt;Modules folder</a:t>
            </a:r>
          </a:p>
          <a:p>
            <a:pPr marL="0" indent="0">
              <a:buNone/>
            </a:pPr>
            <a:r>
              <a:rPr lang="en-US" dirty="0"/>
              <a:t>	Test Coordinators -&gt; Modules folder</a:t>
            </a:r>
          </a:p>
          <a:p>
            <a:pPr marL="0" indent="0">
              <a:buNone/>
            </a:pPr>
            <a:endParaRPr lang="en-US" dirty="0"/>
          </a:p>
          <a:p>
            <a:r>
              <a:rPr lang="en-US" b="1" dirty="0"/>
              <a:t>Draft slides </a:t>
            </a:r>
            <a:r>
              <a:rPr lang="en-US" dirty="0"/>
              <a:t>(no notes or script): available now</a:t>
            </a:r>
          </a:p>
          <a:p>
            <a:r>
              <a:rPr lang="en-US" b="1" dirty="0"/>
              <a:t>Final slides </a:t>
            </a:r>
            <a:r>
              <a:rPr lang="en-US" dirty="0"/>
              <a:t>(with script/notes/links): available by Monday 2/1</a:t>
            </a:r>
          </a:p>
          <a:p>
            <a:r>
              <a:rPr lang="en-US" b="1" dirty="0"/>
              <a:t>Q&amp;A</a:t>
            </a:r>
            <a:r>
              <a:rPr lang="en-US" dirty="0"/>
              <a:t>: available by Monday 2/8</a:t>
            </a:r>
          </a:p>
          <a:p>
            <a:r>
              <a:rPr lang="en-US" b="1" dirty="0"/>
              <a:t>Recording</a:t>
            </a:r>
            <a:r>
              <a:rPr lang="en-US" dirty="0"/>
              <a:t>: available as soon as we can check CC </a:t>
            </a:r>
          </a:p>
        </p:txBody>
      </p:sp>
      <p:sp>
        <p:nvSpPr>
          <p:cNvPr id="5" name="Date Placeholder 4">
            <a:extLst>
              <a:ext uri="{FF2B5EF4-FFF2-40B4-BE49-F238E27FC236}">
                <a16:creationId xmlns:a16="http://schemas.microsoft.com/office/drawing/2014/main" id="{D6D5B90E-AE16-4EFD-AB30-DECFEE68C93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Slide Number Placeholder 5">
            <a:extLst>
              <a:ext uri="{FF2B5EF4-FFF2-40B4-BE49-F238E27FC236}">
                <a16:creationId xmlns:a16="http://schemas.microsoft.com/office/drawing/2014/main" id="{A82C5032-F10C-4FBF-B163-510A948867D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DBAE71FD-4D8A-4202-9CEF-096D188E053E}"/>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203525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03A018-0D35-42AD-A739-317A7557230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A488F34-466C-4045-888D-EE28A910FB5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310DD49-6DF5-4EAC-A359-C671808D13D2}"/>
              </a:ext>
            </a:extLst>
          </p:cNvPr>
          <p:cNvSpPr>
            <a:spLocks noGrp="1"/>
          </p:cNvSpPr>
          <p:nvPr>
            <p:ph type="ftr" sz="quarter" idx="3"/>
          </p:nvPr>
        </p:nvSpPr>
        <p:spPr/>
        <p:txBody>
          <a:bodyPr/>
          <a:lstStyle/>
          <a:p>
            <a:pPr algn="r">
              <a:defRPr/>
            </a:pPr>
            <a:r>
              <a:rPr lang="en-US"/>
              <a:t>Assessment and Student Information</a:t>
            </a:r>
            <a:endParaRPr lang="en-US" dirty="0"/>
          </a:p>
        </p:txBody>
      </p:sp>
      <p:sp>
        <p:nvSpPr>
          <p:cNvPr id="7" name="Title 6">
            <a:extLst>
              <a:ext uri="{FF2B5EF4-FFF2-40B4-BE49-F238E27FC236}">
                <a16:creationId xmlns:a16="http://schemas.microsoft.com/office/drawing/2014/main" id="{B10CF0B9-0F33-4B1E-936A-A611E434F017}"/>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191050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CAF6A8-BD24-49EE-9CCB-4B6ED84FF4D9}"/>
              </a:ext>
            </a:extLst>
          </p:cNvPr>
          <p:cNvSpPr>
            <a:spLocks noGrp="1"/>
          </p:cNvSpPr>
          <p:nvPr>
            <p:ph type="title"/>
          </p:nvPr>
        </p:nvSpPr>
        <p:spPr>
          <a:xfrm>
            <a:off x="838201" y="365125"/>
            <a:ext cx="1970314" cy="1325563"/>
          </a:xfrm>
        </p:spPr>
        <p:txBody>
          <a:bodyPr/>
          <a:lstStyle/>
          <a:p>
            <a:r>
              <a:rPr lang="en-US" dirty="0"/>
              <a:t>Home Page</a:t>
            </a:r>
          </a:p>
        </p:txBody>
      </p:sp>
      <p:sp>
        <p:nvSpPr>
          <p:cNvPr id="7" name="Date Placeholder 6">
            <a:extLst>
              <a:ext uri="{FF2B5EF4-FFF2-40B4-BE49-F238E27FC236}">
                <a16:creationId xmlns:a16="http://schemas.microsoft.com/office/drawing/2014/main" id="{03782E72-C79B-4859-9099-90D7696E353A}"/>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8" name="Slide Number Placeholder 7">
            <a:extLst>
              <a:ext uri="{FF2B5EF4-FFF2-40B4-BE49-F238E27FC236}">
                <a16:creationId xmlns:a16="http://schemas.microsoft.com/office/drawing/2014/main" id="{8088D5B7-F0C2-46D8-A2F2-144A31D643F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Footer Placeholder 8">
            <a:extLst>
              <a:ext uri="{FF2B5EF4-FFF2-40B4-BE49-F238E27FC236}">
                <a16:creationId xmlns:a16="http://schemas.microsoft.com/office/drawing/2014/main" id="{0EE492E3-AA0D-4AC1-95A9-EBAB88B933CC}"/>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3" name="Picture 2" descr="Example district admin home page with user guide and interpretive guide available in the top row and right side panel. The middle of the screen has panels for administrator tools and access to assessment results by student and by school.">
            <a:extLst>
              <a:ext uri="{FF2B5EF4-FFF2-40B4-BE49-F238E27FC236}">
                <a16:creationId xmlns:a16="http://schemas.microsoft.com/office/drawing/2014/main" id="{6161A828-8674-4E6C-A694-3F135F85A8F8}"/>
              </a:ext>
            </a:extLst>
          </p:cNvPr>
          <p:cNvPicPr>
            <a:picLocks noChangeAspect="1"/>
          </p:cNvPicPr>
          <p:nvPr/>
        </p:nvPicPr>
        <p:blipFill>
          <a:blip r:embed="rId3"/>
          <a:stretch>
            <a:fillRect/>
          </a:stretch>
        </p:blipFill>
        <p:spPr>
          <a:xfrm>
            <a:off x="3550596" y="237345"/>
            <a:ext cx="8298862" cy="6349996"/>
          </a:xfrm>
          <a:prstGeom prst="rect">
            <a:avLst/>
          </a:prstGeom>
          <a:ln>
            <a:solidFill>
              <a:schemeClr val="accent1"/>
            </a:solidFill>
          </a:ln>
        </p:spPr>
      </p:pic>
    </p:spTree>
    <p:extLst>
      <p:ext uri="{BB962C8B-B14F-4D97-AF65-F5344CB8AC3E}">
        <p14:creationId xmlns:p14="http://schemas.microsoft.com/office/powerpoint/2010/main" val="48175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87B0B4-446C-4FF5-87B5-A11584F02AC7}"/>
              </a:ext>
            </a:extLst>
          </p:cNvPr>
          <p:cNvSpPr>
            <a:spLocks noGrp="1"/>
          </p:cNvSpPr>
          <p:nvPr>
            <p:ph type="title"/>
          </p:nvPr>
        </p:nvSpPr>
        <p:spPr/>
        <p:txBody>
          <a:bodyPr/>
          <a:lstStyle/>
          <a:p>
            <a:r>
              <a:rPr lang="en-US" dirty="0"/>
              <a:t>IMPORTANT NOTE</a:t>
            </a:r>
          </a:p>
        </p:txBody>
      </p:sp>
      <p:sp>
        <p:nvSpPr>
          <p:cNvPr id="7" name="Content Placeholder 6">
            <a:extLst>
              <a:ext uri="{FF2B5EF4-FFF2-40B4-BE49-F238E27FC236}">
                <a16:creationId xmlns:a16="http://schemas.microsoft.com/office/drawing/2014/main" id="{DFE72F63-8618-483F-8EC7-3630341E8EFC}"/>
              </a:ext>
            </a:extLst>
          </p:cNvPr>
          <p:cNvSpPr>
            <a:spLocks noGrp="1"/>
          </p:cNvSpPr>
          <p:nvPr>
            <p:ph idx="1"/>
          </p:nvPr>
        </p:nvSpPr>
        <p:spPr/>
        <p:txBody>
          <a:bodyPr/>
          <a:lstStyle/>
          <a:p>
            <a:r>
              <a:rPr lang="en-US" dirty="0"/>
              <a:t>Users with multiple roles in TIDE will appear in the SRS with their highest level of role…even if you log into TIDE with a lower role.</a:t>
            </a:r>
          </a:p>
          <a:p>
            <a:r>
              <a:rPr lang="en-US" dirty="0"/>
              <a:t>SIDE NOTE about Cambium systems:</a:t>
            </a:r>
          </a:p>
          <a:p>
            <a:pPr lvl="1"/>
            <a:r>
              <a:rPr lang="en-US" dirty="0"/>
              <a:t>DC/DA/SC users do not need a separate TA role to use the TA Interface to administer tests to students.</a:t>
            </a:r>
          </a:p>
          <a:p>
            <a:endParaRPr lang="en-US" dirty="0"/>
          </a:p>
          <a:p>
            <a:endParaRPr lang="en-US" dirty="0"/>
          </a:p>
        </p:txBody>
      </p:sp>
      <p:sp>
        <p:nvSpPr>
          <p:cNvPr id="3" name="Date Placeholder 2">
            <a:extLst>
              <a:ext uri="{FF2B5EF4-FFF2-40B4-BE49-F238E27FC236}">
                <a16:creationId xmlns:a16="http://schemas.microsoft.com/office/drawing/2014/main" id="{10A80E2C-3E6A-40C2-83DF-3AE2114F6316}"/>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A4D06601-5505-4CE2-966E-07844D543C3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14A7A159-6226-4C3D-95AE-F608740934B4}"/>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426006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089B-A203-4C00-9F2B-4C0830130AB8}"/>
              </a:ext>
            </a:extLst>
          </p:cNvPr>
          <p:cNvSpPr>
            <a:spLocks noGrp="1"/>
          </p:cNvSpPr>
          <p:nvPr>
            <p:ph type="title"/>
          </p:nvPr>
        </p:nvSpPr>
        <p:spPr/>
        <p:txBody>
          <a:bodyPr/>
          <a:lstStyle/>
          <a:p>
            <a:r>
              <a:rPr lang="en-US" dirty="0"/>
              <a:t>Accessing Student Results</a:t>
            </a:r>
          </a:p>
        </p:txBody>
      </p:sp>
      <p:sp>
        <p:nvSpPr>
          <p:cNvPr id="10" name="Content Placeholder 9">
            <a:extLst>
              <a:ext uri="{FF2B5EF4-FFF2-40B4-BE49-F238E27FC236}">
                <a16:creationId xmlns:a16="http://schemas.microsoft.com/office/drawing/2014/main" id="{30477CDE-A0AD-440F-9832-07E0872654ED}"/>
              </a:ext>
            </a:extLst>
          </p:cNvPr>
          <p:cNvSpPr>
            <a:spLocks noGrp="1"/>
          </p:cNvSpPr>
          <p:nvPr>
            <p:ph idx="1"/>
          </p:nvPr>
        </p:nvSpPr>
        <p:spPr>
          <a:xfrm>
            <a:off x="838200" y="1825626"/>
            <a:ext cx="2479766" cy="4144100"/>
          </a:xfrm>
        </p:spPr>
        <p:txBody>
          <a:bodyPr>
            <a:normAutofit/>
          </a:bodyPr>
          <a:lstStyle/>
          <a:p>
            <a:r>
              <a:rPr lang="en-US" dirty="0"/>
              <a:t>View by individual student </a:t>
            </a:r>
          </a:p>
          <a:p>
            <a:pPr>
              <a:spcBef>
                <a:spcPts val="2400"/>
              </a:spcBef>
            </a:pPr>
            <a:r>
              <a:rPr lang="en-US" dirty="0"/>
              <a:t>View by “assigned groups”</a:t>
            </a:r>
          </a:p>
          <a:p>
            <a:pPr>
              <a:spcBef>
                <a:spcPts val="1800"/>
              </a:spcBef>
            </a:pPr>
            <a:r>
              <a:rPr lang="en-US" dirty="0"/>
              <a:t>View by customized “my groups”</a:t>
            </a:r>
          </a:p>
        </p:txBody>
      </p:sp>
      <p:sp>
        <p:nvSpPr>
          <p:cNvPr id="3" name="Date Placeholder 2">
            <a:extLst>
              <a:ext uri="{FF2B5EF4-FFF2-40B4-BE49-F238E27FC236}">
                <a16:creationId xmlns:a16="http://schemas.microsoft.com/office/drawing/2014/main" id="{76A20259-8EB2-4759-BA95-6761DD63F658}"/>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1/27/2021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BC84044E-E953-498E-A5BE-DC3349250B1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F53F3DEA-F8C1-4544-86EA-8AD89060D31E}"/>
              </a:ext>
            </a:extLst>
          </p:cNvPr>
          <p:cNvSpPr>
            <a:spLocks noGrp="1"/>
          </p:cNvSpPr>
          <p:nvPr>
            <p:ph type="ftr" sz="quarter" idx="3"/>
          </p:nvPr>
        </p:nvSpPr>
        <p:spPr/>
        <p:txBody>
          <a:bodyPr/>
          <a:lstStyle/>
          <a:p>
            <a:pPr algn="r">
              <a:defRPr/>
            </a:pPr>
            <a:r>
              <a:rPr lang="en-US"/>
              <a:t>Assessment and Student Information</a:t>
            </a:r>
            <a:endParaRPr lang="en-US" dirty="0"/>
          </a:p>
        </p:txBody>
      </p:sp>
      <p:pic>
        <p:nvPicPr>
          <p:cNvPr id="9" name="Picture 8" descr="Zoomed in view of home screen with panels to access assessment results by student or by assigned groups and my groups.">
            <a:extLst>
              <a:ext uri="{FF2B5EF4-FFF2-40B4-BE49-F238E27FC236}">
                <a16:creationId xmlns:a16="http://schemas.microsoft.com/office/drawing/2014/main" id="{378FEA62-386D-4BD7-AE74-F45E6BE3F449}"/>
              </a:ext>
            </a:extLst>
          </p:cNvPr>
          <p:cNvPicPr>
            <a:picLocks noChangeAspect="1"/>
          </p:cNvPicPr>
          <p:nvPr/>
        </p:nvPicPr>
        <p:blipFill>
          <a:blip r:embed="rId3"/>
          <a:stretch>
            <a:fillRect/>
          </a:stretch>
        </p:blipFill>
        <p:spPr>
          <a:xfrm>
            <a:off x="3424032" y="1825626"/>
            <a:ext cx="8632984" cy="3874352"/>
          </a:xfrm>
          <a:prstGeom prst="rect">
            <a:avLst/>
          </a:prstGeom>
          <a:ln w="3175">
            <a:solidFill>
              <a:srgbClr val="484F5B"/>
            </a:solidFill>
          </a:ln>
        </p:spPr>
      </p:pic>
    </p:spTree>
    <p:extLst>
      <p:ext uri="{BB962C8B-B14F-4D97-AF65-F5344CB8AC3E}">
        <p14:creationId xmlns:p14="http://schemas.microsoft.com/office/powerpoint/2010/main" val="419992954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purl.org/dc/terms/"/>
    <ds:schemaRef ds:uri="http://purl.org/dc/elements/1.1/"/>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3681</TotalTime>
  <Words>13370</Words>
  <Application>Microsoft Office PowerPoint</Application>
  <PresentationFormat>Widescreen</PresentationFormat>
  <Paragraphs>1084</Paragraphs>
  <Slides>68</Slides>
  <Notes>67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Calibri</vt:lpstr>
      <vt:lpstr>Segoe UI</vt:lpstr>
      <vt:lpstr>Segoe UI Semibold</vt:lpstr>
      <vt:lpstr>Title Slides</vt:lpstr>
      <vt:lpstr>Content Slides</vt:lpstr>
      <vt:lpstr>Smarter Reporting System</vt:lpstr>
      <vt:lpstr>Agenda</vt:lpstr>
      <vt:lpstr>Presenters</vt:lpstr>
      <vt:lpstr>General Introduction</vt:lpstr>
      <vt:lpstr>The Smarter Reporting System (SRS)</vt:lpstr>
      <vt:lpstr>Where is the SRS located?</vt:lpstr>
      <vt:lpstr>Home Page</vt:lpstr>
      <vt:lpstr>IMPORTANT NOTE</vt:lpstr>
      <vt:lpstr>Accessing Student Results</vt:lpstr>
      <vt:lpstr>Accessing Individual Student Results</vt:lpstr>
      <vt:lpstr>Navigation Pathway</vt:lpstr>
      <vt:lpstr>Things Teachers Can Do</vt:lpstr>
      <vt:lpstr>Accessing Student Group Results</vt:lpstr>
      <vt:lpstr>Results View Panel</vt:lpstr>
      <vt:lpstr>Results View Panel pt. 2</vt:lpstr>
      <vt:lpstr>Select a Results View Table for Summatives</vt:lpstr>
      <vt:lpstr>IAB Dashboard</vt:lpstr>
      <vt:lpstr>Interim Results View Panel</vt:lpstr>
      <vt:lpstr>Interim Results View Panel pt. 2</vt:lpstr>
      <vt:lpstr>Select a Results View Table for Interims</vt:lpstr>
      <vt:lpstr>Going Deeper into Interim Results</vt:lpstr>
      <vt:lpstr>Going Deeper into Interim Results pt. 2</vt:lpstr>
      <vt:lpstr>Filter Tests</vt:lpstr>
      <vt:lpstr>Filter Students</vt:lpstr>
      <vt:lpstr>Direct Connections to Tools for Teachers</vt:lpstr>
      <vt:lpstr>One Thing School and District Users Must Do…</vt:lpstr>
      <vt:lpstr>…Assign Student Groups to TAs</vt:lpstr>
      <vt:lpstr>Assigned Groups flexibility</vt:lpstr>
      <vt:lpstr>‘Rosters’ in TIDE; ‘Groups’ in SRS</vt:lpstr>
      <vt:lpstr>Export Rosters from TIDE</vt:lpstr>
      <vt:lpstr>File upload examples for 1 teacher</vt:lpstr>
      <vt:lpstr>File upload example for more than 1 teacher</vt:lpstr>
      <vt:lpstr>Edits to Existing Groups</vt:lpstr>
      <vt:lpstr>My Groups in SRS</vt:lpstr>
      <vt:lpstr>How School and District Users See Results</vt:lpstr>
      <vt:lpstr>Accessing School/District Results</vt:lpstr>
      <vt:lpstr>Accessing School Grade Level Results</vt:lpstr>
      <vt:lpstr>School Results View Panel</vt:lpstr>
      <vt:lpstr>WA SRS Sandbox</vt:lpstr>
      <vt:lpstr>Sandbox: What it is and what it shows</vt:lpstr>
      <vt:lpstr>Go to the Sandbox and show…</vt:lpstr>
      <vt:lpstr>How Smarter Balanced Scores are Determined</vt:lpstr>
      <vt:lpstr>Scale Scores</vt:lpstr>
      <vt:lpstr>Evidence for Scale Scores</vt:lpstr>
      <vt:lpstr>Scale Scores to Performance Levels</vt:lpstr>
      <vt:lpstr>Scale Score Example</vt:lpstr>
      <vt:lpstr>Standard Error of Measure (SEM)</vt:lpstr>
      <vt:lpstr>Standard Error of Measure (SEM) pt 2</vt:lpstr>
      <vt:lpstr>Claim Scores and IAB Achievement Levels</vt:lpstr>
      <vt:lpstr>At/Near range calculation</vt:lpstr>
      <vt:lpstr>At/Near Range</vt:lpstr>
      <vt:lpstr>Below and Above Ranges</vt:lpstr>
      <vt:lpstr>Same scale score, different category</vt:lpstr>
      <vt:lpstr>Additional Things School and District Users Can Do</vt:lpstr>
      <vt:lpstr>Additional Instructional Resources</vt:lpstr>
      <vt:lpstr>District/School Exports</vt:lpstr>
      <vt:lpstr>Custom Aggregate Reports</vt:lpstr>
      <vt:lpstr>Assessment Attributes for Reports</vt:lpstr>
      <vt:lpstr>Advanced Filters and Customized Groups</vt:lpstr>
      <vt:lpstr>Yearly Reports</vt:lpstr>
      <vt:lpstr>Longitudinal</vt:lpstr>
      <vt:lpstr>Claim Reports for ICAs and Summatives</vt:lpstr>
      <vt:lpstr>Target Reports: Math/ELA Summatives</vt:lpstr>
      <vt:lpstr>Conclusion</vt:lpstr>
      <vt:lpstr>When will we see results?</vt:lpstr>
      <vt:lpstr>Additional Supports</vt:lpstr>
      <vt:lpstr>Recording and Final Slides</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Reporting System Training_FINAL</dc:title>
  <dc:creator>Kara.Todd@k12.wa.us</dc:creator>
  <cp:keywords>Assessment and Student Information</cp:keywords>
  <cp:lastModifiedBy>Kara Todd</cp:lastModifiedBy>
  <cp:revision>335</cp:revision>
  <dcterms:created xsi:type="dcterms:W3CDTF">2020-01-17T18:06:40Z</dcterms:created>
  <dcterms:modified xsi:type="dcterms:W3CDTF">2021-01-28T18:48:05Z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