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752" r:id="rId6"/>
  </p:sldMasterIdLst>
  <p:notesMasterIdLst>
    <p:notesMasterId r:id="rId53"/>
  </p:notesMasterIdLst>
  <p:sldIdLst>
    <p:sldId id="257" r:id="rId7"/>
    <p:sldId id="258" r:id="rId8"/>
    <p:sldId id="281" r:id="rId9"/>
    <p:sldId id="1462" r:id="rId10"/>
    <p:sldId id="310" r:id="rId11"/>
    <p:sldId id="1569" r:id="rId12"/>
    <p:sldId id="1568" r:id="rId13"/>
    <p:sldId id="1567" r:id="rId14"/>
    <p:sldId id="1566" r:id="rId15"/>
    <p:sldId id="1564" r:id="rId16"/>
    <p:sldId id="1563" r:id="rId17"/>
    <p:sldId id="1386" r:id="rId18"/>
    <p:sldId id="256" r:id="rId19"/>
    <p:sldId id="1531" r:id="rId20"/>
    <p:sldId id="1463" r:id="rId21"/>
    <p:sldId id="1559" r:id="rId22"/>
    <p:sldId id="1558" r:id="rId23"/>
    <p:sldId id="1557" r:id="rId24"/>
    <p:sldId id="1570" r:id="rId25"/>
    <p:sldId id="1464" r:id="rId26"/>
    <p:sldId id="1532" r:id="rId27"/>
    <p:sldId id="1556" r:id="rId28"/>
    <p:sldId id="1534" r:id="rId29"/>
    <p:sldId id="1533" r:id="rId30"/>
    <p:sldId id="1541" r:id="rId31"/>
    <p:sldId id="1540" r:id="rId32"/>
    <p:sldId id="1535" r:id="rId33"/>
    <p:sldId id="1536" r:id="rId34"/>
    <p:sldId id="1537" r:id="rId35"/>
    <p:sldId id="1538" r:id="rId36"/>
    <p:sldId id="1539" r:id="rId37"/>
    <p:sldId id="1530" r:id="rId38"/>
    <p:sldId id="1571" r:id="rId39"/>
    <p:sldId id="262" r:id="rId40"/>
    <p:sldId id="1555" r:id="rId41"/>
    <p:sldId id="1554" r:id="rId42"/>
    <p:sldId id="1553" r:id="rId43"/>
    <p:sldId id="1552" r:id="rId44"/>
    <p:sldId id="1551" r:id="rId45"/>
    <p:sldId id="1550" r:id="rId46"/>
    <p:sldId id="1545" r:id="rId47"/>
    <p:sldId id="1542" r:id="rId48"/>
    <p:sldId id="1543" r:id="rId49"/>
    <p:sldId id="1382" r:id="rId50"/>
    <p:sldId id="266"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B3916-851B-4951-8451-D31477F1537A}" v="2" dt="2023-10-23T15:28:34.72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8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Yoona</a:t>
            </a:r>
          </a:p>
          <a:p>
            <a:endParaRPr lang="en-US"/>
          </a:p>
          <a:p>
            <a:r>
              <a:rPr lang="en-US"/>
              <a:t>If you still have not submitted</a:t>
            </a:r>
            <a:r>
              <a:rPr lang="en-US" baseline="0"/>
              <a:t> your TK survey response, please do so at your earliest convenience. This will give you the exact date when your TK </a:t>
            </a:r>
            <a:r>
              <a:rPr lang="en-US" baseline="0" err="1"/>
              <a:t>WaKIDS</a:t>
            </a:r>
            <a:r>
              <a:rPr lang="en-US" baseline="0"/>
              <a:t> data is due. Also this is to let us adequately plan for your number of portfolios. Also, if there are changes to your TK plan, please submit a response to the survey with the new information or email me with the same information. Then I will update them. All TK WaKIDS data is due 10 weeks from the program start date.</a:t>
            </a:r>
          </a:p>
          <a:p>
            <a:r>
              <a:rPr lang="en-US" baseline="0"/>
              <a:t>Please also correctly report TK numbers in CEDARS. The program code for TK in CEDARS is 67.</a:t>
            </a:r>
            <a:endParaRPr lang="en-US"/>
          </a:p>
          <a:p>
            <a:r>
              <a:rPr lang="en-US"/>
              <a:t>TK is a separate grade level in P223 reports. Reach out to Becky if you have any questions about this.</a:t>
            </a:r>
          </a:p>
          <a:p>
            <a:endParaRPr lang="en-US" baseline="0">
              <a:cs typeface="Calibri"/>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D66AA3FC-0EAD-4A40-ADBB-E4EE01557051}" type="slidenum">
              <a:rPr lang="en-US" smtClean="0"/>
              <a:t>11</a:t>
            </a:fld>
            <a:endParaRPr lang="en-US"/>
          </a:p>
        </p:txBody>
      </p:sp>
    </p:spTree>
    <p:extLst>
      <p:ext uri="{BB962C8B-B14F-4D97-AF65-F5344CB8AC3E}">
        <p14:creationId xmlns:p14="http://schemas.microsoft.com/office/powerpoint/2010/main" val="39122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Districts have done an amazing job this year and you all have overcome so much and in the middle of it all you also have adapted to a new test, new standards, and a new system for testing your multilingual learners and you have been so successful. Thank you for all your hard work and time and patience. Over 95 thousand students have completed testing and 85 percent of our online testing is complete. You and your teams have done excellent work. </a:t>
            </a:r>
          </a:p>
        </p:txBody>
      </p:sp>
      <p:sp>
        <p:nvSpPr>
          <p:cNvPr id="4" name="Slide Number Placeholder 3"/>
          <p:cNvSpPr>
            <a:spLocks noGrp="1"/>
          </p:cNvSpPr>
          <p:nvPr>
            <p:ph type="sldNum" sz="quarter" idx="5"/>
          </p:nvPr>
        </p:nvSpPr>
        <p:spPr/>
        <p:txBody>
          <a:bodyPr/>
          <a:lstStyle/>
          <a:p>
            <a:fld id="{39D642F3-633A-4125-9C80-7CE6D52FCD48}" type="slidenum">
              <a:rPr lang="en-US" smtClean="0"/>
              <a:t>13</a:t>
            </a:fld>
            <a:endParaRPr lang="en-US"/>
          </a:p>
        </p:txBody>
      </p:sp>
    </p:spTree>
    <p:extLst>
      <p:ext uri="{BB962C8B-B14F-4D97-AF65-F5344CB8AC3E}">
        <p14:creationId xmlns:p14="http://schemas.microsoft.com/office/powerpoint/2010/main" val="27402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Segoe UI" panose="020B0502040204020203" pitchFamily="34" charset="0"/>
                <a:ea typeface="Calibri" panose="020F0502020204030204" pitchFamily="34" charset="0"/>
              </a:rPr>
              <a:t>Strikethrough in Practice and Training Tests</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Segoe UI" panose="020B0502040204020203" pitchFamily="34" charset="0"/>
                <a:ea typeface="Calibri" panose="020F0502020204030204" pitchFamily="34" charset="0"/>
              </a:rPr>
              <a:t>Cambium has identified and is working to resolve an issue with the strikethrough feature in the updated practice and training tests that were rolled out for the school year 2023–24. This issue is occurring in all non-secure and secure browsers. Rather than putting a line through the option in the answer as expected, the line is either appearing underneath the text or the line shifts. If you believe this might be distracting to students, we suggest that you turn off the strikethrough tool in the test tools and settings.</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16</a:t>
            </a:fld>
            <a:endParaRPr lang="en-US"/>
          </a:p>
        </p:txBody>
      </p:sp>
    </p:spTree>
    <p:extLst>
      <p:ext uri="{BB962C8B-B14F-4D97-AF65-F5344CB8AC3E}">
        <p14:creationId xmlns:p14="http://schemas.microsoft.com/office/powerpoint/2010/main" val="10558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17</a:t>
            </a:fld>
            <a:endParaRPr lang="en-US"/>
          </a:p>
        </p:txBody>
      </p:sp>
    </p:spTree>
    <p:extLst>
      <p:ext uri="{BB962C8B-B14F-4D97-AF65-F5344CB8AC3E}">
        <p14:creationId xmlns:p14="http://schemas.microsoft.com/office/powerpoint/2010/main" val="315423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200">
                <a:solidFill>
                  <a:srgbClr val="595959"/>
                </a:solidFill>
                <a:effectLst/>
                <a:latin typeface="Roboto" panose="02000000000000000000" pitchFamily="2" charset="0"/>
                <a:ea typeface="Calibri" panose="020F0502020204030204" pitchFamily="34" charset="0"/>
              </a:rPr>
              <a:t>At the end of October, Cambium will be releasing a new Secure Browser version (16.5) for macOS13 and macOS14.  This browser must be downloaded and used by all students testing on macOS14 devices for the 2023–2024 school year. </a:t>
            </a:r>
          </a:p>
          <a:p>
            <a:pPr marL="0" marR="0" fontAlgn="base">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200">
                <a:solidFill>
                  <a:srgbClr val="595959"/>
                </a:solidFill>
                <a:effectLst/>
                <a:latin typeface="Roboto" panose="02000000000000000000" pitchFamily="2" charset="0"/>
                <a:ea typeface="Calibri" panose="020F0502020204030204" pitchFamily="34" charset="0"/>
              </a:rPr>
              <a:t>If you have already downloaded and installed the earlier version of macOS Secure Browser 16.0 and using macOS13 devices, you do not need to re-install this update. Devices with macOS11.6+ Big Sur or 12.6+ Monterey are not impacted.</a:t>
            </a:r>
          </a:p>
          <a:p>
            <a:pPr marL="0" marR="0" fontAlgn="base">
              <a:spcBef>
                <a:spcPts val="0"/>
              </a:spcBef>
              <a:spcAft>
                <a:spcPts val="0"/>
              </a:spcAft>
            </a:pPr>
            <a:endParaRPr lang="en-US" sz="1200">
              <a:effectLst/>
              <a:latin typeface="Calibri" panose="020F0502020204030204" pitchFamily="34" charset="0"/>
              <a:ea typeface="Calibri" panose="020F0502020204030204" pitchFamily="34" charset="0"/>
            </a:endParaRPr>
          </a:p>
          <a:p>
            <a:r>
              <a:rPr lang="en-US" sz="1200">
                <a:solidFill>
                  <a:srgbClr val="595959"/>
                </a:solidFill>
                <a:effectLst/>
                <a:latin typeface="Roboto" panose="02000000000000000000" pitchFamily="2" charset="0"/>
                <a:ea typeface="Calibri" panose="020F0502020204030204" pitchFamily="34" charset="0"/>
                <a:cs typeface="Calibri" panose="020F0502020204030204" pitchFamily="34" charset="0"/>
              </a:rPr>
              <a:t>If your school is administering Smarter Balanced Interim assessments during October on macOS14 devices, you can continue to use the Secure Browser version (16.0) that is available on the portal.</a:t>
            </a:r>
            <a:endParaRPr lang="en-US"/>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18</a:t>
            </a:fld>
            <a:endParaRPr lang="en-US"/>
          </a:p>
        </p:txBody>
      </p:sp>
    </p:spTree>
    <p:extLst>
      <p:ext uri="{BB962C8B-B14F-4D97-AF65-F5344CB8AC3E}">
        <p14:creationId xmlns:p14="http://schemas.microsoft.com/office/powerpoint/2010/main" val="3384058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Let’s start our little SRS refresher with the fact that Student Groups and Rosters are not the same thing. You might try to keep them in sync, and there are good reasons for that, but they have different uses and purposes. When we get questions about </a:t>
            </a:r>
            <a:r>
              <a:rPr lang="en-US" dirty="0"/>
              <a:t>“</a:t>
            </a:r>
            <a:r>
              <a:rPr lang="en-US"/>
              <a:t>rosters </a:t>
            </a:r>
            <a:r>
              <a:rPr lang="en-US" dirty="0"/>
              <a:t>in </a:t>
            </a:r>
            <a:r>
              <a:rPr lang="en-US"/>
              <a:t>SRS</a:t>
            </a:r>
            <a:r>
              <a:rPr lang="en-US" dirty="0"/>
              <a:t>” </a:t>
            </a:r>
            <a:r>
              <a:rPr lang="en-US"/>
              <a:t>we always ask for clarification. </a:t>
            </a:r>
          </a:p>
          <a:p>
            <a:r>
              <a:rPr lang="en-US"/>
              <a:t>First, Student Groups are used for SRS purposes only.</a:t>
            </a:r>
          </a:p>
          <a:p>
            <a:r>
              <a:rPr lang="en-US"/>
              <a:t>Rosters are used for optional purposes in TIDE that can support test administration using the Secure Browser.</a:t>
            </a:r>
          </a:p>
          <a:p>
            <a:endParaRPr lang="en-US"/>
          </a:p>
          <a:p>
            <a:r>
              <a:rPr lang="en-US"/>
              <a:t>Second, Student Groups must be created in a csv file and must be uploaded into SRS.</a:t>
            </a:r>
          </a:p>
          <a:p>
            <a:r>
              <a:rPr lang="en-US"/>
              <a:t>Rosters can be created either within TIDE or with an excel file that is uploaded into TIDE.</a:t>
            </a:r>
          </a:p>
          <a:p>
            <a:r>
              <a:rPr lang="en-US"/>
              <a:t>Student Groups in SRS do not become rosters in TIDE, and rosters in TIDE do not become student groups in SRS. They must be created </a:t>
            </a:r>
            <a:r>
              <a:rPr lang="en-US" dirty="0"/>
              <a:t>and uploaded </a:t>
            </a:r>
            <a:r>
              <a:rPr lang="en-US"/>
              <a:t>separately. </a:t>
            </a:r>
          </a:p>
          <a:p>
            <a:endParaRPr lang="en-US"/>
          </a:p>
          <a:p>
            <a:r>
              <a:rPr lang="en-US"/>
              <a:t>Third, Student Groups are used to assign students to TAs so that TAs can see student test scores in SRS. This is how TAs see individual student scores, and how TAs can look at Target Reports for </a:t>
            </a:r>
            <a:r>
              <a:rPr lang="en-US" dirty="0"/>
              <a:t>their </a:t>
            </a:r>
            <a:r>
              <a:rPr lang="en-US"/>
              <a:t>group as a whole.</a:t>
            </a:r>
          </a:p>
          <a:p>
            <a:r>
              <a:rPr lang="en-US"/>
              <a:t>The Rosters created in TIDE are can be used to print lists of student test settings, and to print student test tickets by roster. There is another option….that information can be printed by student list. This is one of the reasons why we say Rosters in TIDE are optional. </a:t>
            </a:r>
          </a:p>
          <a:p>
            <a:endParaRPr lang="en-US"/>
          </a:p>
          <a:p>
            <a:r>
              <a:rPr lang="en-US"/>
              <a:t>The last thing to </a:t>
            </a:r>
            <a:r>
              <a:rPr lang="en-US" dirty="0"/>
              <a:t>note</a:t>
            </a:r>
            <a:r>
              <a:rPr lang="en-US"/>
              <a:t> about Rosters in TIDE is that students do not need to be assigned to a roster in order to take a test in the Secure Browser. This is one of the reasons we can say that rosters in TIDE are optional.</a:t>
            </a:r>
          </a:p>
        </p:txBody>
      </p:sp>
      <p:sp>
        <p:nvSpPr>
          <p:cNvPr id="4" name="Slide Number Placeholder 3"/>
          <p:cNvSpPr>
            <a:spLocks noGrp="1"/>
          </p:cNvSpPr>
          <p:nvPr>
            <p:ph type="sldNum" sz="quarter" idx="5"/>
          </p:nvPr>
        </p:nvSpPr>
        <p:spPr/>
        <p:txBody>
          <a:bodyPr/>
          <a:lstStyle/>
          <a:p>
            <a:fld id="{D66AA3FC-0EAD-4A40-ADBB-E4EE01557051}" type="slidenum">
              <a:rPr lang="en-US" smtClean="0"/>
              <a:t>21</a:t>
            </a:fld>
            <a:endParaRPr lang="en-US"/>
          </a:p>
        </p:txBody>
      </p:sp>
    </p:spTree>
    <p:extLst>
      <p:ext uri="{BB962C8B-B14F-4D97-AF65-F5344CB8AC3E}">
        <p14:creationId xmlns:p14="http://schemas.microsoft.com/office/powerpoint/2010/main" val="2034642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need help with how to create Student Groups in SRS, please watch the YouTube training video and read the SRS Introductory Guide, both of which are linked in the WCAP Portal.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need help with creating Rosters, pages 26 though 29 of the TIDE User Guide, which is also in the Portal, has directions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review these resources before reaching out to the CAI Helpdesk for assistance.</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22</a:t>
            </a:fld>
            <a:endParaRPr lang="en-US"/>
          </a:p>
        </p:txBody>
      </p:sp>
    </p:spTree>
    <p:extLst>
      <p:ext uri="{BB962C8B-B14F-4D97-AF65-F5344CB8AC3E}">
        <p14:creationId xmlns:p14="http://schemas.microsoft.com/office/powerpoint/2010/main" val="3378049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Another thing we’ll often ask for clarification about is whether you are looking at a Groups View or a School View when asking questions about SRS. </a:t>
            </a:r>
          </a:p>
          <a:p>
            <a:r>
              <a:rPr lang="en-US"/>
              <a:t>These two view were created with two different kinds of users in mind.</a:t>
            </a:r>
          </a:p>
          <a:p>
            <a:endParaRPr lang="en-US"/>
          </a:p>
          <a:p>
            <a:r>
              <a:rPr lang="en-US"/>
              <a:t>First, the Groups view was created with the Teacher in mind. We usually give teachers the TA role. For this role, the Groups view is the ONLY view the TA has. When a TA </a:t>
            </a:r>
            <a:r>
              <a:rPr lang="en-US" u="sng" dirty="0"/>
              <a:t>clicks on a group name </a:t>
            </a:r>
            <a:r>
              <a:rPr lang="en-US"/>
              <a:t>from their home screen, they are taken to the </a:t>
            </a:r>
            <a:r>
              <a:rPr lang="en-US" b="1" dirty="0"/>
              <a:t>Group view </a:t>
            </a:r>
            <a:r>
              <a:rPr lang="en-US"/>
              <a:t>screen. Here they can see individual scores for the groups of students who have been assigned to them on the chosen test. For those students, TAs can see things like Target Reports for summative tests and things like distractor analysis for interims.</a:t>
            </a:r>
          </a:p>
          <a:p>
            <a:endParaRPr lang="en-US"/>
          </a:p>
          <a:p>
            <a:r>
              <a:rPr lang="en-US"/>
              <a:t>The School view was created with the school and district-level users in mind. These are the IS, SC, DA, and DC roles in TIDE. When these users </a:t>
            </a:r>
            <a:r>
              <a:rPr lang="en-US" u="sng" dirty="0"/>
              <a:t>choose a school and a grade level </a:t>
            </a:r>
            <a:r>
              <a:rPr lang="en-US"/>
              <a:t>on their home screen, they are taken to the </a:t>
            </a:r>
            <a:r>
              <a:rPr lang="en-US" b="1" dirty="0"/>
              <a:t>School view </a:t>
            </a:r>
            <a:r>
              <a:rPr lang="en-US"/>
              <a:t>screen. Here they can see individual scores for all students in the school, in that grade level, on the chosen test. For the students at this school, the school-level and district-level users can see things like distractor analysis for interims. But…they can’t get Target Reports for the school on this screen.  </a:t>
            </a:r>
            <a:r>
              <a:rPr lang="en-US" dirty="0"/>
              <a:t>(</a:t>
            </a:r>
            <a:r>
              <a:rPr lang="en-US"/>
              <a:t>These users have to use the Custom Aggregate Reports for school-level target reports or district-level target reports</a:t>
            </a:r>
            <a:r>
              <a:rPr lang="en-US" dirty="0"/>
              <a:t>.)</a:t>
            </a:r>
            <a:endParaRPr lang="en-US"/>
          </a:p>
          <a:p>
            <a:endParaRPr lang="en-US"/>
          </a:p>
          <a:p>
            <a:r>
              <a:rPr lang="en-US"/>
              <a:t>So, those are the two distinct views that were created for SRS.</a:t>
            </a:r>
          </a:p>
          <a:p>
            <a:endParaRPr lang="en-US"/>
          </a:p>
          <a:p>
            <a:r>
              <a:rPr lang="en-US"/>
              <a:t>Then, in practice, things got complicated. They got complicated when you assigned student groups to users other than </a:t>
            </a:r>
            <a:r>
              <a:rPr lang="en-US" err="1"/>
              <a:t>TAs.</a:t>
            </a:r>
            <a:r>
              <a:rPr lang="en-US"/>
              <a:t> [click]. Because now, these school-level and district-level users have two different ways to see student results.</a:t>
            </a:r>
          </a:p>
        </p:txBody>
      </p:sp>
      <p:sp>
        <p:nvSpPr>
          <p:cNvPr id="4" name="Slide Number Placeholder 3"/>
          <p:cNvSpPr>
            <a:spLocks noGrp="1"/>
          </p:cNvSpPr>
          <p:nvPr>
            <p:ph type="sldNum" sz="quarter" idx="5"/>
          </p:nvPr>
        </p:nvSpPr>
        <p:spPr/>
        <p:txBody>
          <a:bodyPr/>
          <a:lstStyle/>
          <a:p>
            <a:fld id="{D66AA3FC-0EAD-4A40-ADBB-E4EE01557051}" type="slidenum">
              <a:rPr lang="en-US" smtClean="0"/>
              <a:t>23</a:t>
            </a:fld>
            <a:endParaRPr lang="en-US"/>
          </a:p>
        </p:txBody>
      </p:sp>
    </p:spTree>
    <p:extLst>
      <p:ext uri="{BB962C8B-B14F-4D97-AF65-F5344CB8AC3E}">
        <p14:creationId xmlns:p14="http://schemas.microsoft.com/office/powerpoint/2010/main" val="2461170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So, how can </a:t>
            </a:r>
            <a:r>
              <a:rPr lang="en-US" dirty="0"/>
              <a:t>those users </a:t>
            </a:r>
            <a:r>
              <a:rPr lang="en-US"/>
              <a:t>tell which view </a:t>
            </a:r>
            <a:r>
              <a:rPr lang="en-US" dirty="0"/>
              <a:t>they </a:t>
            </a:r>
            <a:r>
              <a:rPr lang="en-US"/>
              <a:t>are in? Look at the top of </a:t>
            </a:r>
            <a:r>
              <a:rPr lang="en-US" dirty="0"/>
              <a:t>their </a:t>
            </a:r>
            <a:r>
              <a:rPr lang="en-US"/>
              <a:t>screen. </a:t>
            </a:r>
          </a:p>
          <a:p>
            <a:r>
              <a:rPr lang="en-US"/>
              <a:t>The Groups view—shown on the top left of this slide--helpfully says “Groups” at the top three times. It then lists the group name, the school year, and the advanced filter.</a:t>
            </a:r>
          </a:p>
          <a:p>
            <a:endParaRPr lang="en-US"/>
          </a:p>
          <a:p>
            <a:r>
              <a:rPr lang="en-US"/>
              <a:t>The School screen—shown on the bottom right of this slide--has the name of the school repeated three times on the screen. Then it lists the assessment grade level, the school year, and the advanced filter.</a:t>
            </a:r>
          </a:p>
          <a:p>
            <a:endParaRPr lang="en-US"/>
          </a:p>
          <a:p>
            <a:r>
              <a:rPr lang="en-US"/>
              <a:t>When you try to help your users, and when you contact the CAI Helpdesk, please be clear in your communication about which view you are looking at that is causing issues.</a:t>
            </a:r>
            <a:endParaRPr lang="en-US" dirty="0"/>
          </a:p>
          <a:p>
            <a:endParaRPr lang="en-US" dirty="0"/>
          </a:p>
          <a:p>
            <a:r>
              <a:rPr lang="en-US" dirty="0"/>
              <a:t>[NOTE from a question during the webinar: If the user wants to see scores from a previous school year for an assigned group, change the School Year drop-down on the </a:t>
            </a:r>
            <a:r>
              <a:rPr lang="en-US" b="1" dirty="0"/>
              <a:t>Groups</a:t>
            </a:r>
            <a:r>
              <a:rPr lang="en-US" dirty="0"/>
              <a:t> screen. That will give you access to assessment scores from the previous school years for that particular </a:t>
            </a:r>
            <a:r>
              <a:rPr lang="en-US" b="1" dirty="0"/>
              <a:t>group</a:t>
            </a:r>
            <a:r>
              <a:rPr lang="en-US" dirty="0"/>
              <a:t> of students.]</a:t>
            </a:r>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24</a:t>
            </a:fld>
            <a:endParaRPr lang="en-US"/>
          </a:p>
        </p:txBody>
      </p:sp>
    </p:spTree>
    <p:extLst>
      <p:ext uri="{BB962C8B-B14F-4D97-AF65-F5344CB8AC3E}">
        <p14:creationId xmlns:p14="http://schemas.microsoft.com/office/powerpoint/2010/main" val="109178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Leslie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Another really common question we get at the start of the year is about this screen. The user asks some version of, “</a:t>
            </a:r>
            <a:r>
              <a:rPr lang="en-US" dirty="0"/>
              <a:t>When </a:t>
            </a:r>
            <a:r>
              <a:rPr lang="en-US"/>
              <a:t>can I upload groups for this year? This menu only lets me choose the previous school years.”</a:t>
            </a:r>
          </a:p>
          <a:p>
            <a:r>
              <a:rPr lang="en-US"/>
              <a:t>The answer is that what is showing in this drop-down menu will </a:t>
            </a:r>
            <a:r>
              <a:rPr lang="en-US" b="1" dirty="0"/>
              <a:t>not</a:t>
            </a:r>
            <a:r>
              <a:rPr lang="en-US"/>
              <a:t> prevent you from uploading groups for the current school year. This menu is for choosing which year of groups to manage. If you haven’t uploaded a current year student group, there are none for you to manage. Ignore the menu for now, click on the blue Upload Groups button, and upload a group with the spring testing year in the school year column. </a:t>
            </a:r>
            <a:r>
              <a:rPr lang="en-US" dirty="0"/>
              <a:t>Then</a:t>
            </a:r>
            <a:r>
              <a:rPr lang="en-US"/>
              <a:t>, once you upload a group with 2024 in that column and return to this screen, the 2023-34 option will be available. </a:t>
            </a:r>
          </a:p>
        </p:txBody>
      </p:sp>
      <p:sp>
        <p:nvSpPr>
          <p:cNvPr id="4" name="Slide Number Placeholder 3"/>
          <p:cNvSpPr>
            <a:spLocks noGrp="1"/>
          </p:cNvSpPr>
          <p:nvPr>
            <p:ph type="sldNum" sz="quarter" idx="5"/>
          </p:nvPr>
        </p:nvSpPr>
        <p:spPr/>
        <p:txBody>
          <a:bodyPr/>
          <a:lstStyle/>
          <a:p>
            <a:fld id="{D66AA3FC-0EAD-4A40-ADBB-E4EE01557051}" type="slidenum">
              <a:rPr lang="en-US" smtClean="0"/>
              <a:t>25</a:t>
            </a:fld>
            <a:endParaRPr lang="en-US"/>
          </a:p>
        </p:txBody>
      </p:sp>
    </p:spTree>
    <p:extLst>
      <p:ext uri="{BB962C8B-B14F-4D97-AF65-F5344CB8AC3E}">
        <p14:creationId xmlns:p14="http://schemas.microsoft.com/office/powerpoint/2010/main" val="3630113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We’ve talked about this since June, and this is your final webinar reminder. All the 2023 student groups will be deleted the evening of November 9. This only impacts </a:t>
            </a:r>
            <a:r>
              <a:rPr lang="en-US" b="1" dirty="0"/>
              <a:t>Group views </a:t>
            </a:r>
            <a:r>
              <a:rPr lang="en-US"/>
              <a:t>of student results. This does not impact School views of student results. </a:t>
            </a:r>
          </a:p>
          <a:p>
            <a:endParaRPr lang="en-US"/>
          </a:p>
          <a:p>
            <a:r>
              <a:rPr lang="en-US"/>
              <a:t>Once you put students into 2024 groups and assign them to a user, the user will be able to see scores from the previous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from a question during the webinar: To do this, change the School Year drop-down on the </a:t>
            </a:r>
            <a:r>
              <a:rPr lang="en-US" b="1" dirty="0"/>
              <a:t>Groups</a:t>
            </a:r>
            <a:r>
              <a:rPr lang="en-US" dirty="0"/>
              <a:t> screen. Then you’ll be able to choose assessments from previous grade levels.]</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26</a:t>
            </a:fld>
            <a:endParaRPr lang="en-US"/>
          </a:p>
        </p:txBody>
      </p:sp>
    </p:spTree>
    <p:extLst>
      <p:ext uri="{BB962C8B-B14F-4D97-AF65-F5344CB8AC3E}">
        <p14:creationId xmlns:p14="http://schemas.microsoft.com/office/powerpoint/2010/main" val="1717385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The Training and Practice test were rolled over to SY23-24 on the 12</a:t>
            </a:r>
            <a:r>
              <a:rPr lang="en-US" baseline="30000"/>
              <a:t>th</a:t>
            </a:r>
            <a:r>
              <a:rPr lang="en-US"/>
              <a:t>.</a:t>
            </a:r>
          </a:p>
          <a:p>
            <a:r>
              <a:rPr lang="en-US"/>
              <a:t>This means that you can finally check to make sure you have the Spanish Voice Packages for the Spanish Text-to-Speech, and you can also see the new default Spanish Presentation of “Switch Between Spanish and English” that we shared about in August.</a:t>
            </a:r>
          </a:p>
        </p:txBody>
      </p:sp>
      <p:sp>
        <p:nvSpPr>
          <p:cNvPr id="4" name="Slide Number Placeholder 3"/>
          <p:cNvSpPr>
            <a:spLocks noGrp="1"/>
          </p:cNvSpPr>
          <p:nvPr>
            <p:ph type="sldNum" sz="quarter" idx="5"/>
          </p:nvPr>
        </p:nvSpPr>
        <p:spPr/>
        <p:txBody>
          <a:bodyPr/>
          <a:lstStyle/>
          <a:p>
            <a:fld id="{D66AA3FC-0EAD-4A40-ADBB-E4EE01557051}" type="slidenum">
              <a:rPr lang="en-US" smtClean="0"/>
              <a:t>27</a:t>
            </a:fld>
            <a:endParaRPr lang="en-US"/>
          </a:p>
        </p:txBody>
      </p:sp>
    </p:spTree>
    <p:extLst>
      <p:ext uri="{BB962C8B-B14F-4D97-AF65-F5344CB8AC3E}">
        <p14:creationId xmlns:p14="http://schemas.microsoft.com/office/powerpoint/2010/main" val="3952914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To check for the Spanish voice package, use the Guest access to get into a training test. On the Choose Settings screen, change the Presentation to Spanish.</a:t>
            </a:r>
          </a:p>
        </p:txBody>
      </p:sp>
      <p:sp>
        <p:nvSpPr>
          <p:cNvPr id="4" name="Slide Number Placeholder 3"/>
          <p:cNvSpPr>
            <a:spLocks noGrp="1"/>
          </p:cNvSpPr>
          <p:nvPr>
            <p:ph type="sldNum" sz="quarter" idx="5"/>
          </p:nvPr>
        </p:nvSpPr>
        <p:spPr/>
        <p:txBody>
          <a:bodyPr/>
          <a:lstStyle/>
          <a:p>
            <a:fld id="{D66AA3FC-0EAD-4A40-ADBB-E4EE01557051}" type="slidenum">
              <a:rPr lang="en-US" smtClean="0"/>
              <a:t>28</a:t>
            </a:fld>
            <a:endParaRPr lang="en-US"/>
          </a:p>
        </p:txBody>
      </p:sp>
    </p:spTree>
    <p:extLst>
      <p:ext uri="{BB962C8B-B14F-4D97-AF65-F5344CB8AC3E}">
        <p14:creationId xmlns:p14="http://schemas.microsoft.com/office/powerpoint/2010/main" val="1114147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a:p>
            <a:r>
              <a:rPr lang="en-US"/>
              <a:t>Most of the text on the screen will change to Spanish.</a:t>
            </a:r>
          </a:p>
          <a:p>
            <a:r>
              <a:rPr lang="en-US"/>
              <a:t>Then change the </a:t>
            </a:r>
            <a:r>
              <a:rPr lang="en-US" err="1"/>
              <a:t>Texto</a:t>
            </a:r>
            <a:r>
              <a:rPr lang="en-US"/>
              <a:t> a </a:t>
            </a:r>
            <a:r>
              <a:rPr lang="en-US" dirty="0" err="1"/>
              <a:t>voz</a:t>
            </a:r>
            <a:r>
              <a:rPr lang="en-US" dirty="0"/>
              <a:t> </a:t>
            </a:r>
            <a:r>
              <a:rPr lang="en-US"/>
              <a:t>to “Math </a:t>
            </a:r>
            <a:r>
              <a:rPr lang="en-US" err="1"/>
              <a:t>Stimuli+Items</a:t>
            </a:r>
            <a:r>
              <a:rPr lang="en-US" dirty="0"/>
              <a:t>” or “Science </a:t>
            </a:r>
            <a:r>
              <a:rPr lang="en-US" dirty="0" err="1"/>
              <a:t>Stimuli+Items</a:t>
            </a:r>
            <a:r>
              <a:rPr lang="en-US" dirty="0"/>
              <a:t>” if you are in the science training test.</a:t>
            </a:r>
            <a:endParaRPr lang="en-US"/>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29</a:t>
            </a:fld>
            <a:endParaRPr lang="en-US"/>
          </a:p>
        </p:txBody>
      </p:sp>
    </p:spTree>
    <p:extLst>
      <p:ext uri="{BB962C8B-B14F-4D97-AF65-F5344CB8AC3E}">
        <p14:creationId xmlns:p14="http://schemas.microsoft.com/office/powerpoint/2010/main" val="3224899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a:p>
            <a:r>
              <a:rPr lang="en-US"/>
              <a:t>Then scroll to the bottom and click the green button.</a:t>
            </a:r>
          </a:p>
          <a:p>
            <a:endParaRPr lang="en-US" dirty="0"/>
          </a:p>
          <a:p>
            <a:r>
              <a:rPr lang="en-US"/>
              <a:t>The next screen is the Audio check and should have your Spanish voice pack listed. If the Test Delivery System does not detect a Spanish voice pack on the device, you’ll get an error here, and won’t be able to go any further.</a:t>
            </a:r>
            <a:endParaRPr lang="en-US" dirty="0"/>
          </a:p>
          <a:p>
            <a:r>
              <a:rPr lang="en-US" dirty="0"/>
              <a:t>[NOTE from discussion: There is no specific voice pack from Cambium that needs to be downloaded. Just download one from the device settings.]</a:t>
            </a:r>
          </a:p>
          <a:p>
            <a:endParaRPr lang="en-US"/>
          </a:p>
          <a:p>
            <a:r>
              <a:rPr lang="en-US"/>
              <a:t>If you do see the Spanish voice pack listed….</a:t>
            </a:r>
          </a:p>
        </p:txBody>
      </p:sp>
      <p:sp>
        <p:nvSpPr>
          <p:cNvPr id="4" name="Slide Number Placeholder 3"/>
          <p:cNvSpPr>
            <a:spLocks noGrp="1"/>
          </p:cNvSpPr>
          <p:nvPr>
            <p:ph type="sldNum" sz="quarter" idx="5"/>
          </p:nvPr>
        </p:nvSpPr>
        <p:spPr/>
        <p:txBody>
          <a:bodyPr/>
          <a:lstStyle/>
          <a:p>
            <a:fld id="{D66AA3FC-0EAD-4A40-ADBB-E4EE01557051}" type="slidenum">
              <a:rPr lang="en-US" smtClean="0"/>
              <a:t>30</a:t>
            </a:fld>
            <a:endParaRPr lang="en-US"/>
          </a:p>
        </p:txBody>
      </p:sp>
    </p:spTree>
    <p:extLst>
      <p:ext uri="{BB962C8B-B14F-4D97-AF65-F5344CB8AC3E}">
        <p14:creationId xmlns:p14="http://schemas.microsoft.com/office/powerpoint/2010/main" val="3880165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a:p>
            <a:r>
              <a:rPr lang="en-US"/>
              <a:t>….complete the check with the green button. The screen will then shift slightly and you’ll see the English voice pack listed. After you complete that check with the green button, you’ll be able to proceed with the login</a:t>
            </a:r>
            <a:r>
              <a:rPr lang="en-US" dirty="0"/>
              <a:t> and begin the training test</a:t>
            </a:r>
            <a:r>
              <a:rPr lang="en-US"/>
              <a:t>.</a:t>
            </a:r>
          </a:p>
        </p:txBody>
      </p:sp>
      <p:sp>
        <p:nvSpPr>
          <p:cNvPr id="4" name="Slide Number Placeholder 3"/>
          <p:cNvSpPr>
            <a:spLocks noGrp="1"/>
          </p:cNvSpPr>
          <p:nvPr>
            <p:ph type="sldNum" sz="quarter" idx="5"/>
          </p:nvPr>
        </p:nvSpPr>
        <p:spPr/>
        <p:txBody>
          <a:bodyPr/>
          <a:lstStyle/>
          <a:p>
            <a:fld id="{D66AA3FC-0EAD-4A40-ADBB-E4EE01557051}" type="slidenum">
              <a:rPr lang="en-US" smtClean="0"/>
              <a:t>31</a:t>
            </a:fld>
            <a:endParaRPr lang="en-US"/>
          </a:p>
        </p:txBody>
      </p:sp>
    </p:spTree>
    <p:extLst>
      <p:ext uri="{BB962C8B-B14F-4D97-AF65-F5344CB8AC3E}">
        <p14:creationId xmlns:p14="http://schemas.microsoft.com/office/powerpoint/2010/main" val="54523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34</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Segoe UI"/>
              </a:rPr>
              <a:t>Presenter: Christopher</a:t>
            </a:r>
          </a:p>
          <a:p>
            <a:pPr>
              <a:defRPr/>
            </a:pPr>
            <a:r>
              <a:rPr lang="en-US" sz="1200">
                <a:cs typeface="Calibri"/>
              </a:rPr>
              <a:t>The document formerly known as the PIRG is now the Professional Assessment Standards</a:t>
            </a:r>
            <a:r>
              <a:rPr lang="en-US" sz="1200" dirty="0">
                <a:cs typeface="Calibri"/>
              </a:rPr>
              <a:t> document</a:t>
            </a:r>
            <a:r>
              <a:rPr lang="en-US" sz="1200">
                <a:cs typeface="Calibri"/>
              </a:rPr>
              <a:t>. </a:t>
            </a:r>
            <a:r>
              <a:rPr lang="en-US">
                <a:cs typeface="Calibri"/>
              </a:rPr>
              <a:t>Many updates have been made to the document. We will go over some of them in the next few slides. Also, the TCM has been posted.</a:t>
            </a:r>
          </a:p>
          <a:p>
            <a:endParaRPr lang="en-US">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35</a:t>
            </a:fld>
            <a:endParaRPr lang="en-US"/>
          </a:p>
        </p:txBody>
      </p:sp>
    </p:spTree>
    <p:extLst>
      <p:ext uri="{BB962C8B-B14F-4D97-AF65-F5344CB8AC3E}">
        <p14:creationId xmlns:p14="http://schemas.microsoft.com/office/powerpoint/2010/main" val="384758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Professional Assessment Standards Guidelines includes a What’s New section that highlights  important changes that were made for the 2024 administration. One of the most frequently asked question last year has been addressed in the guidelines. </a:t>
            </a:r>
          </a:p>
          <a:p>
            <a:endParaRPr lang="en-US">
              <a:cs typeface="Calibri"/>
            </a:endParaRPr>
          </a:p>
          <a:p>
            <a:r>
              <a:rPr lang="en-US">
                <a:cs typeface="Calibri"/>
              </a:rPr>
              <a:t>Test refusals </a:t>
            </a:r>
          </a:p>
          <a:p>
            <a:pPr marL="342900" marR="0" lvl="0" indent="-342900">
              <a:lnSpc>
                <a:spcPct val="100000"/>
              </a:lnSpc>
              <a:spcBef>
                <a:spcPts val="600"/>
              </a:spcBef>
              <a:spcAft>
                <a:spcPts val="60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OSPI does not collect information from the school district about students or families who choose to refuse state assessments.</a:t>
            </a:r>
          </a:p>
          <a:p>
            <a:pPr marL="342900" indent="-342900">
              <a:spcBef>
                <a:spcPts val="600"/>
              </a:spcBef>
              <a:spcAft>
                <a:spcPts val="600"/>
              </a:spcAft>
              <a:buFont typeface="Symbol" panose="05050102010706020507" pitchFamily="18" charset="2"/>
              <a:buChar char=""/>
            </a:pPr>
            <a:r>
              <a:rPr lang="en-US">
                <a:latin typeface="Segoe UI"/>
                <a:ea typeface="Calibri" panose="020F0502020204030204" pitchFamily="34" charset="0"/>
                <a:cs typeface="Segoe UI"/>
              </a:rPr>
              <a:t>Your district</a:t>
            </a:r>
            <a:r>
              <a:rPr lang="en-US" sz="1200">
                <a:effectLst/>
                <a:latin typeface="Segoe UI"/>
                <a:ea typeface="Calibri" panose="020F0502020204030204" pitchFamily="34" charset="0"/>
                <a:cs typeface="Segoe UI"/>
              </a:rPr>
              <a:t> should adopt their own policy when deciding if, or in what manner, refusals should be tracked. </a:t>
            </a:r>
          </a:p>
          <a:p>
            <a:pPr marL="0" marR="0" lvl="0" indent="0">
              <a:lnSpc>
                <a:spcPct val="100000"/>
              </a:lnSpc>
              <a:spcBef>
                <a:spcPts val="600"/>
              </a:spcBef>
              <a:spcAft>
                <a:spcPts val="600"/>
              </a:spcAft>
              <a:buFont typeface="Symbol" panose="05050102010706020507" pitchFamily="18" charset="2"/>
              <a:buNone/>
            </a:pPr>
            <a:r>
              <a:rPr lang="en-US" sz="1200">
                <a:effectLst/>
                <a:latin typeface="Segoe UI" panose="020B0502040204020203" pitchFamily="34" charset="0"/>
                <a:ea typeface="Calibri" panose="020F0502020204030204" pitchFamily="34" charset="0"/>
              </a:rPr>
              <a:t>In other words, this is a district decision. So, if you feel that you should collect refusals you should, however, if you feel that this information does not help your district you can choose not to.</a:t>
            </a:r>
          </a:p>
          <a:p>
            <a:endParaRPr lang="en-US">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36</a:t>
            </a:fld>
            <a:endParaRPr lang="en-US"/>
          </a:p>
        </p:txBody>
      </p:sp>
    </p:spTree>
    <p:extLst>
      <p:ext uri="{BB962C8B-B14F-4D97-AF65-F5344CB8AC3E}">
        <p14:creationId xmlns:p14="http://schemas.microsoft.com/office/powerpoint/2010/main" val="320017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500">
                <a:cs typeface="Calibri"/>
              </a:rPr>
              <a:t>District Security Reports for the Smarter Balanced/WCAS administration and all WIDA assessments have been combined. So, there are only three reports to be completed if your district participated in every test administration: </a:t>
            </a:r>
            <a:endParaRPr lang="en-US" sz="3500">
              <a:cs typeface="Segoe UI"/>
            </a:endParaRPr>
          </a:p>
          <a:p>
            <a:pPr marL="457200" lvl="0" indent="-457200">
              <a:buFont typeface="Arial" panose="020B0604020202020204" pitchFamily="34" charset="0"/>
              <a:buChar char="•"/>
            </a:pPr>
            <a:r>
              <a:rPr lang="en-US" sz="3100">
                <a:cs typeface="Segoe UI"/>
              </a:rPr>
              <a:t>Smarter Balanced/WCAS </a:t>
            </a:r>
          </a:p>
          <a:p>
            <a:pPr marL="457200" lvl="0" indent="-457200">
              <a:buFont typeface="Arial" panose="020B0604020202020204" pitchFamily="34" charset="0"/>
              <a:buChar char="•"/>
            </a:pPr>
            <a:r>
              <a:rPr lang="en-US" sz="3100">
                <a:cs typeface="Segoe UI"/>
              </a:rPr>
              <a:t>WIDA Assessments</a:t>
            </a:r>
          </a:p>
          <a:p>
            <a:pPr marL="457200" lvl="0" indent="-457200">
              <a:buFont typeface="Arial" panose="020B0604020202020204" pitchFamily="34" charset="0"/>
              <a:buChar char="•"/>
            </a:pPr>
            <a:r>
              <a:rPr lang="en-US" sz="3100">
                <a:cs typeface="Segoe UI"/>
              </a:rPr>
              <a:t>WA-AIM </a:t>
            </a:r>
          </a:p>
          <a:p>
            <a:pPr>
              <a:defRPr/>
            </a:pPr>
            <a:r>
              <a:rPr lang="en-US" sz="3200">
                <a:cs typeface="Calibri"/>
              </a:rPr>
              <a:t>The district Superintendent signature is no longer required for submittal of the District Security Report.</a:t>
            </a:r>
            <a:endParaRPr lang="en-US" sz="3100">
              <a:cs typeface="Calibri"/>
            </a:endParaRPr>
          </a:p>
          <a:p>
            <a:r>
              <a:rPr lang="en-US" sz="3500">
                <a:cs typeface="Segoe UI"/>
              </a:rPr>
              <a:t>The reporting deadline has also changed; all reports are due to OSPI no later than July 15, 2024.</a:t>
            </a:r>
          </a:p>
          <a:p>
            <a:endParaRPr lang="en-US">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37</a:t>
            </a:fld>
            <a:endParaRPr lang="en-US"/>
          </a:p>
        </p:txBody>
      </p:sp>
    </p:spTree>
    <p:extLst>
      <p:ext uri="{BB962C8B-B14F-4D97-AF65-F5344CB8AC3E}">
        <p14:creationId xmlns:p14="http://schemas.microsoft.com/office/powerpoint/2010/main" val="2200329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updated the language in the Professional Assessment Standards for unauthorized electronic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Calibri" panose="020F0502020204030204" pitchFamily="34" charset="0"/>
              </a:rPr>
              <a:t>Access to unauthorized electronic devices is not allowed at any time during the test session. This includes but is not limited to cell phones, Bluetooth ear buds, smart watches, and other wearables, personal laptops, and tablets. </a:t>
            </a:r>
          </a:p>
          <a:p>
            <a:pPr>
              <a:defRPr/>
            </a:pPr>
            <a:r>
              <a:rPr lang="en-US" sz="1200">
                <a:effectLst/>
                <a:latin typeface="Segoe UI"/>
                <a:ea typeface="Calibri"/>
                <a:cs typeface="Segoe UI"/>
              </a:rPr>
              <a:t>There is also a new Unauthorized Electronic Device sign to </a:t>
            </a:r>
            <a:r>
              <a:rPr lang="en-US">
                <a:latin typeface="Segoe UI"/>
                <a:ea typeface="Calibri"/>
                <a:cs typeface="Segoe UI"/>
              </a:rPr>
              <a:t>post</a:t>
            </a:r>
            <a:r>
              <a:rPr lang="en-US" sz="1200">
                <a:effectLst/>
                <a:latin typeface="Segoe UI"/>
                <a:ea typeface="Calibri"/>
                <a:cs typeface="Segoe UI"/>
              </a:rPr>
              <a:t> at testing </a:t>
            </a:r>
            <a:r>
              <a:rPr lang="en-US">
                <a:latin typeface="Segoe UI"/>
                <a:ea typeface="Calibri"/>
                <a:cs typeface="Segoe UI"/>
              </a:rPr>
              <a:t>sites and will be available on the Portal.</a:t>
            </a:r>
            <a:endParaRPr lang="en-US" sz="1200">
              <a:effectLst/>
              <a:latin typeface="Segoe UI"/>
              <a:ea typeface="Calibri"/>
              <a:cs typeface="Segoe UI"/>
            </a:endParaRPr>
          </a:p>
          <a:p>
            <a:endParaRPr lang="en-US">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38</a:t>
            </a:fld>
            <a:endParaRPr lang="en-US"/>
          </a:p>
        </p:txBody>
      </p:sp>
    </p:spTree>
    <p:extLst>
      <p:ext uri="{BB962C8B-B14F-4D97-AF65-F5344CB8AC3E}">
        <p14:creationId xmlns:p14="http://schemas.microsoft.com/office/powerpoint/2010/main" val="3023360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Common Incident Protocol table has been added to the Professional Assessment Standards Guidelines. It outlines common incidents that occur during testing and the corresponding actions that need to be taken. The incidents may be initiated by student misconduct, adult misconduct, or system issues and require different levels of response and escalation.</a:t>
            </a:r>
          </a:p>
        </p:txBody>
      </p:sp>
      <p:sp>
        <p:nvSpPr>
          <p:cNvPr id="4" name="Slide Number Placeholder 3"/>
          <p:cNvSpPr>
            <a:spLocks noGrp="1"/>
          </p:cNvSpPr>
          <p:nvPr>
            <p:ph type="sldNum" sz="quarter" idx="5"/>
          </p:nvPr>
        </p:nvSpPr>
        <p:spPr/>
        <p:txBody>
          <a:bodyPr/>
          <a:lstStyle/>
          <a:p>
            <a:fld id="{D66AA3FC-0EAD-4A40-ADBB-E4EE01557051}" type="slidenum">
              <a:rPr lang="en-US" smtClean="0"/>
              <a:t>39</a:t>
            </a:fld>
            <a:endParaRPr lang="en-US"/>
          </a:p>
        </p:txBody>
      </p:sp>
    </p:spTree>
    <p:extLst>
      <p:ext uri="{BB962C8B-B14F-4D97-AF65-F5344CB8AC3E}">
        <p14:creationId xmlns:p14="http://schemas.microsoft.com/office/powerpoint/2010/main" val="2926770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a:t>Checklists for WCAP Test Administration have been updated and are now posted to the portal.</a:t>
            </a:r>
          </a:p>
          <a:p>
            <a:pPr marL="0" indent="0">
              <a:buNone/>
            </a:pPr>
            <a:r>
              <a:rPr lang="en-US" sz="1600"/>
              <a:t>Checklist handouts are available for the following roles:</a:t>
            </a:r>
          </a:p>
          <a:p>
            <a:r>
              <a:rPr lang="en-US"/>
              <a:t>District Assessment Coordinator</a:t>
            </a:r>
          </a:p>
          <a:p>
            <a:r>
              <a:rPr lang="en-US"/>
              <a:t>Principal</a:t>
            </a:r>
          </a:p>
          <a:p>
            <a:r>
              <a:rPr lang="en-US"/>
              <a:t>School Test Coordinator</a:t>
            </a:r>
          </a:p>
          <a:p>
            <a:r>
              <a:rPr lang="en-US"/>
              <a:t>Technology Coordinator</a:t>
            </a:r>
          </a:p>
          <a:p>
            <a:r>
              <a:rPr lang="en-US"/>
              <a:t>Special Education and Multilingual Coordinators</a:t>
            </a:r>
          </a:p>
          <a:p>
            <a:r>
              <a:rPr lang="en-US"/>
              <a:t>Teachers </a:t>
            </a:r>
          </a:p>
          <a:p>
            <a:r>
              <a:rPr lang="en-US"/>
              <a:t>Test Administrators</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40</a:t>
            </a:fld>
            <a:endParaRPr lang="en-US"/>
          </a:p>
        </p:txBody>
      </p:sp>
    </p:spTree>
    <p:extLst>
      <p:ext uri="{BB962C8B-B14F-4D97-AF65-F5344CB8AC3E}">
        <p14:creationId xmlns:p14="http://schemas.microsoft.com/office/powerpoint/2010/main" val="4200700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all take the confidentiality of students' concerning test responses seriously. For this reason, the concerning test response alerts only go to those who have the DC role in TIDE. We want to make sure you are aware that any concerning responses for students who are dual enrolled will be securely sent to both districts. You may need to coordinate with the DC from the other district to determine how to address the situation. </a:t>
            </a:r>
          </a:p>
        </p:txBody>
      </p:sp>
      <p:sp>
        <p:nvSpPr>
          <p:cNvPr id="4" name="Slide Number Placeholder 3"/>
          <p:cNvSpPr>
            <a:spLocks noGrp="1"/>
          </p:cNvSpPr>
          <p:nvPr>
            <p:ph type="sldNum" sz="quarter" idx="5"/>
          </p:nvPr>
        </p:nvSpPr>
        <p:spPr/>
        <p:txBody>
          <a:bodyPr/>
          <a:lstStyle/>
          <a:p>
            <a:fld id="{D66AA3FC-0EAD-4A40-ADBB-E4EE01557051}" type="slidenum">
              <a:rPr lang="en-US" smtClean="0"/>
              <a:t>41</a:t>
            </a:fld>
            <a:endParaRPr lang="en-US"/>
          </a:p>
        </p:txBody>
      </p:sp>
    </p:spTree>
    <p:extLst>
      <p:ext uri="{BB962C8B-B14F-4D97-AF65-F5344CB8AC3E}">
        <p14:creationId xmlns:p14="http://schemas.microsoft.com/office/powerpoint/2010/main" val="1524935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important dates and tasks for October are listed here. As a reminder, these calendars are also available in WAMS, in the File Downloads section.</a:t>
            </a:r>
          </a:p>
        </p:txBody>
      </p:sp>
      <p:sp>
        <p:nvSpPr>
          <p:cNvPr id="4" name="Slide Number Placeholder 3"/>
          <p:cNvSpPr>
            <a:spLocks noGrp="1"/>
          </p:cNvSpPr>
          <p:nvPr>
            <p:ph type="sldNum" sz="quarter" idx="5"/>
          </p:nvPr>
        </p:nvSpPr>
        <p:spPr/>
        <p:txBody>
          <a:bodyPr/>
          <a:lstStyle/>
          <a:p>
            <a:fld id="{D66AA3FC-0EAD-4A40-ADBB-E4EE01557051}" type="slidenum">
              <a:rPr lang="en-US" smtClean="0"/>
              <a:t>42</a:t>
            </a:fld>
            <a:endParaRPr lang="en-US"/>
          </a:p>
        </p:txBody>
      </p:sp>
    </p:spTree>
    <p:extLst>
      <p:ext uri="{BB962C8B-B14F-4D97-AF65-F5344CB8AC3E}">
        <p14:creationId xmlns:p14="http://schemas.microsoft.com/office/powerpoint/2010/main" val="277347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here are the important dates for November.</a:t>
            </a:r>
          </a:p>
        </p:txBody>
      </p:sp>
      <p:sp>
        <p:nvSpPr>
          <p:cNvPr id="4" name="Slide Number Placeholder 3"/>
          <p:cNvSpPr>
            <a:spLocks noGrp="1"/>
          </p:cNvSpPr>
          <p:nvPr>
            <p:ph type="sldNum" sz="quarter" idx="5"/>
          </p:nvPr>
        </p:nvSpPr>
        <p:spPr/>
        <p:txBody>
          <a:bodyPr/>
          <a:lstStyle/>
          <a:p>
            <a:fld id="{D66AA3FC-0EAD-4A40-ADBB-E4EE01557051}" type="slidenum">
              <a:rPr lang="en-US" smtClean="0"/>
              <a:t>43</a:t>
            </a:fld>
            <a:endParaRPr lang="en-US"/>
          </a:p>
        </p:txBody>
      </p:sp>
    </p:spTree>
    <p:extLst>
      <p:ext uri="{BB962C8B-B14F-4D97-AF65-F5344CB8AC3E}">
        <p14:creationId xmlns:p14="http://schemas.microsoft.com/office/powerpoint/2010/main" val="1195387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44</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45</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46</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November 1 is the last day to make transfer requests in WAMS. The last update to all rosters will be made by that night. </a:t>
            </a:r>
          </a:p>
          <a:p>
            <a:r>
              <a:rPr lang="en-US">
                <a:cs typeface="Calibri"/>
              </a:rPr>
              <a:t>If you still need help with the transfer, watch the video or find instructions in the Quick Start Guide.</a:t>
            </a:r>
          </a:p>
          <a:p>
            <a:r>
              <a:rPr lang="en-US" err="1">
                <a:cs typeface="Calibri"/>
              </a:rPr>
              <a:t>WaKIDS</a:t>
            </a:r>
            <a:r>
              <a:rPr lang="en-US">
                <a:cs typeface="Calibri"/>
              </a:rPr>
              <a:t> 101 training season is now over and we will not add any new teacher users. Please do not create teacher user accounts.</a:t>
            </a:r>
          </a:p>
          <a:p>
            <a:r>
              <a:rPr lang="en-US">
                <a:cs typeface="Calibri"/>
              </a:rPr>
              <a:t>If you have any questions, attend one of OSPI or ESD office hours. Find more information on the website.</a:t>
            </a:r>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41255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Yoona</a:t>
            </a:r>
          </a:p>
          <a:p>
            <a:endParaRPr lang="en-US"/>
          </a:p>
          <a:p>
            <a:r>
              <a:rPr lang="en-US"/>
              <a:t>The fall checkpoint is November 15. By 9pm November 15, teachers need to finalize their class data. If they do not see green check marks, then that means they are not done yet. All children on the roster must have a rating for each of 31 objectives in order for the class to be finalized. </a:t>
            </a:r>
            <a:endParaRPr lang="en-US">
              <a:ea typeface="Calibri"/>
              <a:cs typeface="Calibri"/>
            </a:endParaRPr>
          </a:p>
          <a:p>
            <a:r>
              <a:rPr lang="en-US"/>
              <a:t>Please archive all children who were not assessed. With even one child without a rating for one objective, teachers cannot finalize the class. </a:t>
            </a:r>
            <a:endParaRPr lang="en-US">
              <a:ea typeface="Calibri"/>
              <a:cs typeface="Calibri"/>
            </a:endParaRPr>
          </a:p>
          <a:p>
            <a:r>
              <a:rPr lang="en-US"/>
              <a:t>If you see any anomalies, please reach out to teachers directly and support them with their needs ASAP. </a:t>
            </a:r>
            <a:endParaRPr lang="en-US">
              <a:ea typeface="Calibri"/>
              <a:cs typeface="Calibri"/>
            </a:endParaRPr>
          </a:p>
          <a:p>
            <a:r>
              <a:rPr lang="en-US"/>
              <a:t>Please make sure your district is at 100% by 11/20. We provide 3 business days for DACs to confirm completion for the district. We appreciate your support throughout the fall assessment period.</a:t>
            </a:r>
            <a:endParaRPr lang="en-US" baseline="0">
              <a:ea typeface="Calibri" panose="020F0502020204030204"/>
              <a:cs typeface="Calibri" panose="020F0502020204030204"/>
            </a:endParaRPr>
          </a:p>
          <a:p>
            <a:endParaRPr lang="en-US"/>
          </a:p>
        </p:txBody>
      </p:sp>
      <p:sp>
        <p:nvSpPr>
          <p:cNvPr id="4" name="Slide Number Placeholder 3"/>
          <p:cNvSpPr>
            <a:spLocks noGrp="1"/>
          </p:cNvSpPr>
          <p:nvPr>
            <p:ph type="sldNum" sz="quarter" idx="10"/>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940334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teachers should see after finalizing the class successfully. They will see green check marks for all 6 domains as you can see in the yellow box.</a:t>
            </a:r>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103967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on the left with green is what you should see after all teachers and schools have successfully finalized. </a:t>
            </a:r>
          </a:p>
          <a:p>
            <a:r>
              <a:rPr lang="en-US" dirty="0"/>
              <a:t>If you see 100 % in orange, that means all necessary data has been entered but the teacher didn’t hit that finalize button. All they need to do is just a click.</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9</a:t>
            </a:fld>
            <a:endParaRPr lang="en-US"/>
          </a:p>
        </p:txBody>
      </p:sp>
    </p:spTree>
    <p:extLst>
      <p:ext uri="{BB962C8B-B14F-4D97-AF65-F5344CB8AC3E}">
        <p14:creationId xmlns:p14="http://schemas.microsoft.com/office/powerpoint/2010/main" val="587102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Yoona</a:t>
            </a:r>
          </a:p>
          <a:p>
            <a:r>
              <a:rPr lang="en-US"/>
              <a:t>This is an important item for districts with TK. Because TK may have different program start date than the rest of your full day kindergarten classes, TK checkpoint may</a:t>
            </a:r>
            <a:r>
              <a:rPr lang="en-US" baseline="0"/>
              <a:t> be at a later date than </a:t>
            </a:r>
            <a:r>
              <a:rPr lang="en-US"/>
              <a:t>November 15</a:t>
            </a:r>
            <a:r>
              <a:rPr lang="en-US" baseline="0"/>
              <a:t>, which is the checkpoint for all full day, regular kindergarten classes. Remember the TK survey you filled out that gave you the TK checkpoint date? That’s the date your TK teachers need to finalize their data by, unless you have communicated that they also need to finalize by </a:t>
            </a:r>
            <a:r>
              <a:rPr lang="en-US"/>
              <a:t>November 15</a:t>
            </a:r>
            <a:r>
              <a:rPr lang="en-US" baseline="0"/>
              <a:t>. </a:t>
            </a:r>
            <a:endParaRPr lang="en-US"/>
          </a:p>
          <a:p>
            <a:r>
              <a:rPr lang="en-US" baseline="0"/>
              <a:t>When you look at the assessment status report to track progress, you may not see 100% completion. It is because TK is included there. This is why it is extremely important that you communicate with building admins that they don’t misunderstand when they look at the assessment status report. Please communicate with admins and teachers that all full day, regular kindergarten classes must finalize their data by </a:t>
            </a:r>
            <a:r>
              <a:rPr lang="en-US"/>
              <a:t>November 15</a:t>
            </a:r>
            <a:r>
              <a:rPr lang="en-US" baseline="0"/>
              <a:t>. then, help them understand when their TK data is due and teachers finalize their data by that date. </a:t>
            </a:r>
            <a:endParaRPr lang="en-US"/>
          </a:p>
          <a:p>
            <a:r>
              <a:rPr lang="en-US" baseline="0"/>
              <a:t>Make sure the class name for TK classes in the MyTeachingStrategies platform includes ‘TK’ as a part of it. Without this, we can’t do much other than considering the district incomplete if they don’t show 100%.</a:t>
            </a:r>
            <a:endParaRPr lang="en-US"/>
          </a:p>
          <a:p>
            <a:r>
              <a:rPr lang="en-US"/>
              <a:t>Also, ensure all TK students have the blue band associated with them. The blue band is for 4 year olds and each individual child record must be associated with the right color band for reports to show what’s appropriate for that age. If TK students are associated with the purple color band, which is for 5 year olds, then the data will be compared to what’s appropriate for 5 year olds and everything will be off. </a:t>
            </a: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D66AA3FC-0EAD-4A40-ADBB-E4EE01557051}" type="slidenum">
              <a:rPr lang="en-US" smtClean="0"/>
              <a:t>10</a:t>
            </a:fld>
            <a:endParaRPr lang="en-US"/>
          </a:p>
        </p:txBody>
      </p:sp>
    </p:spTree>
    <p:extLst>
      <p:ext uri="{BB962C8B-B14F-4D97-AF65-F5344CB8AC3E}">
        <p14:creationId xmlns:p14="http://schemas.microsoft.com/office/powerpoint/2010/main" val="3485347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10/18/2023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92805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Tree>
    <p:extLst>
      <p:ext uri="{BB962C8B-B14F-4D97-AF65-F5344CB8AC3E}">
        <p14:creationId xmlns:p14="http://schemas.microsoft.com/office/powerpoint/2010/main" val="80498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10/18/2023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319822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10/18/2023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130662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10/18/2023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7" r:id="rId3"/>
    <p:sldLayoutId id="2147483748" r:id="rId4"/>
    <p:sldLayoutId id="2147483749" r:id="rId5"/>
    <p:sldLayoutId id="2147483750" r:id="rId6"/>
    <p:sldLayoutId id="2147483751" r:id="rId7"/>
    <p:sldLayoutId id="2147483725" r:id="rId8"/>
    <p:sldLayoutId id="2147483746" r:id="rId9"/>
    <p:sldLayoutId id="2147483721" r:id="rId10"/>
    <p:sldLayoutId id="2147483720" r:id="rId11"/>
    <p:sldLayoutId id="2147483671" r:id="rId12"/>
    <p:sldLayoutId id="2147483674" r:id="rId13"/>
    <p:sldLayoutId id="2147483668" r:id="rId14"/>
    <p:sldLayoutId id="2147483669" r:id="rId15"/>
    <p:sldLayoutId id="2147483680" r:id="rId16"/>
    <p:sldLayoutId id="2147483677" r:id="rId17"/>
    <p:sldLayoutId id="2147483649" r:id="rId18"/>
    <p:sldLayoutId id="2147483718" r:id="rId19"/>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teachingstrategies.my.site.com/portal/s/article/How-do-I-edit-a-child-record-as-a-teacher"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teachingstrategies.my.site.com/portal/s/article/How-do-I-edit-a-child-record-as-an-administrato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urvey.alchemer.com/s3/6465191/Transitional-Kindergarten-Assessment-Profile"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mailto:Yoona.park@k12.wa.u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hyperlink" Target="https://wa.portal.cambiumast.com/known-issues" TargetMode="External"/><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cambiumast.us17.list-manage.com/subscribe?u=03bc78f25f4b8e4329a828d42&amp;id=f661aea4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YIgEhP6AM"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hyperlink" Target="https://wa.portal.cambiumast.com/resources/user-guides/tide-test-information-distribution-engine" TargetMode="External"/><Relationship Id="rId4" Type="http://schemas.openxmlformats.org/officeDocument/2006/relationships/hyperlink" Target="https://wa.portal.cambiumast.com/resources/srs/srs-smarter-reporting-system-introductory-guid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hyperlink" Target="https://wa.portal.cambiumast.com/en/resources/checklists/checklists-for-wcap-test-administration"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hyperlink" Target="https://teachingstrategies.sharefile.com/share/view/sa6ee434593a749bc84fb5c7d8dd2edc7"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hyperlink" Target="https://ospi.k12.wa.us/student-success/testing/state-testing/washington-kindergarten-inventory-developing-skills-wakids/wakids-contacts&#8203;"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a:t>SY 2023–24</a:t>
            </a:r>
          </a:p>
          <a:p>
            <a:r>
              <a:rPr lang="en-US"/>
              <a:t>Update #3</a:t>
            </a:r>
          </a:p>
          <a:p>
            <a:r>
              <a:rPr lang="en-US"/>
              <a:t>October 18, 2023</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10/18/2023</a:t>
            </a:r>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atin typeface="Segoe UI"/>
                <a:cs typeface="Segoe UI"/>
              </a:rPr>
              <a:t>Impact of Transition to Kindergarten (TK)</a:t>
            </a:r>
          </a:p>
        </p:txBody>
      </p:sp>
      <p:sp>
        <p:nvSpPr>
          <p:cNvPr id="7" name="Content Placeholder 6"/>
          <p:cNvSpPr>
            <a:spLocks noGrp="1"/>
          </p:cNvSpPr>
          <p:nvPr>
            <p:ph idx="1"/>
          </p:nvPr>
        </p:nvSpPr>
        <p:spPr/>
        <p:txBody>
          <a:bodyPr vert="horz" lIns="91440" tIns="45720" rIns="91440" bIns="45720" rtlCol="0" anchor="t">
            <a:normAutofit lnSpcReduction="10000"/>
          </a:bodyPr>
          <a:lstStyle/>
          <a:p>
            <a:r>
              <a:rPr lang="en-US">
                <a:latin typeface="Segoe UI"/>
                <a:cs typeface="Segoe UI"/>
              </a:rPr>
              <a:t>Districts with TK: you may not see 100% completion.</a:t>
            </a:r>
          </a:p>
          <a:p>
            <a:r>
              <a:rPr lang="en-US">
                <a:latin typeface="Segoe UI"/>
                <a:cs typeface="Segoe UI"/>
              </a:rPr>
              <a:t>It is important to know which schools and teachers are responsible for TK.</a:t>
            </a:r>
          </a:p>
          <a:p>
            <a:r>
              <a:rPr lang="en-US">
                <a:latin typeface="Segoe UI"/>
                <a:cs typeface="Segoe UI"/>
              </a:rPr>
              <a:t>Let admins and teachers know when TK data is due. </a:t>
            </a:r>
            <a:endParaRPr lang="en-US"/>
          </a:p>
          <a:p>
            <a:r>
              <a:rPr lang="en-US">
                <a:latin typeface="Segoe UI"/>
                <a:cs typeface="Segoe UI"/>
              </a:rPr>
              <a:t>Include ‘TK’ as part of the class name.</a:t>
            </a:r>
          </a:p>
          <a:p>
            <a:r>
              <a:rPr lang="en-US">
                <a:latin typeface="Segoe UI"/>
                <a:cs typeface="Segoe UI"/>
              </a:rPr>
              <a:t>Change to blue color band for all TK students.</a:t>
            </a:r>
          </a:p>
          <a:p>
            <a:pPr lvl="1"/>
            <a:r>
              <a:rPr lang="en-US">
                <a:latin typeface="Segoe UI"/>
                <a:cs typeface="Segoe UI"/>
              </a:rPr>
              <a:t>If teachers are responsible for the task, check out </a:t>
            </a:r>
            <a:r>
              <a:rPr lang="en-US">
                <a:latin typeface="Segoe UI"/>
                <a:cs typeface="Segoe UI"/>
                <a:hlinkClick r:id="rId3"/>
              </a:rPr>
              <a:t>this support article</a:t>
            </a:r>
            <a:r>
              <a:rPr lang="en-US">
                <a:latin typeface="Segoe UI"/>
                <a:cs typeface="Segoe UI"/>
              </a:rPr>
              <a:t> to update the color band for each child.</a:t>
            </a:r>
          </a:p>
          <a:p>
            <a:pPr lvl="1"/>
            <a:r>
              <a:rPr lang="en-US">
                <a:latin typeface="Segoe UI"/>
                <a:cs typeface="Segoe UI"/>
              </a:rPr>
              <a:t>If administrators are responsible for the task, check out </a:t>
            </a:r>
            <a:r>
              <a:rPr lang="en-US">
                <a:latin typeface="Segoe UI"/>
                <a:cs typeface="Segoe UI"/>
                <a:hlinkClick r:id="rId4"/>
              </a:rPr>
              <a:t>this support article</a:t>
            </a:r>
            <a:r>
              <a:rPr lang="en-US">
                <a:latin typeface="Segoe UI"/>
                <a:cs typeface="Segoe UI"/>
              </a:rPr>
              <a:t> to update the color band for each child.</a:t>
            </a:r>
          </a:p>
          <a:p>
            <a:endParaRPr lang="en-US"/>
          </a:p>
          <a:p>
            <a:endParaRPr lang="en-US"/>
          </a:p>
        </p:txBody>
      </p:sp>
      <p:sp>
        <p:nvSpPr>
          <p:cNvPr id="4" name="Footer Placeholder 3"/>
          <p:cNvSpPr>
            <a:spLocks noGrp="1"/>
          </p:cNvSpPr>
          <p:nvPr>
            <p:ph type="ftr" sz="quarter" idx="3"/>
          </p:nvPr>
        </p:nvSpPr>
        <p:spPr/>
        <p:txBody>
          <a:bodyPr/>
          <a:lstStyle/>
          <a:p>
            <a:pPr algn="r"/>
            <a:r>
              <a:rPr lang="en-US"/>
              <a:t>Assessment and Student Information</a:t>
            </a:r>
          </a:p>
        </p:txBody>
      </p:sp>
      <p:sp>
        <p:nvSpPr>
          <p:cNvPr id="2" name="Date Placeholder 1"/>
          <p:cNvSpPr>
            <a:spLocks noGrp="1"/>
          </p:cNvSpPr>
          <p:nvPr>
            <p:ph type="dt" sz="half" idx="4294967295"/>
          </p:nvPr>
        </p:nvSpPr>
        <p:spPr>
          <a:xfrm>
            <a:off x="9309783" y="6253532"/>
            <a:ext cx="1531571" cy="367123"/>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atin typeface="Segoe UI"/>
              </a:rPr>
              <a:t>10/18/2023</a:t>
            </a:r>
            <a:endParaRPr lang="en-US"/>
          </a:p>
        </p:txBody>
      </p:sp>
      <p:sp>
        <p:nvSpPr>
          <p:cNvPr id="3" name="Slide Number Placeholder 2"/>
          <p:cNvSpPr>
            <a:spLocks noGrp="1"/>
          </p:cNvSpPr>
          <p:nvPr>
            <p:ph type="sldNum" sz="quarter" idx="4"/>
          </p:nvPr>
        </p:nvSpPr>
        <p:spPr/>
        <p:txBody>
          <a:bodyPr/>
          <a:lstStyle/>
          <a:p>
            <a:fld id="{65248FEF-978F-4B24-93F3-B987601DAD06}" type="slidenum">
              <a:rPr lang="en-US" smtClean="0"/>
              <a:pPr/>
              <a:t>10</a:t>
            </a:fld>
            <a:endParaRPr lang="en-US"/>
          </a:p>
        </p:txBody>
      </p:sp>
    </p:spTree>
    <p:extLst>
      <p:ext uri="{BB962C8B-B14F-4D97-AF65-F5344CB8AC3E}">
        <p14:creationId xmlns:p14="http://schemas.microsoft.com/office/powerpoint/2010/main" val="461646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TK Reminders</a:t>
            </a:r>
          </a:p>
        </p:txBody>
      </p:sp>
      <p:sp>
        <p:nvSpPr>
          <p:cNvPr id="6" name="Content Placeholder 5"/>
          <p:cNvSpPr>
            <a:spLocks noGrp="1"/>
          </p:cNvSpPr>
          <p:nvPr>
            <p:ph idx="1"/>
          </p:nvPr>
        </p:nvSpPr>
        <p:spPr/>
        <p:txBody>
          <a:bodyPr vert="horz" lIns="91440" tIns="45720" rIns="91440" bIns="45720" rtlCol="0" anchor="t">
            <a:normAutofit/>
          </a:bodyPr>
          <a:lstStyle/>
          <a:p>
            <a:r>
              <a:rPr lang="en-US">
                <a:latin typeface="Segoe UI"/>
                <a:cs typeface="Segoe UI"/>
              </a:rPr>
              <a:t>Please fill out the </a:t>
            </a:r>
            <a:r>
              <a:rPr lang="en-US">
                <a:latin typeface="Segoe UI"/>
                <a:cs typeface="Segoe UI"/>
                <a:hlinkClick r:id="rId3"/>
              </a:rPr>
              <a:t>survey</a:t>
            </a:r>
            <a:r>
              <a:rPr lang="en-US">
                <a:latin typeface="Segoe UI"/>
                <a:cs typeface="Segoe UI"/>
              </a:rPr>
              <a:t> for us if you haven’t yet.</a:t>
            </a:r>
          </a:p>
          <a:p>
            <a:pPr lvl="1">
              <a:buFont typeface="Courier New" panose="02070309020205020404" pitchFamily="49" charset="0"/>
              <a:buChar char="o"/>
            </a:pPr>
            <a:r>
              <a:rPr lang="en-US"/>
              <a:t>Changes to your plan? Please fill out the survey again or email  </a:t>
            </a:r>
            <a:r>
              <a:rPr lang="en-US">
                <a:hlinkClick r:id="rId4"/>
              </a:rPr>
              <a:t>Yoona.park@k12.wa.us</a:t>
            </a:r>
            <a:r>
              <a:rPr lang="en-US"/>
              <a:t> </a:t>
            </a:r>
          </a:p>
          <a:p>
            <a:r>
              <a:rPr lang="en-US">
                <a:latin typeface="Segoe UI"/>
                <a:cs typeface="Segoe UI"/>
              </a:rPr>
              <a:t>TK WaKIDS data is due 10 weeks from the program start date.</a:t>
            </a:r>
          </a:p>
          <a:p>
            <a:r>
              <a:rPr lang="en-US">
                <a:latin typeface="Segoe UI"/>
                <a:cs typeface="Segoe UI"/>
              </a:rPr>
              <a:t>Please report correct TK enrollment data in CEDARS.</a:t>
            </a:r>
          </a:p>
          <a:p>
            <a:pPr lvl="1">
              <a:buFont typeface="Courier New" panose="02070309020205020404" pitchFamily="49" charset="0"/>
              <a:buChar char="o"/>
            </a:pPr>
            <a:r>
              <a:rPr lang="en-US">
                <a:latin typeface="Segoe UI"/>
                <a:cs typeface="Segoe UI"/>
              </a:rPr>
              <a:t>Program code 67.</a:t>
            </a:r>
          </a:p>
          <a:p>
            <a:r>
              <a:rPr lang="en-US">
                <a:latin typeface="Segoe UI"/>
                <a:cs typeface="Segoe UI"/>
              </a:rPr>
              <a:t>TK is a separate grade level in P223 reports. If you have questions about this, please reach out to Becky McLean</a:t>
            </a:r>
          </a:p>
          <a:p>
            <a:pPr lvl="1"/>
            <a:r>
              <a:rPr lang="en-US">
                <a:latin typeface="Segoe UI"/>
                <a:cs typeface="Segoe UI"/>
              </a:rPr>
              <a:t>becky.mclean@k12.wa.us </a:t>
            </a:r>
            <a:endParaRPr lang="en-US"/>
          </a:p>
          <a:p>
            <a:endParaRPr lang="en-US"/>
          </a:p>
        </p:txBody>
      </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60796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10/18/2023</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Assessment and Student Information</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12</a:t>
            </a:fld>
            <a:endParaRPr lang="en-US"/>
          </a:p>
        </p:txBody>
      </p:sp>
    </p:spTree>
    <p:extLst>
      <p:ext uri="{BB962C8B-B14F-4D97-AF65-F5344CB8AC3E}">
        <p14:creationId xmlns:p14="http://schemas.microsoft.com/office/powerpoint/2010/main" val="1708496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0D2B2D6-DA3F-E9C9-548F-C6212C416A33}"/>
              </a:ext>
            </a:extLst>
          </p:cNvPr>
          <p:cNvSpPr>
            <a:spLocks noGrp="1"/>
          </p:cNvSpPr>
          <p:nvPr>
            <p:ph type="dt" sz="half" idx="10"/>
          </p:nvPr>
        </p:nvSpPr>
        <p:spPr/>
        <p:txBody>
          <a:bodyPr/>
          <a:lstStyle/>
          <a:p>
            <a:pPr algn="ctr"/>
            <a:r>
              <a:rPr lang="en-US"/>
              <a:t>10/18/2023</a:t>
            </a:r>
          </a:p>
        </p:txBody>
      </p:sp>
      <p:sp>
        <p:nvSpPr>
          <p:cNvPr id="5" name="Footer Placeholder 4">
            <a:extLst>
              <a:ext uri="{FF2B5EF4-FFF2-40B4-BE49-F238E27FC236}">
                <a16:creationId xmlns:a16="http://schemas.microsoft.com/office/drawing/2014/main" id="{338C4506-7F66-E60A-642D-B4D228F0FD43}"/>
              </a:ext>
            </a:extLst>
          </p:cNvPr>
          <p:cNvSpPr>
            <a:spLocks noGrp="1"/>
          </p:cNvSpPr>
          <p:nvPr>
            <p:ph type="ftr" sz="quarter" idx="3"/>
          </p:nvPr>
        </p:nvSpPr>
        <p:spPr/>
        <p:txBody>
          <a:bodyPr/>
          <a:lstStyle/>
          <a:p>
            <a:pPr algn="r"/>
            <a:r>
              <a:rPr lang="en-US"/>
              <a:t>Assessment and Student Information</a:t>
            </a:r>
          </a:p>
        </p:txBody>
      </p:sp>
      <p:sp>
        <p:nvSpPr>
          <p:cNvPr id="6" name="Slide Number Placeholder 5">
            <a:extLst>
              <a:ext uri="{FF2B5EF4-FFF2-40B4-BE49-F238E27FC236}">
                <a16:creationId xmlns:a16="http://schemas.microsoft.com/office/drawing/2014/main" id="{9AD2AA1B-CEE4-D596-A64A-7B5F17A703B6}"/>
              </a:ext>
            </a:extLst>
          </p:cNvPr>
          <p:cNvSpPr>
            <a:spLocks noGrp="1"/>
          </p:cNvSpPr>
          <p:nvPr>
            <p:ph type="sldNum" sz="quarter" idx="4"/>
          </p:nvPr>
        </p:nvSpPr>
        <p:spPr/>
        <p:txBody>
          <a:bodyPr/>
          <a:lstStyle/>
          <a:p>
            <a:fld id="{65248FEF-978F-4B24-93F3-B987601DAD06}" type="slidenum">
              <a:rPr lang="en-US" smtClean="0"/>
              <a:pPr/>
              <a:t>13</a:t>
            </a:fld>
            <a:endParaRPr lang="en-US"/>
          </a:p>
        </p:txBody>
      </p:sp>
    </p:spTree>
    <p:extLst>
      <p:ext uri="{BB962C8B-B14F-4D97-AF65-F5344CB8AC3E}">
        <p14:creationId xmlns:p14="http://schemas.microsoft.com/office/powerpoint/2010/main" val="30611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4B428-FAAA-9036-B6F0-7EFB9AB4133C}"/>
              </a:ext>
            </a:extLst>
          </p:cNvPr>
          <p:cNvSpPr>
            <a:spLocks noGrp="1"/>
          </p:cNvSpPr>
          <p:nvPr>
            <p:ph type="dt" sz="half" idx="10"/>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0CD29FD5-3DCE-8187-47E4-ECAC81540CB0}"/>
              </a:ext>
            </a:extLst>
          </p:cNvPr>
          <p:cNvSpPr>
            <a:spLocks noGrp="1"/>
          </p:cNvSpPr>
          <p:nvPr>
            <p:ph type="sldNum" sz="quarter" idx="4"/>
          </p:nvPr>
        </p:nvSpPr>
        <p:spPr/>
        <p:txBody>
          <a:bodyPr/>
          <a:lstStyle/>
          <a:p>
            <a:fld id="{65248FEF-978F-4B24-93F3-B987601DAD06}" type="slidenum">
              <a:rPr lang="en-US" smtClean="0"/>
              <a:pPr/>
              <a:t>14</a:t>
            </a:fld>
            <a:endParaRPr lang="en-US"/>
          </a:p>
        </p:txBody>
      </p:sp>
      <p:sp>
        <p:nvSpPr>
          <p:cNvPr id="4" name="Footer Placeholder 3">
            <a:extLst>
              <a:ext uri="{FF2B5EF4-FFF2-40B4-BE49-F238E27FC236}">
                <a16:creationId xmlns:a16="http://schemas.microsoft.com/office/drawing/2014/main" id="{F67E8F70-06B3-653F-AB20-E1A20B5558BA}"/>
              </a:ext>
            </a:extLst>
          </p:cNvPr>
          <p:cNvSpPr>
            <a:spLocks noGrp="1"/>
          </p:cNvSpPr>
          <p:nvPr>
            <p:ph type="ftr" sz="quarter" idx="3"/>
          </p:nvPr>
        </p:nvSpPr>
        <p:spPr/>
        <p:txBody>
          <a:bodyPr/>
          <a:lstStyle/>
          <a:p>
            <a:pPr algn="r"/>
            <a:r>
              <a:rPr lang="en-US"/>
              <a:t>Assessment and Student Information</a:t>
            </a:r>
          </a:p>
        </p:txBody>
      </p:sp>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936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D3CAA-65F4-A969-B80F-5A1FA5175AFF}"/>
              </a:ext>
            </a:extLst>
          </p:cNvPr>
          <p:cNvSpPr>
            <a:spLocks noGrp="1"/>
          </p:cNvSpPr>
          <p:nvPr>
            <p:ph type="dt" sz="half" idx="10"/>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1A89385B-1020-5149-373B-3A12E5ACF4AE}"/>
              </a:ext>
            </a:extLst>
          </p:cNvPr>
          <p:cNvSpPr>
            <a:spLocks noGrp="1"/>
          </p:cNvSpPr>
          <p:nvPr>
            <p:ph type="sldNum" sz="quarter" idx="4"/>
          </p:nvPr>
        </p:nvSpPr>
        <p:spPr/>
        <p:txBody>
          <a:bodyPr/>
          <a:lstStyle/>
          <a:p>
            <a:fld id="{65248FEF-978F-4B24-93F3-B987601DAD06}" type="slidenum">
              <a:rPr lang="en-US" smtClean="0"/>
              <a:pPr/>
              <a:t>15</a:t>
            </a:fld>
            <a:endParaRPr lang="en-US"/>
          </a:p>
        </p:txBody>
      </p:sp>
      <p:sp>
        <p:nvSpPr>
          <p:cNvPr id="4" name="Footer Placeholder 3">
            <a:extLst>
              <a:ext uri="{FF2B5EF4-FFF2-40B4-BE49-F238E27FC236}">
                <a16:creationId xmlns:a16="http://schemas.microsoft.com/office/drawing/2014/main" id="{45C1BCA9-7150-5DC1-EE69-3234B5750B63}"/>
              </a:ext>
            </a:extLst>
          </p:cNvPr>
          <p:cNvSpPr>
            <a:spLocks noGrp="1"/>
          </p:cNvSpPr>
          <p:nvPr>
            <p:ph type="ftr" sz="quarter" idx="3"/>
          </p:nvPr>
        </p:nvSpPr>
        <p:spPr/>
        <p:txBody>
          <a:bodyPr/>
          <a:lstStyle/>
          <a:p>
            <a:pPr algn="r"/>
            <a:r>
              <a:rPr lang="en-US"/>
              <a:t>Assessment and Student Information</a:t>
            </a:r>
          </a:p>
        </p:txBody>
      </p:sp>
      <p:sp>
        <p:nvSpPr>
          <p:cNvPr id="7" name="Title 6">
            <a:extLst>
              <a:ext uri="{FF2B5EF4-FFF2-40B4-BE49-F238E27FC236}">
                <a16:creationId xmlns:a16="http://schemas.microsoft.com/office/drawing/2014/main" id="{BB161F35-CFEF-AFF9-69F3-CC04F545F658}"/>
              </a:ext>
            </a:extLst>
          </p:cNvPr>
          <p:cNvSpPr>
            <a:spLocks noGrp="1"/>
          </p:cNvSpPr>
          <p:nvPr>
            <p:ph type="title"/>
          </p:nvPr>
        </p:nvSpPr>
        <p:spPr/>
        <p:txBody>
          <a:bodyPr/>
          <a:lstStyle/>
          <a:p>
            <a:r>
              <a:rPr lang="en-US"/>
              <a:t>Technology</a:t>
            </a:r>
          </a:p>
        </p:txBody>
      </p:sp>
    </p:spTree>
    <p:extLst>
      <p:ext uri="{BB962C8B-B14F-4D97-AF65-F5344CB8AC3E}">
        <p14:creationId xmlns:p14="http://schemas.microsoft.com/office/powerpoint/2010/main" val="1690354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3689-BAD8-C553-857F-66749D258C0D}"/>
              </a:ext>
            </a:extLst>
          </p:cNvPr>
          <p:cNvSpPr>
            <a:spLocks noGrp="1"/>
          </p:cNvSpPr>
          <p:nvPr>
            <p:ph type="title"/>
          </p:nvPr>
        </p:nvSpPr>
        <p:spPr/>
        <p:txBody>
          <a:bodyPr/>
          <a:lstStyle/>
          <a:p>
            <a:r>
              <a:rPr lang="en-US" sz="4400"/>
              <a:t>Strikethrough “Bug” Known Issues</a:t>
            </a:r>
            <a:endParaRPr lang="en-US"/>
          </a:p>
        </p:txBody>
      </p:sp>
      <p:sp>
        <p:nvSpPr>
          <p:cNvPr id="3" name="Content Placeholder 2">
            <a:extLst>
              <a:ext uri="{FF2B5EF4-FFF2-40B4-BE49-F238E27FC236}">
                <a16:creationId xmlns:a16="http://schemas.microsoft.com/office/drawing/2014/main" id="{D254FC6E-E604-F361-8CE5-5AC7189B451C}"/>
              </a:ext>
            </a:extLst>
          </p:cNvPr>
          <p:cNvSpPr>
            <a:spLocks noGrp="1"/>
          </p:cNvSpPr>
          <p:nvPr>
            <p:ph idx="1"/>
          </p:nvPr>
        </p:nvSpPr>
        <p:spPr/>
        <p:txBody>
          <a:bodyPr/>
          <a:lstStyle/>
          <a:p>
            <a:r>
              <a:rPr lang="en-US" sz="2800">
                <a:effectLst/>
                <a:latin typeface="Segoe UI" panose="020B0502040204020203" pitchFamily="34" charset="0"/>
                <a:ea typeface="Calibri" panose="020F0502020204030204" pitchFamily="34" charset="0"/>
              </a:rPr>
              <a:t>Cambium has identified and is working to resolve an issue with the strikethrough feature in the updated practice and training tests that were rolled out for the school year 2023–24. </a:t>
            </a:r>
            <a:endParaRPr lang="en-US"/>
          </a:p>
        </p:txBody>
      </p:sp>
      <p:sp>
        <p:nvSpPr>
          <p:cNvPr id="4" name="Date Placeholder 3">
            <a:extLst>
              <a:ext uri="{FF2B5EF4-FFF2-40B4-BE49-F238E27FC236}">
                <a16:creationId xmlns:a16="http://schemas.microsoft.com/office/drawing/2014/main" id="{F8CEE231-ED7F-670C-D85D-A9F78EBBC511}"/>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8F3FFDC5-9180-A3EE-3151-27834DE7BAE2}"/>
              </a:ext>
            </a:extLst>
          </p:cNvPr>
          <p:cNvSpPr>
            <a:spLocks noGrp="1"/>
          </p:cNvSpPr>
          <p:nvPr>
            <p:ph type="sldNum" sz="quarter" idx="4"/>
          </p:nvPr>
        </p:nvSpPr>
        <p:spPr/>
        <p:txBody>
          <a:bodyPr/>
          <a:lstStyle/>
          <a:p>
            <a:fld id="{65248FEF-978F-4B24-93F3-B987601DAD06}" type="slidenum">
              <a:rPr lang="en-US" smtClean="0"/>
              <a:pPr/>
              <a:t>16</a:t>
            </a:fld>
            <a:endParaRPr lang="en-US"/>
          </a:p>
        </p:txBody>
      </p:sp>
      <p:sp>
        <p:nvSpPr>
          <p:cNvPr id="6" name="Footer Placeholder 5">
            <a:extLst>
              <a:ext uri="{FF2B5EF4-FFF2-40B4-BE49-F238E27FC236}">
                <a16:creationId xmlns:a16="http://schemas.microsoft.com/office/drawing/2014/main" id="{2DA8D591-3A48-A184-FF26-C9E3378FDCF4}"/>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312384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FDC8-BC54-394F-769A-209ED6DA1984}"/>
              </a:ext>
            </a:extLst>
          </p:cNvPr>
          <p:cNvSpPr>
            <a:spLocks noGrp="1"/>
          </p:cNvSpPr>
          <p:nvPr>
            <p:ph type="title"/>
          </p:nvPr>
        </p:nvSpPr>
        <p:spPr/>
        <p:txBody>
          <a:bodyPr/>
          <a:lstStyle/>
          <a:p>
            <a:r>
              <a:rPr lang="en-US" dirty="0"/>
              <a:t>Finding the “Known Issues” on the WCAP Portal</a:t>
            </a:r>
          </a:p>
        </p:txBody>
      </p:sp>
      <p:sp>
        <p:nvSpPr>
          <p:cNvPr id="3" name="Content Placeholder 2">
            <a:extLst>
              <a:ext uri="{FF2B5EF4-FFF2-40B4-BE49-F238E27FC236}">
                <a16:creationId xmlns:a16="http://schemas.microsoft.com/office/drawing/2014/main" id="{B1B517DF-2BFB-5153-A25C-D3B01D60B8E9}"/>
              </a:ext>
            </a:extLst>
          </p:cNvPr>
          <p:cNvSpPr>
            <a:spLocks noGrp="1"/>
          </p:cNvSpPr>
          <p:nvPr>
            <p:ph idx="1"/>
          </p:nvPr>
        </p:nvSpPr>
        <p:spPr/>
        <p:txBody>
          <a:bodyPr/>
          <a:lstStyle/>
          <a:p>
            <a:r>
              <a:rPr lang="en-US"/>
              <a:t>Home =&gt; Search =&gt; Known Issues</a:t>
            </a:r>
          </a:p>
          <a:p>
            <a:r>
              <a:rPr lang="en-US"/>
              <a:t>Bookmark the </a:t>
            </a:r>
            <a:r>
              <a:rPr lang="en-US">
                <a:hlinkClick r:id="rId3"/>
              </a:rPr>
              <a:t>Known Issues page</a:t>
            </a:r>
            <a:endParaRPr lang="en-US"/>
          </a:p>
          <a:p>
            <a:r>
              <a:rPr lang="en-US"/>
              <a:t>Register for </a:t>
            </a:r>
            <a:r>
              <a:rPr lang="en-US">
                <a:hlinkClick r:id="rId4"/>
              </a:rPr>
              <a:t>Email Updates</a:t>
            </a:r>
            <a:endParaRPr lang="en-US"/>
          </a:p>
        </p:txBody>
      </p:sp>
      <p:sp>
        <p:nvSpPr>
          <p:cNvPr id="4" name="Date Placeholder 3">
            <a:extLst>
              <a:ext uri="{FF2B5EF4-FFF2-40B4-BE49-F238E27FC236}">
                <a16:creationId xmlns:a16="http://schemas.microsoft.com/office/drawing/2014/main" id="{B7E7BDB4-C6D2-2C0E-AE09-ED36BDAEF939}"/>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0BAD6C03-CC9C-9CF1-D30C-6CCA33D5D708}"/>
              </a:ext>
            </a:extLst>
          </p:cNvPr>
          <p:cNvSpPr>
            <a:spLocks noGrp="1"/>
          </p:cNvSpPr>
          <p:nvPr>
            <p:ph type="sldNum" sz="quarter" idx="4"/>
          </p:nvPr>
        </p:nvSpPr>
        <p:spPr/>
        <p:txBody>
          <a:bodyPr/>
          <a:lstStyle/>
          <a:p>
            <a:fld id="{65248FEF-978F-4B24-93F3-B987601DAD06}" type="slidenum">
              <a:rPr lang="en-US" smtClean="0"/>
              <a:pPr/>
              <a:t>17</a:t>
            </a:fld>
            <a:endParaRPr lang="en-US"/>
          </a:p>
        </p:txBody>
      </p:sp>
      <p:sp>
        <p:nvSpPr>
          <p:cNvPr id="6" name="Footer Placeholder 5">
            <a:extLst>
              <a:ext uri="{FF2B5EF4-FFF2-40B4-BE49-F238E27FC236}">
                <a16:creationId xmlns:a16="http://schemas.microsoft.com/office/drawing/2014/main" id="{41ED1263-691B-F157-D7AE-66D87E9EA832}"/>
              </a:ext>
            </a:extLst>
          </p:cNvPr>
          <p:cNvSpPr>
            <a:spLocks noGrp="1"/>
          </p:cNvSpPr>
          <p:nvPr>
            <p:ph type="ftr" sz="quarter" idx="3"/>
          </p:nvPr>
        </p:nvSpPr>
        <p:spPr/>
        <p:txBody>
          <a:bodyPr/>
          <a:lstStyle/>
          <a:p>
            <a:pPr algn="r"/>
            <a:r>
              <a:rPr lang="en-US"/>
              <a:t>Assessment and Student Information</a:t>
            </a:r>
          </a:p>
        </p:txBody>
      </p:sp>
      <p:pic>
        <p:nvPicPr>
          <p:cNvPr id="8" name="Picture 7" descr="Box showing search field on WCAP portal to search for &quot;Known Issues&quot;">
            <a:extLst>
              <a:ext uri="{FF2B5EF4-FFF2-40B4-BE49-F238E27FC236}">
                <a16:creationId xmlns:a16="http://schemas.microsoft.com/office/drawing/2014/main" id="{E4F0AA86-C4F4-A6C9-2102-E76E6278FCF7}"/>
              </a:ext>
            </a:extLst>
          </p:cNvPr>
          <p:cNvPicPr>
            <a:picLocks noChangeAspect="1"/>
          </p:cNvPicPr>
          <p:nvPr/>
        </p:nvPicPr>
        <p:blipFill>
          <a:blip r:embed="rId5"/>
          <a:stretch>
            <a:fillRect/>
          </a:stretch>
        </p:blipFill>
        <p:spPr>
          <a:xfrm>
            <a:off x="7583349" y="1536614"/>
            <a:ext cx="3258005" cy="1105054"/>
          </a:xfrm>
          <a:prstGeom prst="rect">
            <a:avLst/>
          </a:prstGeom>
          <a:ln>
            <a:noFill/>
          </a:ln>
          <a:effectLst>
            <a:outerShdw blurRad="190500" algn="tl" rotWithShape="0">
              <a:srgbClr val="000000">
                <a:alpha val="70000"/>
              </a:srgbClr>
            </a:outerShdw>
          </a:effectLst>
        </p:spPr>
      </p:pic>
      <p:pic>
        <p:nvPicPr>
          <p:cNvPr id="10" name="Picture 9" descr="Box showing the Known Issue page bookmarked">
            <a:extLst>
              <a:ext uri="{FF2B5EF4-FFF2-40B4-BE49-F238E27FC236}">
                <a16:creationId xmlns:a16="http://schemas.microsoft.com/office/drawing/2014/main" id="{2FEA17DF-4153-F7D5-19E6-5C33D2DC4258}"/>
              </a:ext>
            </a:extLst>
          </p:cNvPr>
          <p:cNvPicPr>
            <a:picLocks noChangeAspect="1"/>
          </p:cNvPicPr>
          <p:nvPr/>
        </p:nvPicPr>
        <p:blipFill>
          <a:blip r:embed="rId6"/>
          <a:stretch>
            <a:fillRect/>
          </a:stretch>
        </p:blipFill>
        <p:spPr>
          <a:xfrm>
            <a:off x="7169426" y="2930679"/>
            <a:ext cx="4038799" cy="2353901"/>
          </a:xfrm>
          <a:prstGeom prst="rect">
            <a:avLst/>
          </a:prstGeom>
          <a:ln>
            <a:noFill/>
          </a:ln>
          <a:effectLst>
            <a:outerShdw blurRad="190500" algn="tl" rotWithShape="0">
              <a:srgbClr val="000000">
                <a:alpha val="70000"/>
              </a:srgbClr>
            </a:outerShdw>
          </a:effectLst>
        </p:spPr>
      </p:pic>
      <p:pic>
        <p:nvPicPr>
          <p:cNvPr id="9" name="Picture 8" descr="Box showing Register For Email Updates link on the WCAP portal. ">
            <a:extLst>
              <a:ext uri="{FF2B5EF4-FFF2-40B4-BE49-F238E27FC236}">
                <a16:creationId xmlns:a16="http://schemas.microsoft.com/office/drawing/2014/main" id="{654B8040-C5AF-1CE7-48E3-667459BFD4B8}"/>
              </a:ext>
            </a:extLst>
          </p:cNvPr>
          <p:cNvPicPr>
            <a:picLocks noChangeAspect="1"/>
          </p:cNvPicPr>
          <p:nvPr/>
        </p:nvPicPr>
        <p:blipFill>
          <a:blip r:embed="rId7"/>
          <a:stretch>
            <a:fillRect/>
          </a:stretch>
        </p:blipFill>
        <p:spPr>
          <a:xfrm>
            <a:off x="612697" y="4107629"/>
            <a:ext cx="6411154" cy="1287214"/>
          </a:xfrm>
          <a:prstGeom prst="rect">
            <a:avLst/>
          </a:prstGeom>
          <a:ln>
            <a:noFill/>
          </a:ln>
          <a:effectLst>
            <a:outerShdw blurRad="190500" algn="tl" rotWithShape="0">
              <a:srgbClr val="000000">
                <a:alpha val="70000"/>
              </a:srgbClr>
            </a:outerShdw>
          </a:effectLst>
        </p:spPr>
      </p:pic>
      <p:sp>
        <p:nvSpPr>
          <p:cNvPr id="11" name="Rectangle 10" descr="Highlighted tab on WCAP portal. When clicked it allows users to sign up for email updates. ">
            <a:extLst>
              <a:ext uri="{FF2B5EF4-FFF2-40B4-BE49-F238E27FC236}">
                <a16:creationId xmlns:a16="http://schemas.microsoft.com/office/drawing/2014/main" id="{86C4EAB7-8B3C-AF88-5AAD-F59E12015D52}"/>
              </a:ext>
            </a:extLst>
          </p:cNvPr>
          <p:cNvSpPr/>
          <p:nvPr/>
        </p:nvSpPr>
        <p:spPr>
          <a:xfrm>
            <a:off x="5155096" y="4107629"/>
            <a:ext cx="1603513" cy="41136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7233852-E3BC-2365-64CE-DADC29BE844C}"/>
              </a:ext>
              <a:ext uri="{C183D7F6-B498-43B3-948B-1728B52AA6E4}">
                <adec:decorative xmlns:adec="http://schemas.microsoft.com/office/drawing/2017/decorative" val="1"/>
              </a:ext>
            </a:extLst>
          </p:cNvPr>
          <p:cNvCxnSpPr/>
          <p:nvPr/>
        </p:nvCxnSpPr>
        <p:spPr>
          <a:xfrm>
            <a:off x="6758609" y="1987826"/>
            <a:ext cx="72886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EDAFC0E6-F5D7-0453-A309-5CFB33D61177}"/>
              </a:ext>
              <a:ext uri="{C183D7F6-B498-43B3-948B-1728B52AA6E4}">
                <adec:decorative xmlns:adec="http://schemas.microsoft.com/office/drawing/2017/decorative" val="1"/>
              </a:ext>
            </a:extLst>
          </p:cNvPr>
          <p:cNvCxnSpPr>
            <a:cxnSpLocks/>
          </p:cNvCxnSpPr>
          <p:nvPr/>
        </p:nvCxnSpPr>
        <p:spPr>
          <a:xfrm>
            <a:off x="6029740" y="2937305"/>
            <a:ext cx="1351721" cy="2962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0D04B028-087C-F753-7490-B62DBD3B9B8A}"/>
              </a:ext>
              <a:ext uri="{C183D7F6-B498-43B3-948B-1728B52AA6E4}">
                <adec:decorative xmlns:adec="http://schemas.microsoft.com/office/drawing/2017/decorative" val="1"/>
              </a:ext>
            </a:extLst>
          </p:cNvPr>
          <p:cNvCxnSpPr>
            <a:cxnSpLocks/>
          </p:cNvCxnSpPr>
          <p:nvPr/>
        </p:nvCxnSpPr>
        <p:spPr>
          <a:xfrm>
            <a:off x="2676939" y="3233530"/>
            <a:ext cx="2478157" cy="8740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5798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F828-8DC8-5A48-8E3D-70EB9A004297}"/>
              </a:ext>
            </a:extLst>
          </p:cNvPr>
          <p:cNvSpPr>
            <a:spLocks noGrp="1"/>
          </p:cNvSpPr>
          <p:nvPr>
            <p:ph type="title"/>
          </p:nvPr>
        </p:nvSpPr>
        <p:spPr/>
        <p:txBody>
          <a:bodyPr/>
          <a:lstStyle/>
          <a:p>
            <a:r>
              <a:rPr lang="en-US">
                <a:latin typeface="Segoe UI"/>
                <a:cs typeface="Segoe UI"/>
              </a:rPr>
              <a:t>Cambium's new version of Secure Browser</a:t>
            </a:r>
          </a:p>
        </p:txBody>
      </p:sp>
      <p:sp>
        <p:nvSpPr>
          <p:cNvPr id="3" name="Content Placeholder 2">
            <a:extLst>
              <a:ext uri="{FF2B5EF4-FFF2-40B4-BE49-F238E27FC236}">
                <a16:creationId xmlns:a16="http://schemas.microsoft.com/office/drawing/2014/main" id="{C0EC1232-59F5-FF36-327F-50640248FD17}"/>
              </a:ext>
            </a:extLst>
          </p:cNvPr>
          <p:cNvSpPr>
            <a:spLocks noGrp="1"/>
          </p:cNvSpPr>
          <p:nvPr>
            <p:ph idx="1"/>
          </p:nvPr>
        </p:nvSpPr>
        <p:spPr/>
        <p:txBody>
          <a:bodyPr/>
          <a:lstStyle/>
          <a:p>
            <a:pPr marL="0" marR="0" fontAlgn="base">
              <a:spcBef>
                <a:spcPts val="0"/>
              </a:spcBef>
              <a:spcAft>
                <a:spcPts val="0"/>
              </a:spcAft>
            </a:pPr>
            <a:r>
              <a:rPr lang="en-US" sz="2800">
                <a:solidFill>
                  <a:srgbClr val="595959"/>
                </a:solidFill>
                <a:effectLst/>
                <a:latin typeface="Roboto" panose="02000000000000000000" pitchFamily="2" charset="0"/>
                <a:ea typeface="Calibri" panose="020F0502020204030204" pitchFamily="34" charset="0"/>
              </a:rPr>
              <a:t>At the end of this month, Cambium will be releasing a new Secure Browser version (16.5) for macOS13 and macOS14.  This browser must be downloaded and used by all students testing on macOS14 devices for the 2023–2024 school year. </a:t>
            </a:r>
          </a:p>
        </p:txBody>
      </p:sp>
      <p:sp>
        <p:nvSpPr>
          <p:cNvPr id="4" name="Date Placeholder 3">
            <a:extLst>
              <a:ext uri="{FF2B5EF4-FFF2-40B4-BE49-F238E27FC236}">
                <a16:creationId xmlns:a16="http://schemas.microsoft.com/office/drawing/2014/main" id="{006C3041-595E-2DD7-C87B-C3EDD2071043}"/>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B4DC5828-583A-B037-6438-A4ECCCB3EFF4}"/>
              </a:ext>
            </a:extLst>
          </p:cNvPr>
          <p:cNvSpPr>
            <a:spLocks noGrp="1"/>
          </p:cNvSpPr>
          <p:nvPr>
            <p:ph type="sldNum" sz="quarter" idx="4"/>
          </p:nvPr>
        </p:nvSpPr>
        <p:spPr/>
        <p:txBody>
          <a:bodyPr/>
          <a:lstStyle/>
          <a:p>
            <a:fld id="{65248FEF-978F-4B24-93F3-B987601DAD06}" type="slidenum">
              <a:rPr lang="en-US" smtClean="0"/>
              <a:pPr/>
              <a:t>18</a:t>
            </a:fld>
            <a:endParaRPr lang="en-US"/>
          </a:p>
        </p:txBody>
      </p:sp>
      <p:sp>
        <p:nvSpPr>
          <p:cNvPr id="6" name="Footer Placeholder 5">
            <a:extLst>
              <a:ext uri="{FF2B5EF4-FFF2-40B4-BE49-F238E27FC236}">
                <a16:creationId xmlns:a16="http://schemas.microsoft.com/office/drawing/2014/main" id="{1FC2D0B6-E120-0C39-BB07-05733B5B2F94}"/>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055200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1DDF-DF64-B43E-CF1E-22CD50A520FD}"/>
              </a:ext>
            </a:extLst>
          </p:cNvPr>
          <p:cNvSpPr>
            <a:spLocks noGrp="1"/>
          </p:cNvSpPr>
          <p:nvPr>
            <p:ph type="title"/>
          </p:nvPr>
        </p:nvSpPr>
        <p:spPr/>
        <p:txBody>
          <a:bodyPr/>
          <a:lstStyle/>
          <a:p>
            <a:r>
              <a:rPr lang="en-US">
                <a:latin typeface="Segoe UI"/>
                <a:cs typeface="Segoe UI"/>
              </a:rPr>
              <a:t>DRC/WIDA:</a:t>
            </a:r>
            <a:br>
              <a:rPr lang="en-US"/>
            </a:br>
            <a:r>
              <a:rPr lang="en-US">
                <a:latin typeface="Segoe UI"/>
                <a:cs typeface="Segoe UI"/>
              </a:rPr>
              <a:t> iPad Secure Application Update Required</a:t>
            </a:r>
          </a:p>
          <a:p>
            <a:endParaRPr lang="en-US"/>
          </a:p>
        </p:txBody>
      </p:sp>
      <p:sp>
        <p:nvSpPr>
          <p:cNvPr id="3" name="Content Placeholder 2">
            <a:extLst>
              <a:ext uri="{FF2B5EF4-FFF2-40B4-BE49-F238E27FC236}">
                <a16:creationId xmlns:a16="http://schemas.microsoft.com/office/drawing/2014/main" id="{6EC6E13A-DEAE-4A7E-8EFB-CCC0CD832871}"/>
              </a:ext>
            </a:extLst>
          </p:cNvPr>
          <p:cNvSpPr>
            <a:spLocks noGrp="1"/>
          </p:cNvSpPr>
          <p:nvPr>
            <p:ph idx="1"/>
          </p:nvPr>
        </p:nvSpPr>
        <p:spPr/>
        <p:txBody>
          <a:bodyPr vert="horz" lIns="91440" tIns="45720" rIns="91440" bIns="45720" rtlCol="0" anchor="t">
            <a:normAutofit fontScale="92500" lnSpcReduction="10000"/>
          </a:bodyPr>
          <a:lstStyle/>
          <a:p>
            <a:r>
              <a:rPr lang="en-US">
                <a:latin typeface="Segoe UI"/>
                <a:cs typeface="Segoe UI"/>
              </a:rPr>
              <a:t>The newly released iOS version 17 contains a AutoFill feature that potentially affects writing responses in DRC INSIGHT</a:t>
            </a:r>
          </a:p>
          <a:p>
            <a:r>
              <a:rPr lang="en-US">
                <a:latin typeface="Segoe UI"/>
                <a:cs typeface="Segoe UI"/>
              </a:rPr>
              <a:t>Feature allows a student to "click and hold" in order to automatically fill contacts or passwords into the Writing response area</a:t>
            </a:r>
            <a:endParaRPr lang="en-US"/>
          </a:p>
          <a:p>
            <a:r>
              <a:rPr lang="en-US">
                <a:latin typeface="Segoe UI"/>
                <a:cs typeface="Segoe UI"/>
              </a:rPr>
              <a:t>New version release </a:t>
            </a:r>
            <a:r>
              <a:rPr lang="en-US" b="1">
                <a:latin typeface="Segoe UI"/>
                <a:cs typeface="Segoe UI"/>
              </a:rPr>
              <a:t>tonight </a:t>
            </a:r>
            <a:r>
              <a:rPr lang="en-US">
                <a:latin typeface="Segoe UI"/>
                <a:cs typeface="Segoe UI"/>
              </a:rPr>
              <a:t>of the DRC INSIGHT iPad Secure Application (14.1) which will disable the iOS AutoFill feature</a:t>
            </a:r>
            <a:endParaRPr lang="en-US"/>
          </a:p>
          <a:p>
            <a:r>
              <a:rPr lang="en-US">
                <a:latin typeface="Segoe UI"/>
                <a:cs typeface="Segoe UI"/>
              </a:rPr>
              <a:t>Additionally, on the evening of </a:t>
            </a:r>
            <a:r>
              <a:rPr lang="en-US" b="1">
                <a:latin typeface="Segoe UI"/>
                <a:cs typeface="Segoe UI"/>
              </a:rPr>
              <a:t>October 26, 2023</a:t>
            </a:r>
            <a:r>
              <a:rPr lang="en-US">
                <a:latin typeface="Segoe UI"/>
                <a:cs typeface="Segoe UI"/>
              </a:rPr>
              <a:t>, DRC will force this update on iPad devices and sites will only be able to test on iPad devices if they are running version 14.1. No other testing device type will receive an update. The issue and resolution is specific to iPad devices </a:t>
            </a:r>
            <a:r>
              <a:rPr lang="en-US" b="1">
                <a:latin typeface="Segoe UI"/>
                <a:cs typeface="Segoe UI"/>
              </a:rPr>
              <a:t>only</a:t>
            </a:r>
            <a:endParaRPr lang="en-US"/>
          </a:p>
          <a:p>
            <a:endParaRPr lang="en-US">
              <a:latin typeface="Segoe UI"/>
              <a:cs typeface="Segoe UI"/>
            </a:endParaRPr>
          </a:p>
        </p:txBody>
      </p:sp>
      <p:sp>
        <p:nvSpPr>
          <p:cNvPr id="4" name="Date Placeholder 3">
            <a:extLst>
              <a:ext uri="{FF2B5EF4-FFF2-40B4-BE49-F238E27FC236}">
                <a16:creationId xmlns:a16="http://schemas.microsoft.com/office/drawing/2014/main" id="{BB3F68D0-C7AF-1338-B2DA-D7C76B34F78C}"/>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EE65AFEF-F63A-B886-4937-EE1BEA7D128D}"/>
              </a:ext>
            </a:extLst>
          </p:cNvPr>
          <p:cNvSpPr>
            <a:spLocks noGrp="1"/>
          </p:cNvSpPr>
          <p:nvPr>
            <p:ph type="sldNum" sz="quarter" idx="4"/>
          </p:nvPr>
        </p:nvSpPr>
        <p:spPr/>
        <p:txBody>
          <a:bodyPr/>
          <a:lstStyle/>
          <a:p>
            <a:fld id="{65248FEF-978F-4B24-93F3-B987601DAD06}" type="slidenum">
              <a:rPr lang="en-US" smtClean="0"/>
              <a:pPr/>
              <a:t>19</a:t>
            </a:fld>
            <a:endParaRPr lang="en-US"/>
          </a:p>
        </p:txBody>
      </p:sp>
      <p:sp>
        <p:nvSpPr>
          <p:cNvPr id="6" name="Footer Placeholder 5">
            <a:extLst>
              <a:ext uri="{FF2B5EF4-FFF2-40B4-BE49-F238E27FC236}">
                <a16:creationId xmlns:a16="http://schemas.microsoft.com/office/drawing/2014/main" id="{0ED855CE-DB82-E418-589E-E518A4F80D68}"/>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231349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a:t>Assessment and Student Information</a:t>
            </a:r>
          </a:p>
        </p:txBody>
      </p:sp>
      <p:sp>
        <p:nvSpPr>
          <p:cNvPr id="5" name="Date Placeholder 4">
            <a:extLst>
              <a:ext uri="{FF2B5EF4-FFF2-40B4-BE49-F238E27FC236}">
                <a16:creationId xmlns:a16="http://schemas.microsoft.com/office/drawing/2014/main" id="{162F324B-EF03-42AF-BB24-2A472A47760C}"/>
              </a:ext>
              <a:ext uri="{C183D7F6-B498-43B3-948B-1728B52AA6E4}">
                <adec:decorative xmlns:adec="http://schemas.microsoft.com/office/drawing/2017/decorative" val="1"/>
              </a:ext>
            </a:extLst>
          </p:cNvPr>
          <p:cNvSpPr>
            <a:spLocks noGrp="1"/>
          </p:cNvSpPr>
          <p:nvPr>
            <p:ph type="title" idx="4294967295"/>
          </p:nvPr>
        </p:nvSpPr>
        <p:spPr>
          <a:xfrm>
            <a:off x="9517063" y="6161088"/>
            <a:ext cx="1531937" cy="422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451037-43D6-455E-8057-8127E7D9D074}" type="datetime1">
              <a:rPr kumimoji="0" lang="en-US" sz="1600" b="0" i="0" u="none" strike="noStrike" kern="1200" cap="none" spc="0" normalizeH="0" baseline="0" noProof="0" smtClean="0">
                <a:ln>
                  <a:noFill/>
                </a:ln>
                <a:solidFill>
                  <a:srgbClr val="40403D"/>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10/23/2023</a:t>
            </a:fld>
            <a:endParaRPr kumimoji="0" lang="en-US" sz="1600" b="0" i="0" u="none" strike="noStrike" kern="1200" cap="none" spc="0" normalizeH="0" baseline="0" noProof="0">
              <a:ln>
                <a:noFill/>
              </a:ln>
              <a:solidFill>
                <a:srgbClr val="40403D"/>
              </a:solidFill>
              <a:effectLst/>
              <a:uLnTx/>
              <a:uFillTx/>
              <a:latin typeface="+mn-lt"/>
              <a:ea typeface="+mn-ea"/>
              <a:cs typeface="+mn-cs"/>
            </a:endParaRPr>
          </a:p>
        </p:txBody>
      </p:sp>
      <p:sp>
        <p:nvSpPr>
          <p:cNvPr id="3" name="Date Placeholder 2">
            <a:extLst>
              <a:ext uri="{FF2B5EF4-FFF2-40B4-BE49-F238E27FC236}">
                <a16:creationId xmlns:a16="http://schemas.microsoft.com/office/drawing/2014/main" id="{22FB888D-200D-4EA4-86EE-E41234735F8C}"/>
              </a:ext>
              <a:ext uri="{C183D7F6-B498-43B3-948B-1728B52AA6E4}">
                <adec:decorative xmlns:adec="http://schemas.microsoft.com/office/drawing/2017/decorative" val="0"/>
              </a:ext>
            </a:extLst>
          </p:cNvPr>
          <p:cNvSpPr>
            <a:spLocks noGrp="1"/>
          </p:cNvSpPr>
          <p:nvPr>
            <p:ph type="dt" sz="half" idx="11"/>
          </p:nvPr>
        </p:nvSpPr>
        <p:spPr/>
        <p:txBody>
          <a:bodyPr/>
          <a:lstStyle/>
          <a:p>
            <a:pPr algn="ctr"/>
            <a:r>
              <a:rPr lang="en-US"/>
              <a:t>10/18/2023</a:t>
            </a:r>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a:t>Assessment Development</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10/18/2023</a:t>
            </a:r>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Assessment and Student Information</a:t>
            </a:r>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20</a:t>
            </a:fld>
            <a:endParaRPr lang="en-US"/>
          </a:p>
        </p:txBody>
      </p:sp>
    </p:spTree>
    <p:extLst>
      <p:ext uri="{BB962C8B-B14F-4D97-AF65-F5344CB8AC3E}">
        <p14:creationId xmlns:p14="http://schemas.microsoft.com/office/powerpoint/2010/main" val="195212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49A007-684E-7860-7E10-4031EA238FB1}"/>
              </a:ext>
            </a:extLst>
          </p:cNvPr>
          <p:cNvSpPr>
            <a:spLocks noGrp="1"/>
          </p:cNvSpPr>
          <p:nvPr>
            <p:ph type="title"/>
          </p:nvPr>
        </p:nvSpPr>
        <p:spPr/>
        <p:txBody>
          <a:bodyPr/>
          <a:lstStyle/>
          <a:p>
            <a:r>
              <a:rPr lang="en-US"/>
              <a:t>Student Groups vs Rosters</a:t>
            </a:r>
          </a:p>
        </p:txBody>
      </p:sp>
      <p:sp>
        <p:nvSpPr>
          <p:cNvPr id="7" name="Content Placeholder 6">
            <a:extLst>
              <a:ext uri="{FF2B5EF4-FFF2-40B4-BE49-F238E27FC236}">
                <a16:creationId xmlns:a16="http://schemas.microsoft.com/office/drawing/2014/main" id="{B9D3377C-E7B8-3B90-A050-96C870AB04F5}"/>
              </a:ext>
            </a:extLst>
          </p:cNvPr>
          <p:cNvSpPr>
            <a:spLocks noGrp="1"/>
          </p:cNvSpPr>
          <p:nvPr>
            <p:ph idx="1"/>
          </p:nvPr>
        </p:nvSpPr>
        <p:spPr>
          <a:xfrm>
            <a:off x="838200" y="1825625"/>
            <a:ext cx="10909300" cy="4255861"/>
          </a:xfrm>
        </p:spPr>
        <p:txBody>
          <a:bodyPr numCol="2"/>
          <a:lstStyle/>
          <a:p>
            <a:pPr marL="0" indent="0">
              <a:buNone/>
            </a:pPr>
            <a:r>
              <a:rPr lang="en-US" b="1"/>
              <a:t>Student Groups</a:t>
            </a:r>
          </a:p>
          <a:p>
            <a:r>
              <a:rPr lang="en-US"/>
              <a:t>Used for SRS purposes.</a:t>
            </a:r>
          </a:p>
          <a:p>
            <a:r>
              <a:rPr lang="en-US"/>
              <a:t>Must upload in SRS.</a:t>
            </a:r>
          </a:p>
          <a:p>
            <a:r>
              <a:rPr lang="en-US"/>
              <a:t>Used to assign students to</a:t>
            </a:r>
            <a:br>
              <a:rPr lang="en-US"/>
            </a:br>
            <a:r>
              <a:rPr lang="en-US"/>
              <a:t>TAs (classroom teachers) so</a:t>
            </a:r>
            <a:br>
              <a:rPr lang="en-US"/>
            </a:br>
            <a:r>
              <a:rPr lang="en-US"/>
              <a:t>that teachers can see student test scores:</a:t>
            </a:r>
          </a:p>
          <a:p>
            <a:pPr lvl="1"/>
            <a:r>
              <a:rPr lang="en-US"/>
              <a:t>Individual scores</a:t>
            </a:r>
          </a:p>
          <a:p>
            <a:pPr lvl="1"/>
            <a:r>
              <a:rPr lang="en-US"/>
              <a:t>Target Reports</a:t>
            </a:r>
          </a:p>
          <a:p>
            <a:pPr marL="0" indent="0">
              <a:buNone/>
            </a:pPr>
            <a:r>
              <a:rPr lang="en-US" b="1"/>
              <a:t>Rosters</a:t>
            </a:r>
          </a:p>
          <a:p>
            <a:r>
              <a:rPr lang="en-US"/>
              <a:t>Used for </a:t>
            </a:r>
            <a:r>
              <a:rPr lang="en-US" i="1"/>
              <a:t>optional</a:t>
            </a:r>
            <a:r>
              <a:rPr lang="en-US"/>
              <a:t> TIDE purposes.</a:t>
            </a:r>
          </a:p>
          <a:p>
            <a:r>
              <a:rPr lang="en-US"/>
              <a:t>Upload in TIDE.</a:t>
            </a:r>
          </a:p>
          <a:p>
            <a:r>
              <a:rPr lang="en-US"/>
              <a:t>Used to print student test settings and student test </a:t>
            </a:r>
            <a:br>
              <a:rPr lang="en-US"/>
            </a:br>
            <a:r>
              <a:rPr lang="en-US"/>
              <a:t>tickets by</a:t>
            </a:r>
            <a:r>
              <a:rPr lang="en-US" i="1"/>
              <a:t> roster</a:t>
            </a:r>
            <a:r>
              <a:rPr lang="en-US"/>
              <a:t>. Other option is to print by </a:t>
            </a:r>
            <a:r>
              <a:rPr lang="en-US" i="1"/>
              <a:t>student list</a:t>
            </a:r>
            <a:r>
              <a:rPr lang="en-US"/>
              <a:t>.</a:t>
            </a:r>
          </a:p>
          <a:p>
            <a:r>
              <a:rPr lang="en-US"/>
              <a:t>Students do not need to be in a roster to take a test.</a:t>
            </a:r>
          </a:p>
        </p:txBody>
      </p:sp>
      <p:sp>
        <p:nvSpPr>
          <p:cNvPr id="2" name="Date Placeholder 1">
            <a:extLst>
              <a:ext uri="{FF2B5EF4-FFF2-40B4-BE49-F238E27FC236}">
                <a16:creationId xmlns:a16="http://schemas.microsoft.com/office/drawing/2014/main" id="{2FA4F793-737C-6335-421D-69C48F633392}"/>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EF8B8FD1-3563-8E0D-B851-38EF45EC16EF}"/>
              </a:ext>
            </a:extLst>
          </p:cNvPr>
          <p:cNvSpPr>
            <a:spLocks noGrp="1"/>
          </p:cNvSpPr>
          <p:nvPr>
            <p:ph type="sldNum" sz="quarter" idx="4"/>
          </p:nvPr>
        </p:nvSpPr>
        <p:spPr/>
        <p:txBody>
          <a:bodyPr/>
          <a:lstStyle/>
          <a:p>
            <a:fld id="{65248FEF-978F-4B24-93F3-B987601DAD06}" type="slidenum">
              <a:rPr lang="en-US" smtClean="0"/>
              <a:pPr/>
              <a:t>21</a:t>
            </a:fld>
            <a:endParaRPr lang="en-US"/>
          </a:p>
        </p:txBody>
      </p:sp>
      <p:sp>
        <p:nvSpPr>
          <p:cNvPr id="4" name="Footer Placeholder 3">
            <a:extLst>
              <a:ext uri="{FF2B5EF4-FFF2-40B4-BE49-F238E27FC236}">
                <a16:creationId xmlns:a16="http://schemas.microsoft.com/office/drawing/2014/main" id="{ED8564EE-81C2-7015-E36D-1BAF23EBC43A}"/>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582996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4A53E3-F7A9-577D-F122-73C838F7FD32}"/>
              </a:ext>
            </a:extLst>
          </p:cNvPr>
          <p:cNvSpPr>
            <a:spLocks noGrp="1"/>
          </p:cNvSpPr>
          <p:nvPr>
            <p:ph type="title"/>
          </p:nvPr>
        </p:nvSpPr>
        <p:spPr/>
        <p:txBody>
          <a:bodyPr/>
          <a:lstStyle/>
          <a:p>
            <a:r>
              <a:rPr lang="en-US"/>
              <a:t>Resources</a:t>
            </a:r>
          </a:p>
        </p:txBody>
      </p:sp>
      <p:sp>
        <p:nvSpPr>
          <p:cNvPr id="6" name="Content Placeholder 5">
            <a:extLst>
              <a:ext uri="{FF2B5EF4-FFF2-40B4-BE49-F238E27FC236}">
                <a16:creationId xmlns:a16="http://schemas.microsoft.com/office/drawing/2014/main" id="{A4B2D90A-B643-8392-5CAB-73721C34E65A}"/>
              </a:ext>
            </a:extLst>
          </p:cNvPr>
          <p:cNvSpPr>
            <a:spLocks noGrp="1"/>
          </p:cNvSpPr>
          <p:nvPr>
            <p:ph idx="1"/>
          </p:nvPr>
        </p:nvSpPr>
        <p:spPr/>
        <p:txBody>
          <a:bodyPr/>
          <a:lstStyle/>
          <a:p>
            <a:r>
              <a:rPr lang="en-US"/>
              <a:t>Student Groups</a:t>
            </a:r>
          </a:p>
          <a:p>
            <a:pPr lvl="1"/>
            <a:r>
              <a:rPr lang="en-US"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3"/>
              </a:rPr>
              <a:t>https://www.youtube.com/watch?v=-FYIgEhP6AM</a:t>
            </a:r>
            <a:endParaRPr lang="en-US"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endParaRPr>
          </a:p>
          <a:p>
            <a:pPr lvl="1"/>
            <a:r>
              <a:rPr lang="en-US" i="1"/>
              <a:t>SRS Introductory Guide</a:t>
            </a:r>
            <a:r>
              <a:rPr lang="en-US"/>
              <a:t> available in WCAP Portal </a:t>
            </a:r>
            <a:r>
              <a:rPr lang="en-US">
                <a:hlinkClick r:id="rId4"/>
              </a:rPr>
              <a:t>https://wa.portal.cambiumast.com/resources/srs/srs-smarter-reporting-system-introductory-guide</a:t>
            </a:r>
            <a:r>
              <a:rPr lang="en-US"/>
              <a:t> </a:t>
            </a:r>
          </a:p>
          <a:p>
            <a:pPr lvl="1"/>
            <a:endParaRPr lang="en-US"/>
          </a:p>
          <a:p>
            <a:r>
              <a:rPr lang="en-US"/>
              <a:t>Rosters</a:t>
            </a:r>
          </a:p>
          <a:p>
            <a:pPr lvl="1"/>
            <a:r>
              <a:rPr lang="en-US" i="1"/>
              <a:t>TIDE User Guide</a:t>
            </a:r>
            <a:r>
              <a:rPr lang="en-US"/>
              <a:t>, p. 26-29, available in WCAP Portal </a:t>
            </a:r>
            <a:r>
              <a:rPr lang="en-US">
                <a:hlinkClick r:id="rId5"/>
              </a:rPr>
              <a:t>https://wa.portal.cambiumast.com/resources/user-guides/tide-test-information-distribution-engine</a:t>
            </a:r>
            <a:r>
              <a:rPr lang="en-US"/>
              <a:t> </a:t>
            </a:r>
          </a:p>
        </p:txBody>
      </p:sp>
      <p:sp>
        <p:nvSpPr>
          <p:cNvPr id="2" name="Date Placeholder 1">
            <a:extLst>
              <a:ext uri="{FF2B5EF4-FFF2-40B4-BE49-F238E27FC236}">
                <a16:creationId xmlns:a16="http://schemas.microsoft.com/office/drawing/2014/main" id="{B322C387-3317-D592-C99D-58C653DF2837}"/>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80D6CF90-DDA8-EC21-EE3A-D31887029FA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32D7844D-8531-0779-9289-09F4A0E70C52}"/>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30283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49A007-684E-7860-7E10-4031EA238FB1}"/>
              </a:ext>
            </a:extLst>
          </p:cNvPr>
          <p:cNvSpPr>
            <a:spLocks noGrp="1"/>
          </p:cNvSpPr>
          <p:nvPr>
            <p:ph type="title"/>
          </p:nvPr>
        </p:nvSpPr>
        <p:spPr/>
        <p:txBody>
          <a:bodyPr/>
          <a:lstStyle/>
          <a:p>
            <a:r>
              <a:rPr lang="en-US"/>
              <a:t>Groups View vs School View</a:t>
            </a:r>
          </a:p>
        </p:txBody>
      </p:sp>
      <p:sp>
        <p:nvSpPr>
          <p:cNvPr id="7" name="Content Placeholder 6">
            <a:extLst>
              <a:ext uri="{FF2B5EF4-FFF2-40B4-BE49-F238E27FC236}">
                <a16:creationId xmlns:a16="http://schemas.microsoft.com/office/drawing/2014/main" id="{B9D3377C-E7B8-3B90-A050-96C870AB04F5}"/>
              </a:ext>
            </a:extLst>
          </p:cNvPr>
          <p:cNvSpPr>
            <a:spLocks noGrp="1"/>
          </p:cNvSpPr>
          <p:nvPr>
            <p:ph idx="1"/>
          </p:nvPr>
        </p:nvSpPr>
        <p:spPr>
          <a:xfrm>
            <a:off x="838200" y="1825625"/>
            <a:ext cx="10909300" cy="4255861"/>
          </a:xfrm>
        </p:spPr>
        <p:txBody>
          <a:bodyPr numCol="2">
            <a:normAutofit/>
          </a:bodyPr>
          <a:lstStyle/>
          <a:p>
            <a:pPr marL="0" indent="0">
              <a:buNone/>
            </a:pPr>
            <a:r>
              <a:rPr lang="en-US" b="1"/>
              <a:t>Groups</a:t>
            </a:r>
          </a:p>
          <a:p>
            <a:r>
              <a:rPr lang="en-US" u="sng"/>
              <a:t>Only</a:t>
            </a:r>
            <a:r>
              <a:rPr lang="en-US"/>
              <a:t> view TAs (classroom teachers) have.</a:t>
            </a:r>
          </a:p>
          <a:p>
            <a:r>
              <a:rPr lang="en-US"/>
              <a:t>See results for group, e.g.:</a:t>
            </a:r>
          </a:p>
          <a:p>
            <a:pPr lvl="1"/>
            <a:r>
              <a:rPr lang="en-US"/>
              <a:t>Individual scores</a:t>
            </a:r>
          </a:p>
          <a:p>
            <a:pPr lvl="1"/>
            <a:r>
              <a:rPr lang="en-US"/>
              <a:t>Target Reports (summative)</a:t>
            </a:r>
          </a:p>
          <a:p>
            <a:pPr lvl="1"/>
            <a:r>
              <a:rPr lang="en-US"/>
              <a:t>By Item/Distractor (interim)</a:t>
            </a:r>
          </a:p>
          <a:p>
            <a:r>
              <a:rPr lang="en-US"/>
              <a:t>Can be seen by other users who have student groups assigned</a:t>
            </a:r>
          </a:p>
          <a:p>
            <a:pPr marL="0" indent="0">
              <a:buNone/>
            </a:pPr>
            <a:r>
              <a:rPr lang="en-US" b="1"/>
              <a:t>School</a:t>
            </a:r>
          </a:p>
          <a:p>
            <a:r>
              <a:rPr lang="en-US"/>
              <a:t>View IS, SC, DA, DC roles have.</a:t>
            </a:r>
          </a:p>
          <a:p>
            <a:r>
              <a:rPr lang="en-US"/>
              <a:t>See results for entire grade level at the school, e.g.:</a:t>
            </a:r>
          </a:p>
          <a:p>
            <a:pPr lvl="1"/>
            <a:r>
              <a:rPr lang="en-US"/>
              <a:t>Individual scores</a:t>
            </a:r>
          </a:p>
          <a:p>
            <a:pPr lvl="1"/>
            <a:r>
              <a:rPr lang="en-US"/>
              <a:t>By Item/Distractor (interim)</a:t>
            </a:r>
          </a:p>
          <a:p>
            <a:pPr>
              <a:buFont typeface="Wingdings" panose="05000000000000000000" pitchFamily="2" charset="2"/>
              <a:buChar char="v"/>
            </a:pPr>
            <a:r>
              <a:rPr lang="en-US" sz="2400"/>
              <a:t>These users must use Custom Aggregate Reports for Target Reports.</a:t>
            </a:r>
          </a:p>
          <a:p>
            <a:endParaRPr lang="en-US"/>
          </a:p>
        </p:txBody>
      </p:sp>
      <p:sp>
        <p:nvSpPr>
          <p:cNvPr id="2" name="Date Placeholder 1">
            <a:extLst>
              <a:ext uri="{FF2B5EF4-FFF2-40B4-BE49-F238E27FC236}">
                <a16:creationId xmlns:a16="http://schemas.microsoft.com/office/drawing/2014/main" id="{2FA4F793-737C-6335-421D-69C48F633392}"/>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EF8B8FD1-3563-8E0D-B851-38EF45EC16EF}"/>
              </a:ext>
            </a:extLst>
          </p:cNvPr>
          <p:cNvSpPr>
            <a:spLocks noGrp="1"/>
          </p:cNvSpPr>
          <p:nvPr>
            <p:ph type="sldNum" sz="quarter" idx="4"/>
          </p:nvPr>
        </p:nvSpPr>
        <p:spPr/>
        <p:txBody>
          <a:bodyPr/>
          <a:lstStyle/>
          <a:p>
            <a:fld id="{65248FEF-978F-4B24-93F3-B987601DAD06}" type="slidenum">
              <a:rPr lang="en-US" smtClean="0"/>
              <a:pPr/>
              <a:t>23</a:t>
            </a:fld>
            <a:endParaRPr lang="en-US"/>
          </a:p>
        </p:txBody>
      </p:sp>
      <p:sp>
        <p:nvSpPr>
          <p:cNvPr id="4" name="Footer Placeholder 3">
            <a:extLst>
              <a:ext uri="{FF2B5EF4-FFF2-40B4-BE49-F238E27FC236}">
                <a16:creationId xmlns:a16="http://schemas.microsoft.com/office/drawing/2014/main" id="{ED8564EE-81C2-7015-E36D-1BAF23EBC43A}"/>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7464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FF62D-AD83-081B-5BFB-F157FCCCAA06}"/>
              </a:ext>
            </a:extLst>
          </p:cNvPr>
          <p:cNvSpPr>
            <a:spLocks noGrp="1"/>
          </p:cNvSpPr>
          <p:nvPr>
            <p:ph type="title"/>
          </p:nvPr>
        </p:nvSpPr>
        <p:spPr/>
        <p:txBody>
          <a:bodyPr/>
          <a:lstStyle/>
          <a:p>
            <a:r>
              <a:rPr lang="en-US"/>
              <a:t>How can I tell which view I am in?</a:t>
            </a:r>
          </a:p>
        </p:txBody>
      </p:sp>
      <p:pic>
        <p:nvPicPr>
          <p:cNvPr id="12" name="Picture 11" descr="Groups screen with &quot;groups&quot; repeated three times on the screen, the group name, the school year, and advanced filter listed.">
            <a:extLst>
              <a:ext uri="{FF2B5EF4-FFF2-40B4-BE49-F238E27FC236}">
                <a16:creationId xmlns:a16="http://schemas.microsoft.com/office/drawing/2014/main" id="{BB42A6CC-A2D7-9095-03C9-8992F6C05FA9}"/>
              </a:ext>
            </a:extLst>
          </p:cNvPr>
          <p:cNvPicPr>
            <a:picLocks noChangeAspect="1"/>
          </p:cNvPicPr>
          <p:nvPr/>
        </p:nvPicPr>
        <p:blipFill>
          <a:blip r:embed="rId3"/>
          <a:stretch>
            <a:fillRect/>
          </a:stretch>
        </p:blipFill>
        <p:spPr>
          <a:xfrm>
            <a:off x="220662" y="1447191"/>
            <a:ext cx="7229475" cy="2181225"/>
          </a:xfrm>
          <a:prstGeom prst="rect">
            <a:avLst/>
          </a:prstGeom>
          <a:ln>
            <a:solidFill>
              <a:schemeClr val="accent5"/>
            </a:solidFill>
          </a:ln>
        </p:spPr>
      </p:pic>
      <p:pic>
        <p:nvPicPr>
          <p:cNvPr id="10" name="Picture 9" descr="School screen with the name of the school repeated three times on the screen, the assessment grade level, the school year, and advanced filter listed.">
            <a:extLst>
              <a:ext uri="{FF2B5EF4-FFF2-40B4-BE49-F238E27FC236}">
                <a16:creationId xmlns:a16="http://schemas.microsoft.com/office/drawing/2014/main" id="{80EE6A9A-B029-0B4C-B100-2AB0B0D6BC95}"/>
              </a:ext>
            </a:extLst>
          </p:cNvPr>
          <p:cNvPicPr>
            <a:picLocks noChangeAspect="1"/>
          </p:cNvPicPr>
          <p:nvPr/>
        </p:nvPicPr>
        <p:blipFill>
          <a:blip r:embed="rId4"/>
          <a:stretch>
            <a:fillRect/>
          </a:stretch>
        </p:blipFill>
        <p:spPr>
          <a:xfrm>
            <a:off x="4462462" y="3750349"/>
            <a:ext cx="7239000" cy="2381250"/>
          </a:xfrm>
          <a:prstGeom prst="rect">
            <a:avLst/>
          </a:prstGeom>
          <a:ln>
            <a:solidFill>
              <a:schemeClr val="accent5"/>
            </a:solidFill>
          </a:ln>
        </p:spPr>
      </p:pic>
      <p:sp>
        <p:nvSpPr>
          <p:cNvPr id="2" name="Date Placeholder 1">
            <a:extLst>
              <a:ext uri="{FF2B5EF4-FFF2-40B4-BE49-F238E27FC236}">
                <a16:creationId xmlns:a16="http://schemas.microsoft.com/office/drawing/2014/main" id="{32DCA6CA-6161-4CC0-FE51-ECB34215C2B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22DB21A8-4680-E6F1-27A9-95881007C04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0DD9D7E5-8D2C-3D85-1A2A-2A0C41993507}"/>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4257403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F9EFAC-AFD7-5671-306A-0039199981BA}"/>
              </a:ext>
            </a:extLst>
          </p:cNvPr>
          <p:cNvSpPr>
            <a:spLocks noGrp="1"/>
          </p:cNvSpPr>
          <p:nvPr>
            <p:ph type="title"/>
          </p:nvPr>
        </p:nvSpPr>
        <p:spPr/>
        <p:txBody>
          <a:bodyPr/>
          <a:lstStyle/>
          <a:p>
            <a:r>
              <a:rPr lang="en-US"/>
              <a:t>FAQ about Uploading 2024 Groups</a:t>
            </a:r>
          </a:p>
        </p:txBody>
      </p:sp>
      <p:sp>
        <p:nvSpPr>
          <p:cNvPr id="6" name="Content Placeholder 5">
            <a:extLst>
              <a:ext uri="{FF2B5EF4-FFF2-40B4-BE49-F238E27FC236}">
                <a16:creationId xmlns:a16="http://schemas.microsoft.com/office/drawing/2014/main" id="{EF0A3B02-F731-A99C-AC1E-0F48887E98AE}"/>
              </a:ext>
            </a:extLst>
          </p:cNvPr>
          <p:cNvSpPr>
            <a:spLocks noGrp="1"/>
          </p:cNvSpPr>
          <p:nvPr>
            <p:ph idx="1"/>
          </p:nvPr>
        </p:nvSpPr>
        <p:spPr>
          <a:xfrm>
            <a:off x="838200" y="1825625"/>
            <a:ext cx="10515600" cy="4575175"/>
          </a:xfrm>
        </p:spPr>
        <p:txBody>
          <a:bodyPr>
            <a:normAutofit/>
          </a:bodyPr>
          <a:lstStyle/>
          <a:p>
            <a:pPr marL="0" indent="0">
              <a:buNone/>
            </a:pPr>
            <a:r>
              <a:rPr lang="en-US" b="1"/>
              <a:t>Q:</a:t>
            </a:r>
            <a:r>
              <a:rPr lang="en-US"/>
              <a:t> When can I upload 2024 groups? This menu only lets me choose 2022-23 or 2021-22.</a:t>
            </a:r>
          </a:p>
          <a:p>
            <a:endParaRPr lang="en-US"/>
          </a:p>
          <a:p>
            <a:endParaRPr lang="en-US"/>
          </a:p>
          <a:p>
            <a:endParaRPr lang="en-US"/>
          </a:p>
          <a:p>
            <a:endParaRPr lang="en-US"/>
          </a:p>
          <a:p>
            <a:pPr marL="0" indent="0">
              <a:buNone/>
            </a:pPr>
            <a:r>
              <a:rPr lang="en-US" b="1"/>
              <a:t>A:</a:t>
            </a:r>
            <a:r>
              <a:rPr lang="en-US"/>
              <a:t> This menu is for choosing which groups to view. It does not prevent an upload. Once you upload a group with “2024” in the school year column, this menu will give you 2023-24 as an option.</a:t>
            </a:r>
          </a:p>
        </p:txBody>
      </p:sp>
      <p:sp>
        <p:nvSpPr>
          <p:cNvPr id="2" name="Date Placeholder 1">
            <a:extLst>
              <a:ext uri="{FF2B5EF4-FFF2-40B4-BE49-F238E27FC236}">
                <a16:creationId xmlns:a16="http://schemas.microsoft.com/office/drawing/2014/main" id="{F1DFAD84-398E-1BF9-76B0-03375FEF6ED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5E6238F5-CF61-9877-9FE7-445541AC2EE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DFBC3548-5DEE-A744-3105-098EAACE009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10" name="Picture 9" descr="Manage Student Groups screen with school year menu and 2022-23 circled in red. The upload groups button is on the right.">
            <a:extLst>
              <a:ext uri="{FF2B5EF4-FFF2-40B4-BE49-F238E27FC236}">
                <a16:creationId xmlns:a16="http://schemas.microsoft.com/office/drawing/2014/main" id="{568A96AA-725E-066B-3C8B-253C80A16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334" y="2753062"/>
            <a:ext cx="7650817" cy="1747649"/>
          </a:xfrm>
          <a:prstGeom prst="rect">
            <a:avLst/>
          </a:prstGeom>
          <a:ln>
            <a:solidFill>
              <a:schemeClr val="accent1"/>
            </a:solidFill>
          </a:ln>
        </p:spPr>
      </p:pic>
    </p:spTree>
    <p:extLst>
      <p:ext uri="{BB962C8B-B14F-4D97-AF65-F5344CB8AC3E}">
        <p14:creationId xmlns:p14="http://schemas.microsoft.com/office/powerpoint/2010/main" val="3290854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7E8871-A93A-3B5A-DDC7-2C655796EFB1}"/>
              </a:ext>
            </a:extLst>
          </p:cNvPr>
          <p:cNvSpPr>
            <a:spLocks noGrp="1"/>
          </p:cNvSpPr>
          <p:nvPr>
            <p:ph type="title"/>
          </p:nvPr>
        </p:nvSpPr>
        <p:spPr/>
        <p:txBody>
          <a:bodyPr/>
          <a:lstStyle/>
          <a:p>
            <a:r>
              <a:rPr lang="en-US"/>
              <a:t>Student Groups for Users with TA role</a:t>
            </a:r>
          </a:p>
        </p:txBody>
      </p:sp>
      <p:sp>
        <p:nvSpPr>
          <p:cNvPr id="6" name="Content Placeholder 5">
            <a:extLst>
              <a:ext uri="{FF2B5EF4-FFF2-40B4-BE49-F238E27FC236}">
                <a16:creationId xmlns:a16="http://schemas.microsoft.com/office/drawing/2014/main" id="{112F9260-5D03-5DB1-F35A-9B481AD28883}"/>
              </a:ext>
            </a:extLst>
          </p:cNvPr>
          <p:cNvSpPr>
            <a:spLocks noGrp="1"/>
          </p:cNvSpPr>
          <p:nvPr>
            <p:ph idx="1"/>
          </p:nvPr>
        </p:nvSpPr>
        <p:spPr/>
        <p:txBody>
          <a:bodyPr/>
          <a:lstStyle/>
          <a:p>
            <a:r>
              <a:rPr lang="en-US"/>
              <a:t>All 2023 student groups will be deleted evening of November 9.</a:t>
            </a:r>
          </a:p>
          <a:p>
            <a:pPr lvl="1"/>
            <a:r>
              <a:rPr lang="en-US"/>
              <a:t>This only impacts Group views of student results.</a:t>
            </a:r>
          </a:p>
          <a:p>
            <a:pPr lvl="1"/>
            <a:r>
              <a:rPr lang="en-US"/>
              <a:t>This does not impact School views of student results.</a:t>
            </a:r>
          </a:p>
          <a:p>
            <a:r>
              <a:rPr lang="en-US"/>
              <a:t>Putting students into “2024” groups will allow TAs to see scores from previous school year in both the Groups view and in the individual Student Test History screen.</a:t>
            </a:r>
          </a:p>
          <a:p>
            <a:endParaRPr lang="en-US"/>
          </a:p>
        </p:txBody>
      </p:sp>
      <p:sp>
        <p:nvSpPr>
          <p:cNvPr id="2" name="Date Placeholder 1">
            <a:extLst>
              <a:ext uri="{FF2B5EF4-FFF2-40B4-BE49-F238E27FC236}">
                <a16:creationId xmlns:a16="http://schemas.microsoft.com/office/drawing/2014/main" id="{179F41F5-2990-8B2F-2A3F-5A255364466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C7E1D764-0B0D-7FA6-4D44-9460EC6ED86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4BD82403-C78A-44C0-3139-423759C1828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50340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1F98E-63B9-A091-395A-99C72EEF10B9}"/>
              </a:ext>
            </a:extLst>
          </p:cNvPr>
          <p:cNvSpPr>
            <a:spLocks noGrp="1"/>
          </p:cNvSpPr>
          <p:nvPr>
            <p:ph type="title"/>
          </p:nvPr>
        </p:nvSpPr>
        <p:spPr/>
        <p:txBody>
          <a:bodyPr/>
          <a:lstStyle/>
          <a:p>
            <a:r>
              <a:rPr lang="en-US"/>
              <a:t>Practice &amp; Training Tests</a:t>
            </a:r>
          </a:p>
        </p:txBody>
      </p:sp>
      <p:sp>
        <p:nvSpPr>
          <p:cNvPr id="6" name="Content Placeholder 5">
            <a:extLst>
              <a:ext uri="{FF2B5EF4-FFF2-40B4-BE49-F238E27FC236}">
                <a16:creationId xmlns:a16="http://schemas.microsoft.com/office/drawing/2014/main" id="{5D3D7C26-6B6A-56D1-889D-42407BF71905}"/>
              </a:ext>
            </a:extLst>
          </p:cNvPr>
          <p:cNvSpPr>
            <a:spLocks noGrp="1"/>
          </p:cNvSpPr>
          <p:nvPr>
            <p:ph idx="1"/>
          </p:nvPr>
        </p:nvSpPr>
        <p:spPr/>
        <p:txBody>
          <a:bodyPr/>
          <a:lstStyle/>
          <a:p>
            <a:r>
              <a:rPr lang="en-US"/>
              <a:t>Available with new SY23-24 tools and supports as of 10/12.</a:t>
            </a:r>
          </a:p>
          <a:p>
            <a:pPr lvl="1"/>
            <a:r>
              <a:rPr lang="en-US"/>
              <a:t>Spanish Text-to-Speech</a:t>
            </a:r>
          </a:p>
          <a:p>
            <a:pPr lvl="1"/>
            <a:r>
              <a:rPr lang="en-US"/>
              <a:t>Spanish Presentation, Switch Between Spanish and English</a:t>
            </a:r>
          </a:p>
          <a:p>
            <a:endParaRPr lang="en-US"/>
          </a:p>
        </p:txBody>
      </p:sp>
      <p:sp>
        <p:nvSpPr>
          <p:cNvPr id="2" name="Date Placeholder 1">
            <a:extLst>
              <a:ext uri="{FF2B5EF4-FFF2-40B4-BE49-F238E27FC236}">
                <a16:creationId xmlns:a16="http://schemas.microsoft.com/office/drawing/2014/main" id="{1B574B75-8A58-B4BC-DEEB-CE32200A36DE}"/>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DA0639CC-561E-BCB4-52DF-0F269010083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2BC68AB8-88EE-4B90-7F5D-AFDE83D489F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243371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9A272-E5AC-36F0-2A31-87462F59A15E}"/>
              </a:ext>
            </a:extLst>
          </p:cNvPr>
          <p:cNvSpPr>
            <a:spLocks noGrp="1"/>
          </p:cNvSpPr>
          <p:nvPr>
            <p:ph type="title"/>
          </p:nvPr>
        </p:nvSpPr>
        <p:spPr/>
        <p:txBody>
          <a:bodyPr/>
          <a:lstStyle/>
          <a:p>
            <a:r>
              <a:rPr lang="en-US"/>
              <a:t>Check for Spanish Voice Package </a:t>
            </a:r>
            <a:r>
              <a:rPr lang="en-US" sz="2400"/>
              <a:t>(1 of 4)</a:t>
            </a:r>
            <a:endParaRPr lang="en-US"/>
          </a:p>
        </p:txBody>
      </p:sp>
      <p:sp>
        <p:nvSpPr>
          <p:cNvPr id="6" name="Content Placeholder 5">
            <a:extLst>
              <a:ext uri="{FF2B5EF4-FFF2-40B4-BE49-F238E27FC236}">
                <a16:creationId xmlns:a16="http://schemas.microsoft.com/office/drawing/2014/main" id="{993C1539-DDC6-B0AA-06B1-9CA4C1EA3135}"/>
              </a:ext>
            </a:extLst>
          </p:cNvPr>
          <p:cNvSpPr>
            <a:spLocks noGrp="1"/>
          </p:cNvSpPr>
          <p:nvPr>
            <p:ph idx="1"/>
          </p:nvPr>
        </p:nvSpPr>
        <p:spPr>
          <a:xfrm>
            <a:off x="838200" y="1825625"/>
            <a:ext cx="10515600" cy="2492375"/>
          </a:xfrm>
        </p:spPr>
        <p:txBody>
          <a:bodyPr/>
          <a:lstStyle/>
          <a:p>
            <a:pPr marL="514350" indent="-514350">
              <a:buFont typeface="+mj-lt"/>
              <a:buAutoNum type="arabicPeriod"/>
            </a:pPr>
            <a:r>
              <a:rPr lang="en-US"/>
              <a:t>Use Guest access to get into the Practice and Training tests.</a:t>
            </a:r>
          </a:p>
          <a:p>
            <a:pPr marL="514350" indent="-514350">
              <a:buFont typeface="+mj-lt"/>
              <a:buAutoNum type="arabicPeriod"/>
            </a:pPr>
            <a:r>
              <a:rPr lang="en-US"/>
              <a:t>Pick a Grade level.</a:t>
            </a:r>
          </a:p>
          <a:p>
            <a:pPr marL="514350" indent="-514350">
              <a:buFont typeface="+mj-lt"/>
              <a:buAutoNum type="arabicPeriod"/>
            </a:pPr>
            <a:r>
              <a:rPr lang="en-US"/>
              <a:t>Pick a math or science training test.</a:t>
            </a:r>
          </a:p>
          <a:p>
            <a:pPr marL="514350" indent="-514350">
              <a:buFont typeface="+mj-lt"/>
              <a:buAutoNum type="arabicPeriod"/>
            </a:pPr>
            <a:r>
              <a:rPr lang="en-US"/>
              <a:t>On the </a:t>
            </a:r>
            <a:r>
              <a:rPr lang="en-US" b="1"/>
              <a:t>Choose Settings </a:t>
            </a:r>
            <a:r>
              <a:rPr lang="en-US"/>
              <a:t>screen, change the </a:t>
            </a:r>
            <a:r>
              <a:rPr lang="en-US" i="1"/>
              <a:t>Presentation</a:t>
            </a:r>
            <a:r>
              <a:rPr lang="en-US"/>
              <a:t> to “Spanish.” </a:t>
            </a:r>
          </a:p>
          <a:p>
            <a:pPr marL="514350" indent="-514350">
              <a:buFont typeface="+mj-lt"/>
              <a:buAutoNum type="arabicPeriod"/>
            </a:pPr>
            <a:endParaRPr lang="en-US"/>
          </a:p>
        </p:txBody>
      </p:sp>
      <p:sp>
        <p:nvSpPr>
          <p:cNvPr id="2" name="Date Placeholder 1">
            <a:extLst>
              <a:ext uri="{FF2B5EF4-FFF2-40B4-BE49-F238E27FC236}">
                <a16:creationId xmlns:a16="http://schemas.microsoft.com/office/drawing/2014/main" id="{B31E011A-3B07-6339-1045-CBBEDFE0A9DA}"/>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2969A97B-A900-4E39-E05F-9A876C8D00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1AD010BA-A38A-1692-9CEA-AB966D66BDD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7" name="Picture 6" descr="Presentation setting circled in a screenshot of the Choose Settings screen.">
            <a:extLst>
              <a:ext uri="{FF2B5EF4-FFF2-40B4-BE49-F238E27FC236}">
                <a16:creationId xmlns:a16="http://schemas.microsoft.com/office/drawing/2014/main" id="{894D4A8E-4159-8B9F-A6D5-31EADA04F564}"/>
              </a:ext>
            </a:extLst>
          </p:cNvPr>
          <p:cNvPicPr>
            <a:picLocks noChangeAspect="1"/>
          </p:cNvPicPr>
          <p:nvPr/>
        </p:nvPicPr>
        <p:blipFill>
          <a:blip r:embed="rId3"/>
          <a:stretch>
            <a:fillRect/>
          </a:stretch>
        </p:blipFill>
        <p:spPr>
          <a:xfrm>
            <a:off x="3782641" y="3905250"/>
            <a:ext cx="5527142" cy="2850606"/>
          </a:xfrm>
          <a:prstGeom prst="rect">
            <a:avLst/>
          </a:prstGeom>
          <a:ln>
            <a:solidFill>
              <a:schemeClr val="accent1"/>
            </a:solidFill>
          </a:ln>
        </p:spPr>
      </p:pic>
    </p:spTree>
    <p:extLst>
      <p:ext uri="{BB962C8B-B14F-4D97-AF65-F5344CB8AC3E}">
        <p14:creationId xmlns:p14="http://schemas.microsoft.com/office/powerpoint/2010/main" val="2885743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9A272-E5AC-36F0-2A31-87462F59A15E}"/>
              </a:ext>
            </a:extLst>
          </p:cNvPr>
          <p:cNvSpPr>
            <a:spLocks noGrp="1"/>
          </p:cNvSpPr>
          <p:nvPr>
            <p:ph type="title"/>
          </p:nvPr>
        </p:nvSpPr>
        <p:spPr/>
        <p:txBody>
          <a:bodyPr/>
          <a:lstStyle/>
          <a:p>
            <a:r>
              <a:rPr lang="en-US"/>
              <a:t>Check for Spanish Voice Package </a:t>
            </a:r>
            <a:r>
              <a:rPr lang="en-US" sz="2400"/>
              <a:t>(2 of 4)</a:t>
            </a:r>
          </a:p>
        </p:txBody>
      </p:sp>
      <p:sp>
        <p:nvSpPr>
          <p:cNvPr id="6" name="Content Placeholder 5">
            <a:extLst>
              <a:ext uri="{FF2B5EF4-FFF2-40B4-BE49-F238E27FC236}">
                <a16:creationId xmlns:a16="http://schemas.microsoft.com/office/drawing/2014/main" id="{993C1539-DDC6-B0AA-06B1-9CA4C1EA3135}"/>
              </a:ext>
            </a:extLst>
          </p:cNvPr>
          <p:cNvSpPr>
            <a:spLocks noGrp="1"/>
          </p:cNvSpPr>
          <p:nvPr>
            <p:ph idx="1"/>
          </p:nvPr>
        </p:nvSpPr>
        <p:spPr>
          <a:xfrm>
            <a:off x="838200" y="1825625"/>
            <a:ext cx="10515600" cy="1082675"/>
          </a:xfrm>
        </p:spPr>
        <p:txBody>
          <a:bodyPr/>
          <a:lstStyle/>
          <a:p>
            <a:pPr marL="514350" indent="-514350">
              <a:buFont typeface="+mj-lt"/>
              <a:buAutoNum type="arabicPeriod" startAt="5"/>
            </a:pPr>
            <a:r>
              <a:rPr lang="en-US"/>
              <a:t>Most of the text on the screen will change to Spanish.</a:t>
            </a:r>
          </a:p>
          <a:p>
            <a:pPr marL="514350" indent="-514350">
              <a:buFont typeface="+mj-lt"/>
              <a:buAutoNum type="arabicPeriod" startAt="5"/>
            </a:pPr>
            <a:r>
              <a:rPr lang="en-US"/>
              <a:t>Then change the </a:t>
            </a:r>
            <a:r>
              <a:rPr lang="en-US" i="1" err="1"/>
              <a:t>Texto</a:t>
            </a:r>
            <a:r>
              <a:rPr lang="en-US" i="1"/>
              <a:t> a </a:t>
            </a:r>
            <a:r>
              <a:rPr lang="en-US" i="1" dirty="0" err="1"/>
              <a:t>voz</a:t>
            </a:r>
            <a:r>
              <a:rPr lang="en-US" i="1"/>
              <a:t> </a:t>
            </a:r>
            <a:r>
              <a:rPr lang="en-US"/>
              <a:t>to “Math </a:t>
            </a:r>
            <a:r>
              <a:rPr lang="en-US" err="1"/>
              <a:t>Stimuli+Items</a:t>
            </a:r>
            <a:r>
              <a:rPr lang="en-US"/>
              <a:t>”.</a:t>
            </a:r>
          </a:p>
          <a:p>
            <a:pPr marL="0" indent="0">
              <a:buNone/>
            </a:pPr>
            <a:endParaRPr lang="en-US"/>
          </a:p>
        </p:txBody>
      </p:sp>
      <p:sp>
        <p:nvSpPr>
          <p:cNvPr id="2" name="Date Placeholder 1">
            <a:extLst>
              <a:ext uri="{FF2B5EF4-FFF2-40B4-BE49-F238E27FC236}">
                <a16:creationId xmlns:a16="http://schemas.microsoft.com/office/drawing/2014/main" id="{B31E011A-3B07-6339-1045-CBBEDFE0A9DA}"/>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2969A97B-A900-4E39-E05F-9A876C8D00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1AD010BA-A38A-1692-9CEA-AB966D66BDD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7" name="Picture 6" descr="Texto a voz circled in red next to Math Stimuli+Items choice.">
            <a:extLst>
              <a:ext uri="{FF2B5EF4-FFF2-40B4-BE49-F238E27FC236}">
                <a16:creationId xmlns:a16="http://schemas.microsoft.com/office/drawing/2014/main" id="{F7ECAF21-58D2-42DE-B09F-C5D9F127DB6A}"/>
              </a:ext>
            </a:extLst>
          </p:cNvPr>
          <p:cNvPicPr>
            <a:picLocks noChangeAspect="1"/>
          </p:cNvPicPr>
          <p:nvPr/>
        </p:nvPicPr>
        <p:blipFill>
          <a:blip r:embed="rId3"/>
          <a:stretch>
            <a:fillRect/>
          </a:stretch>
        </p:blipFill>
        <p:spPr>
          <a:xfrm>
            <a:off x="3659719" y="3018816"/>
            <a:ext cx="6415849" cy="3124200"/>
          </a:xfrm>
          <a:prstGeom prst="rect">
            <a:avLst/>
          </a:prstGeom>
          <a:ln>
            <a:solidFill>
              <a:schemeClr val="accent1"/>
            </a:solidFill>
          </a:ln>
        </p:spPr>
      </p:pic>
    </p:spTree>
    <p:extLst>
      <p:ext uri="{BB962C8B-B14F-4D97-AF65-F5344CB8AC3E}">
        <p14:creationId xmlns:p14="http://schemas.microsoft.com/office/powerpoint/2010/main" val="325567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9A272-E5AC-36F0-2A31-87462F59A15E}"/>
              </a:ext>
            </a:extLst>
          </p:cNvPr>
          <p:cNvSpPr>
            <a:spLocks noGrp="1"/>
          </p:cNvSpPr>
          <p:nvPr>
            <p:ph type="title"/>
          </p:nvPr>
        </p:nvSpPr>
        <p:spPr/>
        <p:txBody>
          <a:bodyPr/>
          <a:lstStyle/>
          <a:p>
            <a:r>
              <a:rPr lang="en-US"/>
              <a:t>Check for Spanish Voice Package </a:t>
            </a:r>
            <a:r>
              <a:rPr lang="en-US" sz="2400"/>
              <a:t>(3 of 4)</a:t>
            </a:r>
            <a:endParaRPr lang="en-US"/>
          </a:p>
        </p:txBody>
      </p:sp>
      <p:sp>
        <p:nvSpPr>
          <p:cNvPr id="6" name="Content Placeholder 5">
            <a:extLst>
              <a:ext uri="{FF2B5EF4-FFF2-40B4-BE49-F238E27FC236}">
                <a16:creationId xmlns:a16="http://schemas.microsoft.com/office/drawing/2014/main" id="{993C1539-DDC6-B0AA-06B1-9CA4C1EA3135}"/>
              </a:ext>
            </a:extLst>
          </p:cNvPr>
          <p:cNvSpPr>
            <a:spLocks noGrp="1"/>
          </p:cNvSpPr>
          <p:nvPr>
            <p:ph idx="1"/>
          </p:nvPr>
        </p:nvSpPr>
        <p:spPr>
          <a:xfrm>
            <a:off x="838200" y="1825625"/>
            <a:ext cx="4737100" cy="3025775"/>
          </a:xfrm>
        </p:spPr>
        <p:txBody>
          <a:bodyPr>
            <a:normAutofit/>
          </a:bodyPr>
          <a:lstStyle/>
          <a:p>
            <a:pPr marL="514350" indent="-514350">
              <a:buFont typeface="+mj-lt"/>
              <a:buAutoNum type="arabicPeriod" startAt="7"/>
            </a:pPr>
            <a:r>
              <a:rPr lang="en-US"/>
              <a:t>Click the green button at the bottom of the screen that says “</a:t>
            </a:r>
            <a:r>
              <a:rPr lang="en-US" err="1"/>
              <a:t>Seleccionar</a:t>
            </a:r>
            <a:r>
              <a:rPr lang="en-US"/>
              <a:t>.”</a:t>
            </a:r>
          </a:p>
          <a:p>
            <a:pPr marL="514350" indent="-514350">
              <a:buFont typeface="+mj-lt"/>
              <a:buAutoNum type="arabicPeriod" startAt="7"/>
            </a:pPr>
            <a:r>
              <a:rPr lang="en-US"/>
              <a:t>The next screen is the </a:t>
            </a:r>
            <a:r>
              <a:rPr lang="en-US" b="1"/>
              <a:t>Audio check </a:t>
            </a:r>
            <a:r>
              <a:rPr lang="en-US"/>
              <a:t>and should have your Spanish voice pack listed.</a:t>
            </a:r>
          </a:p>
          <a:p>
            <a:pPr marL="0" indent="0">
              <a:buNone/>
            </a:pPr>
            <a:endParaRPr lang="en-US"/>
          </a:p>
        </p:txBody>
      </p:sp>
      <p:sp>
        <p:nvSpPr>
          <p:cNvPr id="2" name="Date Placeholder 1">
            <a:extLst>
              <a:ext uri="{FF2B5EF4-FFF2-40B4-BE49-F238E27FC236}">
                <a16:creationId xmlns:a16="http://schemas.microsoft.com/office/drawing/2014/main" id="{B31E011A-3B07-6339-1045-CBBEDFE0A9DA}"/>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2969A97B-A900-4E39-E05F-9A876C8D00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1AD010BA-A38A-1692-9CEA-AB966D66BDD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8" name="Picture 7" descr="Audio check screen with Spanish voice package listed and circled in red.">
            <a:extLst>
              <a:ext uri="{FF2B5EF4-FFF2-40B4-BE49-F238E27FC236}">
                <a16:creationId xmlns:a16="http://schemas.microsoft.com/office/drawing/2014/main" id="{F011C78F-5527-0462-9990-4B9432794ED3}"/>
              </a:ext>
            </a:extLst>
          </p:cNvPr>
          <p:cNvPicPr>
            <a:picLocks noChangeAspect="1"/>
          </p:cNvPicPr>
          <p:nvPr/>
        </p:nvPicPr>
        <p:blipFill>
          <a:blip r:embed="rId3"/>
          <a:stretch>
            <a:fillRect/>
          </a:stretch>
        </p:blipFill>
        <p:spPr>
          <a:xfrm>
            <a:off x="5929628" y="2773732"/>
            <a:ext cx="5424170" cy="3933825"/>
          </a:xfrm>
          <a:prstGeom prst="rect">
            <a:avLst/>
          </a:prstGeom>
          <a:ln>
            <a:solidFill>
              <a:schemeClr val="accent1"/>
            </a:solidFill>
          </a:ln>
        </p:spPr>
      </p:pic>
      <p:pic>
        <p:nvPicPr>
          <p:cNvPr id="9" name="Picture 8">
            <a:extLst>
              <a:ext uri="{FF2B5EF4-FFF2-40B4-BE49-F238E27FC236}">
                <a16:creationId xmlns:a16="http://schemas.microsoft.com/office/drawing/2014/main" id="{1738569E-7BDA-913A-AEAD-7F2A15A5B8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13741" y="1926616"/>
            <a:ext cx="3838575" cy="552450"/>
          </a:xfrm>
          <a:prstGeom prst="rect">
            <a:avLst/>
          </a:prstGeom>
          <a:solidFill>
            <a:schemeClr val="tx2"/>
          </a:solidFill>
          <a:ln>
            <a:solidFill>
              <a:schemeClr val="accent1"/>
            </a:solidFill>
          </a:ln>
        </p:spPr>
      </p:pic>
    </p:spTree>
    <p:extLst>
      <p:ext uri="{BB962C8B-B14F-4D97-AF65-F5344CB8AC3E}">
        <p14:creationId xmlns:p14="http://schemas.microsoft.com/office/powerpoint/2010/main" val="122534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9A272-E5AC-36F0-2A31-87462F59A15E}"/>
              </a:ext>
            </a:extLst>
          </p:cNvPr>
          <p:cNvSpPr>
            <a:spLocks noGrp="1"/>
          </p:cNvSpPr>
          <p:nvPr>
            <p:ph type="title"/>
          </p:nvPr>
        </p:nvSpPr>
        <p:spPr/>
        <p:txBody>
          <a:bodyPr/>
          <a:lstStyle/>
          <a:p>
            <a:r>
              <a:rPr lang="en-US"/>
              <a:t>Check for Spanish Voice Package </a:t>
            </a:r>
            <a:r>
              <a:rPr lang="en-US" sz="2400"/>
              <a:t>(4 of 4)</a:t>
            </a:r>
            <a:endParaRPr lang="en-US"/>
          </a:p>
        </p:txBody>
      </p:sp>
      <p:sp>
        <p:nvSpPr>
          <p:cNvPr id="6" name="Content Placeholder 5">
            <a:extLst>
              <a:ext uri="{FF2B5EF4-FFF2-40B4-BE49-F238E27FC236}">
                <a16:creationId xmlns:a16="http://schemas.microsoft.com/office/drawing/2014/main" id="{993C1539-DDC6-B0AA-06B1-9CA4C1EA3135}"/>
              </a:ext>
            </a:extLst>
          </p:cNvPr>
          <p:cNvSpPr>
            <a:spLocks noGrp="1"/>
          </p:cNvSpPr>
          <p:nvPr>
            <p:ph idx="1"/>
          </p:nvPr>
        </p:nvSpPr>
        <p:spPr>
          <a:xfrm>
            <a:off x="838200" y="1825625"/>
            <a:ext cx="4737100" cy="3648075"/>
          </a:xfrm>
        </p:spPr>
        <p:txBody>
          <a:bodyPr>
            <a:normAutofit lnSpcReduction="10000"/>
          </a:bodyPr>
          <a:lstStyle/>
          <a:p>
            <a:pPr marL="514350" indent="-514350">
              <a:buFont typeface="+mj-lt"/>
              <a:buAutoNum type="arabicPeriod" startAt="9"/>
            </a:pPr>
            <a:r>
              <a:rPr lang="en-US"/>
              <a:t>Complete the audio check for the Spanish voice with “</a:t>
            </a:r>
            <a:r>
              <a:rPr lang="en-US" err="1"/>
              <a:t>Escuché</a:t>
            </a:r>
            <a:r>
              <a:rPr lang="en-US"/>
              <a:t> la </a:t>
            </a:r>
            <a:r>
              <a:rPr lang="en-US" err="1"/>
              <a:t>voz</a:t>
            </a:r>
            <a:r>
              <a:rPr lang="en-US"/>
              <a:t>” button.</a:t>
            </a:r>
          </a:p>
          <a:p>
            <a:pPr marL="514350" indent="-514350">
              <a:buFont typeface="+mj-lt"/>
              <a:buAutoNum type="arabicPeriod" startAt="9"/>
            </a:pPr>
            <a:r>
              <a:rPr lang="en-US"/>
              <a:t>The next screen is a slightly different </a:t>
            </a:r>
            <a:r>
              <a:rPr lang="en-US" b="1"/>
              <a:t>Audio check </a:t>
            </a:r>
            <a:r>
              <a:rPr lang="en-US"/>
              <a:t>and should have your </a:t>
            </a:r>
            <a:r>
              <a:rPr lang="en-US" u="sng"/>
              <a:t>English</a:t>
            </a:r>
            <a:r>
              <a:rPr lang="en-US"/>
              <a:t> voice pack listed.</a:t>
            </a:r>
          </a:p>
          <a:p>
            <a:pPr marL="0" indent="0">
              <a:buNone/>
            </a:pPr>
            <a:endParaRPr lang="en-US"/>
          </a:p>
        </p:txBody>
      </p:sp>
      <p:sp>
        <p:nvSpPr>
          <p:cNvPr id="2" name="Date Placeholder 1">
            <a:extLst>
              <a:ext uri="{FF2B5EF4-FFF2-40B4-BE49-F238E27FC236}">
                <a16:creationId xmlns:a16="http://schemas.microsoft.com/office/drawing/2014/main" id="{B31E011A-3B07-6339-1045-CBBEDFE0A9DA}"/>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2969A97B-A900-4E39-E05F-9A876C8D00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1AD010BA-A38A-1692-9CEA-AB966D66BDD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7" name="Picture 6" descr="Audio check screen with English voice package listed and circled in red.">
            <a:extLst>
              <a:ext uri="{FF2B5EF4-FFF2-40B4-BE49-F238E27FC236}">
                <a16:creationId xmlns:a16="http://schemas.microsoft.com/office/drawing/2014/main" id="{E3F91BFF-E8BF-EFF7-4FBB-B93A194A5696}"/>
              </a:ext>
            </a:extLst>
          </p:cNvPr>
          <p:cNvPicPr>
            <a:picLocks noChangeAspect="1"/>
          </p:cNvPicPr>
          <p:nvPr/>
        </p:nvPicPr>
        <p:blipFill>
          <a:blip r:embed="rId3"/>
          <a:stretch>
            <a:fillRect/>
          </a:stretch>
        </p:blipFill>
        <p:spPr>
          <a:xfrm>
            <a:off x="5722038" y="3018207"/>
            <a:ext cx="4987290" cy="3600450"/>
          </a:xfrm>
          <a:prstGeom prst="rect">
            <a:avLst/>
          </a:prstGeom>
          <a:ln>
            <a:solidFill>
              <a:schemeClr val="accent1"/>
            </a:solidFill>
          </a:ln>
        </p:spPr>
      </p:pic>
      <p:pic>
        <p:nvPicPr>
          <p:cNvPr id="11" name="Picture 10">
            <a:extLst>
              <a:ext uri="{FF2B5EF4-FFF2-40B4-BE49-F238E27FC236}">
                <a16:creationId xmlns:a16="http://schemas.microsoft.com/office/drawing/2014/main" id="{D88906E2-49CE-9A0F-4689-CD6181275B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75300" y="1841870"/>
            <a:ext cx="3547290" cy="736230"/>
          </a:xfrm>
          <a:prstGeom prst="rect">
            <a:avLst/>
          </a:prstGeom>
          <a:ln>
            <a:solidFill>
              <a:schemeClr val="accent1"/>
            </a:solidFill>
          </a:ln>
        </p:spPr>
      </p:pic>
    </p:spTree>
    <p:extLst>
      <p:ext uri="{BB962C8B-B14F-4D97-AF65-F5344CB8AC3E}">
        <p14:creationId xmlns:p14="http://schemas.microsoft.com/office/powerpoint/2010/main" val="2728437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10/18/2023</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32</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
        <p:nvSpPr>
          <p:cNvPr id="6" name="Title 5"/>
          <p:cNvSpPr>
            <a:spLocks noGrp="1"/>
          </p:cNvSpPr>
          <p:nvPr>
            <p:ph type="title"/>
          </p:nvPr>
        </p:nvSpPr>
        <p:spPr/>
        <p:txBody>
          <a:bodyPr/>
          <a:lstStyle/>
          <a:p>
            <a:r>
              <a:rPr lang="en-US"/>
              <a:t>Data</a:t>
            </a:r>
          </a:p>
        </p:txBody>
      </p:sp>
    </p:spTree>
    <p:extLst>
      <p:ext uri="{BB962C8B-B14F-4D97-AF65-F5344CB8AC3E}">
        <p14:creationId xmlns:p14="http://schemas.microsoft.com/office/powerpoint/2010/main" val="174399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CEDARS and Nightly TIDE Pre-ID Files</a:t>
            </a:r>
          </a:p>
        </p:txBody>
      </p:sp>
      <p:sp>
        <p:nvSpPr>
          <p:cNvPr id="7" name="Content Placeholder 6"/>
          <p:cNvSpPr>
            <a:spLocks noGrp="1"/>
          </p:cNvSpPr>
          <p:nvPr>
            <p:ph idx="1"/>
          </p:nvPr>
        </p:nvSpPr>
        <p:spPr/>
        <p:txBody>
          <a:bodyPr/>
          <a:lstStyle/>
          <a:p>
            <a:r>
              <a:rPr lang="en-US"/>
              <a:t>CEDARS load job still hitting snags, file queue still backlogged</a:t>
            </a:r>
          </a:p>
          <a:p>
            <a:r>
              <a:rPr lang="en-US"/>
              <a:t>TIDE pre-ID job now running at 7:30pm, loading successfully by roughly 8am, but “a day behind”</a:t>
            </a:r>
          </a:p>
          <a:p>
            <a:r>
              <a:rPr lang="en-US"/>
              <a:t>TIDE pre-ID job includes all records added through WAMS during the day</a:t>
            </a:r>
          </a:p>
          <a:p>
            <a:r>
              <a:rPr lang="en-US"/>
              <a:t>TIDE bulk upload in WAMS available to districts – short term solution for interim assessments until CEDARS stabilizes</a:t>
            </a:r>
          </a:p>
          <a:p>
            <a:endParaRPr lang="en-US"/>
          </a:p>
          <a:p>
            <a:endParaRPr lang="en-US"/>
          </a:p>
        </p:txBody>
      </p:sp>
      <p:sp>
        <p:nvSpPr>
          <p:cNvPr id="3" name="Slide Number Placeholder 2"/>
          <p:cNvSpPr>
            <a:spLocks noGrp="1"/>
          </p:cNvSpPr>
          <p:nvPr>
            <p:ph type="sldNum" sz="quarter" idx="4"/>
          </p:nvPr>
        </p:nvSpPr>
        <p:spPr/>
        <p:txBody>
          <a:bodyPr/>
          <a:lstStyle/>
          <a:p>
            <a:fld id="{65248FEF-978F-4B24-93F3-B987601DAD06}" type="slidenum">
              <a:rPr lang="en-US" smtClean="0"/>
              <a:pPr/>
              <a:t>33</a:t>
            </a:fld>
            <a:endParaRPr lang="en-US"/>
          </a:p>
        </p:txBody>
      </p:sp>
      <p:sp>
        <p:nvSpPr>
          <p:cNvPr id="4" name="Footer Placeholder 3"/>
          <p:cNvSpPr>
            <a:spLocks noGrp="1"/>
          </p:cNvSpPr>
          <p:nvPr>
            <p:ph type="ftr" sz="quarter" idx="3"/>
          </p:nvPr>
        </p:nvSpPr>
        <p:spPr/>
        <p:txBody>
          <a:bodyPr/>
          <a:lstStyle/>
          <a:p>
            <a:pPr algn="r"/>
            <a:r>
              <a:rPr lang="en-US"/>
              <a:t>Assessment and Student Information</a:t>
            </a:r>
          </a:p>
        </p:txBody>
      </p:sp>
      <p:sp>
        <p:nvSpPr>
          <p:cNvPr id="2" name="Date Placeholder 1"/>
          <p:cNvSpPr>
            <a:spLocks noGrp="1"/>
          </p:cNvSpPr>
          <p:nvPr>
            <p:ph type="dt" sz="half" idx="4294967295"/>
          </p:nvPr>
        </p:nvSpPr>
        <p:spPr>
          <a:xfrm>
            <a:off x="9368151" y="6253532"/>
            <a:ext cx="1324624" cy="366713"/>
          </a:xfrm>
        </p:spPr>
        <p:txBody>
          <a:bodyPr/>
          <a:lstStyle/>
          <a:p>
            <a:pPr algn="ctr"/>
            <a:r>
              <a:rPr lang="en-US"/>
              <a:t>10/18/2023</a:t>
            </a:r>
          </a:p>
        </p:txBody>
      </p:sp>
    </p:spTree>
    <p:extLst>
      <p:ext uri="{BB962C8B-B14F-4D97-AF65-F5344CB8AC3E}">
        <p14:creationId xmlns:p14="http://schemas.microsoft.com/office/powerpoint/2010/main" val="1192123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34</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4276188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6290-9881-2AEF-F9EB-115401D35C19}"/>
              </a:ext>
            </a:extLst>
          </p:cNvPr>
          <p:cNvSpPr>
            <a:spLocks noGrp="1"/>
          </p:cNvSpPr>
          <p:nvPr>
            <p:ph type="title"/>
          </p:nvPr>
        </p:nvSpPr>
        <p:spPr/>
        <p:txBody>
          <a:bodyPr/>
          <a:lstStyle/>
          <a:p>
            <a:r>
              <a:rPr lang="en-US">
                <a:cs typeface="Segoe UI"/>
              </a:rPr>
              <a:t>Document formerly known as the PIRG</a:t>
            </a:r>
            <a:endParaRPr lang="en-US"/>
          </a:p>
        </p:txBody>
      </p:sp>
      <p:sp>
        <p:nvSpPr>
          <p:cNvPr id="6" name="Content Placeholder 5">
            <a:extLst>
              <a:ext uri="{FF2B5EF4-FFF2-40B4-BE49-F238E27FC236}">
                <a16:creationId xmlns:a16="http://schemas.microsoft.com/office/drawing/2014/main" id="{C6371E90-8A16-4926-B157-59A3DC1A0716}"/>
              </a:ext>
            </a:extLst>
          </p:cNvPr>
          <p:cNvSpPr>
            <a:spLocks noGrp="1"/>
          </p:cNvSpPr>
          <p:nvPr>
            <p:ph idx="1"/>
          </p:nvPr>
        </p:nvSpPr>
        <p:spPr>
          <a:xfrm>
            <a:off x="838200" y="1543446"/>
            <a:ext cx="6398172" cy="4295668"/>
          </a:xfrm>
        </p:spPr>
        <p:txBody>
          <a:bodyPr vert="horz" lIns="91440" tIns="45720" rIns="91440" bIns="45720" rtlCol="0" anchor="t">
            <a:normAutofit/>
          </a:bodyPr>
          <a:lstStyle/>
          <a:p>
            <a:pPr marL="0" indent="0">
              <a:lnSpc>
                <a:spcPct val="100000"/>
              </a:lnSpc>
              <a:buNone/>
            </a:pPr>
            <a:r>
              <a:rPr lang="en-US">
                <a:cs typeface="Segoe UI"/>
              </a:rPr>
              <a:t>The document formerly known as the PIRG is now the Professional Assessment Standards and is posted to the Portal.</a:t>
            </a:r>
            <a:endParaRPr lang="en-US"/>
          </a:p>
          <a:p>
            <a:pPr marL="0" indent="0">
              <a:lnSpc>
                <a:spcPct val="100000"/>
              </a:lnSpc>
              <a:buNone/>
            </a:pPr>
            <a:endParaRPr lang="en-US">
              <a:ea typeface="+mn-lt"/>
              <a:cs typeface="+mn-lt"/>
            </a:endParaRPr>
          </a:p>
          <a:p>
            <a:pPr marL="0" indent="0">
              <a:lnSpc>
                <a:spcPct val="100000"/>
              </a:lnSpc>
              <a:buNone/>
            </a:pPr>
            <a:r>
              <a:rPr lang="en-US">
                <a:ea typeface="+mn-lt"/>
                <a:cs typeface="+mn-lt"/>
              </a:rPr>
              <a:t>The Test Coordinators Manual (TCM) has also been posted to the Portal.</a:t>
            </a:r>
          </a:p>
        </p:txBody>
      </p:sp>
      <p:sp>
        <p:nvSpPr>
          <p:cNvPr id="2" name="Date Placeholder 1">
            <a:extLst>
              <a:ext uri="{FF2B5EF4-FFF2-40B4-BE49-F238E27FC236}">
                <a16:creationId xmlns:a16="http://schemas.microsoft.com/office/drawing/2014/main" id="{A99E38FE-65FF-AB80-101A-4D2B67E9505B}"/>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26E116C5-E992-8056-335A-F8DD96643963}"/>
              </a:ext>
            </a:extLst>
          </p:cNvPr>
          <p:cNvSpPr>
            <a:spLocks noGrp="1"/>
          </p:cNvSpPr>
          <p:nvPr>
            <p:ph type="sldNum" sz="quarter" idx="4"/>
          </p:nvPr>
        </p:nvSpPr>
        <p:spPr/>
        <p:txBody>
          <a:bodyPr/>
          <a:lstStyle/>
          <a:p>
            <a:fld id="{65248FEF-978F-4B24-93F3-B987601DAD06}" type="slidenum">
              <a:rPr lang="en-US" smtClean="0"/>
              <a:pPr/>
              <a:t>35</a:t>
            </a:fld>
            <a:endParaRPr lang="en-US"/>
          </a:p>
        </p:txBody>
      </p:sp>
      <p:sp>
        <p:nvSpPr>
          <p:cNvPr id="4" name="Footer Placeholder 3">
            <a:extLst>
              <a:ext uri="{FF2B5EF4-FFF2-40B4-BE49-F238E27FC236}">
                <a16:creationId xmlns:a16="http://schemas.microsoft.com/office/drawing/2014/main" id="{AA722293-0BEB-6294-0F8B-85B792D1D609}"/>
              </a:ext>
            </a:extLst>
          </p:cNvPr>
          <p:cNvSpPr>
            <a:spLocks noGrp="1"/>
          </p:cNvSpPr>
          <p:nvPr>
            <p:ph type="ftr" sz="quarter" idx="3"/>
          </p:nvPr>
        </p:nvSpPr>
        <p:spPr/>
        <p:txBody>
          <a:bodyPr/>
          <a:lstStyle/>
          <a:p>
            <a:pPr algn="r"/>
            <a:r>
              <a:rPr lang="en-US"/>
              <a:t>Assessment and Student Information</a:t>
            </a:r>
          </a:p>
        </p:txBody>
      </p:sp>
      <p:pic>
        <p:nvPicPr>
          <p:cNvPr id="10" name="Picture 9" descr="Image of the Professional Assessment Standards">
            <a:extLst>
              <a:ext uri="{FF2B5EF4-FFF2-40B4-BE49-F238E27FC236}">
                <a16:creationId xmlns:a16="http://schemas.microsoft.com/office/drawing/2014/main" id="{90F07D56-8487-95F9-80DC-A3EA4B8DEE66}"/>
              </a:ext>
            </a:extLst>
          </p:cNvPr>
          <p:cNvPicPr>
            <a:picLocks noChangeAspect="1"/>
          </p:cNvPicPr>
          <p:nvPr/>
        </p:nvPicPr>
        <p:blipFill>
          <a:blip r:embed="rId3"/>
          <a:stretch>
            <a:fillRect/>
          </a:stretch>
        </p:blipFill>
        <p:spPr>
          <a:xfrm>
            <a:off x="7830973" y="1542594"/>
            <a:ext cx="3396432" cy="4294527"/>
          </a:xfrm>
          <a:prstGeom prst="rect">
            <a:avLst/>
          </a:prstGeom>
          <a:ln>
            <a:solidFill>
              <a:schemeClr val="tx1"/>
            </a:solidFill>
          </a:ln>
        </p:spPr>
      </p:pic>
    </p:spTree>
    <p:extLst>
      <p:ext uri="{BB962C8B-B14F-4D97-AF65-F5344CB8AC3E}">
        <p14:creationId xmlns:p14="http://schemas.microsoft.com/office/powerpoint/2010/main" val="19480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6290-9881-2AEF-F9EB-115401D35C19}"/>
              </a:ext>
            </a:extLst>
          </p:cNvPr>
          <p:cNvSpPr>
            <a:spLocks noGrp="1"/>
          </p:cNvSpPr>
          <p:nvPr>
            <p:ph type="title"/>
          </p:nvPr>
        </p:nvSpPr>
        <p:spPr/>
        <p:txBody>
          <a:bodyPr/>
          <a:lstStyle/>
          <a:p>
            <a:r>
              <a:rPr lang="en-US"/>
              <a:t>Test Refusals</a:t>
            </a:r>
          </a:p>
        </p:txBody>
      </p:sp>
      <p:sp>
        <p:nvSpPr>
          <p:cNvPr id="6" name="Content Placeholder 5">
            <a:extLst>
              <a:ext uri="{FF2B5EF4-FFF2-40B4-BE49-F238E27FC236}">
                <a16:creationId xmlns:a16="http://schemas.microsoft.com/office/drawing/2014/main" id="{C6371E90-8A16-4926-B157-59A3DC1A0716}"/>
              </a:ext>
            </a:extLst>
          </p:cNvPr>
          <p:cNvSpPr>
            <a:spLocks noGrp="1"/>
          </p:cNvSpPr>
          <p:nvPr>
            <p:ph idx="1"/>
          </p:nvPr>
        </p:nvSpPr>
        <p:spPr/>
        <p:txBody>
          <a:bodyPr vert="horz" lIns="91440" tIns="45720" rIns="91440" bIns="45720" rtlCol="0" anchor="t">
            <a:normAutofit/>
          </a:bodyPr>
          <a:lstStyle/>
          <a:p>
            <a:pPr marL="342900" marR="0" lvl="0" indent="-342900">
              <a:lnSpc>
                <a:spcPct val="100000"/>
              </a:lnSpc>
              <a:spcBef>
                <a:spcPts val="600"/>
              </a:spcBef>
              <a:spcAft>
                <a:spcPts val="600"/>
              </a:spcAft>
              <a:buFont typeface="Symbol" panose="05050102010706020507" pitchFamily="18" charset="2"/>
              <a:buChar char=""/>
            </a:pPr>
            <a:r>
              <a:rPr lang="en-US" sz="3200">
                <a:effectLst/>
                <a:latin typeface="Segoe UI" panose="020B0502040204020203" pitchFamily="34" charset="0"/>
                <a:ea typeface="Calibri" panose="020F0502020204030204" pitchFamily="34" charset="0"/>
              </a:rPr>
              <a:t>OSPI does not collect information from the school district about students or families who choose to refuse state assessments.</a:t>
            </a:r>
          </a:p>
          <a:p>
            <a:pPr marL="342900" marR="0" lvl="0" indent="-342900">
              <a:lnSpc>
                <a:spcPct val="100000"/>
              </a:lnSpc>
              <a:spcBef>
                <a:spcPts val="600"/>
              </a:spcBef>
              <a:spcAft>
                <a:spcPts val="600"/>
              </a:spcAft>
              <a:buFont typeface="Symbol" panose="05050102010706020507" pitchFamily="18" charset="2"/>
              <a:buChar char=""/>
            </a:pPr>
            <a:r>
              <a:rPr lang="en-US" sz="3200">
                <a:latin typeface="Segoe UI"/>
                <a:ea typeface="Calibri" panose="020F0502020204030204" pitchFamily="34" charset="0"/>
                <a:cs typeface="Segoe UI"/>
              </a:rPr>
              <a:t>Your</a:t>
            </a:r>
            <a:r>
              <a:rPr lang="en-US" sz="3200">
                <a:effectLst/>
                <a:latin typeface="Segoe UI"/>
                <a:ea typeface="Calibri" panose="020F0502020204030204" pitchFamily="34" charset="0"/>
                <a:cs typeface="Segoe UI"/>
              </a:rPr>
              <a:t> district should adopt </a:t>
            </a:r>
            <a:r>
              <a:rPr lang="en-US" sz="3200">
                <a:latin typeface="Segoe UI"/>
                <a:ea typeface="Calibri" panose="020F0502020204030204" pitchFamily="34" charset="0"/>
                <a:cs typeface="Segoe UI"/>
              </a:rPr>
              <a:t>its</a:t>
            </a:r>
            <a:r>
              <a:rPr lang="en-US" sz="3200">
                <a:effectLst/>
                <a:latin typeface="Segoe UI"/>
                <a:ea typeface="Calibri" panose="020F0502020204030204" pitchFamily="34" charset="0"/>
                <a:cs typeface="Segoe UI"/>
              </a:rPr>
              <a:t> own policy when deciding if, or in what manner, refusals should be tracked. </a:t>
            </a:r>
          </a:p>
        </p:txBody>
      </p:sp>
      <p:sp>
        <p:nvSpPr>
          <p:cNvPr id="2" name="Date Placeholder 1">
            <a:extLst>
              <a:ext uri="{FF2B5EF4-FFF2-40B4-BE49-F238E27FC236}">
                <a16:creationId xmlns:a16="http://schemas.microsoft.com/office/drawing/2014/main" id="{A99E38FE-65FF-AB80-101A-4D2B67E9505B}"/>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26E116C5-E992-8056-335A-F8DD96643963}"/>
              </a:ext>
            </a:extLst>
          </p:cNvPr>
          <p:cNvSpPr>
            <a:spLocks noGrp="1"/>
          </p:cNvSpPr>
          <p:nvPr>
            <p:ph type="sldNum" sz="quarter" idx="4"/>
          </p:nvPr>
        </p:nvSpPr>
        <p:spPr/>
        <p:txBody>
          <a:bodyPr/>
          <a:lstStyle/>
          <a:p>
            <a:fld id="{65248FEF-978F-4B24-93F3-B987601DAD06}" type="slidenum">
              <a:rPr lang="en-US" smtClean="0"/>
              <a:pPr/>
              <a:t>36</a:t>
            </a:fld>
            <a:endParaRPr lang="en-US"/>
          </a:p>
        </p:txBody>
      </p:sp>
      <p:sp>
        <p:nvSpPr>
          <p:cNvPr id="4" name="Footer Placeholder 3">
            <a:extLst>
              <a:ext uri="{FF2B5EF4-FFF2-40B4-BE49-F238E27FC236}">
                <a16:creationId xmlns:a16="http://schemas.microsoft.com/office/drawing/2014/main" id="{AA722293-0BEB-6294-0F8B-85B792D1D609}"/>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2893564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6290-9881-2AEF-F9EB-115401D35C19}"/>
              </a:ext>
            </a:extLst>
          </p:cNvPr>
          <p:cNvSpPr>
            <a:spLocks noGrp="1"/>
          </p:cNvSpPr>
          <p:nvPr>
            <p:ph type="title"/>
          </p:nvPr>
        </p:nvSpPr>
        <p:spPr/>
        <p:txBody>
          <a:bodyPr/>
          <a:lstStyle/>
          <a:p>
            <a:r>
              <a:rPr lang="en-US"/>
              <a:t>District Security Reports</a:t>
            </a:r>
          </a:p>
        </p:txBody>
      </p:sp>
      <p:sp>
        <p:nvSpPr>
          <p:cNvPr id="6" name="Content Placeholder 5">
            <a:extLst>
              <a:ext uri="{FF2B5EF4-FFF2-40B4-BE49-F238E27FC236}">
                <a16:creationId xmlns:a16="http://schemas.microsoft.com/office/drawing/2014/main" id="{C6371E90-8A16-4926-B157-59A3DC1A0716}"/>
              </a:ext>
            </a:extLst>
          </p:cNvPr>
          <p:cNvSpPr>
            <a:spLocks noGrp="1"/>
          </p:cNvSpPr>
          <p:nvPr>
            <p:ph idx="1"/>
          </p:nvPr>
        </p:nvSpPr>
        <p:spPr>
          <a:xfrm>
            <a:off x="838200" y="1529255"/>
            <a:ext cx="10845800" cy="4871545"/>
          </a:xfrm>
        </p:spPr>
        <p:txBody>
          <a:bodyPr vert="horz" lIns="91440" tIns="45720" rIns="91440" bIns="45720" rtlCol="0" anchor="t">
            <a:normAutofit fontScale="92500" lnSpcReduction="10000"/>
          </a:bodyPr>
          <a:lstStyle/>
          <a:p>
            <a:r>
              <a:rPr lang="en-US" sz="3500">
                <a:cs typeface="Segoe UI"/>
              </a:rPr>
              <a:t>District Security Reports for the Smarter Balanced/WCAS administration and all WIDA assessments have been combined. So, there are only three reports total if a district participates in every test administration: </a:t>
            </a:r>
          </a:p>
          <a:p>
            <a:pPr lvl="1"/>
            <a:r>
              <a:rPr lang="en-US" sz="3100">
                <a:cs typeface="Segoe UI"/>
              </a:rPr>
              <a:t>Smarter Balanced/WCAS </a:t>
            </a:r>
          </a:p>
          <a:p>
            <a:pPr lvl="1"/>
            <a:r>
              <a:rPr lang="en-US" sz="3100">
                <a:cs typeface="Segoe UI"/>
              </a:rPr>
              <a:t>WIDA Assessments</a:t>
            </a:r>
          </a:p>
          <a:p>
            <a:pPr lvl="1"/>
            <a:r>
              <a:rPr lang="en-US" sz="3100">
                <a:cs typeface="Segoe UI"/>
              </a:rPr>
              <a:t>WA-AIM </a:t>
            </a:r>
          </a:p>
          <a:p>
            <a:r>
              <a:rPr lang="en-US" sz="3500">
                <a:cs typeface="Segoe UI"/>
              </a:rPr>
              <a:t>District Superintendent signature no longer required in ARMS.</a:t>
            </a:r>
          </a:p>
          <a:p>
            <a:r>
              <a:rPr lang="en-US" sz="3500">
                <a:cs typeface="Segoe UI"/>
              </a:rPr>
              <a:t>The reporting deadline has also changed; all reports are due to OSPI no later than July 15, 2024.</a:t>
            </a:r>
          </a:p>
          <a:p>
            <a:pPr marL="0" indent="0">
              <a:buNone/>
            </a:pPr>
            <a:endParaRPr lang="en-US">
              <a:cs typeface="Segoe UI"/>
            </a:endParaRPr>
          </a:p>
          <a:p>
            <a:endParaRPr lang="en-US">
              <a:cs typeface="Segoe UI"/>
            </a:endParaRPr>
          </a:p>
          <a:p>
            <a:endParaRPr lang="en-US">
              <a:cs typeface="Segoe UI"/>
            </a:endParaRPr>
          </a:p>
        </p:txBody>
      </p:sp>
      <p:sp>
        <p:nvSpPr>
          <p:cNvPr id="2" name="Date Placeholder 1">
            <a:extLst>
              <a:ext uri="{FF2B5EF4-FFF2-40B4-BE49-F238E27FC236}">
                <a16:creationId xmlns:a16="http://schemas.microsoft.com/office/drawing/2014/main" id="{A99E38FE-65FF-AB80-101A-4D2B67E9505B}"/>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26E116C5-E992-8056-335A-F8DD96643963}"/>
              </a:ext>
            </a:extLst>
          </p:cNvPr>
          <p:cNvSpPr>
            <a:spLocks noGrp="1"/>
          </p:cNvSpPr>
          <p:nvPr>
            <p:ph type="sldNum" sz="quarter" idx="4"/>
          </p:nvPr>
        </p:nvSpPr>
        <p:spPr/>
        <p:txBody>
          <a:bodyPr/>
          <a:lstStyle/>
          <a:p>
            <a:fld id="{65248FEF-978F-4B24-93F3-B987601DAD06}" type="slidenum">
              <a:rPr lang="en-US" smtClean="0"/>
              <a:pPr/>
              <a:t>37</a:t>
            </a:fld>
            <a:endParaRPr lang="en-US"/>
          </a:p>
        </p:txBody>
      </p:sp>
      <p:sp>
        <p:nvSpPr>
          <p:cNvPr id="4" name="Footer Placeholder 3">
            <a:extLst>
              <a:ext uri="{FF2B5EF4-FFF2-40B4-BE49-F238E27FC236}">
                <a16:creationId xmlns:a16="http://schemas.microsoft.com/office/drawing/2014/main" id="{AA722293-0BEB-6294-0F8B-85B792D1D609}"/>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509154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6290-9881-2AEF-F9EB-115401D35C19}"/>
              </a:ext>
            </a:extLst>
          </p:cNvPr>
          <p:cNvSpPr>
            <a:spLocks noGrp="1"/>
          </p:cNvSpPr>
          <p:nvPr>
            <p:ph type="title"/>
          </p:nvPr>
        </p:nvSpPr>
        <p:spPr/>
        <p:txBody>
          <a:bodyPr/>
          <a:lstStyle/>
          <a:p>
            <a:r>
              <a:rPr lang="en-US"/>
              <a:t>Unauthorized Electronic Devices</a:t>
            </a:r>
          </a:p>
        </p:txBody>
      </p:sp>
      <p:sp>
        <p:nvSpPr>
          <p:cNvPr id="6" name="Content Placeholder 5">
            <a:extLst>
              <a:ext uri="{FF2B5EF4-FFF2-40B4-BE49-F238E27FC236}">
                <a16:creationId xmlns:a16="http://schemas.microsoft.com/office/drawing/2014/main" id="{C6371E90-8A16-4926-B157-59A3DC1A0716}"/>
              </a:ext>
            </a:extLst>
          </p:cNvPr>
          <p:cNvSpPr>
            <a:spLocks noGrp="1"/>
          </p:cNvSpPr>
          <p:nvPr>
            <p:ph idx="1"/>
          </p:nvPr>
        </p:nvSpPr>
        <p:spPr>
          <a:xfrm>
            <a:off x="838199" y="1600896"/>
            <a:ext cx="5992864" cy="4433292"/>
          </a:xfrm>
        </p:spPr>
        <p:txBody>
          <a:bodyPr vert="horz" lIns="91440" tIns="45720" rIns="91440" bIns="45720" rtlCol="0" anchor="t">
            <a:noAutofit/>
          </a:bodyPr>
          <a:lstStyle/>
          <a:p>
            <a:r>
              <a:rPr lang="en-US" sz="3000">
                <a:effectLst/>
                <a:latin typeface="Segoe UI" panose="020B0502040204020203" pitchFamily="34" charset="0"/>
                <a:ea typeface="Calibri" panose="020F0502020204030204" pitchFamily="34" charset="0"/>
              </a:rPr>
              <a:t>New guidance for unauthorized electronic devices.</a:t>
            </a:r>
          </a:p>
          <a:p>
            <a:r>
              <a:rPr lang="en-US" sz="3000">
                <a:effectLst/>
                <a:latin typeface="Segoe UI"/>
                <a:ea typeface="Calibri" panose="020F0502020204030204" pitchFamily="34" charset="0"/>
                <a:cs typeface="Segoe UI"/>
              </a:rPr>
              <a:t>Access to unauthorized electronic devices is not allowed at any time during the test session. This includes but is not limited to cell phones, Bluetooth ear buds, smart watches, and other wearables, personal laptops</a:t>
            </a:r>
            <a:r>
              <a:rPr lang="en-US" sz="3000">
                <a:latin typeface="Segoe UI"/>
                <a:ea typeface="Calibri" panose="020F0502020204030204" pitchFamily="34" charset="0"/>
                <a:cs typeface="Segoe UI"/>
              </a:rPr>
              <a:t>,</a:t>
            </a:r>
            <a:r>
              <a:rPr lang="en-US" sz="3000">
                <a:effectLst/>
                <a:latin typeface="Segoe UI"/>
                <a:ea typeface="Calibri" panose="020F0502020204030204" pitchFamily="34" charset="0"/>
                <a:cs typeface="Segoe UI"/>
              </a:rPr>
              <a:t> and tablets.</a:t>
            </a:r>
            <a:r>
              <a:rPr lang="en-US" sz="3000">
                <a:latin typeface="Segoe UI"/>
                <a:ea typeface="Calibri" panose="020F0502020204030204" pitchFamily="34" charset="0"/>
                <a:cs typeface="Segoe UI"/>
              </a:rPr>
              <a:t> </a:t>
            </a:r>
            <a:endParaRPr lang="en-US" sz="3000">
              <a:effectLst/>
              <a:latin typeface="Segoe UI" panose="020B0502040204020203" pitchFamily="34" charset="0"/>
              <a:ea typeface="Calibri" panose="020F0502020204030204" pitchFamily="34" charset="0"/>
              <a:cs typeface="Segoe UI"/>
            </a:endParaRPr>
          </a:p>
          <a:p>
            <a:pPr marL="0" indent="0">
              <a:buNone/>
            </a:pPr>
            <a:endParaRPr lang="en-US">
              <a:cs typeface="Segoe UI"/>
            </a:endParaRPr>
          </a:p>
          <a:p>
            <a:pPr marL="0" indent="0">
              <a:buNone/>
            </a:pPr>
            <a:endParaRPr lang="en-US">
              <a:cs typeface="Segoe UI"/>
            </a:endParaRPr>
          </a:p>
          <a:p>
            <a:endParaRPr lang="en-US">
              <a:cs typeface="Segoe UI"/>
            </a:endParaRPr>
          </a:p>
          <a:p>
            <a:endParaRPr lang="en-US">
              <a:cs typeface="Segoe UI"/>
            </a:endParaRPr>
          </a:p>
        </p:txBody>
      </p:sp>
      <p:sp>
        <p:nvSpPr>
          <p:cNvPr id="2" name="Date Placeholder 1">
            <a:extLst>
              <a:ext uri="{FF2B5EF4-FFF2-40B4-BE49-F238E27FC236}">
                <a16:creationId xmlns:a16="http://schemas.microsoft.com/office/drawing/2014/main" id="{A99E38FE-65FF-AB80-101A-4D2B67E9505B}"/>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26E116C5-E992-8056-335A-F8DD96643963}"/>
              </a:ext>
            </a:extLst>
          </p:cNvPr>
          <p:cNvSpPr>
            <a:spLocks noGrp="1"/>
          </p:cNvSpPr>
          <p:nvPr>
            <p:ph type="sldNum" sz="quarter" idx="4"/>
          </p:nvPr>
        </p:nvSpPr>
        <p:spPr/>
        <p:txBody>
          <a:bodyPr/>
          <a:lstStyle/>
          <a:p>
            <a:fld id="{65248FEF-978F-4B24-93F3-B987601DAD06}" type="slidenum">
              <a:rPr lang="en-US" smtClean="0"/>
              <a:pPr/>
              <a:t>38</a:t>
            </a:fld>
            <a:endParaRPr lang="en-US"/>
          </a:p>
        </p:txBody>
      </p:sp>
      <p:sp>
        <p:nvSpPr>
          <p:cNvPr id="4" name="Footer Placeholder 3">
            <a:extLst>
              <a:ext uri="{FF2B5EF4-FFF2-40B4-BE49-F238E27FC236}">
                <a16:creationId xmlns:a16="http://schemas.microsoft.com/office/drawing/2014/main" id="{AA722293-0BEB-6294-0F8B-85B792D1D609}"/>
              </a:ext>
            </a:extLst>
          </p:cNvPr>
          <p:cNvSpPr>
            <a:spLocks noGrp="1"/>
          </p:cNvSpPr>
          <p:nvPr>
            <p:ph type="ftr" sz="quarter" idx="3"/>
          </p:nvPr>
        </p:nvSpPr>
        <p:spPr/>
        <p:txBody>
          <a:bodyPr/>
          <a:lstStyle/>
          <a:p>
            <a:pPr algn="r"/>
            <a:r>
              <a:rPr lang="en-US"/>
              <a:t>Assessment and Student Information</a:t>
            </a:r>
          </a:p>
        </p:txBody>
      </p:sp>
      <p:pic>
        <p:nvPicPr>
          <p:cNvPr id="8" name="Picture 7" descr="Image of the Unauthorized Electronic Device sign">
            <a:extLst>
              <a:ext uri="{FF2B5EF4-FFF2-40B4-BE49-F238E27FC236}">
                <a16:creationId xmlns:a16="http://schemas.microsoft.com/office/drawing/2014/main" id="{E06519ED-19AD-4971-860A-B04F52E43FF5}"/>
              </a:ext>
            </a:extLst>
          </p:cNvPr>
          <p:cNvPicPr>
            <a:picLocks noChangeAspect="1"/>
          </p:cNvPicPr>
          <p:nvPr/>
        </p:nvPicPr>
        <p:blipFill>
          <a:blip r:embed="rId3"/>
          <a:stretch>
            <a:fillRect/>
          </a:stretch>
        </p:blipFill>
        <p:spPr>
          <a:xfrm>
            <a:off x="6831063" y="1387366"/>
            <a:ext cx="3803930" cy="4433291"/>
          </a:xfrm>
          <a:prstGeom prst="rect">
            <a:avLst/>
          </a:prstGeom>
        </p:spPr>
      </p:pic>
    </p:spTree>
    <p:extLst>
      <p:ext uri="{BB962C8B-B14F-4D97-AF65-F5344CB8AC3E}">
        <p14:creationId xmlns:p14="http://schemas.microsoft.com/office/powerpoint/2010/main" val="736668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6290-9881-2AEF-F9EB-115401D35C19}"/>
              </a:ext>
            </a:extLst>
          </p:cNvPr>
          <p:cNvSpPr>
            <a:spLocks noGrp="1"/>
          </p:cNvSpPr>
          <p:nvPr>
            <p:ph type="title"/>
          </p:nvPr>
        </p:nvSpPr>
        <p:spPr/>
        <p:txBody>
          <a:bodyPr/>
          <a:lstStyle/>
          <a:p>
            <a:r>
              <a:rPr lang="en-US"/>
              <a:t>Common Incident Protocol Table</a:t>
            </a:r>
          </a:p>
        </p:txBody>
      </p:sp>
      <p:sp>
        <p:nvSpPr>
          <p:cNvPr id="6" name="Content Placeholder 5">
            <a:extLst>
              <a:ext uri="{FF2B5EF4-FFF2-40B4-BE49-F238E27FC236}">
                <a16:creationId xmlns:a16="http://schemas.microsoft.com/office/drawing/2014/main" id="{C6371E90-8A16-4926-B157-59A3DC1A0716}"/>
              </a:ext>
            </a:extLst>
          </p:cNvPr>
          <p:cNvSpPr>
            <a:spLocks noGrp="1"/>
          </p:cNvSpPr>
          <p:nvPr>
            <p:ph idx="1"/>
          </p:nvPr>
        </p:nvSpPr>
        <p:spPr/>
        <p:txBody>
          <a:bodyPr vert="horz" lIns="91440" tIns="45720" rIns="91440" bIns="45720" rtlCol="0" anchor="t">
            <a:normAutofit/>
          </a:bodyPr>
          <a:lstStyle/>
          <a:p>
            <a:r>
              <a:rPr lang="en-US">
                <a:effectLst/>
                <a:latin typeface="Segoe UI" panose="020B0502040204020203" pitchFamily="34" charset="0"/>
                <a:ea typeface="Calibri" panose="020F0502020204030204" pitchFamily="34" charset="0"/>
              </a:rPr>
              <a:t>The Common Incident Protocol table outlines common incidents that can occur during testing and the corresponding actions to be taken. These incidents may be initiated by student misconduct, adult misconduct, or system issues, and require different levels of response and escalation.</a:t>
            </a:r>
          </a:p>
          <a:p>
            <a:endParaRPr lang="en-US" sz="3600">
              <a:cs typeface="Segoe UI"/>
            </a:endParaRPr>
          </a:p>
          <a:p>
            <a:pPr marL="0" indent="0">
              <a:buNone/>
            </a:pPr>
            <a:endParaRPr lang="en-US">
              <a:cs typeface="Segoe UI"/>
            </a:endParaRPr>
          </a:p>
          <a:p>
            <a:endParaRPr lang="en-US">
              <a:cs typeface="Segoe UI"/>
            </a:endParaRPr>
          </a:p>
          <a:p>
            <a:endParaRPr lang="en-US">
              <a:cs typeface="Segoe UI"/>
            </a:endParaRPr>
          </a:p>
        </p:txBody>
      </p:sp>
      <p:sp>
        <p:nvSpPr>
          <p:cNvPr id="2" name="Date Placeholder 1">
            <a:extLst>
              <a:ext uri="{FF2B5EF4-FFF2-40B4-BE49-F238E27FC236}">
                <a16:creationId xmlns:a16="http://schemas.microsoft.com/office/drawing/2014/main" id="{A99E38FE-65FF-AB80-101A-4D2B67E9505B}"/>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26E116C5-E992-8056-335A-F8DD96643963}"/>
              </a:ext>
            </a:extLst>
          </p:cNvPr>
          <p:cNvSpPr>
            <a:spLocks noGrp="1"/>
          </p:cNvSpPr>
          <p:nvPr>
            <p:ph type="sldNum" sz="quarter" idx="4"/>
          </p:nvPr>
        </p:nvSpPr>
        <p:spPr/>
        <p:txBody>
          <a:bodyPr/>
          <a:lstStyle/>
          <a:p>
            <a:fld id="{65248FEF-978F-4B24-93F3-B987601DAD06}" type="slidenum">
              <a:rPr lang="en-US" smtClean="0"/>
              <a:pPr/>
              <a:t>39</a:t>
            </a:fld>
            <a:endParaRPr lang="en-US"/>
          </a:p>
        </p:txBody>
      </p:sp>
      <p:sp>
        <p:nvSpPr>
          <p:cNvPr id="4" name="Footer Placeholder 3">
            <a:extLst>
              <a:ext uri="{FF2B5EF4-FFF2-40B4-BE49-F238E27FC236}">
                <a16:creationId xmlns:a16="http://schemas.microsoft.com/office/drawing/2014/main" id="{AA722293-0BEB-6294-0F8B-85B792D1D609}"/>
              </a:ext>
            </a:extLst>
          </p:cNvPr>
          <p:cNvSpPr>
            <a:spLocks noGrp="1"/>
          </p:cNvSpPr>
          <p:nvPr>
            <p:ph type="ftr" sz="quarter" idx="3"/>
          </p:nvPr>
        </p:nvSpPr>
        <p:spPr/>
        <p:txBody>
          <a:bodyPr/>
          <a:lstStyle/>
          <a:p>
            <a:pPr algn="r"/>
            <a:r>
              <a:rPr lang="en-US"/>
              <a:t>Assessment and Student Information</a:t>
            </a:r>
          </a:p>
        </p:txBody>
      </p:sp>
      <p:pic>
        <p:nvPicPr>
          <p:cNvPr id="8" name="Picture 7" descr="Image of the Common Incident Protocol Table">
            <a:extLst>
              <a:ext uri="{FF2B5EF4-FFF2-40B4-BE49-F238E27FC236}">
                <a16:creationId xmlns:a16="http://schemas.microsoft.com/office/drawing/2014/main" id="{6C8C8807-40D5-1C32-683C-C203DCBF06AF}"/>
              </a:ext>
            </a:extLst>
          </p:cNvPr>
          <p:cNvPicPr>
            <a:picLocks noChangeAspect="1"/>
          </p:cNvPicPr>
          <p:nvPr/>
        </p:nvPicPr>
        <p:blipFill>
          <a:blip r:embed="rId3"/>
          <a:stretch>
            <a:fillRect/>
          </a:stretch>
        </p:blipFill>
        <p:spPr>
          <a:xfrm>
            <a:off x="1075169" y="3953555"/>
            <a:ext cx="10014484" cy="1816624"/>
          </a:xfrm>
          <a:prstGeom prst="rect">
            <a:avLst/>
          </a:prstGeom>
        </p:spPr>
      </p:pic>
    </p:spTree>
    <p:extLst>
      <p:ext uri="{BB962C8B-B14F-4D97-AF65-F5344CB8AC3E}">
        <p14:creationId xmlns:p14="http://schemas.microsoft.com/office/powerpoint/2010/main" val="4278822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93683" y="639172"/>
            <a:ext cx="10839187" cy="5705642"/>
          </a:xfrm>
        </p:spPr>
        <p:txBody>
          <a:bodyPr vert="horz" lIns="91440" tIns="45720" rIns="91440" bIns="45720" numCol="2" rtlCol="0" anchor="t">
            <a:normAutofit fontScale="32500" lnSpcReduction="20000"/>
          </a:bodyPr>
          <a:lstStyle/>
          <a:p>
            <a:pPr marL="228600" lvl="1">
              <a:lnSpc>
                <a:spcPct val="120000"/>
              </a:lnSpc>
              <a:spcBef>
                <a:spcPts val="600"/>
              </a:spcBef>
              <a:spcAft>
                <a:spcPts val="600"/>
              </a:spcAft>
              <a:buNone/>
            </a:pPr>
            <a:r>
              <a:rPr lang="en-US" sz="6800" b="1" err="1">
                <a:solidFill>
                  <a:srgbClr val="40403D"/>
                </a:solidFill>
              </a:rPr>
              <a:t>WaKIDS</a:t>
            </a:r>
            <a:endParaRPr lang="en-US" sz="6800" b="1">
              <a:solidFill>
                <a:srgbClr val="40403D"/>
              </a:solidFill>
            </a:endParaRPr>
          </a:p>
          <a:p>
            <a:pPr>
              <a:lnSpc>
                <a:spcPct val="100000"/>
              </a:lnSpc>
            </a:pPr>
            <a:r>
              <a:rPr lang="en-US" sz="6500">
                <a:cs typeface="Segoe UI"/>
              </a:rPr>
              <a:t>Reminders</a:t>
            </a:r>
            <a:endParaRPr lang="en-US" sz="6500"/>
          </a:p>
          <a:p>
            <a:pPr>
              <a:lnSpc>
                <a:spcPct val="100000"/>
              </a:lnSpc>
            </a:pPr>
            <a:r>
              <a:rPr lang="en-US" sz="6500">
                <a:cs typeface="Segoe UI"/>
              </a:rPr>
              <a:t>Checkpoint: 11/15</a:t>
            </a:r>
            <a:endParaRPr lang="en-US" sz="6500"/>
          </a:p>
          <a:p>
            <a:pPr>
              <a:lnSpc>
                <a:spcPct val="100000"/>
              </a:lnSpc>
            </a:pPr>
            <a:r>
              <a:rPr lang="en-US" sz="6500">
                <a:cs typeface="Segoe UI"/>
              </a:rPr>
              <a:t>TK Reminders</a:t>
            </a:r>
            <a:endParaRPr lang="en-US" sz="6500"/>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WIDA</a:t>
            </a:r>
          </a:p>
          <a:p>
            <a:pPr>
              <a:lnSpc>
                <a:spcPct val="100000"/>
              </a:lnSpc>
            </a:pPr>
            <a:r>
              <a:rPr lang="en-US" sz="6800"/>
              <a:t>No Updates</a:t>
            </a:r>
          </a:p>
          <a:p>
            <a:pPr marL="0" indent="0">
              <a:lnSpc>
                <a:spcPct val="100000"/>
              </a:lnSpc>
              <a:buNone/>
            </a:pPr>
            <a:r>
              <a:rPr lang="en-US" sz="6800"/>
              <a:t>WA-AIM</a:t>
            </a:r>
          </a:p>
          <a:p>
            <a:pPr>
              <a:lnSpc>
                <a:spcPct val="100000"/>
              </a:lnSpc>
            </a:pPr>
            <a:r>
              <a:rPr lang="en-US" sz="6800"/>
              <a:t>No Updates</a:t>
            </a:r>
          </a:p>
          <a:p>
            <a:pPr marL="0" indent="0">
              <a:lnSpc>
                <a:spcPct val="100000"/>
              </a:lnSpc>
              <a:buNone/>
            </a:pPr>
            <a:endParaRPr lang="en-US" sz="6800"/>
          </a:p>
          <a:p>
            <a:pPr marL="0" lvl="0" indent="0">
              <a:lnSpc>
                <a:spcPct val="100000"/>
              </a:lnSpc>
              <a:buNone/>
            </a:pPr>
            <a:r>
              <a:rPr lang="en-US" sz="6800" b="1">
                <a:solidFill>
                  <a:srgbClr val="40403D"/>
                </a:solidFill>
              </a:rPr>
              <a:t>Technology</a:t>
            </a:r>
          </a:p>
          <a:p>
            <a:pPr>
              <a:lnSpc>
                <a:spcPct val="100000"/>
              </a:lnSpc>
            </a:pPr>
            <a:r>
              <a:rPr lang="en-US" sz="6500"/>
              <a:t>Known Issues</a:t>
            </a:r>
          </a:p>
          <a:p>
            <a:pPr>
              <a:lnSpc>
                <a:spcPct val="100000"/>
              </a:lnSpc>
            </a:pPr>
            <a:r>
              <a:rPr lang="en-US" sz="6500"/>
              <a:t>Mac Secure Browser</a:t>
            </a:r>
          </a:p>
          <a:p>
            <a:pPr>
              <a:lnSpc>
                <a:spcPct val="100000"/>
              </a:lnSpc>
            </a:pPr>
            <a:r>
              <a:rPr lang="en-US" sz="6500"/>
              <a:t>DRC WIDA  </a:t>
            </a:r>
            <a:endParaRPr lang="en-US" sz="6500">
              <a:cs typeface="Segoe UI"/>
            </a:endParaRPr>
          </a:p>
          <a:p>
            <a:pPr marL="228600" lvl="1">
              <a:lnSpc>
                <a:spcPct val="120000"/>
              </a:lnSpc>
              <a:spcBef>
                <a:spcPts val="600"/>
              </a:spcBef>
              <a:spcAft>
                <a:spcPts val="600"/>
              </a:spcAft>
              <a:buNone/>
            </a:pPr>
            <a:r>
              <a:rPr lang="en-US" sz="6800" b="1">
                <a:solidFill>
                  <a:srgbClr val="40403D"/>
                </a:solidFill>
              </a:rPr>
              <a:t>Assessment Development</a:t>
            </a:r>
          </a:p>
          <a:p>
            <a:pPr lvl="0">
              <a:lnSpc>
                <a:spcPct val="100000"/>
              </a:lnSpc>
            </a:pPr>
            <a:r>
              <a:rPr lang="en-US" sz="6500"/>
              <a:t>SRS Refresher</a:t>
            </a:r>
          </a:p>
          <a:p>
            <a:pPr lvl="0">
              <a:lnSpc>
                <a:spcPct val="100000"/>
              </a:lnSpc>
            </a:pPr>
            <a:r>
              <a:rPr lang="en-US" sz="6500"/>
              <a:t>Practice and Training Tests</a:t>
            </a:r>
          </a:p>
          <a:p>
            <a:pPr marL="228600" lvl="1">
              <a:lnSpc>
                <a:spcPct val="120000"/>
              </a:lnSpc>
              <a:spcBef>
                <a:spcPts val="600"/>
              </a:spcBef>
              <a:spcAft>
                <a:spcPts val="600"/>
              </a:spcAft>
              <a:buNone/>
            </a:pPr>
            <a:r>
              <a:rPr lang="en-US" sz="6800" b="1">
                <a:solidFill>
                  <a:srgbClr val="40403D"/>
                </a:solidFill>
              </a:rPr>
              <a:t>Data</a:t>
            </a:r>
          </a:p>
          <a:p>
            <a:pPr lvl="0">
              <a:lnSpc>
                <a:spcPct val="100000"/>
              </a:lnSpc>
            </a:pPr>
            <a:r>
              <a:rPr lang="en-US" sz="6500"/>
              <a:t>CEDARS and data flow to TIDE</a:t>
            </a:r>
          </a:p>
          <a:p>
            <a:pPr marL="228600" lvl="1">
              <a:lnSpc>
                <a:spcPct val="120000"/>
              </a:lnSpc>
              <a:spcBef>
                <a:spcPts val="600"/>
              </a:spcBef>
              <a:spcAft>
                <a:spcPts val="600"/>
              </a:spcAft>
              <a:buNone/>
            </a:pPr>
            <a:r>
              <a:rPr lang="en-US" sz="6800" b="1">
                <a:solidFill>
                  <a:srgbClr val="40403D"/>
                </a:solidFill>
              </a:rPr>
              <a:t>Assessment Operations</a:t>
            </a:r>
            <a:endParaRPr lang="en-US" sz="6800" b="1">
              <a:solidFill>
                <a:srgbClr val="40403D"/>
              </a:solidFill>
              <a:cs typeface="Segoe UI"/>
            </a:endParaRPr>
          </a:p>
          <a:p>
            <a:pPr>
              <a:lnSpc>
                <a:spcPct val="100000"/>
              </a:lnSpc>
            </a:pPr>
            <a:r>
              <a:rPr lang="en-US" sz="6500">
                <a:cs typeface="Segoe UI"/>
              </a:rPr>
              <a:t>Concerning Test Responses</a:t>
            </a:r>
          </a:p>
          <a:p>
            <a:pPr lvl="0">
              <a:lnSpc>
                <a:spcPct val="100000"/>
              </a:lnSpc>
            </a:pPr>
            <a:r>
              <a:rPr lang="en-US" sz="6500"/>
              <a:t>Updates in TCM and Non-PIRG</a:t>
            </a:r>
            <a:endParaRPr lang="en-US" sz="6500">
              <a:cs typeface="Segoe UI"/>
            </a:endParaRPr>
          </a:p>
          <a:p>
            <a:pPr lvl="0">
              <a:lnSpc>
                <a:spcPct val="100000"/>
              </a:lnSpc>
            </a:pPr>
            <a:r>
              <a:rPr lang="en-US" sz="6500"/>
              <a:t>Recently Posted Materials</a:t>
            </a:r>
          </a:p>
          <a:p>
            <a:pPr lvl="0">
              <a:lnSpc>
                <a:spcPct val="100000"/>
              </a:lnSpc>
            </a:pPr>
            <a:r>
              <a:rPr lang="en-US" sz="6500"/>
              <a:t>Important Dates for October and November</a:t>
            </a:r>
            <a:endParaRPr lang="en-US" sz="6500">
              <a:cs typeface="Segoe UI"/>
            </a:endParaRPr>
          </a:p>
          <a:p>
            <a:pPr marL="0" indent="0">
              <a:lnSpc>
                <a:spcPct val="100000"/>
              </a:lnSpc>
              <a:buNone/>
            </a:pPr>
            <a:endParaRPr lang="en-US" sz="2400"/>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a:p>
        </p:txBody>
      </p:sp>
    </p:spTree>
    <p:extLst>
      <p:ext uri="{BB962C8B-B14F-4D97-AF65-F5344CB8AC3E}">
        <p14:creationId xmlns:p14="http://schemas.microsoft.com/office/powerpoint/2010/main" val="259550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A03E-6D32-0852-43D6-CC6C97C18558}"/>
              </a:ext>
            </a:extLst>
          </p:cNvPr>
          <p:cNvSpPr>
            <a:spLocks noGrp="1"/>
          </p:cNvSpPr>
          <p:nvPr>
            <p:ph type="title"/>
          </p:nvPr>
        </p:nvSpPr>
        <p:spPr>
          <a:xfrm>
            <a:off x="838200" y="254763"/>
            <a:ext cx="10515600" cy="1325563"/>
          </a:xfrm>
        </p:spPr>
        <p:txBody>
          <a:bodyPr/>
          <a:lstStyle/>
          <a:p>
            <a:r>
              <a:rPr lang="en-US"/>
              <a:t>Checklists for WCAP Test Administration</a:t>
            </a:r>
          </a:p>
        </p:txBody>
      </p:sp>
      <p:sp>
        <p:nvSpPr>
          <p:cNvPr id="3" name="Content Placeholder 2">
            <a:extLst>
              <a:ext uri="{FF2B5EF4-FFF2-40B4-BE49-F238E27FC236}">
                <a16:creationId xmlns:a16="http://schemas.microsoft.com/office/drawing/2014/main" id="{291CB8FC-FCB4-525B-BFC0-15D085E762BD}"/>
              </a:ext>
            </a:extLst>
          </p:cNvPr>
          <p:cNvSpPr>
            <a:spLocks noGrp="1"/>
          </p:cNvSpPr>
          <p:nvPr>
            <p:ph idx="1"/>
          </p:nvPr>
        </p:nvSpPr>
        <p:spPr>
          <a:xfrm>
            <a:off x="838200" y="1466193"/>
            <a:ext cx="10515600" cy="4615293"/>
          </a:xfrm>
        </p:spPr>
        <p:txBody>
          <a:bodyPr>
            <a:normAutofit fontScale="92500"/>
          </a:bodyPr>
          <a:lstStyle/>
          <a:p>
            <a:pPr marL="0" indent="0">
              <a:buNone/>
            </a:pPr>
            <a:r>
              <a:rPr lang="en-US" sz="3500"/>
              <a:t>Checklists for WCAP Test Administration have been updated and are now posted to the portal.</a:t>
            </a:r>
          </a:p>
          <a:p>
            <a:pPr marL="0" indent="0">
              <a:buNone/>
            </a:pPr>
            <a:r>
              <a:rPr lang="en-US" sz="3500">
                <a:solidFill>
                  <a:srgbClr val="68829E"/>
                </a:solidFill>
                <a:hlinkClick r:id="rId3">
                  <a:extLst>
                    <a:ext uri="{A12FA001-AC4F-418D-AE19-62706E023703}">
                      <ahyp:hlinkClr xmlns:ahyp="http://schemas.microsoft.com/office/drawing/2018/hyperlinkcolor" val="tx"/>
                    </a:ext>
                  </a:extLst>
                </a:hlinkClick>
              </a:rPr>
              <a:t>Checklist handouts</a:t>
            </a:r>
            <a:r>
              <a:rPr lang="en-US" sz="3500">
                <a:solidFill>
                  <a:schemeClr val="accent1"/>
                </a:solidFill>
                <a:hlinkClick r:id="rId3">
                  <a:extLst>
                    <a:ext uri="{A12FA001-AC4F-418D-AE19-62706E023703}">
                      <ahyp:hlinkClr xmlns:ahyp="http://schemas.microsoft.com/office/drawing/2018/hyperlinkcolor" val="tx"/>
                    </a:ext>
                  </a:extLst>
                </a:hlinkClick>
              </a:rPr>
              <a:t> </a:t>
            </a:r>
            <a:r>
              <a:rPr lang="en-US" sz="3500"/>
              <a:t>are available for the following roles:</a:t>
            </a:r>
          </a:p>
          <a:p>
            <a:pPr lvl="1"/>
            <a:r>
              <a:rPr lang="en-US" sz="2800"/>
              <a:t>District Assessment Coordinator</a:t>
            </a:r>
          </a:p>
          <a:p>
            <a:pPr lvl="1"/>
            <a:r>
              <a:rPr lang="en-US" sz="2800"/>
              <a:t>Principal</a:t>
            </a:r>
          </a:p>
          <a:p>
            <a:pPr lvl="1"/>
            <a:r>
              <a:rPr lang="en-US" sz="2800"/>
              <a:t>School Test Coordinator</a:t>
            </a:r>
          </a:p>
          <a:p>
            <a:pPr lvl="1"/>
            <a:r>
              <a:rPr lang="en-US" sz="2800"/>
              <a:t>Technology Coordinator</a:t>
            </a:r>
          </a:p>
          <a:p>
            <a:pPr lvl="1"/>
            <a:r>
              <a:rPr lang="en-US" sz="2800"/>
              <a:t>Special Education and Multilingual Coordinators</a:t>
            </a:r>
          </a:p>
          <a:p>
            <a:pPr lvl="1"/>
            <a:r>
              <a:rPr lang="en-US" sz="2800"/>
              <a:t>Teachers </a:t>
            </a:r>
          </a:p>
          <a:p>
            <a:pPr lvl="1"/>
            <a:r>
              <a:rPr lang="en-US" sz="2800"/>
              <a:t>Test Administrators</a:t>
            </a:r>
          </a:p>
          <a:p>
            <a:endParaRPr lang="en-US"/>
          </a:p>
        </p:txBody>
      </p:sp>
      <p:sp>
        <p:nvSpPr>
          <p:cNvPr id="4" name="Date Placeholder 3">
            <a:extLst>
              <a:ext uri="{FF2B5EF4-FFF2-40B4-BE49-F238E27FC236}">
                <a16:creationId xmlns:a16="http://schemas.microsoft.com/office/drawing/2014/main" id="{331DEC3E-E3EB-35CE-B39E-F0DEB3312202}"/>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D00AD918-B475-7A73-A40B-CD566B60724A}"/>
              </a:ext>
            </a:extLst>
          </p:cNvPr>
          <p:cNvSpPr>
            <a:spLocks noGrp="1"/>
          </p:cNvSpPr>
          <p:nvPr>
            <p:ph type="sldNum" sz="quarter" idx="4"/>
          </p:nvPr>
        </p:nvSpPr>
        <p:spPr/>
        <p:txBody>
          <a:bodyPr/>
          <a:lstStyle/>
          <a:p>
            <a:fld id="{65248FEF-978F-4B24-93F3-B987601DAD06}" type="slidenum">
              <a:rPr lang="en-US" smtClean="0"/>
              <a:pPr/>
              <a:t>40</a:t>
            </a:fld>
            <a:endParaRPr lang="en-US"/>
          </a:p>
        </p:txBody>
      </p:sp>
      <p:sp>
        <p:nvSpPr>
          <p:cNvPr id="6" name="Footer Placeholder 5">
            <a:extLst>
              <a:ext uri="{FF2B5EF4-FFF2-40B4-BE49-F238E27FC236}">
                <a16:creationId xmlns:a16="http://schemas.microsoft.com/office/drawing/2014/main" id="{9163D385-549E-1799-C824-C247FBFFAD23}"/>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38005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6290-9881-2AEF-F9EB-115401D35C19}"/>
              </a:ext>
            </a:extLst>
          </p:cNvPr>
          <p:cNvSpPr>
            <a:spLocks noGrp="1"/>
          </p:cNvSpPr>
          <p:nvPr>
            <p:ph type="title"/>
          </p:nvPr>
        </p:nvSpPr>
        <p:spPr/>
        <p:txBody>
          <a:bodyPr/>
          <a:lstStyle/>
          <a:p>
            <a:r>
              <a:rPr lang="en-US">
                <a:cs typeface="Segoe UI"/>
              </a:rPr>
              <a:t>Concerning Test Responses</a:t>
            </a:r>
            <a:endParaRPr lang="en-US"/>
          </a:p>
        </p:txBody>
      </p:sp>
      <p:sp>
        <p:nvSpPr>
          <p:cNvPr id="6" name="Content Placeholder 5">
            <a:extLst>
              <a:ext uri="{FF2B5EF4-FFF2-40B4-BE49-F238E27FC236}">
                <a16:creationId xmlns:a16="http://schemas.microsoft.com/office/drawing/2014/main" id="{C6371E90-8A16-4926-B157-59A3DC1A0716}"/>
              </a:ext>
            </a:extLst>
          </p:cNvPr>
          <p:cNvSpPr>
            <a:spLocks noGrp="1"/>
          </p:cNvSpPr>
          <p:nvPr>
            <p:ph idx="1"/>
          </p:nvPr>
        </p:nvSpPr>
        <p:spPr/>
        <p:txBody>
          <a:bodyPr vert="horz" lIns="91440" tIns="45720" rIns="91440" bIns="45720" rtlCol="0" anchor="t">
            <a:normAutofit/>
          </a:bodyPr>
          <a:lstStyle/>
          <a:p>
            <a:r>
              <a:rPr lang="en-US" sz="3200">
                <a:cs typeface="Segoe UI"/>
              </a:rPr>
              <a:t>Concerning test response alerts are sent via the TIDE Secure Inbox to only those who have the DC role in TIDE</a:t>
            </a:r>
          </a:p>
          <a:p>
            <a:pPr>
              <a:spcBef>
                <a:spcPts val="2000"/>
              </a:spcBef>
            </a:pPr>
            <a:r>
              <a:rPr lang="en-US" sz="3200">
                <a:cs typeface="Segoe UI"/>
              </a:rPr>
              <a:t>Alerts for dual enrolled students will go to the DCs for both districts</a:t>
            </a:r>
          </a:p>
          <a:p>
            <a:pPr marL="0" indent="0">
              <a:buNone/>
            </a:pPr>
            <a:endParaRPr lang="en-US">
              <a:cs typeface="Segoe UI"/>
            </a:endParaRPr>
          </a:p>
          <a:p>
            <a:endParaRPr lang="en-US">
              <a:cs typeface="Segoe UI"/>
            </a:endParaRPr>
          </a:p>
          <a:p>
            <a:endParaRPr lang="en-US">
              <a:cs typeface="Segoe UI"/>
            </a:endParaRPr>
          </a:p>
        </p:txBody>
      </p:sp>
      <p:sp>
        <p:nvSpPr>
          <p:cNvPr id="2" name="Date Placeholder 1">
            <a:extLst>
              <a:ext uri="{FF2B5EF4-FFF2-40B4-BE49-F238E27FC236}">
                <a16:creationId xmlns:a16="http://schemas.microsoft.com/office/drawing/2014/main" id="{A99E38FE-65FF-AB80-101A-4D2B67E9505B}"/>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26E116C5-E992-8056-335A-F8DD96643963}"/>
              </a:ext>
            </a:extLst>
          </p:cNvPr>
          <p:cNvSpPr>
            <a:spLocks noGrp="1"/>
          </p:cNvSpPr>
          <p:nvPr>
            <p:ph type="sldNum" sz="quarter" idx="4"/>
          </p:nvPr>
        </p:nvSpPr>
        <p:spPr/>
        <p:txBody>
          <a:bodyPr/>
          <a:lstStyle/>
          <a:p>
            <a:fld id="{65248FEF-978F-4B24-93F3-B987601DAD06}" type="slidenum">
              <a:rPr lang="en-US" smtClean="0"/>
              <a:pPr/>
              <a:t>41</a:t>
            </a:fld>
            <a:endParaRPr lang="en-US"/>
          </a:p>
        </p:txBody>
      </p:sp>
      <p:sp>
        <p:nvSpPr>
          <p:cNvPr id="4" name="Footer Placeholder 3">
            <a:extLst>
              <a:ext uri="{FF2B5EF4-FFF2-40B4-BE49-F238E27FC236}">
                <a16:creationId xmlns:a16="http://schemas.microsoft.com/office/drawing/2014/main" id="{AA722293-0BEB-6294-0F8B-85B792D1D609}"/>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2796321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B18ABF-CF48-FFFC-DDB2-0436389F9BA0}"/>
              </a:ext>
            </a:extLst>
          </p:cNvPr>
          <p:cNvSpPr>
            <a:spLocks noGrp="1"/>
          </p:cNvSpPr>
          <p:nvPr>
            <p:ph type="title"/>
          </p:nvPr>
        </p:nvSpPr>
        <p:spPr/>
        <p:txBody>
          <a:bodyPr/>
          <a:lstStyle/>
          <a:p>
            <a:r>
              <a:rPr lang="en-US">
                <a:cs typeface="Segoe UI"/>
              </a:rPr>
              <a:t>Important Dates for October </a:t>
            </a:r>
            <a:endParaRPr lang="en-US"/>
          </a:p>
        </p:txBody>
      </p:sp>
      <p:pic>
        <p:nvPicPr>
          <p:cNvPr id="7" name="Content Placeholder 6" descr="Important dates for October include: &#10;2 Smarter Balanced Interims available (ELA/math)&#10;5 WA-AIM/WIDA – Pre-ID Spring Alternate Registration opens&#10;11 Assessment Open Office Hour&#10;13 WIDA Pre-ID Braille/large print tests open&#10;18 Assessment update webcast&#10;">
            <a:extLst>
              <a:ext uri="{FF2B5EF4-FFF2-40B4-BE49-F238E27FC236}">
                <a16:creationId xmlns:a16="http://schemas.microsoft.com/office/drawing/2014/main" id="{337E7839-61C3-B57B-E505-028C19B7D3B5}"/>
              </a:ext>
            </a:extLst>
          </p:cNvPr>
          <p:cNvPicPr>
            <a:picLocks noGrp="1" noChangeAspect="1"/>
          </p:cNvPicPr>
          <p:nvPr>
            <p:ph idx="1"/>
          </p:nvPr>
        </p:nvPicPr>
        <p:blipFill>
          <a:blip r:embed="rId3"/>
          <a:stretch>
            <a:fillRect/>
          </a:stretch>
        </p:blipFill>
        <p:spPr>
          <a:xfrm>
            <a:off x="1559898" y="1631390"/>
            <a:ext cx="9072204" cy="4255861"/>
          </a:xfrm>
        </p:spPr>
      </p:pic>
      <p:sp>
        <p:nvSpPr>
          <p:cNvPr id="2" name="Date Placeholder 1">
            <a:extLst>
              <a:ext uri="{FF2B5EF4-FFF2-40B4-BE49-F238E27FC236}">
                <a16:creationId xmlns:a16="http://schemas.microsoft.com/office/drawing/2014/main" id="{1E5D2008-8A4F-3747-5BB5-FF0E6E3E3E1C}"/>
              </a:ext>
            </a:extLst>
          </p:cNvPr>
          <p:cNvSpPr>
            <a:spLocks noGrp="1"/>
          </p:cNvSpPr>
          <p:nvPr>
            <p:ph type="dt" sz="half" idx="11"/>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83701E57-4091-0D47-D30A-20A874D54FEA}"/>
              </a:ext>
            </a:extLst>
          </p:cNvPr>
          <p:cNvSpPr>
            <a:spLocks noGrp="1"/>
          </p:cNvSpPr>
          <p:nvPr>
            <p:ph type="sldNum" sz="quarter" idx="4"/>
          </p:nvPr>
        </p:nvSpPr>
        <p:spPr/>
        <p:txBody>
          <a:bodyPr/>
          <a:lstStyle/>
          <a:p>
            <a:fld id="{65248FEF-978F-4B24-93F3-B987601DAD06}" type="slidenum">
              <a:rPr lang="en-US" smtClean="0"/>
              <a:pPr/>
              <a:t>42</a:t>
            </a:fld>
            <a:endParaRPr lang="en-US"/>
          </a:p>
        </p:txBody>
      </p:sp>
      <p:sp>
        <p:nvSpPr>
          <p:cNvPr id="4" name="Footer Placeholder 3">
            <a:extLst>
              <a:ext uri="{FF2B5EF4-FFF2-40B4-BE49-F238E27FC236}">
                <a16:creationId xmlns:a16="http://schemas.microsoft.com/office/drawing/2014/main" id="{CE5D8487-A2DE-1B11-10FE-8A72D558BFF7}"/>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263867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328F0-AFF7-7046-3F19-400753131F03}"/>
              </a:ext>
            </a:extLst>
          </p:cNvPr>
          <p:cNvSpPr>
            <a:spLocks noGrp="1"/>
          </p:cNvSpPr>
          <p:nvPr>
            <p:ph type="title"/>
          </p:nvPr>
        </p:nvSpPr>
        <p:spPr/>
        <p:txBody>
          <a:bodyPr/>
          <a:lstStyle/>
          <a:p>
            <a:r>
              <a:rPr lang="en-US">
                <a:cs typeface="Segoe UI"/>
              </a:rPr>
              <a:t>Important Dates for November</a:t>
            </a:r>
            <a:endParaRPr lang="en-US"/>
          </a:p>
        </p:txBody>
      </p:sp>
      <p:pic>
        <p:nvPicPr>
          <p:cNvPr id="7" name="Content Placeholder 6" descr="image">
            <a:extLst>
              <a:ext uri="{FF2B5EF4-FFF2-40B4-BE49-F238E27FC236}">
                <a16:creationId xmlns:a16="http://schemas.microsoft.com/office/drawing/2014/main" id="{15CE18C1-0C71-9406-2553-E348F8C21F09}"/>
              </a:ext>
            </a:extLst>
          </p:cNvPr>
          <p:cNvPicPr>
            <a:picLocks noGrp="1" noChangeAspect="1"/>
          </p:cNvPicPr>
          <p:nvPr>
            <p:ph idx="1"/>
          </p:nvPr>
        </p:nvPicPr>
        <p:blipFill>
          <a:blip r:embed="rId3"/>
          <a:stretch>
            <a:fillRect/>
          </a:stretch>
        </p:blipFill>
        <p:spPr>
          <a:xfrm>
            <a:off x="1495338" y="1367735"/>
            <a:ext cx="9007562" cy="4885798"/>
          </a:xfrm>
        </p:spPr>
      </p:pic>
      <p:sp>
        <p:nvSpPr>
          <p:cNvPr id="2" name="Date Placeholder 1">
            <a:extLst>
              <a:ext uri="{FF2B5EF4-FFF2-40B4-BE49-F238E27FC236}">
                <a16:creationId xmlns:a16="http://schemas.microsoft.com/office/drawing/2014/main" id="{E510303A-9F0F-F63F-29BE-F2478DFC777E}"/>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3" name="Slide Number Placeholder 2">
            <a:extLst>
              <a:ext uri="{FF2B5EF4-FFF2-40B4-BE49-F238E27FC236}">
                <a16:creationId xmlns:a16="http://schemas.microsoft.com/office/drawing/2014/main" id="{A036D002-B60B-36BF-0171-91BC39C0D85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1DC708E7-720B-1BA3-50F8-7E2037FFB8C8}"/>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332761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10/18/2023</a:t>
            </a: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Assessments &amp; Student Information</a:t>
            </a:r>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10/18/2023</a:t>
            </a:r>
          </a:p>
        </p:txBody>
      </p:sp>
      <p:sp>
        <p:nvSpPr>
          <p:cNvPr id="3" name="Slide Number Placeholder 2">
            <a:extLst>
              <a:ext uri="{FF2B5EF4-FFF2-40B4-BE49-F238E27FC236}">
                <a16:creationId xmlns:a16="http://schemas.microsoft.com/office/drawing/2014/main" id="{01781F34-5F48-4263-A8B0-76BDD78F87AB}"/>
              </a:ext>
            </a:extLst>
          </p:cNvPr>
          <p:cNvSpPr>
            <a:spLocks noGrp="1"/>
          </p:cNvSpPr>
          <p:nvPr>
            <p:ph type="sldNum" sz="quarter" idx="4"/>
          </p:nvPr>
        </p:nvSpPr>
        <p:spPr/>
        <p:txBody>
          <a:bodyPr/>
          <a:lstStyle/>
          <a:p>
            <a:fld id="{65248FEF-978F-4B24-93F3-B987601DAD06}" type="slidenum">
              <a:rPr lang="en-US" smtClean="0"/>
              <a:pPr/>
              <a:t>45</a:t>
            </a:fld>
            <a:endParaRPr lang="en-US"/>
          </a:p>
        </p:txBody>
      </p:sp>
      <p:sp>
        <p:nvSpPr>
          <p:cNvPr id="5" name="Footer Placeholder 4">
            <a:extLst>
              <a:ext uri="{FF2B5EF4-FFF2-40B4-BE49-F238E27FC236}">
                <a16:creationId xmlns:a16="http://schemas.microsoft.com/office/drawing/2014/main" id="{80182494-4FD6-D1A9-6668-6BE5C07DA943}"/>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180544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a:t>Assessment and Student Information</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10/18/2023</a:t>
            </a:r>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46</a:t>
            </a:fld>
            <a:endParaRPr lang="en-US"/>
          </a:p>
        </p:txBody>
      </p:sp>
    </p:spTree>
    <p:extLst>
      <p:ext uri="{BB962C8B-B14F-4D97-AF65-F5344CB8AC3E}">
        <p14:creationId xmlns:p14="http://schemas.microsoft.com/office/powerpoint/2010/main" val="36703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dirty="0" err="1"/>
              <a:t>WaKIDS</a:t>
            </a:r>
            <a:endParaRPr lang="en-US"/>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10/18/2023</a:t>
            </a:r>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2E0E-1D5D-4309-9A4D-EE6B7C86DF90}"/>
              </a:ext>
            </a:extLst>
          </p:cNvPr>
          <p:cNvSpPr>
            <a:spLocks noGrp="1"/>
          </p:cNvSpPr>
          <p:nvPr>
            <p:ph type="title"/>
          </p:nvPr>
        </p:nvSpPr>
        <p:spPr/>
        <p:txBody>
          <a:bodyPr/>
          <a:lstStyle/>
          <a:p>
            <a:r>
              <a:rPr lang="en-US" dirty="0">
                <a:cs typeface="Segoe UI"/>
              </a:rPr>
              <a:t>Reminders</a:t>
            </a:r>
            <a:endParaRPr lang="en-US" dirty="0"/>
          </a:p>
        </p:txBody>
      </p:sp>
      <p:sp>
        <p:nvSpPr>
          <p:cNvPr id="3" name="Content Placeholder 2">
            <a:extLst>
              <a:ext uri="{FF2B5EF4-FFF2-40B4-BE49-F238E27FC236}">
                <a16:creationId xmlns:a16="http://schemas.microsoft.com/office/drawing/2014/main" id="{6AE1EBC3-2E2A-00CA-B62B-56E38D1457D3}"/>
              </a:ext>
            </a:extLst>
          </p:cNvPr>
          <p:cNvSpPr>
            <a:spLocks noGrp="1"/>
          </p:cNvSpPr>
          <p:nvPr>
            <p:ph idx="1"/>
          </p:nvPr>
        </p:nvSpPr>
        <p:spPr/>
        <p:txBody>
          <a:bodyPr vert="horz" lIns="91440" tIns="45720" rIns="91440" bIns="45720" rtlCol="0" anchor="t">
            <a:normAutofit/>
          </a:bodyPr>
          <a:lstStyle/>
          <a:p>
            <a:r>
              <a:rPr lang="en-US">
                <a:cs typeface="Segoe UI"/>
              </a:rPr>
              <a:t>11/1 is the last day to request transfers.</a:t>
            </a:r>
          </a:p>
          <a:p>
            <a:pPr lvl="1"/>
            <a:r>
              <a:rPr lang="en-US">
                <a:cs typeface="Segoe UI"/>
              </a:rPr>
              <a:t>Instructions on page 11 in the WaKIDS Quick Start Guide. </a:t>
            </a:r>
          </a:p>
          <a:p>
            <a:pPr lvl="1"/>
            <a:r>
              <a:rPr lang="en-US">
                <a:cs typeface="Segoe UI"/>
                <a:hlinkClick r:id="rId3"/>
              </a:rPr>
              <a:t>Watch this video</a:t>
            </a:r>
            <a:endParaRPr lang="en-US">
              <a:cs typeface="Segoe UI"/>
            </a:endParaRPr>
          </a:p>
          <a:p>
            <a:r>
              <a:rPr lang="en-US">
                <a:cs typeface="Segoe UI"/>
              </a:rPr>
              <a:t>No more WaKIDS 101 trainings, do not add teacher users.</a:t>
            </a:r>
          </a:p>
          <a:p>
            <a:r>
              <a:rPr lang="en-US">
                <a:cs typeface="Segoe UI"/>
              </a:rPr>
              <a:t>Questions? </a:t>
            </a:r>
          </a:p>
          <a:p>
            <a:pPr lvl="1"/>
            <a:r>
              <a:rPr lang="en-US">
                <a:cs typeface="Segoe UI"/>
              </a:rPr>
              <a:t>Attend office hours</a:t>
            </a:r>
          </a:p>
          <a:p>
            <a:pPr lvl="1"/>
            <a:r>
              <a:rPr lang="en-US">
                <a:ea typeface="+mn-lt"/>
                <a:cs typeface="+mn-lt"/>
                <a:hlinkClick r:id="rId4"/>
              </a:rPr>
              <a:t>Find office hour information</a:t>
            </a:r>
            <a:endParaRPr lang="en-US">
              <a:cs typeface="Segoe UI"/>
            </a:endParaRPr>
          </a:p>
        </p:txBody>
      </p:sp>
      <p:sp>
        <p:nvSpPr>
          <p:cNvPr id="4" name="Date Placeholder 3">
            <a:extLst>
              <a:ext uri="{FF2B5EF4-FFF2-40B4-BE49-F238E27FC236}">
                <a16:creationId xmlns:a16="http://schemas.microsoft.com/office/drawing/2014/main" id="{B217333D-19BF-36B3-C6EF-BBECCC696192}"/>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8EC67B8C-B275-4415-E2A2-6D3BB9F894D8}"/>
              </a:ext>
            </a:extLst>
          </p:cNvPr>
          <p:cNvSpPr>
            <a:spLocks noGrp="1"/>
          </p:cNvSpPr>
          <p:nvPr>
            <p:ph type="sldNum" sz="quarter" idx="4"/>
          </p:nvPr>
        </p:nvSpPr>
        <p:spPr/>
        <p:txBody>
          <a:bodyPr/>
          <a:lstStyle/>
          <a:p>
            <a:fld id="{65248FEF-978F-4B24-93F3-B987601DAD06}" type="slidenum">
              <a:rPr lang="en-US" smtClean="0"/>
              <a:pPr/>
              <a:t>6</a:t>
            </a:fld>
            <a:endParaRPr lang="en-US"/>
          </a:p>
        </p:txBody>
      </p:sp>
      <p:sp>
        <p:nvSpPr>
          <p:cNvPr id="6" name="Footer Placeholder 5">
            <a:extLst>
              <a:ext uri="{FF2B5EF4-FFF2-40B4-BE49-F238E27FC236}">
                <a16:creationId xmlns:a16="http://schemas.microsoft.com/office/drawing/2014/main" id="{38AB08EB-B26D-E13B-ECBC-7C9827B27DB8}"/>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3263566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a:cs typeface="Segoe UI"/>
              </a:rPr>
              <a:t>Finalize by November 15th </a:t>
            </a:r>
            <a:endParaRPr lang="en-US"/>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836096" y="1703614"/>
            <a:ext cx="10515600" cy="4255861"/>
          </a:xfrm>
        </p:spPr>
        <p:txBody>
          <a:bodyPr/>
          <a:lstStyle/>
          <a:p>
            <a:endParaRPr lang="en-US"/>
          </a:p>
          <a:p>
            <a:pPr marL="457200" lvl="1" indent="0">
              <a:buNone/>
            </a:pPr>
            <a:endParaRPr lang="en-US"/>
          </a:p>
        </p:txBody>
      </p:sp>
      <p:sp>
        <p:nvSpPr>
          <p:cNvPr id="6" name="Footer Placeholder 5"/>
          <p:cNvSpPr>
            <a:spLocks noGrp="1"/>
          </p:cNvSpPr>
          <p:nvPr>
            <p:ph type="ftr" sz="quarter" idx="3"/>
          </p:nvPr>
        </p:nvSpPr>
        <p:spPr/>
        <p:txBody>
          <a:bodyPr/>
          <a:lstStyle/>
          <a:p>
            <a:pPr algn="r"/>
            <a:r>
              <a:rPr lang="en-US"/>
              <a:t>Assessment and Student Information</a:t>
            </a:r>
          </a:p>
        </p:txBody>
      </p:sp>
      <p:sp>
        <p:nvSpPr>
          <p:cNvPr id="4" name="Date Placeholder 3"/>
          <p:cNvSpPr>
            <a:spLocks noGrp="1"/>
          </p:cNvSpPr>
          <p:nvPr>
            <p:ph type="dt" sz="half" idx="11"/>
          </p:nvPr>
        </p:nvSpPr>
        <p:spPr/>
        <p:txBody>
          <a:bodyPr/>
          <a:lstStyle/>
          <a:p>
            <a:pPr algn="ctr"/>
            <a:r>
              <a:rPr lang="en-US"/>
              <a:t>10/18/2023</a:t>
            </a:r>
          </a:p>
        </p:txBody>
      </p:sp>
      <p:sp>
        <p:nvSpPr>
          <p:cNvPr id="8" name="Rectangle 3">
            <a:extLst>
              <a:ext uri="{FF2B5EF4-FFF2-40B4-BE49-F238E27FC236}">
                <a16:creationId xmlns:a16="http://schemas.microsoft.com/office/drawing/2014/main" id="{D455A41D-8733-BBFA-9D4F-F9526839B648}"/>
              </a:ext>
            </a:extLst>
          </p:cNvPr>
          <p:cNvSpPr>
            <a:spLocks noChangeArrowheads="1"/>
          </p:cNvSpPr>
          <p:nvPr/>
        </p:nvSpPr>
        <p:spPr bwMode="auto">
          <a:xfrm>
            <a:off x="800725" y="1625045"/>
            <a:ext cx="10808368"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600"/>
              </a:spcAft>
              <a:buFontTx/>
              <a:buChar char="•"/>
            </a:pPr>
            <a:r>
              <a:rPr kumimoji="0" lang="en-US" altLang="en-US" sz="2800" b="0" i="0" u="none" strike="noStrike" cap="none" normalizeH="0" baseline="0" dirty="0">
                <a:ln>
                  <a:noFill/>
                </a:ln>
                <a:effectLst/>
                <a:latin typeface="Calibri"/>
                <a:ea typeface="Calibri"/>
                <a:cs typeface="Times New Roman"/>
              </a:rPr>
              <a:t>The fall checkpoint is </a:t>
            </a:r>
            <a:r>
              <a:rPr lang="en-US" altLang="en-US" sz="2800" dirty="0">
                <a:latin typeface="Calibri"/>
                <a:ea typeface="Calibri"/>
                <a:cs typeface="Times New Roman"/>
              </a:rPr>
              <a:t>November 15 </a:t>
            </a:r>
            <a:r>
              <a:rPr kumimoji="0" lang="en-US" altLang="en-US" sz="2800" b="0" i="0" u="none" strike="noStrike" cap="none" normalizeH="0" baseline="0" dirty="0">
                <a:ln>
                  <a:noFill/>
                </a:ln>
                <a:effectLst/>
                <a:latin typeface="Calibri"/>
                <a:ea typeface="Calibri"/>
                <a:cs typeface="Times New Roman"/>
              </a:rPr>
              <a:t>at 9 pm. All children need a rating for all objectives in order for </a:t>
            </a:r>
            <a:r>
              <a:rPr lang="en-US" altLang="en-US" sz="2800" dirty="0">
                <a:latin typeface="Calibri"/>
                <a:ea typeface="Calibri"/>
                <a:cs typeface="Times New Roman"/>
              </a:rPr>
              <a:t>teachers to</a:t>
            </a:r>
            <a:r>
              <a:rPr kumimoji="0" lang="en-US" altLang="en-US" sz="2800" b="0" i="0" u="none" strike="noStrike" cap="none" normalizeH="0" baseline="0" dirty="0">
                <a:ln>
                  <a:noFill/>
                </a:ln>
                <a:effectLst/>
                <a:latin typeface="Calibri"/>
                <a:ea typeface="Calibri"/>
                <a:cs typeface="Times New Roman"/>
              </a:rPr>
              <a:t> finalize the class.</a:t>
            </a:r>
            <a:r>
              <a:rPr lang="en-US" altLang="en-US" sz="2800" dirty="0">
                <a:latin typeface="Calibri"/>
                <a:ea typeface="Calibri"/>
                <a:cs typeface="Times New Roman"/>
              </a:rPr>
              <a:t> </a:t>
            </a:r>
          </a:p>
          <a:p>
            <a:pPr eaLnBrk="0" fontAlgn="base" hangingPunct="0">
              <a:spcBef>
                <a:spcPct val="0"/>
              </a:spcBef>
              <a:spcAft>
                <a:spcPts val="600"/>
              </a:spcAft>
            </a:pPr>
            <a:endParaRPr kumimoji="0" lang="en-US" altLang="en-US" sz="2800" b="0" i="0" u="none" strike="noStrike" cap="none" normalizeH="0" baseline="0" dirty="0">
              <a:ln>
                <a:noFill/>
              </a:ln>
              <a:effectLst/>
              <a:latin typeface="Calibri"/>
              <a:ea typeface="Calibri"/>
              <a:cs typeface="Times New Roman" panose="02020603050405020304" pitchFamily="18" charset="0"/>
            </a:endParaRPr>
          </a:p>
          <a:p>
            <a:pPr eaLnBrk="0" fontAlgn="base" hangingPunct="0">
              <a:spcBef>
                <a:spcPct val="0"/>
              </a:spcBef>
              <a:spcAft>
                <a:spcPts val="600"/>
              </a:spcAft>
              <a:buFontTx/>
              <a:buChar char="•"/>
            </a:pPr>
            <a:r>
              <a:rPr lang="en-US" sz="2800" dirty="0">
                <a:effectLst/>
                <a:latin typeface="Calibri"/>
                <a:ea typeface="Calibri"/>
                <a:cs typeface="Times New Roman"/>
              </a:rPr>
              <a:t>If there are children with unfinalized data, the class cannot be finalized. Please archive all children in the entire district who will not be finalized.</a:t>
            </a:r>
          </a:p>
          <a:p>
            <a:pPr eaLnBrk="0" fontAlgn="base" hangingPunct="0">
              <a:spcBef>
                <a:spcPct val="0"/>
              </a:spcBef>
              <a:spcAft>
                <a:spcPts val="600"/>
              </a:spcAft>
            </a:pPr>
            <a:r>
              <a:rPr lang="en-US" sz="2800" dirty="0">
                <a:effectLst/>
                <a:latin typeface="Calibri"/>
                <a:ea typeface="Calibri"/>
                <a:cs typeface="Times New Roman"/>
              </a:rPr>
              <a:t> </a:t>
            </a:r>
            <a:endParaRPr lang="en-US" sz="2800" dirty="0">
              <a:effectLst/>
              <a:latin typeface="Calibri"/>
              <a:ea typeface="Calibri"/>
              <a:cs typeface="Times New Roman" panose="02020603050405020304" pitchFamily="18" charset="0"/>
            </a:endParaRPr>
          </a:p>
          <a:p>
            <a:pPr eaLnBrk="0" fontAlgn="base" hangingPunct="0">
              <a:spcBef>
                <a:spcPct val="0"/>
              </a:spcBef>
              <a:spcAft>
                <a:spcPts val="600"/>
              </a:spcAft>
              <a:buFontTx/>
              <a:buChar char="•"/>
            </a:pPr>
            <a:r>
              <a:rPr kumimoji="0" lang="en-US" altLang="en-US" sz="2800" b="0" i="0" u="none" strike="noStrike" cap="none" normalizeH="0" baseline="0" dirty="0">
                <a:ln>
                  <a:noFill/>
                </a:ln>
                <a:latin typeface="Calibri"/>
                <a:ea typeface="Calibri" panose="020F0502020204030204" pitchFamily="34" charset="0"/>
                <a:cs typeface="Times New Roman"/>
              </a:rPr>
              <a:t>DACs must confirm 100% co</a:t>
            </a:r>
            <a:r>
              <a:rPr lang="en-US" altLang="en-US" sz="2800" dirty="0">
                <a:latin typeface="Calibri"/>
                <a:ea typeface="Calibri" panose="020F0502020204030204" pitchFamily="34" charset="0"/>
                <a:cs typeface="Times New Roman"/>
              </a:rPr>
              <a:t>mpletion for the entire district by November 20. Email your ESD Coordinator and let them know.</a:t>
            </a:r>
            <a:endParaRPr lang="en-US" altLang="en-US" sz="2800" b="0" i="0" u="none" strike="noStrike" cap="none" normalizeH="0" baseline="0" dirty="0">
              <a:ln>
                <a:noFill/>
              </a:ln>
              <a:effectLst/>
              <a:latin typeface="Calibri"/>
              <a:ea typeface="Calibri" panose="020F0502020204030204" pitchFamily="34"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6B5ABD78-657C-C791-9CE6-F1BEAB78A8B1}"/>
              </a:ext>
            </a:extLst>
          </p:cNvPr>
          <p:cNvSpPr>
            <a:spLocks noGrp="1"/>
          </p:cNvSpPr>
          <p:nvPr>
            <p:ph type="sldNum" sz="quarter" idx="4"/>
          </p:nvPr>
        </p:nvSpPr>
        <p:spPr/>
        <p:txBody>
          <a:bodyPr/>
          <a:lstStyle/>
          <a:p>
            <a:fld id="{65248FEF-978F-4B24-93F3-B987601DAD06}" type="slidenum">
              <a:rPr lang="en-US" smtClean="0"/>
              <a:pPr/>
              <a:t>7</a:t>
            </a:fld>
            <a:endParaRPr lang="en-US"/>
          </a:p>
        </p:txBody>
      </p:sp>
    </p:spTree>
    <p:extLst>
      <p:ext uri="{BB962C8B-B14F-4D97-AF65-F5344CB8AC3E}">
        <p14:creationId xmlns:p14="http://schemas.microsoft.com/office/powerpoint/2010/main" val="2333249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693E-CB83-2F33-6E87-579280C784A3}"/>
              </a:ext>
            </a:extLst>
          </p:cNvPr>
          <p:cNvSpPr>
            <a:spLocks noGrp="1"/>
          </p:cNvSpPr>
          <p:nvPr>
            <p:ph type="title"/>
          </p:nvPr>
        </p:nvSpPr>
        <p:spPr/>
        <p:txBody>
          <a:bodyPr/>
          <a:lstStyle/>
          <a:p>
            <a:r>
              <a:rPr lang="en-US">
                <a:solidFill>
                  <a:srgbClr val="FFFFFF"/>
                </a:solidFill>
              </a:rPr>
              <a:t>Successful finalization</a:t>
            </a:r>
          </a:p>
        </p:txBody>
      </p:sp>
      <p:sp>
        <p:nvSpPr>
          <p:cNvPr id="4" name="Date Placeholder 3">
            <a:extLst>
              <a:ext uri="{FF2B5EF4-FFF2-40B4-BE49-F238E27FC236}">
                <a16:creationId xmlns:a16="http://schemas.microsoft.com/office/drawing/2014/main" id="{BF4EF219-9230-0EEE-BE7A-878F15548B72}"/>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B8E45598-9364-97E9-75F9-E88A047FE0B1}"/>
              </a:ext>
            </a:extLst>
          </p:cNvPr>
          <p:cNvSpPr>
            <a:spLocks noGrp="1"/>
          </p:cNvSpPr>
          <p:nvPr>
            <p:ph type="sldNum" sz="quarter" idx="4"/>
          </p:nvPr>
        </p:nvSpPr>
        <p:spPr/>
        <p:txBody>
          <a:bodyPr/>
          <a:lstStyle/>
          <a:p>
            <a:fld id="{65248FEF-978F-4B24-93F3-B987601DAD06}" type="slidenum">
              <a:rPr lang="en-US" smtClean="0"/>
              <a:pPr/>
              <a:t>8</a:t>
            </a:fld>
            <a:endParaRPr lang="en-US"/>
          </a:p>
        </p:txBody>
      </p:sp>
      <p:sp>
        <p:nvSpPr>
          <p:cNvPr id="6" name="Footer Placeholder 5">
            <a:extLst>
              <a:ext uri="{FF2B5EF4-FFF2-40B4-BE49-F238E27FC236}">
                <a16:creationId xmlns:a16="http://schemas.microsoft.com/office/drawing/2014/main" id="{040E1420-26C9-7348-2CEF-CCC37B0DA936}"/>
              </a:ext>
            </a:extLst>
          </p:cNvPr>
          <p:cNvSpPr>
            <a:spLocks noGrp="1"/>
          </p:cNvSpPr>
          <p:nvPr>
            <p:ph type="ftr" sz="quarter" idx="3"/>
          </p:nvPr>
        </p:nvSpPr>
        <p:spPr/>
        <p:txBody>
          <a:bodyPr/>
          <a:lstStyle/>
          <a:p>
            <a:pPr algn="r"/>
            <a:r>
              <a:rPr lang="en-US"/>
              <a:t>Assessment and Student Information</a:t>
            </a:r>
          </a:p>
        </p:txBody>
      </p:sp>
      <p:pic>
        <p:nvPicPr>
          <p:cNvPr id="7" name="Picture 1" descr="Box showing what teachers should see after finalizing successfully. ">
            <a:extLst>
              <a:ext uri="{FF2B5EF4-FFF2-40B4-BE49-F238E27FC236}">
                <a16:creationId xmlns:a16="http://schemas.microsoft.com/office/drawing/2014/main" id="{59CF6E35-ACB3-ADC9-CC31-26473AC11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822" y="153114"/>
            <a:ext cx="8462096" cy="8278542"/>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descr="Box showing what should be see after successful finalization ">
            <a:extLst>
              <a:ext uri="{FF2B5EF4-FFF2-40B4-BE49-F238E27FC236}">
                <a16:creationId xmlns:a16="http://schemas.microsoft.com/office/drawing/2014/main" id="{E0068545-9181-5AD0-4CD0-F5FC8F21CF62}"/>
              </a:ext>
            </a:extLst>
          </p:cNvPr>
          <p:cNvSpPr/>
          <p:nvPr/>
        </p:nvSpPr>
        <p:spPr>
          <a:xfrm>
            <a:off x="4310357" y="1027906"/>
            <a:ext cx="504967" cy="3366459"/>
          </a:xfrm>
          <a:prstGeom prst="frame">
            <a:avLst/>
          </a:prstGeom>
          <a:solidFill>
            <a:srgbClr val="FBC63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Star: 5 Points 8">
            <a:extLst>
              <a:ext uri="{FF2B5EF4-FFF2-40B4-BE49-F238E27FC236}">
                <a16:creationId xmlns:a16="http://schemas.microsoft.com/office/drawing/2014/main" id="{43EC96D4-94E3-6E1E-F687-E3D601455E30}"/>
              </a:ext>
              <a:ext uri="{C183D7F6-B498-43B3-948B-1728B52AA6E4}">
                <adec:decorative xmlns:adec="http://schemas.microsoft.com/office/drawing/2017/decorative" val="1"/>
              </a:ext>
            </a:extLst>
          </p:cNvPr>
          <p:cNvSpPr/>
          <p:nvPr/>
        </p:nvSpPr>
        <p:spPr>
          <a:xfrm>
            <a:off x="4310357" y="365125"/>
            <a:ext cx="600503" cy="654721"/>
          </a:xfrm>
          <a:prstGeom prst="star5">
            <a:avLst/>
          </a:prstGeom>
          <a:solidFill>
            <a:srgbClr val="FBC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29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78190CA-D7FA-5D30-0728-7BE32D875BA6}"/>
              </a:ext>
            </a:extLst>
          </p:cNvPr>
          <p:cNvGraphicFramePr>
            <a:graphicFrameLocks noGrp="1"/>
          </p:cNvGraphicFramePr>
          <p:nvPr>
            <p:ph idx="1"/>
          </p:nvPr>
        </p:nvGraphicFramePr>
        <p:xfrm>
          <a:off x="518553" y="791570"/>
          <a:ext cx="11314056" cy="4435523"/>
        </p:xfrm>
        <a:graphic>
          <a:graphicData uri="http://schemas.openxmlformats.org/drawingml/2006/table">
            <a:tbl>
              <a:tblPr firstRow="1" firstCol="1" bandRow="1">
                <a:tableStyleId>{B301B821-A1FF-4177-AEE7-76D212191A09}</a:tableStyleId>
              </a:tblPr>
              <a:tblGrid>
                <a:gridCol w="5657028">
                  <a:extLst>
                    <a:ext uri="{9D8B030D-6E8A-4147-A177-3AD203B41FA5}">
                      <a16:colId xmlns:a16="http://schemas.microsoft.com/office/drawing/2014/main" val="3580287277"/>
                    </a:ext>
                  </a:extLst>
                </a:gridCol>
                <a:gridCol w="5657028">
                  <a:extLst>
                    <a:ext uri="{9D8B030D-6E8A-4147-A177-3AD203B41FA5}">
                      <a16:colId xmlns:a16="http://schemas.microsoft.com/office/drawing/2014/main" val="1687923662"/>
                    </a:ext>
                  </a:extLst>
                </a:gridCol>
              </a:tblGrid>
              <a:tr h="540497">
                <a:tc>
                  <a:txBody>
                    <a:bodyPr/>
                    <a:lstStyle/>
                    <a:p>
                      <a:pPr marL="0" marR="6350" algn="ctr">
                        <a:lnSpc>
                          <a:spcPct val="107000"/>
                        </a:lnSpc>
                        <a:spcBef>
                          <a:spcPts val="0"/>
                        </a:spcBef>
                        <a:spcAft>
                          <a:spcPts val="0"/>
                        </a:spcAft>
                        <a:tabLst>
                          <a:tab pos="6115050" algn="r"/>
                        </a:tabLst>
                      </a:pPr>
                      <a:r>
                        <a:rPr lang="en-US" sz="3200">
                          <a:effectLst/>
                        </a:rPr>
                        <a:t>100% finalized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6350" algn="ctr">
                        <a:lnSpc>
                          <a:spcPct val="107000"/>
                        </a:lnSpc>
                        <a:spcBef>
                          <a:spcPts val="0"/>
                        </a:spcBef>
                        <a:spcAft>
                          <a:spcPts val="0"/>
                        </a:spcAft>
                        <a:tabLst>
                          <a:tab pos="6115050" algn="r"/>
                        </a:tabLst>
                      </a:pPr>
                      <a:r>
                        <a:rPr lang="en-US" sz="3200">
                          <a:effectLst/>
                        </a:rPr>
                        <a:t>Not finalized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8830830"/>
                  </a:ext>
                </a:extLst>
              </a:tr>
              <a:tr h="3895026">
                <a:tc>
                  <a:txBody>
                    <a:bodyPr/>
                    <a:lstStyle/>
                    <a:p>
                      <a:pPr marL="0" marR="6350" algn="ctr">
                        <a:lnSpc>
                          <a:spcPct val="107000"/>
                        </a:lnSpc>
                        <a:spcBef>
                          <a:spcPts val="0"/>
                        </a:spcBef>
                        <a:spcAft>
                          <a:spcPts val="0"/>
                        </a:spcAft>
                        <a:tabLst>
                          <a:tab pos="6115050" algn="r"/>
                        </a:tabLst>
                      </a:pPr>
                      <a:endParaRPr lang="en-US" sz="110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350" algn="ctr">
                        <a:lnSpc>
                          <a:spcPct val="107000"/>
                        </a:lnSpc>
                        <a:spcBef>
                          <a:spcPts val="0"/>
                        </a:spcBef>
                        <a:spcAft>
                          <a:spcPts val="0"/>
                        </a:spcAft>
                        <a:tabLst>
                          <a:tab pos="6115050" algn="r"/>
                        </a:tabLst>
                      </a:pPr>
                      <a:endParaRPr lang="en-US" sz="110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20362316"/>
                  </a:ext>
                </a:extLst>
              </a:tr>
            </a:tbl>
          </a:graphicData>
        </a:graphic>
      </p:graphicFrame>
      <p:sp>
        <p:nvSpPr>
          <p:cNvPr id="4" name="Date Placeholder 3">
            <a:extLst>
              <a:ext uri="{FF2B5EF4-FFF2-40B4-BE49-F238E27FC236}">
                <a16:creationId xmlns:a16="http://schemas.microsoft.com/office/drawing/2014/main" id="{39798CE5-5D6D-61A8-A0AA-381ADD7F3C42}"/>
              </a:ext>
            </a:extLst>
          </p:cNvPr>
          <p:cNvSpPr>
            <a:spLocks noGrp="1"/>
          </p:cNvSpPr>
          <p:nvPr>
            <p:ph type="dt" sz="half" idx="11"/>
          </p:nvPr>
        </p:nvSpPr>
        <p:spPr/>
        <p:txBody>
          <a:bodyPr/>
          <a:lstStyle/>
          <a:p>
            <a:pPr algn="ctr"/>
            <a:r>
              <a:rPr lang="en-US"/>
              <a:t>10/18/2023</a:t>
            </a:r>
          </a:p>
        </p:txBody>
      </p:sp>
      <p:sp>
        <p:nvSpPr>
          <p:cNvPr id="5" name="Slide Number Placeholder 4">
            <a:extLst>
              <a:ext uri="{FF2B5EF4-FFF2-40B4-BE49-F238E27FC236}">
                <a16:creationId xmlns:a16="http://schemas.microsoft.com/office/drawing/2014/main" id="{48ED1D78-2DB6-C7C6-315E-64C77A055A39}"/>
              </a:ext>
            </a:extLst>
          </p:cNvPr>
          <p:cNvSpPr>
            <a:spLocks noGrp="1"/>
          </p:cNvSpPr>
          <p:nvPr>
            <p:ph type="sldNum" sz="quarter" idx="4"/>
          </p:nvPr>
        </p:nvSpPr>
        <p:spPr/>
        <p:txBody>
          <a:bodyPr/>
          <a:lstStyle/>
          <a:p>
            <a:fld id="{65248FEF-978F-4B24-93F3-B987601DAD06}" type="slidenum">
              <a:rPr lang="en-US" smtClean="0"/>
              <a:pPr/>
              <a:t>9</a:t>
            </a:fld>
            <a:endParaRPr lang="en-US"/>
          </a:p>
        </p:txBody>
      </p:sp>
      <p:sp>
        <p:nvSpPr>
          <p:cNvPr id="6" name="Footer Placeholder 5">
            <a:extLst>
              <a:ext uri="{FF2B5EF4-FFF2-40B4-BE49-F238E27FC236}">
                <a16:creationId xmlns:a16="http://schemas.microsoft.com/office/drawing/2014/main" id="{000D6A4C-AC73-1DFE-FB33-3CD6868AF956}"/>
              </a:ext>
            </a:extLst>
          </p:cNvPr>
          <p:cNvSpPr>
            <a:spLocks noGrp="1"/>
          </p:cNvSpPr>
          <p:nvPr>
            <p:ph type="ftr" sz="quarter" idx="3"/>
          </p:nvPr>
        </p:nvSpPr>
        <p:spPr/>
        <p:txBody>
          <a:bodyPr/>
          <a:lstStyle/>
          <a:p>
            <a:pPr algn="r"/>
            <a:r>
              <a:rPr lang="en-US"/>
              <a:t>Assessment and Student Information</a:t>
            </a:r>
          </a:p>
        </p:txBody>
      </p:sp>
      <p:pic>
        <p:nvPicPr>
          <p:cNvPr id="4100" name="Picture 10" descr="Screenshot of what teachers should see when they have successfully finalized. ">
            <a:extLst>
              <a:ext uri="{FF2B5EF4-FFF2-40B4-BE49-F238E27FC236}">
                <a16:creationId xmlns:a16="http://schemas.microsoft.com/office/drawing/2014/main" id="{000D1F23-33DF-8ED2-8F83-903ED158A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53" y="2045460"/>
            <a:ext cx="5512415" cy="20898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4" descr="Screenshot of what teachers see when unsuccessfully finalized. ">
            <a:extLst>
              <a:ext uri="{FF2B5EF4-FFF2-40B4-BE49-F238E27FC236}">
                <a16:creationId xmlns:a16="http://schemas.microsoft.com/office/drawing/2014/main" id="{EE056C67-333F-7C60-3D17-907E073E7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11" y="2074564"/>
            <a:ext cx="5459106" cy="2089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9ABB1A-6378-8F01-D660-2E28D07D47A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Final vs Not finalized</a:t>
            </a:r>
            <a:br>
              <a:rPr lang="en-US" dirty="0"/>
            </a:br>
            <a:endParaRPr lang="en-US" dirty="0"/>
          </a:p>
        </p:txBody>
      </p:sp>
    </p:spTree>
    <p:extLst>
      <p:ext uri="{BB962C8B-B14F-4D97-AF65-F5344CB8AC3E}">
        <p14:creationId xmlns:p14="http://schemas.microsoft.com/office/powerpoint/2010/main" val="3417592050"/>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B77539A8E9F04FBF3A5F1B325DF2B7" ma:contentTypeVersion="13" ma:contentTypeDescription="Create a new document." ma:contentTypeScope="" ma:versionID="76788c765305fd14ff575b9f9922adc6">
  <xsd:schema xmlns:xsd="http://www.w3.org/2001/XMLSchema" xmlns:xs="http://www.w3.org/2001/XMLSchema" xmlns:p="http://schemas.microsoft.com/office/2006/metadata/properties" xmlns:ns2="ce94dd86-0d43-46fa-877f-1e1da8534c80" xmlns:ns3="45376303-7f2e-4913-afd9-c8144527d5df" targetNamespace="http://schemas.microsoft.com/office/2006/metadata/properties" ma:root="true" ma:fieldsID="6f21d3f4a7ea95b567f83ec9e26cadb2" ns2:_="" ns3:_="">
    <xsd:import namespace="ce94dd86-0d43-46fa-877f-1e1da8534c80"/>
    <xsd:import namespace="45376303-7f2e-4913-afd9-c8144527d5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dd86-0d43-46fa-877f-1e1da8534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76303-7f2e-4913-afd9-c8144527d5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780f48a-566e-4c0d-81c4-4b51e4579ec3}" ma:internalName="TaxCatchAll" ma:showField="CatchAllData" ma:web="45376303-7f2e-4913-afd9-c8144527d5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94dd86-0d43-46fa-877f-1e1da8534c80">
      <Terms xmlns="http://schemas.microsoft.com/office/infopath/2007/PartnerControls"/>
    </lcf76f155ced4ddcb4097134ff3c332f>
    <TaxCatchAll xmlns="45376303-7f2e-4913-afd9-c8144527d5df" xsi:nil="true"/>
    <SharedWithUsers xmlns="45376303-7f2e-4913-afd9-c8144527d5df">
      <UserInfo>
        <DisplayName>Carolyn Scott</DisplayName>
        <AccountId>75</AccountId>
        <AccountType/>
      </UserInfo>
      <UserInfo>
        <DisplayName>Bre Urness-Straight</DisplayName>
        <AccountId>82</AccountId>
        <AccountType/>
      </UserInfo>
      <UserInfo>
        <DisplayName>Christopher Hanczrik</DisplayName>
        <AccountId>18</AccountId>
        <AccountType/>
      </UserInfo>
    </SharedWithUsers>
  </documentManagement>
</p:properties>
</file>

<file path=customXml/itemProps1.xml><?xml version="1.0" encoding="utf-8"?>
<ds:datastoreItem xmlns:ds="http://schemas.openxmlformats.org/officeDocument/2006/customXml" ds:itemID="{72AFFF41-485B-4D75-BFDF-3A318D8702D6}">
  <ds:schemaRefs>
    <ds:schemaRef ds:uri="http://schemas.microsoft.com/sharepoint/v3/contenttype/forms"/>
  </ds:schemaRefs>
</ds:datastoreItem>
</file>

<file path=customXml/itemProps2.xml><?xml version="1.0" encoding="utf-8"?>
<ds:datastoreItem xmlns:ds="http://schemas.openxmlformats.org/officeDocument/2006/customXml" ds:itemID="{7298D71B-E298-42F4-A114-0C81705D3CCC}">
  <ds:schemaRefs>
    <ds:schemaRef ds:uri="45376303-7f2e-4913-afd9-c8144527d5df"/>
    <ds:schemaRef ds:uri="ce94dd86-0d43-46fa-877f-1e1da8534c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1BAE5-AFEC-4458-8BFF-132F54CC96D4}">
  <ds:schemaRefs>
    <ds:schemaRef ds:uri="http://schemas.microsoft.com/office/infopath/2007/PartnerControls"/>
    <ds:schemaRef ds:uri="http://schemas.microsoft.com/office/2006/documentManagement/types"/>
    <ds:schemaRef ds:uri="ce94dd86-0d43-46fa-877f-1e1da8534c80"/>
    <ds:schemaRef ds:uri="http://purl.org/dc/dcmitype/"/>
    <ds:schemaRef ds:uri="45376303-7f2e-4913-afd9-c8144527d5df"/>
    <ds:schemaRef ds:uri="http://schemas.openxmlformats.org/package/2006/metadata/core-properties"/>
    <ds:schemaRef ds:uri="http://schemas.microsoft.com/office/2006/metadata/properti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5366</Words>
  <Application>Microsoft Office PowerPoint</Application>
  <PresentationFormat>Widescreen</PresentationFormat>
  <Paragraphs>527</Paragraphs>
  <Slides>46</Slides>
  <Notes>39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Arial</vt:lpstr>
      <vt:lpstr>Calibri</vt:lpstr>
      <vt:lpstr>Courier New</vt:lpstr>
      <vt:lpstr>Quattrocento Sans</vt:lpstr>
      <vt:lpstr>Roboto</vt:lpstr>
      <vt:lpstr>Segoe UI</vt:lpstr>
      <vt:lpstr>Segoe UI Black</vt:lpstr>
      <vt:lpstr>Symbol</vt:lpstr>
      <vt:lpstr>Wingdings</vt:lpstr>
      <vt:lpstr>Title Slides</vt:lpstr>
      <vt:lpstr>Content Slides</vt:lpstr>
      <vt:lpstr>1_Title Slides</vt:lpstr>
      <vt:lpstr>Assessment Update Webcast</vt:lpstr>
      <vt:lpstr>10/23/2023</vt:lpstr>
      <vt:lpstr>Let us recognize historical and ongoing injustice and hate targeted toward race, culture, religion, gender and gender identity, sexual orientation, disability, and nationality. </vt:lpstr>
      <vt:lpstr>Today’s Topics</vt:lpstr>
      <vt:lpstr>WaKIDS</vt:lpstr>
      <vt:lpstr>Reminders</vt:lpstr>
      <vt:lpstr>Finalize by November 15th </vt:lpstr>
      <vt:lpstr>Successful finalization</vt:lpstr>
      <vt:lpstr>Final vs Not finalized </vt:lpstr>
      <vt:lpstr>Impact of Transition to Kindergarten (TK)</vt:lpstr>
      <vt:lpstr>TK Reminders</vt:lpstr>
      <vt:lpstr>Select Assessments</vt:lpstr>
      <vt:lpstr>ELP Assessment Update</vt:lpstr>
      <vt:lpstr>WA-AIM</vt:lpstr>
      <vt:lpstr>Technology</vt:lpstr>
      <vt:lpstr>Strikethrough “Bug” Known Issues</vt:lpstr>
      <vt:lpstr>Finding the “Known Issues” on the WCAP Portal</vt:lpstr>
      <vt:lpstr>Cambium's new version of Secure Browser</vt:lpstr>
      <vt:lpstr>DRC/WIDA:  iPad Secure Application Update Required </vt:lpstr>
      <vt:lpstr>Assessment Development</vt:lpstr>
      <vt:lpstr>Student Groups vs Rosters</vt:lpstr>
      <vt:lpstr>Resources</vt:lpstr>
      <vt:lpstr>Groups View vs School View</vt:lpstr>
      <vt:lpstr>How can I tell which view I am in?</vt:lpstr>
      <vt:lpstr>FAQ about Uploading 2024 Groups</vt:lpstr>
      <vt:lpstr>Student Groups for Users with TA role</vt:lpstr>
      <vt:lpstr>Practice &amp; Training Tests</vt:lpstr>
      <vt:lpstr>Check for Spanish Voice Package (1 of 4)</vt:lpstr>
      <vt:lpstr>Check for Spanish Voice Package (2 of 4)</vt:lpstr>
      <vt:lpstr>Check for Spanish Voice Package (3 of 4)</vt:lpstr>
      <vt:lpstr>Check for Spanish Voice Package (4 of 4)</vt:lpstr>
      <vt:lpstr>Data</vt:lpstr>
      <vt:lpstr>CEDARS and Nightly TIDE Pre-ID Files</vt:lpstr>
      <vt:lpstr>Assessment Operations</vt:lpstr>
      <vt:lpstr>Document formerly known as the PIRG</vt:lpstr>
      <vt:lpstr>Test Refusals</vt:lpstr>
      <vt:lpstr>District Security Reports</vt:lpstr>
      <vt:lpstr>Unauthorized Electronic Devices</vt:lpstr>
      <vt:lpstr>Common Incident Protocol Table</vt:lpstr>
      <vt:lpstr>Checklists for WCAP Test Administration</vt:lpstr>
      <vt:lpstr>Concerning Test Responses</vt:lpstr>
      <vt:lpstr>Important Dates for October </vt:lpstr>
      <vt:lpstr>Important Dates for November</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1</cp:revision>
  <dcterms:created xsi:type="dcterms:W3CDTF">2021-06-08T16:54:25Z</dcterms:created>
  <dcterms:modified xsi:type="dcterms:W3CDTF">2023-10-23T15:29:32Z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0x010100DFB77539A8E9F04FBF3A5F1B325DF2B7</vt:lpwstr>
  </property>
  <property fmtid="{D5CDD505-2E9C-101B-9397-08002B2CF9AE}" pid="3" name="MediaServiceImageTags">
    <vt:lpwstr/>
  </property>
</Properties>
</file>