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13" r:id="rId5"/>
    <p:sldMasterId id="2147483725" r:id="rId6"/>
  </p:sldMasterIdLst>
  <p:notesMasterIdLst>
    <p:notesMasterId r:id="rId38"/>
  </p:notesMasterIdLst>
  <p:sldIdLst>
    <p:sldId id="257" r:id="rId7"/>
    <p:sldId id="258" r:id="rId8"/>
    <p:sldId id="281" r:id="rId9"/>
    <p:sldId id="1462" r:id="rId10"/>
    <p:sldId id="310" r:id="rId11"/>
    <p:sldId id="1533" r:id="rId12"/>
    <p:sldId id="1537" r:id="rId13"/>
    <p:sldId id="1538" r:id="rId14"/>
    <p:sldId id="1539" r:id="rId15"/>
    <p:sldId id="1536" r:id="rId16"/>
    <p:sldId id="1535" r:id="rId17"/>
    <p:sldId id="1540" r:id="rId18"/>
    <p:sldId id="1386" r:id="rId19"/>
    <p:sldId id="256" r:id="rId20"/>
    <p:sldId id="1541" r:id="rId21"/>
    <p:sldId id="326" r:id="rId22"/>
    <p:sldId id="325" r:id="rId23"/>
    <p:sldId id="1531" r:id="rId24"/>
    <p:sldId id="1463" r:id="rId25"/>
    <p:sldId id="1532" r:id="rId26"/>
    <p:sldId id="1464" r:id="rId27"/>
    <p:sldId id="1530" r:id="rId28"/>
    <p:sldId id="1542" r:id="rId29"/>
    <p:sldId id="1534" r:id="rId30"/>
    <p:sldId id="262" r:id="rId31"/>
    <p:sldId id="1547" r:id="rId32"/>
    <p:sldId id="1544" r:id="rId33"/>
    <p:sldId id="1545" r:id="rId34"/>
    <p:sldId id="1382" r:id="rId35"/>
    <p:sldId id="266"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C3AF4-481C-4497-ADF7-CF8D0CABE9F1}" v="2" dt="2023-11-20T17:25:43.495"/>
    <p1510:client id="{EE89CBBC-E62E-4E67-88E2-69E137321CCD}" v="879" dt="2023-11-16T22:20:10.30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Yoona</a:t>
            </a:r>
          </a:p>
          <a:p>
            <a:r>
              <a:rPr lang="en-US"/>
              <a:t>Also a repeat from last month. This is an important item for districts with TK. Because TK may have different program start date than the rest of your full day kindergarten classes, TK checkpoint may</a:t>
            </a:r>
            <a:r>
              <a:rPr lang="en-US" baseline="0"/>
              <a:t> be at a later date than </a:t>
            </a:r>
            <a:r>
              <a:rPr lang="en-US"/>
              <a:t>November 15</a:t>
            </a:r>
            <a:r>
              <a:rPr lang="en-US" baseline="0"/>
              <a:t>, which is the checkpoint for all full day, regular kindergarten classes. Remember the TK survey you filled out that gave you the TK checkpoint date? That’s the date your TK teachers need to finalize their data by, unless you have communicated that they also need to finalize by </a:t>
            </a:r>
            <a:r>
              <a:rPr lang="en-US"/>
              <a:t>November 15</a:t>
            </a:r>
            <a:r>
              <a:rPr lang="en-US" baseline="0"/>
              <a:t>.</a:t>
            </a:r>
            <a:r>
              <a:rPr lang="en-US"/>
              <a:t> </a:t>
            </a:r>
            <a:endParaRPr lang="en-US">
              <a:ea typeface="Calibri"/>
              <a:cs typeface="Calibri"/>
            </a:endParaRPr>
          </a:p>
          <a:p>
            <a:r>
              <a:rPr lang="en-US" baseline="0"/>
              <a:t>When you look at the assessment status report to track progress, you may not see 100% completion. It is because TK is included there. This is why it is extremely important that you communicate with building admins that they don’t misunderstand when they look at the assessment status report. Please communicate with admins and teachers that all full day, regular kindergarten classes must finalize their data by </a:t>
            </a:r>
            <a:r>
              <a:rPr lang="en-US"/>
              <a:t>November 15</a:t>
            </a:r>
            <a:r>
              <a:rPr lang="en-US" baseline="0"/>
              <a:t>. then, help them understand when their TK data is due and teachers finalize their data by that date.</a:t>
            </a:r>
            <a:r>
              <a:rPr lang="en-US"/>
              <a:t> </a:t>
            </a:r>
          </a:p>
          <a:p>
            <a:r>
              <a:rPr lang="en-US" baseline="0"/>
              <a:t>Make sure the class name for TK classes in the </a:t>
            </a:r>
            <a:r>
              <a:rPr lang="en-US" baseline="0" err="1"/>
              <a:t>MyTeachingStrategies</a:t>
            </a:r>
            <a:r>
              <a:rPr lang="en-US" baseline="0"/>
              <a:t> platform includes ‘TK’ as a part of it. Without this, we can’t do much other than considering the district incomplete if they don’t show 100%.</a:t>
            </a:r>
            <a:endParaRPr lang="en-US">
              <a:ea typeface="Calibri"/>
              <a:cs typeface="Calibri"/>
            </a:endParaRPr>
          </a:p>
          <a:p>
            <a:endParaRPr lang="en-US">
              <a:ea typeface="Calibri"/>
              <a:cs typeface="Calibri"/>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D66AA3FC-0EAD-4A40-ADBB-E4EE01557051}" type="slidenum">
              <a:rPr lang="en-US" smtClean="0"/>
              <a:t>11</a:t>
            </a:fld>
            <a:endParaRPr lang="en-US"/>
          </a:p>
        </p:txBody>
      </p:sp>
    </p:spTree>
    <p:extLst>
      <p:ext uri="{BB962C8B-B14F-4D97-AF65-F5344CB8AC3E}">
        <p14:creationId xmlns:p14="http://schemas.microsoft.com/office/powerpoint/2010/main" val="3485347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Ensure all TK students have the blue band associated with them. The blue band is for 4 year olds and each individual child record must be associated with the right color band for reports to show what’s appropriate for that age. If TK students are associated with the purple color band, which is for 5 year olds, then the data will be compared to what’s appropriate for 5 year olds and everything will be off. Changing the color band needs to be done before teachers enter any data.</a:t>
            </a:r>
          </a:p>
          <a:p>
            <a:r>
              <a:rPr lang="en-US">
                <a:ea typeface="Calibri" panose="020F0502020204030204"/>
                <a:cs typeface="Calibri" panose="020F0502020204030204"/>
              </a:rPr>
              <a:t>However, if there is data already, then two things need to change to correctly implement the right color band. Search for my email for instructions and links.</a:t>
            </a:r>
          </a:p>
        </p:txBody>
      </p:sp>
      <p:sp>
        <p:nvSpPr>
          <p:cNvPr id="4" name="Slide Number Placeholder 3"/>
          <p:cNvSpPr>
            <a:spLocks noGrp="1"/>
          </p:cNvSpPr>
          <p:nvPr>
            <p:ph type="sldNum" sz="quarter" idx="5"/>
          </p:nvPr>
        </p:nvSpPr>
        <p:spPr/>
        <p:txBody>
          <a:bodyPr/>
          <a:lstStyle/>
          <a:p>
            <a:fld id="{D66AA3FC-0EAD-4A40-ADBB-E4EE01557051}" type="slidenum">
              <a:rPr lang="en-US" smtClean="0"/>
              <a:t>12</a:t>
            </a:fld>
            <a:endParaRPr lang="en-US"/>
          </a:p>
        </p:txBody>
      </p:sp>
    </p:spTree>
    <p:extLst>
      <p:ext uri="{BB962C8B-B14F-4D97-AF65-F5344CB8AC3E}">
        <p14:creationId xmlns:p14="http://schemas.microsoft.com/office/powerpoint/2010/main" val="163725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Districts have done an amazing job this year and you all have overcome so much and in the middle of it all you also have adapted to a new test, new standards, and a new system for testing your multilingual learners and you have been so successful. Thank you for all your hard work and time and patience. Over 95 thousand students have completed testing and 85 percent of our online testing is complete. You and your teams have done excellent work. </a:t>
            </a:r>
          </a:p>
        </p:txBody>
      </p:sp>
      <p:sp>
        <p:nvSpPr>
          <p:cNvPr id="4" name="Slide Number Placeholder 3"/>
          <p:cNvSpPr>
            <a:spLocks noGrp="1"/>
          </p:cNvSpPr>
          <p:nvPr>
            <p:ph type="sldNum" sz="quarter" idx="5"/>
          </p:nvPr>
        </p:nvSpPr>
        <p:spPr/>
        <p:txBody>
          <a:bodyPr/>
          <a:lstStyle/>
          <a:p>
            <a:fld id="{39D642F3-633A-4125-9C80-7CE6D52FCD48}" type="slidenum">
              <a:rPr lang="en-US" smtClean="0"/>
              <a:t>14</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OSPI contracts with ELPA21 for Braille and Large Print annual assessments.</a:t>
            </a:r>
          </a:p>
          <a:p>
            <a:pPr marL="0" indent="0">
              <a:buNone/>
            </a:pPr>
            <a:r>
              <a:rPr lang="en-US"/>
              <a:t>To make sure we have materials for your student:  </a:t>
            </a:r>
          </a:p>
          <a:p>
            <a:pPr lvl="1"/>
            <a:r>
              <a:rPr lang="en-US"/>
              <a:t>Request materials in the fall (</a:t>
            </a:r>
            <a:r>
              <a:rPr lang="en-US">
                <a:hlinkClick r:id="rId3"/>
              </a:rPr>
              <a:t>ELPAssessments@k12.wa.us</a:t>
            </a:r>
            <a:r>
              <a:rPr lang="en-US"/>
              <a:t>).</a:t>
            </a:r>
          </a:p>
          <a:p>
            <a:pPr lvl="2"/>
            <a:r>
              <a:rPr lang="en-US"/>
              <a:t>SSID</a:t>
            </a:r>
          </a:p>
          <a:p>
            <a:pPr lvl="2"/>
            <a:r>
              <a:rPr lang="en-US"/>
              <a:t>Grade level</a:t>
            </a:r>
          </a:p>
          <a:p>
            <a:pPr lvl="2"/>
            <a:r>
              <a:rPr lang="en-US"/>
              <a:t>Test (Regular or Alt)</a:t>
            </a:r>
          </a:p>
          <a:p>
            <a:pPr lvl="2"/>
            <a:r>
              <a:rPr lang="en-US"/>
              <a:t>Shipping address</a:t>
            </a:r>
          </a:p>
          <a:p>
            <a:pPr lvl="1"/>
            <a:r>
              <a:rPr lang="en-US"/>
              <a:t>Sign and return NDA to OSPI (TAs, SCs, DCs)</a:t>
            </a:r>
          </a:p>
          <a:p>
            <a:pPr lvl="1"/>
            <a:r>
              <a:rPr lang="en-US"/>
              <a:t>OSPI will ship your materials when they arrive</a:t>
            </a:r>
          </a:p>
          <a:p>
            <a:r>
              <a:rPr lang="en-US"/>
              <a:t>For student taking Alt ACCESS, OSPI has a supplement to accompany the assessment for students who are visually impaired or blind. Districts must email </a:t>
            </a:r>
            <a:r>
              <a:rPr lang="en-US">
                <a:hlinkClick r:id="rId3"/>
              </a:rPr>
              <a:t>ELPAssessments@k12.wa.us</a:t>
            </a:r>
            <a:r>
              <a:rPr lang="en-US"/>
              <a:t> to get the supplements. </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386281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previous years, OSPI has recommended exempting students who are Deaf from the listening and speaking domains. However, we are changing course in recognition that students who are Deaf have a full communication system that integrates English and ASL. These students need to develop both components of their communication system in order to full access instruction and content at grade level and it is in their best interest that schools and districts are able to explore a fuller picture of where support may be needed. </a:t>
            </a:r>
          </a:p>
          <a:p>
            <a:endParaRPr lang="en-US"/>
          </a:p>
          <a:p>
            <a:r>
              <a:rPr lang="en-US"/>
              <a:t>Beginning in 2024, OSPI will support students who use sign as a component of their communication system to complete the listening and speaking domains using ASL. To do this, these students must complete the full paper test. And interpreters must complete WIDA ACCESS paper training to deliver the test items and score the speaking domain.  In January, after materials have been received by districts, ASL interpreters who will deliver the WIDA ACCESS test will need to attend an online video conference to explore standard delivery and answer question. </a:t>
            </a:r>
          </a:p>
          <a:p>
            <a:endParaRPr lang="en-US"/>
          </a:p>
          <a:p>
            <a:r>
              <a:rPr lang="en-US"/>
              <a:t>If your district has a student who will need ASL assessment delivery, please notify OSPI before December 1 with contact information for the person in your who will need to attend the Zoom meeting in January.</a:t>
            </a:r>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413104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spcAft>
                <a:spcPts val="600"/>
              </a:spcAft>
            </a:pPr>
            <a:r>
              <a:rPr lang="en-US"/>
              <a:t>Presenter: Jenna</a:t>
            </a:r>
          </a:p>
          <a:p>
            <a:pPr lvl="1">
              <a:spcBef>
                <a:spcPts val="600"/>
              </a:spcBef>
              <a:spcAft>
                <a:spcPts val="600"/>
              </a:spcAft>
            </a:pPr>
            <a:r>
              <a:rPr lang="en-US"/>
              <a:t>The following documents have recently been posted to the WCAP portal: </a:t>
            </a:r>
            <a:endParaRPr lang="en-US">
              <a:cs typeface="Calibri"/>
            </a:endParaRPr>
          </a:p>
          <a:p>
            <a:pPr lvl="1">
              <a:spcBef>
                <a:spcPts val="600"/>
              </a:spcBef>
              <a:spcAft>
                <a:spcPts val="600"/>
              </a:spcAft>
              <a:buChar char="•"/>
            </a:pPr>
            <a:r>
              <a:rPr lang="en-US"/>
              <a:t>Technology Requirements for Online Testing Module</a:t>
            </a:r>
            <a:endParaRPr lang="en-US">
              <a:cs typeface="Calibri"/>
            </a:endParaRPr>
          </a:p>
          <a:p>
            <a:pPr lvl="1">
              <a:spcBef>
                <a:spcPts val="600"/>
              </a:spcBef>
              <a:spcAft>
                <a:spcPts val="600"/>
              </a:spcAft>
              <a:buChar char="•"/>
            </a:pPr>
            <a:r>
              <a:rPr lang="en-US"/>
              <a:t>Test Administrator Interface for Online Testing Module</a:t>
            </a:r>
            <a:endParaRPr lang="en-US">
              <a:cs typeface="Calibri"/>
            </a:endParaRPr>
          </a:p>
          <a:p>
            <a:pPr lvl="1">
              <a:spcBef>
                <a:spcPts val="600"/>
              </a:spcBef>
              <a:spcAft>
                <a:spcPts val="600"/>
              </a:spcAft>
              <a:buChar char="•"/>
            </a:pPr>
            <a:r>
              <a:rPr lang="en-US"/>
              <a:t>AVA- Assessment Viewing Application Training Module</a:t>
            </a:r>
            <a:endParaRPr lang="en-US">
              <a:cs typeface="Calibri"/>
            </a:endParaRPr>
          </a:p>
          <a:p>
            <a:pPr lvl="1">
              <a:spcBef>
                <a:spcPts val="600"/>
              </a:spcBef>
              <a:spcAft>
                <a:spcPts val="600"/>
              </a:spcAft>
              <a:buChar char="•"/>
            </a:pPr>
            <a:r>
              <a:rPr lang="en-US"/>
              <a:t>SRS- Smarter Reporting System Introductory Guide</a:t>
            </a:r>
            <a:endParaRPr lang="en-US">
              <a:cs typeface="Calibri"/>
            </a:endParaRPr>
          </a:p>
          <a:p>
            <a:pPr lvl="1">
              <a:spcBef>
                <a:spcPts val="600"/>
              </a:spcBef>
              <a:spcAft>
                <a:spcPts val="600"/>
              </a:spcAft>
              <a:buChar char="•"/>
            </a:pPr>
            <a:r>
              <a:rPr lang="en-US"/>
              <a:t>Assistive Technology Manual </a:t>
            </a:r>
            <a:endParaRPr lang="en-US">
              <a:cs typeface="Calibri"/>
            </a:endParaRPr>
          </a:p>
          <a:p>
            <a:pPr lvl="1">
              <a:spcBef>
                <a:spcPts val="600"/>
              </a:spcBef>
              <a:spcAft>
                <a:spcPts val="600"/>
              </a:spcAft>
            </a:pPr>
            <a:r>
              <a:rPr lang="en-US"/>
              <a:t>Coming Soon:</a:t>
            </a:r>
            <a:endParaRPr lang="en-US">
              <a:cs typeface="Calibri"/>
            </a:endParaRPr>
          </a:p>
          <a:p>
            <a:pPr lvl="1">
              <a:spcBef>
                <a:spcPts val="600"/>
              </a:spcBef>
              <a:spcAft>
                <a:spcPts val="600"/>
              </a:spcAft>
            </a:pPr>
            <a:r>
              <a:rPr lang="en-US"/>
              <a:t>2024 Test Administration Manual (week of 11/20)</a:t>
            </a:r>
            <a:endParaRPr lang="en-US">
              <a:cs typeface="Calibri"/>
            </a:endParaRPr>
          </a:p>
          <a:p>
            <a:pPr lvl="1">
              <a:spcBef>
                <a:spcPts val="600"/>
              </a:spcBef>
              <a:spcAft>
                <a:spcPts val="600"/>
              </a:spcAft>
            </a:pPr>
            <a:r>
              <a:rPr lang="en-US"/>
              <a:t>2024 Forms and Reports (week of 11/27)</a:t>
            </a:r>
            <a:endParaRPr lang="en-US">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26</a:t>
            </a:fld>
            <a:endParaRPr lang="en-US"/>
          </a:p>
        </p:txBody>
      </p:sp>
    </p:spTree>
    <p:extLst>
      <p:ext uri="{BB962C8B-B14F-4D97-AF65-F5344CB8AC3E}">
        <p14:creationId xmlns:p14="http://schemas.microsoft.com/office/powerpoint/2010/main" val="326590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Jenna</a:t>
            </a:r>
          </a:p>
          <a:p>
            <a:r>
              <a:rPr lang="en-US">
                <a:cs typeface="Calibri"/>
              </a:rPr>
              <a:t>These are the important dates for the month of November.</a:t>
            </a:r>
          </a:p>
        </p:txBody>
      </p:sp>
      <p:sp>
        <p:nvSpPr>
          <p:cNvPr id="4" name="Slide Number Placeholder 3"/>
          <p:cNvSpPr>
            <a:spLocks noGrp="1"/>
          </p:cNvSpPr>
          <p:nvPr>
            <p:ph type="sldNum" sz="quarter" idx="5"/>
          </p:nvPr>
        </p:nvSpPr>
        <p:spPr/>
        <p:txBody>
          <a:bodyPr/>
          <a:lstStyle/>
          <a:p>
            <a:fld id="{D66AA3FC-0EAD-4A40-ADBB-E4EE01557051}" type="slidenum">
              <a:rPr lang="en-US" smtClean="0"/>
              <a:t>27</a:t>
            </a:fld>
            <a:endParaRPr lang="en-US"/>
          </a:p>
        </p:txBody>
      </p:sp>
    </p:spTree>
    <p:extLst>
      <p:ext uri="{BB962C8B-B14F-4D97-AF65-F5344CB8AC3E}">
        <p14:creationId xmlns:p14="http://schemas.microsoft.com/office/powerpoint/2010/main" val="119538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Jenna</a:t>
            </a:r>
          </a:p>
          <a:p>
            <a:r>
              <a:rPr lang="en-US">
                <a:cs typeface="Calibri"/>
              </a:rPr>
              <a:t>And here are the important dates for December.</a:t>
            </a:r>
          </a:p>
        </p:txBody>
      </p:sp>
      <p:sp>
        <p:nvSpPr>
          <p:cNvPr id="4" name="Slide Number Placeholder 3"/>
          <p:cNvSpPr>
            <a:spLocks noGrp="1"/>
          </p:cNvSpPr>
          <p:nvPr>
            <p:ph type="sldNum" sz="quarter" idx="5"/>
          </p:nvPr>
        </p:nvSpPr>
        <p:spPr/>
        <p:txBody>
          <a:bodyPr/>
          <a:lstStyle/>
          <a:p>
            <a:fld id="{D66AA3FC-0EAD-4A40-ADBB-E4EE01557051}" type="slidenum">
              <a:rPr lang="en-US" smtClean="0"/>
              <a:t>28</a:t>
            </a:fld>
            <a:endParaRPr lang="en-US"/>
          </a:p>
        </p:txBody>
      </p:sp>
    </p:spTree>
    <p:extLst>
      <p:ext uri="{BB962C8B-B14F-4D97-AF65-F5344CB8AC3E}">
        <p14:creationId xmlns:p14="http://schemas.microsoft.com/office/powerpoint/2010/main" val="270149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29</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31</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by 9pm, all full day kindergarten teachers must finalize their data. If you still have teachers who have not finalized yet, please connect with them and support them to finalize by 9pm so your district is all complete with the assessment. </a:t>
            </a:r>
          </a:p>
          <a:p>
            <a:r>
              <a:rPr lang="en-US">
                <a:cs typeface="Calibri"/>
              </a:rPr>
              <a:t>TK classes with later due date may continue to assess until their own deadline. </a:t>
            </a:r>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10254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thing users are confused about with the new platform this year is that when they click on Assess at the top, this At a Glance page is the first thing they see. This is not the Checkpoint page. The numbers you see on the slide indicate the number of documentation teachers have uploaded for each child/objective. And colors represent the age/grade band appropriate for those documentation. </a:t>
            </a:r>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129451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the checkpoint page. This is where teachers assign finalized ratings and actually finalize their data. All the documentation this teacher have uploaded to the platform already assigned preliminary ratings which I will show you on the next slide. This teacher finalized all 6 areas so on the right, it says 6 areas finalized. </a:t>
            </a:r>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300450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teachers click on an objective for a child, they will see smart suggestions at the top. If it's toggled on, they will see preliminary levels assigned for this objective for this child based on documentation assigned to this child. Then teachers can accept these suggested ratings to finalize or simply assign new finalize ratings and finalize their data. </a:t>
            </a:r>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257820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repeat from last month. The one on the left with green is what you should see after all teachers and schools successfully finalized. </a:t>
            </a:r>
          </a:p>
          <a:p>
            <a:r>
              <a:rPr lang="en-US"/>
              <a:t>If you see 100 % in orange, that means all necessary data has been entered but the teacher didn’t  finalize . </a:t>
            </a:r>
            <a:endParaRPr lang="en-US">
              <a:ea typeface="Calibri"/>
              <a:cs typeface="Calibri"/>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10</a:t>
            </a:fld>
            <a:endParaRPr lang="en-US"/>
          </a:p>
        </p:txBody>
      </p:sp>
    </p:spTree>
    <p:extLst>
      <p:ext uri="{BB962C8B-B14F-4D97-AF65-F5344CB8AC3E}">
        <p14:creationId xmlns:p14="http://schemas.microsoft.com/office/powerpoint/2010/main" val="587102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D845-4806-1187-28F7-29BF30096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08CF89-BF53-37CB-EA75-D388639C2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671DF-D045-4193-6F50-AE384E6E885F}"/>
              </a:ext>
            </a:extLst>
          </p:cNvPr>
          <p:cNvSpPr>
            <a:spLocks noGrp="1"/>
          </p:cNvSpPr>
          <p:nvPr>
            <p:ph type="dt" sz="half" idx="10"/>
          </p:nvPr>
        </p:nvSpPr>
        <p:spPr/>
        <p:txBody>
          <a:bodyPr/>
          <a:lstStyle/>
          <a:p>
            <a:fld id="{9C156603-EB1E-43EF-B5FF-A5FF2DBB1AA7}" type="datetimeFigureOut">
              <a:rPr lang="en-US" smtClean="0"/>
              <a:t>11/20/2023</a:t>
            </a:fld>
            <a:endParaRPr lang="en-US"/>
          </a:p>
        </p:txBody>
      </p:sp>
      <p:sp>
        <p:nvSpPr>
          <p:cNvPr id="5" name="Footer Placeholder 4">
            <a:extLst>
              <a:ext uri="{FF2B5EF4-FFF2-40B4-BE49-F238E27FC236}">
                <a16:creationId xmlns:a16="http://schemas.microsoft.com/office/drawing/2014/main" id="{957AC838-4EE3-A234-F2A3-6C9C2CB3D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1762A-EADD-5382-AB96-B37E3D4F738F}"/>
              </a:ext>
            </a:extLst>
          </p:cNvPr>
          <p:cNvSpPr>
            <a:spLocks noGrp="1"/>
          </p:cNvSpPr>
          <p:nvPr>
            <p:ph type="sldNum" sz="quarter" idx="12"/>
          </p:nvPr>
        </p:nvSpPr>
        <p:spPr/>
        <p:txBody>
          <a:bodyPr/>
          <a:lstStyle/>
          <a:p>
            <a:fld id="{153D8DE7-070A-4538-8725-2860E4DA68EB}" type="slidenum">
              <a:rPr lang="en-US" smtClean="0"/>
              <a:t>‹#›</a:t>
            </a:fld>
            <a:endParaRPr lang="en-US"/>
          </a:p>
        </p:txBody>
      </p:sp>
    </p:spTree>
    <p:extLst>
      <p:ext uri="{BB962C8B-B14F-4D97-AF65-F5344CB8AC3E}">
        <p14:creationId xmlns:p14="http://schemas.microsoft.com/office/powerpoint/2010/main" val="118737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11/15/2023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8/16/2023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377854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11/15/2023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43"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4"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teachingstrategies.my.site.com/portal/s/article/How-do-I-edit-a-child-record-as-a-teacher"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teachingstrategies.my.site.com/portal/s/article/How-do-I-edit-a-child-record-as-an-administrator"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nam02.safelinks.protection.outlook.com/?url=https%3A%2F%2Fwa.portal.cambiumast.com%2Fknown-issues&amp;data=05%7C01%7Cbre.urness-straight%40k12.wa.us%7C4f93a1d7b14f4130befa08dbe4ae2859%7Cb2fe5ccf10a546feae45a0267412af7a%7C0%7C0%7C638355208897706737%7CUnknown%7CTWFpbGZsb3d8eyJWIjoiMC4wLjAwMDAiLCJQIjoiV2luMzIiLCJBTiI6Ik1haWwiLCJXVCI6Mn0%3D%7C3000%7C%7C%7C&amp;sdata=o7pPD2mtU%2FnLQmm1zymU5%2FV0fYkHEagRbpF7Fj5TyIg%3D&amp;reserved=0" TargetMode="Externa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#4</a:t>
            </a:r>
          </a:p>
          <a:p>
            <a:r>
              <a:rPr lang="en-US"/>
              <a:t>November 15, 2023</a:t>
            </a:r>
          </a:p>
        </p:txBody>
      </p:sp>
      <p:sp>
        <p:nvSpPr>
          <p:cNvPr id="2" name="Date Placeholder 1">
            <a:extLst>
              <a:ext uri="{FF2B5EF4-FFF2-40B4-BE49-F238E27FC236}">
                <a16:creationId xmlns:a16="http://schemas.microsoft.com/office/drawing/2014/main" id="{9E75C356-A174-9B62-4ABE-855009B82916}"/>
              </a:ext>
            </a:extLst>
          </p:cNvPr>
          <p:cNvSpPr>
            <a:spLocks noGrp="1"/>
          </p:cNvSpPr>
          <p:nvPr>
            <p:ph type="dt" sz="half" idx="10"/>
          </p:nvPr>
        </p:nvSpPr>
        <p:spPr/>
        <p:txBody>
          <a:bodyPr/>
          <a:lstStyle/>
          <a:p>
            <a:pPr algn="ctr"/>
            <a:r>
              <a:rPr lang="en-US"/>
              <a:t>11/15/2023</a:t>
            </a:r>
          </a:p>
        </p:txBody>
      </p:sp>
      <p:sp>
        <p:nvSpPr>
          <p:cNvPr id="3" name="Footer Placeholder 2">
            <a:extLst>
              <a:ext uri="{FF2B5EF4-FFF2-40B4-BE49-F238E27FC236}">
                <a16:creationId xmlns:a16="http://schemas.microsoft.com/office/drawing/2014/main" id="{9F68A724-5400-CF20-91D7-F807766E0991}"/>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247AE261-D96D-E23D-3F45-8DCCE40966F5}"/>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78190CA-D7FA-5D30-0728-7BE32D875BA6}"/>
              </a:ext>
            </a:extLst>
          </p:cNvPr>
          <p:cNvGraphicFramePr>
            <a:graphicFrameLocks noGrp="1"/>
          </p:cNvGraphicFramePr>
          <p:nvPr>
            <p:ph idx="1"/>
          </p:nvPr>
        </p:nvGraphicFramePr>
        <p:xfrm>
          <a:off x="518553" y="791570"/>
          <a:ext cx="11314056" cy="4435523"/>
        </p:xfrm>
        <a:graphic>
          <a:graphicData uri="http://schemas.openxmlformats.org/drawingml/2006/table">
            <a:tbl>
              <a:tblPr firstRow="1" firstCol="1" bandRow="1">
                <a:tableStyleId>{B301B821-A1FF-4177-AEE7-76D212191A09}</a:tableStyleId>
              </a:tblPr>
              <a:tblGrid>
                <a:gridCol w="5657028">
                  <a:extLst>
                    <a:ext uri="{9D8B030D-6E8A-4147-A177-3AD203B41FA5}">
                      <a16:colId xmlns:a16="http://schemas.microsoft.com/office/drawing/2014/main" val="3580287277"/>
                    </a:ext>
                  </a:extLst>
                </a:gridCol>
                <a:gridCol w="5657028">
                  <a:extLst>
                    <a:ext uri="{9D8B030D-6E8A-4147-A177-3AD203B41FA5}">
                      <a16:colId xmlns:a16="http://schemas.microsoft.com/office/drawing/2014/main" val="1687923662"/>
                    </a:ext>
                  </a:extLst>
                </a:gridCol>
              </a:tblGrid>
              <a:tr h="540497">
                <a:tc>
                  <a:txBody>
                    <a:bodyPr/>
                    <a:lstStyle/>
                    <a:p>
                      <a:pPr marL="0" marR="6350" algn="ctr">
                        <a:lnSpc>
                          <a:spcPct val="107000"/>
                        </a:lnSpc>
                        <a:spcBef>
                          <a:spcPts val="0"/>
                        </a:spcBef>
                        <a:spcAft>
                          <a:spcPts val="0"/>
                        </a:spcAft>
                        <a:tabLst>
                          <a:tab pos="6115050" algn="r"/>
                        </a:tabLst>
                      </a:pPr>
                      <a:r>
                        <a:rPr lang="en-US" sz="3200">
                          <a:effectLst/>
                        </a:rPr>
                        <a:t>100% finalized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6350" algn="ctr">
                        <a:lnSpc>
                          <a:spcPct val="107000"/>
                        </a:lnSpc>
                        <a:spcBef>
                          <a:spcPts val="0"/>
                        </a:spcBef>
                        <a:spcAft>
                          <a:spcPts val="0"/>
                        </a:spcAft>
                        <a:tabLst>
                          <a:tab pos="6115050" algn="r"/>
                        </a:tabLst>
                      </a:pPr>
                      <a:r>
                        <a:rPr lang="en-US" sz="3200">
                          <a:effectLst/>
                        </a:rPr>
                        <a:t>Not finalized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8830830"/>
                  </a:ext>
                </a:extLst>
              </a:tr>
              <a:tr h="3895026">
                <a:tc>
                  <a:txBody>
                    <a:bodyPr/>
                    <a:lstStyle/>
                    <a:p>
                      <a:pPr marL="0" marR="6350" algn="ctr">
                        <a:lnSpc>
                          <a:spcPct val="107000"/>
                        </a:lnSpc>
                        <a:spcBef>
                          <a:spcPts val="0"/>
                        </a:spcBef>
                        <a:spcAft>
                          <a:spcPts val="0"/>
                        </a:spcAft>
                        <a:tabLst>
                          <a:tab pos="6115050" algn="r"/>
                        </a:tabLst>
                      </a:pPr>
                      <a:endParaRPr lang="en-US" sz="110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6350" algn="ctr">
                        <a:lnSpc>
                          <a:spcPct val="107000"/>
                        </a:lnSpc>
                        <a:spcBef>
                          <a:spcPts val="0"/>
                        </a:spcBef>
                        <a:spcAft>
                          <a:spcPts val="0"/>
                        </a:spcAft>
                        <a:tabLst>
                          <a:tab pos="6115050" algn="r"/>
                        </a:tabLst>
                      </a:pPr>
                      <a:endParaRPr lang="en-US" sz="110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20362316"/>
                  </a:ext>
                </a:extLst>
              </a:tr>
            </a:tbl>
          </a:graphicData>
        </a:graphic>
      </p:graphicFrame>
      <p:sp>
        <p:nvSpPr>
          <p:cNvPr id="4" name="Date Placeholder 3">
            <a:extLst>
              <a:ext uri="{FF2B5EF4-FFF2-40B4-BE49-F238E27FC236}">
                <a16:creationId xmlns:a16="http://schemas.microsoft.com/office/drawing/2014/main" id="{39798CE5-5D6D-61A8-A0AA-381ADD7F3C42}"/>
              </a:ext>
            </a:extLst>
          </p:cNvPr>
          <p:cNvSpPr>
            <a:spLocks noGrp="1"/>
          </p:cNvSpPr>
          <p:nvPr>
            <p:ph type="dt" sz="half" idx="11"/>
          </p:nvPr>
        </p:nvSpPr>
        <p:spPr/>
        <p:txBody>
          <a:bodyPr/>
          <a:lstStyle/>
          <a:p>
            <a:pPr algn="ctr"/>
            <a:r>
              <a:rPr lang="en-US"/>
              <a:t>11/15/2023</a:t>
            </a:r>
          </a:p>
        </p:txBody>
      </p:sp>
      <p:sp>
        <p:nvSpPr>
          <p:cNvPr id="5" name="Slide Number Placeholder 4">
            <a:extLst>
              <a:ext uri="{FF2B5EF4-FFF2-40B4-BE49-F238E27FC236}">
                <a16:creationId xmlns:a16="http://schemas.microsoft.com/office/drawing/2014/main" id="{48ED1D78-2DB6-C7C6-315E-64C77A055A39}"/>
              </a:ext>
            </a:extLst>
          </p:cNvPr>
          <p:cNvSpPr>
            <a:spLocks noGrp="1"/>
          </p:cNvSpPr>
          <p:nvPr>
            <p:ph type="sldNum" sz="quarter" idx="4"/>
          </p:nvPr>
        </p:nvSpPr>
        <p:spPr/>
        <p:txBody>
          <a:bodyPr/>
          <a:lstStyle/>
          <a:p>
            <a:fld id="{65248FEF-978F-4B24-93F3-B987601DAD06}" type="slidenum">
              <a:rPr lang="en-US" smtClean="0"/>
              <a:pPr/>
              <a:t>10</a:t>
            </a:fld>
            <a:endParaRPr lang="en-US"/>
          </a:p>
        </p:txBody>
      </p:sp>
      <p:sp>
        <p:nvSpPr>
          <p:cNvPr id="6" name="Footer Placeholder 5">
            <a:extLst>
              <a:ext uri="{FF2B5EF4-FFF2-40B4-BE49-F238E27FC236}">
                <a16:creationId xmlns:a16="http://schemas.microsoft.com/office/drawing/2014/main" id="{000D6A4C-AC73-1DFE-FB33-3CD6868AF956}"/>
              </a:ext>
            </a:extLst>
          </p:cNvPr>
          <p:cNvSpPr>
            <a:spLocks noGrp="1"/>
          </p:cNvSpPr>
          <p:nvPr>
            <p:ph type="ftr" sz="quarter" idx="3"/>
          </p:nvPr>
        </p:nvSpPr>
        <p:spPr/>
        <p:txBody>
          <a:bodyPr/>
          <a:lstStyle/>
          <a:p>
            <a:pPr algn="r"/>
            <a:r>
              <a:rPr lang="en-US"/>
              <a:t>Assessment and Student Information</a:t>
            </a:r>
          </a:p>
        </p:txBody>
      </p:sp>
      <p:pic>
        <p:nvPicPr>
          <p:cNvPr id="4100" name="Picture 10" descr="Screenshot of what teachers should see when they have successfully finalized. ">
            <a:extLst>
              <a:ext uri="{FF2B5EF4-FFF2-40B4-BE49-F238E27FC236}">
                <a16:creationId xmlns:a16="http://schemas.microsoft.com/office/drawing/2014/main" id="{000D1F23-33DF-8ED2-8F83-903ED158A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53" y="2045460"/>
            <a:ext cx="5512415" cy="20898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4" descr="Screenshot of what teachers see when unsuccessfully finalized. ">
            <a:extLst>
              <a:ext uri="{FF2B5EF4-FFF2-40B4-BE49-F238E27FC236}">
                <a16:creationId xmlns:a16="http://schemas.microsoft.com/office/drawing/2014/main" id="{EE056C67-333F-7C60-3D17-907E073E7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11" y="2074564"/>
            <a:ext cx="5459106" cy="2089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9ABB1A-6378-8F01-D660-2E28D07D47A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Final vs Not finalized</a:t>
            </a:r>
            <a:br>
              <a:rPr lang="en-US"/>
            </a:br>
            <a:endParaRPr lang="en-US"/>
          </a:p>
        </p:txBody>
      </p:sp>
    </p:spTree>
    <p:extLst>
      <p:ext uri="{BB962C8B-B14F-4D97-AF65-F5344CB8AC3E}">
        <p14:creationId xmlns:p14="http://schemas.microsoft.com/office/powerpoint/2010/main" val="175696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atin typeface="Segoe UI"/>
                <a:cs typeface="Segoe UI"/>
              </a:rPr>
              <a:t>Impact of Transition to Kindergarten (TK)</a:t>
            </a:r>
          </a:p>
        </p:txBody>
      </p:sp>
      <p:sp>
        <p:nvSpPr>
          <p:cNvPr id="7" name="Content Placeholder 6"/>
          <p:cNvSpPr>
            <a:spLocks noGrp="1"/>
          </p:cNvSpPr>
          <p:nvPr>
            <p:ph idx="1"/>
          </p:nvPr>
        </p:nvSpPr>
        <p:spPr/>
        <p:txBody>
          <a:bodyPr vert="horz" lIns="91440" tIns="45720" rIns="91440" bIns="45720" rtlCol="0" anchor="t">
            <a:normAutofit/>
          </a:bodyPr>
          <a:lstStyle/>
          <a:p>
            <a:r>
              <a:rPr lang="en-US">
                <a:latin typeface="Segoe UI"/>
                <a:cs typeface="Segoe UI"/>
              </a:rPr>
              <a:t>Districts with TK: you may not see 100% completion.</a:t>
            </a:r>
          </a:p>
          <a:p>
            <a:r>
              <a:rPr lang="en-US">
                <a:latin typeface="Segoe UI"/>
                <a:cs typeface="Segoe UI"/>
              </a:rPr>
              <a:t>It is important to know which schools and teachers are responsible for TK.</a:t>
            </a:r>
          </a:p>
          <a:p>
            <a:r>
              <a:rPr lang="en-US">
                <a:latin typeface="Segoe UI"/>
                <a:cs typeface="Segoe UI"/>
              </a:rPr>
              <a:t>Let admins and teachers know when TK data is due. </a:t>
            </a:r>
            <a:endParaRPr lang="en-US"/>
          </a:p>
          <a:p>
            <a:r>
              <a:rPr lang="en-US">
                <a:latin typeface="Segoe UI"/>
                <a:cs typeface="Segoe UI"/>
              </a:rPr>
              <a:t>Include ‘TK’ as part of the class name.</a:t>
            </a:r>
          </a:p>
          <a:p>
            <a:endParaRPr lang="en-US">
              <a:latin typeface="Segoe UI"/>
              <a:cs typeface="Segoe UI"/>
            </a:endParaRPr>
          </a:p>
          <a:p>
            <a:endParaRPr lang="en-US"/>
          </a:p>
          <a:p>
            <a:endParaRPr lang="en-US"/>
          </a:p>
        </p:txBody>
      </p:sp>
      <p:sp>
        <p:nvSpPr>
          <p:cNvPr id="4" name="Footer Placeholder 3"/>
          <p:cNvSpPr>
            <a:spLocks noGrp="1"/>
          </p:cNvSpPr>
          <p:nvPr>
            <p:ph type="ftr" sz="quarter" idx="3"/>
          </p:nvPr>
        </p:nvSpPr>
        <p:spPr/>
        <p:txBody>
          <a:bodyPr/>
          <a:lstStyle/>
          <a:p>
            <a:pPr algn="r"/>
            <a:r>
              <a:rPr lang="en-US"/>
              <a:t>Assessment and Student Information</a:t>
            </a:r>
          </a:p>
        </p:txBody>
      </p:sp>
      <p:sp>
        <p:nvSpPr>
          <p:cNvPr id="2" name="Date Placeholder 1"/>
          <p:cNvSpPr>
            <a:spLocks noGrp="1"/>
          </p:cNvSpPr>
          <p:nvPr>
            <p:ph type="dt" sz="half" idx="4294967295"/>
          </p:nvPr>
        </p:nvSpPr>
        <p:spPr>
          <a:xfrm>
            <a:off x="9309783" y="6253532"/>
            <a:ext cx="1531571" cy="367123"/>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atin typeface="Segoe UI"/>
              </a:rPr>
              <a:t>11/15/2023</a:t>
            </a:r>
            <a:endParaRPr lang="en-US"/>
          </a:p>
        </p:txBody>
      </p:sp>
      <p:sp>
        <p:nvSpPr>
          <p:cNvPr id="3" name="Slide Number Placeholder 2"/>
          <p:cNvSpPr>
            <a:spLocks noGrp="1"/>
          </p:cNvSpPr>
          <p:nvPr>
            <p:ph type="sldNum" sz="quarter" idx="4"/>
          </p:nvPr>
        </p:nvSpPr>
        <p:spPr/>
        <p:txBody>
          <a:bodyPr/>
          <a:lstStyle/>
          <a:p>
            <a:fld id="{65248FEF-978F-4B24-93F3-B987601DAD06}" type="slidenum">
              <a:rPr lang="en-US" smtClean="0"/>
              <a:pPr/>
              <a:t>11</a:t>
            </a:fld>
            <a:endParaRPr lang="en-US"/>
          </a:p>
        </p:txBody>
      </p:sp>
    </p:spTree>
    <p:extLst>
      <p:ext uri="{BB962C8B-B14F-4D97-AF65-F5344CB8AC3E}">
        <p14:creationId xmlns:p14="http://schemas.microsoft.com/office/powerpoint/2010/main" val="93577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14AE1-B867-1CBB-D765-6C4383B92EEC}"/>
              </a:ext>
            </a:extLst>
          </p:cNvPr>
          <p:cNvSpPr>
            <a:spLocks noGrp="1"/>
          </p:cNvSpPr>
          <p:nvPr>
            <p:ph type="title"/>
          </p:nvPr>
        </p:nvSpPr>
        <p:spPr/>
        <p:txBody>
          <a:bodyPr/>
          <a:lstStyle/>
          <a:p>
            <a:r>
              <a:rPr lang="en-US">
                <a:cs typeface="Segoe UI"/>
              </a:rPr>
              <a:t>Color band for TK</a:t>
            </a:r>
            <a:endParaRPr lang="en-US"/>
          </a:p>
        </p:txBody>
      </p:sp>
      <p:sp>
        <p:nvSpPr>
          <p:cNvPr id="6" name="Content Placeholder 5">
            <a:extLst>
              <a:ext uri="{FF2B5EF4-FFF2-40B4-BE49-F238E27FC236}">
                <a16:creationId xmlns:a16="http://schemas.microsoft.com/office/drawing/2014/main" id="{AB409B54-7DFB-6870-D707-263E76A1FC73}"/>
              </a:ext>
            </a:extLst>
          </p:cNvPr>
          <p:cNvSpPr>
            <a:spLocks noGrp="1"/>
          </p:cNvSpPr>
          <p:nvPr>
            <p:ph idx="1"/>
          </p:nvPr>
        </p:nvSpPr>
        <p:spPr>
          <a:xfrm>
            <a:off x="838200" y="1825625"/>
            <a:ext cx="10515600" cy="2401182"/>
          </a:xfrm>
        </p:spPr>
        <p:txBody>
          <a:bodyPr vert="horz" lIns="91440" tIns="45720" rIns="91440" bIns="45720" rtlCol="0" anchor="t">
            <a:normAutofit/>
          </a:bodyPr>
          <a:lstStyle/>
          <a:p>
            <a:r>
              <a:rPr lang="en-US">
                <a:cs typeface="Segoe UI"/>
              </a:rPr>
              <a:t>Change to blue color band for all TK students.</a:t>
            </a:r>
          </a:p>
          <a:p>
            <a:pPr lvl="1"/>
            <a:r>
              <a:rPr lang="en-US">
                <a:cs typeface="Segoe UI"/>
              </a:rPr>
              <a:t>If teachers are responsible for the task, check out </a:t>
            </a:r>
            <a:r>
              <a:rPr lang="en-US">
                <a:cs typeface="Segoe UI"/>
                <a:hlinkClick r:id="rId3"/>
              </a:rPr>
              <a:t>this support article</a:t>
            </a:r>
            <a:r>
              <a:rPr lang="en-US">
                <a:cs typeface="Segoe UI"/>
              </a:rPr>
              <a:t> to update the color band for each child.</a:t>
            </a:r>
          </a:p>
          <a:p>
            <a:pPr lvl="1"/>
            <a:r>
              <a:rPr lang="en-US">
                <a:cs typeface="Segoe UI"/>
              </a:rPr>
              <a:t>If administrators are responsible for the task, check out </a:t>
            </a:r>
            <a:r>
              <a:rPr lang="en-US">
                <a:cs typeface="Segoe UI"/>
                <a:hlinkClick r:id="rId4"/>
              </a:rPr>
              <a:t>this support article</a:t>
            </a:r>
            <a:r>
              <a:rPr lang="en-US">
                <a:cs typeface="Segoe UI"/>
              </a:rPr>
              <a:t> to update the color band for each child.</a:t>
            </a:r>
          </a:p>
          <a:p>
            <a:pPr lvl="1"/>
            <a:r>
              <a:rPr lang="en-US" i="1">
                <a:cs typeface="Segoe UI"/>
              </a:rPr>
              <a:t>This needs to be done before teachers enter data.</a:t>
            </a:r>
          </a:p>
        </p:txBody>
      </p:sp>
      <p:sp>
        <p:nvSpPr>
          <p:cNvPr id="2" name="Date Placeholder 1">
            <a:extLst>
              <a:ext uri="{FF2B5EF4-FFF2-40B4-BE49-F238E27FC236}">
                <a16:creationId xmlns:a16="http://schemas.microsoft.com/office/drawing/2014/main" id="{7ECA04D9-1305-E3A4-C4D6-16A6D3395A1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3" name="Slide Number Placeholder 2">
            <a:extLst>
              <a:ext uri="{FF2B5EF4-FFF2-40B4-BE49-F238E27FC236}">
                <a16:creationId xmlns:a16="http://schemas.microsoft.com/office/drawing/2014/main" id="{6AC9837C-DF8C-B2B5-281A-AD36B357CBC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52431F71-93A9-4E76-D392-21CD636F76D7}"/>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8" name="Content Placeholder 5">
            <a:extLst>
              <a:ext uri="{FF2B5EF4-FFF2-40B4-BE49-F238E27FC236}">
                <a16:creationId xmlns:a16="http://schemas.microsoft.com/office/drawing/2014/main" id="{1F4C6598-85DF-4582-2FAB-E9F18AC9F04E}"/>
              </a:ext>
            </a:extLst>
          </p:cNvPr>
          <p:cNvSpPr txBox="1">
            <a:spLocks/>
          </p:cNvSpPr>
          <p:nvPr/>
        </p:nvSpPr>
        <p:spPr>
          <a:xfrm>
            <a:off x="846826" y="4206516"/>
            <a:ext cx="10515600" cy="24011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Segoe UI"/>
              </a:rPr>
              <a:t>If there is data already?</a:t>
            </a:r>
          </a:p>
          <a:p>
            <a:pPr lvl="1"/>
            <a:r>
              <a:rPr lang="en-US">
                <a:cs typeface="Segoe UI"/>
              </a:rPr>
              <a:t>Search for my email</a:t>
            </a:r>
          </a:p>
          <a:p>
            <a:pPr lvl="2"/>
            <a:r>
              <a:rPr lang="en-US">
                <a:cs typeface="Segoe UI"/>
              </a:rPr>
              <a:t>Subject: </a:t>
            </a:r>
            <a:r>
              <a:rPr lang="en-US">
                <a:ea typeface="+mn-lt"/>
                <a:cs typeface="+mn-lt"/>
              </a:rPr>
              <a:t>Blue/ PK-4 band for TK</a:t>
            </a:r>
          </a:p>
          <a:p>
            <a:pPr lvl="2"/>
            <a:r>
              <a:rPr lang="en-US">
                <a:cs typeface="Segoe UI"/>
              </a:rPr>
              <a:t>Date: Monday 11/13 around 5:17pm</a:t>
            </a:r>
          </a:p>
          <a:p>
            <a:pPr lvl="2"/>
            <a:r>
              <a:rPr lang="en-US">
                <a:cs typeface="Segoe UI"/>
              </a:rPr>
              <a:t>Sent to DACs and TK contacts</a:t>
            </a:r>
          </a:p>
        </p:txBody>
      </p:sp>
    </p:spTree>
    <p:extLst>
      <p:ext uri="{BB962C8B-B14F-4D97-AF65-F5344CB8AC3E}">
        <p14:creationId xmlns:p14="http://schemas.microsoft.com/office/powerpoint/2010/main" val="382182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11/15/2023</a:t>
            </a:r>
          </a:p>
        </p:txBody>
      </p:sp>
      <p:sp>
        <p:nvSpPr>
          <p:cNvPr id="5" name="Slide Number Placeholder 4">
            <a:extLst>
              <a:ext uri="{FF2B5EF4-FFF2-40B4-BE49-F238E27FC236}">
                <a16:creationId xmlns:a16="http://schemas.microsoft.com/office/drawing/2014/main" id="{4FF580AB-8DB1-CA8C-BF15-367640B064CA}"/>
              </a:ext>
            </a:extLst>
          </p:cNvPr>
          <p:cNvSpPr>
            <a:spLocks noGrp="1"/>
          </p:cNvSpPr>
          <p:nvPr>
            <p:ph type="sldNum" sz="quarter" idx="4"/>
          </p:nvPr>
        </p:nvSpPr>
        <p:spPr/>
        <p:txBody>
          <a:bodyPr/>
          <a:lstStyle/>
          <a:p>
            <a:fld id="{65248FEF-978F-4B24-93F3-B987601DAD06}" type="slidenum">
              <a:rPr lang="en-US" smtClean="0"/>
              <a:pPr/>
              <a:t>13</a:t>
            </a:fld>
            <a:endParaRPr lang="en-US"/>
          </a:p>
        </p:txBody>
      </p:sp>
      <p:sp>
        <p:nvSpPr>
          <p:cNvPr id="2" name="Footer Placeholder 1">
            <a:extLst>
              <a:ext uri="{FF2B5EF4-FFF2-40B4-BE49-F238E27FC236}">
                <a16:creationId xmlns:a16="http://schemas.microsoft.com/office/drawing/2014/main" id="{6A40045B-268A-9A3E-390C-C291CD5F320E}"/>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170849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61B70887-9955-BF3A-F8CB-B840619BFAB7}"/>
              </a:ext>
            </a:extLst>
          </p:cNvPr>
          <p:cNvSpPr>
            <a:spLocks noGrp="1"/>
          </p:cNvSpPr>
          <p:nvPr>
            <p:ph type="dt" sz="half" idx="10"/>
          </p:nvPr>
        </p:nvSpPr>
        <p:spPr/>
        <p:txBody>
          <a:bodyPr/>
          <a:lstStyle/>
          <a:p>
            <a:pPr algn="ctr"/>
            <a:r>
              <a:rPr lang="en-US"/>
              <a:t>11/15/2023</a:t>
            </a:r>
          </a:p>
        </p:txBody>
      </p:sp>
      <p:sp>
        <p:nvSpPr>
          <p:cNvPr id="5" name="Footer Placeholder 4">
            <a:extLst>
              <a:ext uri="{FF2B5EF4-FFF2-40B4-BE49-F238E27FC236}">
                <a16:creationId xmlns:a16="http://schemas.microsoft.com/office/drawing/2014/main" id="{D81F44B5-9D6C-9CD4-3E2B-A79A937DF7F9}"/>
              </a:ext>
            </a:extLst>
          </p:cNvPr>
          <p:cNvSpPr>
            <a:spLocks noGrp="1"/>
          </p:cNvSpPr>
          <p:nvPr>
            <p:ph type="ftr" sz="quarter" idx="3"/>
          </p:nvPr>
        </p:nvSpPr>
        <p:spPr/>
        <p:txBody>
          <a:bodyPr/>
          <a:lstStyle/>
          <a:p>
            <a:pPr algn="r"/>
            <a:r>
              <a:rPr lang="en-US"/>
              <a:t>Assessment and Student Information</a:t>
            </a:r>
          </a:p>
        </p:txBody>
      </p:sp>
      <p:sp>
        <p:nvSpPr>
          <p:cNvPr id="6" name="Slide Number Placeholder 5">
            <a:extLst>
              <a:ext uri="{FF2B5EF4-FFF2-40B4-BE49-F238E27FC236}">
                <a16:creationId xmlns:a16="http://schemas.microsoft.com/office/drawing/2014/main" id="{005E9A80-B7A7-C7DD-C252-AE8A3598DD4D}"/>
              </a:ext>
            </a:extLst>
          </p:cNvPr>
          <p:cNvSpPr>
            <a:spLocks noGrp="1"/>
          </p:cNvSpPr>
          <p:nvPr>
            <p:ph type="sldNum" sz="quarter" idx="4"/>
          </p:nvPr>
        </p:nvSpPr>
        <p:spPr/>
        <p:txBody>
          <a:bodyPr/>
          <a:lstStyle/>
          <a:p>
            <a:fld id="{65248FEF-978F-4B24-93F3-B987601DAD06}" type="slidenum">
              <a:rPr lang="en-US" smtClean="0"/>
              <a:pPr/>
              <a:t>14</a:t>
            </a:fld>
            <a:endParaRPr lang="en-US"/>
          </a:p>
        </p:txBody>
      </p:sp>
    </p:spTree>
    <p:extLst>
      <p:ext uri="{BB962C8B-B14F-4D97-AF65-F5344CB8AC3E}">
        <p14:creationId xmlns:p14="http://schemas.microsoft.com/office/powerpoint/2010/main" val="306111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0370-6783-0CD4-BEEC-F54A39DF6F9B}"/>
              </a:ext>
            </a:extLst>
          </p:cNvPr>
          <p:cNvSpPr>
            <a:spLocks noGrp="1"/>
          </p:cNvSpPr>
          <p:nvPr>
            <p:ph type="title"/>
          </p:nvPr>
        </p:nvSpPr>
        <p:spPr/>
        <p:txBody>
          <a:bodyPr/>
          <a:lstStyle/>
          <a:p>
            <a:r>
              <a:rPr lang="en-US"/>
              <a:t>Important Dates for WIDA Annual Testing</a:t>
            </a:r>
          </a:p>
        </p:txBody>
      </p:sp>
      <p:sp>
        <p:nvSpPr>
          <p:cNvPr id="3" name="Content Placeholder 2">
            <a:extLst>
              <a:ext uri="{FF2B5EF4-FFF2-40B4-BE49-F238E27FC236}">
                <a16:creationId xmlns:a16="http://schemas.microsoft.com/office/drawing/2014/main" id="{5DD1747E-EECA-787F-EF25-110AA64478CC}"/>
              </a:ext>
            </a:extLst>
          </p:cNvPr>
          <p:cNvSpPr>
            <a:spLocks noGrp="1"/>
          </p:cNvSpPr>
          <p:nvPr>
            <p:ph idx="1"/>
          </p:nvPr>
        </p:nvSpPr>
        <p:spPr/>
        <p:txBody>
          <a:bodyPr>
            <a:normAutofit lnSpcReduction="10000"/>
          </a:bodyPr>
          <a:lstStyle/>
          <a:p>
            <a:r>
              <a:rPr lang="en-US" b="1"/>
              <a:t>December 8.</a:t>
            </a:r>
            <a:r>
              <a:rPr lang="en-US"/>
              <a:t> Make sure students’ EL status is accurately represented by the data in CEDARS. (Do this every day, but especially December 8).</a:t>
            </a:r>
          </a:p>
          <a:p>
            <a:r>
              <a:rPr lang="en-US" b="1"/>
              <a:t>January 4.</a:t>
            </a:r>
            <a:r>
              <a:rPr lang="en-US"/>
              <a:t> Student Management opens in WIDA-AMS</a:t>
            </a:r>
          </a:p>
          <a:p>
            <a:r>
              <a:rPr lang="en-US" b="1"/>
              <a:t>January 19-22. </a:t>
            </a:r>
            <a:r>
              <a:rPr lang="en-US"/>
              <a:t>Districts receive initial materials</a:t>
            </a:r>
          </a:p>
          <a:p>
            <a:r>
              <a:rPr lang="en-US" b="1"/>
              <a:t>January 19-March 15</a:t>
            </a:r>
            <a:r>
              <a:rPr lang="en-US"/>
              <a:t>. Additional materials ordering window is open.</a:t>
            </a:r>
          </a:p>
          <a:p>
            <a:r>
              <a:rPr lang="en-US" b="1"/>
              <a:t>January 29 </a:t>
            </a:r>
            <a:r>
              <a:rPr lang="en-US"/>
              <a:t>– Testing begins</a:t>
            </a:r>
          </a:p>
          <a:p>
            <a:r>
              <a:rPr lang="en-US" b="1"/>
              <a:t>March 22 </a:t>
            </a:r>
            <a:r>
              <a:rPr lang="en-US"/>
              <a:t>– Testing ends</a:t>
            </a:r>
          </a:p>
          <a:p>
            <a:r>
              <a:rPr lang="en-US" b="1"/>
              <a:t>April 2</a:t>
            </a:r>
            <a:r>
              <a:rPr lang="en-US"/>
              <a:t>- Shipping deadline for USP pick up.  </a:t>
            </a:r>
          </a:p>
        </p:txBody>
      </p:sp>
    </p:spTree>
    <p:extLst>
      <p:ext uri="{BB962C8B-B14F-4D97-AF65-F5344CB8AC3E}">
        <p14:creationId xmlns:p14="http://schemas.microsoft.com/office/powerpoint/2010/main" val="2941522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A40E-D844-0700-4B5E-92855D3D822A}"/>
              </a:ext>
            </a:extLst>
          </p:cNvPr>
          <p:cNvSpPr>
            <a:spLocks noGrp="1"/>
          </p:cNvSpPr>
          <p:nvPr>
            <p:ph type="title"/>
          </p:nvPr>
        </p:nvSpPr>
        <p:spPr/>
        <p:txBody>
          <a:bodyPr/>
          <a:lstStyle/>
          <a:p>
            <a:r>
              <a:rPr lang="en-US"/>
              <a:t>Braille and Large Print</a:t>
            </a:r>
          </a:p>
        </p:txBody>
      </p:sp>
      <p:sp>
        <p:nvSpPr>
          <p:cNvPr id="3" name="Content Placeholder 2">
            <a:extLst>
              <a:ext uri="{FF2B5EF4-FFF2-40B4-BE49-F238E27FC236}">
                <a16:creationId xmlns:a16="http://schemas.microsoft.com/office/drawing/2014/main" id="{272DC1C8-F265-1934-BA8B-4E04021F62E5}"/>
              </a:ext>
            </a:extLst>
          </p:cNvPr>
          <p:cNvSpPr>
            <a:spLocks noGrp="1"/>
          </p:cNvSpPr>
          <p:nvPr>
            <p:ph idx="1"/>
          </p:nvPr>
        </p:nvSpPr>
        <p:spPr/>
        <p:txBody>
          <a:bodyPr>
            <a:normAutofit fontScale="92500" lnSpcReduction="20000"/>
          </a:bodyPr>
          <a:lstStyle/>
          <a:p>
            <a:pPr marL="0" indent="0">
              <a:buNone/>
            </a:pPr>
            <a:r>
              <a:rPr lang="en-US"/>
              <a:t>OSPI contracts with ELPA21 for Braille and Large Print annual assessments.</a:t>
            </a:r>
          </a:p>
          <a:p>
            <a:pPr marL="0" indent="0">
              <a:buNone/>
            </a:pPr>
            <a:r>
              <a:rPr lang="en-US"/>
              <a:t>To make sure we have materials for your student:  </a:t>
            </a:r>
          </a:p>
          <a:p>
            <a:pPr lvl="1"/>
            <a:r>
              <a:rPr lang="en-US"/>
              <a:t>Request materials in the fall (</a:t>
            </a:r>
            <a:r>
              <a:rPr lang="en-US">
                <a:hlinkClick r:id="rId3"/>
              </a:rPr>
              <a:t>ELPAssessments@k12.wa.us</a:t>
            </a:r>
            <a:r>
              <a:rPr lang="en-US"/>
              <a:t>).</a:t>
            </a:r>
          </a:p>
          <a:p>
            <a:pPr lvl="2"/>
            <a:r>
              <a:rPr lang="en-US"/>
              <a:t>SSID</a:t>
            </a:r>
          </a:p>
          <a:p>
            <a:pPr lvl="2"/>
            <a:r>
              <a:rPr lang="en-US"/>
              <a:t>Grade level</a:t>
            </a:r>
          </a:p>
          <a:p>
            <a:pPr lvl="2"/>
            <a:r>
              <a:rPr lang="en-US"/>
              <a:t>Test (Regular or Alt)</a:t>
            </a:r>
          </a:p>
          <a:p>
            <a:pPr lvl="2"/>
            <a:r>
              <a:rPr lang="en-US"/>
              <a:t>Shipping address</a:t>
            </a:r>
          </a:p>
          <a:p>
            <a:pPr lvl="1"/>
            <a:r>
              <a:rPr lang="en-US"/>
              <a:t>Sign and return NDA to OSPI (TAs, SCs, DCs)</a:t>
            </a:r>
          </a:p>
          <a:p>
            <a:pPr lvl="1"/>
            <a:r>
              <a:rPr lang="en-US"/>
              <a:t>OSPI will ship your materials when they arrive</a:t>
            </a:r>
          </a:p>
          <a:p>
            <a:r>
              <a:rPr lang="en-US"/>
              <a:t>For student taking Alt ACCESS, OSPI has a supplement to accompany the assessment for students who are visually impaired or blind. Districts must email </a:t>
            </a:r>
            <a:r>
              <a:rPr lang="en-US">
                <a:hlinkClick r:id="rId3"/>
              </a:rPr>
              <a:t>ELPAssessments@k12.wa.us</a:t>
            </a:r>
            <a:r>
              <a:rPr lang="en-US"/>
              <a:t> to get the supplements. </a:t>
            </a:r>
          </a:p>
          <a:p>
            <a:pPr lvl="1"/>
            <a:endParaRPr lang="en-US"/>
          </a:p>
        </p:txBody>
      </p:sp>
      <p:sp>
        <p:nvSpPr>
          <p:cNvPr id="4" name="Date Placeholder 3">
            <a:extLst>
              <a:ext uri="{FF2B5EF4-FFF2-40B4-BE49-F238E27FC236}">
                <a16:creationId xmlns:a16="http://schemas.microsoft.com/office/drawing/2014/main" id="{75058799-A47B-90D8-A633-8BE223BDA1B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54C21D12-8113-A804-7BE1-553503F8948D}"/>
              </a:ext>
            </a:extLst>
          </p:cNvPr>
          <p:cNvSpPr>
            <a:spLocks noGrp="1"/>
          </p:cNvSpPr>
          <p:nvPr>
            <p:ph type="sldNum" sz="quarter" idx="4"/>
          </p:nvPr>
        </p:nvSpPr>
        <p:spPr>
          <a:xfrm>
            <a:off x="10709328" y="6253532"/>
            <a:ext cx="161049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latin typeface="Segoe UI"/>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lang="en-US">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a:rPr>
              <a:t> </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4CE7FF64-B4F8-FCAE-1C1B-6C12CC843091}"/>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atin typeface="Segoe UI"/>
              </a:rPr>
              <a:t>Division of Assessment and Student Information     11/15/2023</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809796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36F6-0790-E053-7B81-89EA02EDEA1C}"/>
              </a:ext>
            </a:extLst>
          </p:cNvPr>
          <p:cNvSpPr>
            <a:spLocks noGrp="1"/>
          </p:cNvSpPr>
          <p:nvPr>
            <p:ph type="title"/>
          </p:nvPr>
        </p:nvSpPr>
        <p:spPr/>
        <p:txBody>
          <a:bodyPr/>
          <a:lstStyle/>
          <a:p>
            <a:r>
              <a:rPr lang="en-US"/>
              <a:t>Students who Sign</a:t>
            </a:r>
          </a:p>
        </p:txBody>
      </p:sp>
      <p:sp>
        <p:nvSpPr>
          <p:cNvPr id="3" name="Content Placeholder 2">
            <a:extLst>
              <a:ext uri="{FF2B5EF4-FFF2-40B4-BE49-F238E27FC236}">
                <a16:creationId xmlns:a16="http://schemas.microsoft.com/office/drawing/2014/main" id="{5C1D850E-2EC4-363A-8A46-A91BA347381C}"/>
              </a:ext>
            </a:extLst>
          </p:cNvPr>
          <p:cNvSpPr>
            <a:spLocks noGrp="1"/>
          </p:cNvSpPr>
          <p:nvPr>
            <p:ph idx="1"/>
          </p:nvPr>
        </p:nvSpPr>
        <p:spPr/>
        <p:txBody>
          <a:bodyPr>
            <a:normAutofit/>
          </a:bodyPr>
          <a:lstStyle/>
          <a:p>
            <a:pPr marL="0" indent="0">
              <a:buNone/>
            </a:pPr>
            <a:r>
              <a:rPr lang="en-US"/>
              <a:t>To provide a more complete picture of students’ language development and their ability to access grade level content and instruction, OSPI has decided to allow ASL use in the delivery of Listening and Speaking domain items for students who sign.</a:t>
            </a:r>
          </a:p>
          <a:p>
            <a:r>
              <a:rPr lang="en-US"/>
              <a:t>This process requires: </a:t>
            </a:r>
          </a:p>
          <a:p>
            <a:pPr lvl="1"/>
            <a:r>
              <a:rPr lang="en-US"/>
              <a:t>ASL interpreters to be trained as the test administrator </a:t>
            </a:r>
          </a:p>
          <a:p>
            <a:pPr lvl="1"/>
            <a:r>
              <a:rPr lang="en-US"/>
              <a:t>TAs who use sign must attend a Zoom meeting with OSPI prior to administering the test (late January) and a focus group after testing (late March)</a:t>
            </a:r>
          </a:p>
          <a:p>
            <a:pPr lvl="1"/>
            <a:r>
              <a:rPr lang="en-US"/>
              <a:t>Students must test on paper (all domains)</a:t>
            </a:r>
          </a:p>
          <a:p>
            <a:pPr lvl="1"/>
            <a:endParaRPr lang="en-US"/>
          </a:p>
        </p:txBody>
      </p:sp>
      <p:sp>
        <p:nvSpPr>
          <p:cNvPr id="4" name="Date Placeholder 3">
            <a:extLst>
              <a:ext uri="{FF2B5EF4-FFF2-40B4-BE49-F238E27FC236}">
                <a16:creationId xmlns:a16="http://schemas.microsoft.com/office/drawing/2014/main" id="{203B7DF6-DC27-6759-0083-77EB99F458E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FD41036E-3498-4B28-9892-9B485E62B68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t>11/20/2023</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5" name="Slide Number Placeholder 4">
            <a:extLst>
              <a:ext uri="{FF2B5EF4-FFF2-40B4-BE49-F238E27FC236}">
                <a16:creationId xmlns:a16="http://schemas.microsoft.com/office/drawing/2014/main" id="{82BC78A1-E5BE-1DE6-92D7-787ED223EBE6}"/>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latin typeface="Segoe UI"/>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0798FFA5-3F18-7BD2-FD6E-E84243B2A073}"/>
              </a:ext>
            </a:extLst>
          </p:cNvPr>
          <p:cNvSpPr>
            <a:spLocks noGrp="1"/>
          </p:cNvSpPr>
          <p:nvPr>
            <p:ph type="ftr" sz="quarter" idx="3"/>
          </p:nvPr>
        </p:nvSpPr>
        <p:spPr>
          <a:xfrm>
            <a:off x="3550597" y="6253532"/>
            <a:ext cx="5760552"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atin typeface="Segoe UI"/>
              </a:rPr>
              <a:t>Division of Assessment and Student Information    11/15/2023</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073241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
        <p:nvSpPr>
          <p:cNvPr id="2" name="Date Placeholder 1">
            <a:extLst>
              <a:ext uri="{FF2B5EF4-FFF2-40B4-BE49-F238E27FC236}">
                <a16:creationId xmlns:a16="http://schemas.microsoft.com/office/drawing/2014/main" id="{796FF6AD-1B14-CE8C-8BC6-29E97F37E5AB}"/>
              </a:ext>
            </a:extLst>
          </p:cNvPr>
          <p:cNvSpPr>
            <a:spLocks noGrp="1"/>
          </p:cNvSpPr>
          <p:nvPr>
            <p:ph type="dt" sz="half" idx="10"/>
          </p:nvPr>
        </p:nvSpPr>
        <p:spPr/>
        <p:txBody>
          <a:bodyPr/>
          <a:lstStyle/>
          <a:p>
            <a:pPr algn="ctr"/>
            <a:r>
              <a:rPr lang="en-US"/>
              <a:t>11/15/2023</a:t>
            </a:r>
          </a:p>
        </p:txBody>
      </p:sp>
      <p:sp>
        <p:nvSpPr>
          <p:cNvPr id="3" name="Footer Placeholder 2">
            <a:extLst>
              <a:ext uri="{FF2B5EF4-FFF2-40B4-BE49-F238E27FC236}">
                <a16:creationId xmlns:a16="http://schemas.microsoft.com/office/drawing/2014/main" id="{9F5265D6-7CC4-BA83-5CD2-592C0D160DED}"/>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5DE90747-8D3A-921D-4A1C-61F3F2C13D75}"/>
              </a:ext>
            </a:extLst>
          </p:cNvPr>
          <p:cNvSpPr>
            <a:spLocks noGrp="1"/>
          </p:cNvSpPr>
          <p:nvPr>
            <p:ph type="sldNum" sz="quarter" idx="4"/>
          </p:nvPr>
        </p:nvSpPr>
        <p:spPr/>
        <p:txBody>
          <a:bodyPr/>
          <a:lstStyle/>
          <a:p>
            <a:fld id="{65248FEF-978F-4B24-93F3-B987601DAD06}" type="slidenum">
              <a:rPr lang="en-US" smtClean="0"/>
              <a:pPr/>
              <a:t>18</a:t>
            </a:fld>
            <a:endParaRPr lang="en-US"/>
          </a:p>
        </p:txBody>
      </p:sp>
    </p:spTree>
    <p:extLst>
      <p:ext uri="{BB962C8B-B14F-4D97-AF65-F5344CB8AC3E}">
        <p14:creationId xmlns:p14="http://schemas.microsoft.com/office/powerpoint/2010/main" val="422936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11/15/2023</a:t>
            </a:r>
          </a:p>
        </p:txBody>
      </p:sp>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a:t>Technology</a:t>
            </a:r>
          </a:p>
        </p:txBody>
      </p:sp>
      <p:sp>
        <p:nvSpPr>
          <p:cNvPr id="6" name="Slide Number Placeholder 5">
            <a:extLst>
              <a:ext uri="{FF2B5EF4-FFF2-40B4-BE49-F238E27FC236}">
                <a16:creationId xmlns:a16="http://schemas.microsoft.com/office/drawing/2014/main" id="{53A3C400-B745-6218-7AC0-D8D50A7A7293}"/>
              </a:ext>
            </a:extLst>
          </p:cNvPr>
          <p:cNvSpPr>
            <a:spLocks noGrp="1"/>
          </p:cNvSpPr>
          <p:nvPr>
            <p:ph type="sldNum" sz="quarter" idx="4"/>
          </p:nvPr>
        </p:nvSpPr>
        <p:spPr/>
        <p:txBody>
          <a:bodyPr/>
          <a:lstStyle/>
          <a:p>
            <a:fld id="{65248FEF-978F-4B24-93F3-B987601DAD06}" type="slidenum">
              <a:rPr lang="en-US" smtClean="0"/>
              <a:pPr/>
              <a:t>19</a:t>
            </a:fld>
            <a:endParaRPr lang="en-US"/>
          </a:p>
        </p:txBody>
      </p:sp>
      <p:sp>
        <p:nvSpPr>
          <p:cNvPr id="5" name="Footer Placeholder 4">
            <a:extLst>
              <a:ext uri="{FF2B5EF4-FFF2-40B4-BE49-F238E27FC236}">
                <a16:creationId xmlns:a16="http://schemas.microsoft.com/office/drawing/2014/main" id="{7256D4F0-45AC-E155-FA47-4F193BC2C50A}"/>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169035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62F324B-EF03-42AF-BB24-2A472A47760C}"/>
              </a:ext>
              <a:ext uri="{C183D7F6-B498-43B3-948B-1728B52AA6E4}">
                <adec:decorative xmlns:adec="http://schemas.microsoft.com/office/drawing/2017/decorative" val="1"/>
              </a:ext>
            </a:extLst>
          </p:cNvPr>
          <p:cNvSpPr>
            <a:spLocks noGrp="1"/>
          </p:cNvSpPr>
          <p:nvPr>
            <p:ph type="title" idx="4294967295"/>
          </p:nvPr>
        </p:nvSpPr>
        <p:spPr>
          <a:xfrm>
            <a:off x="9517063" y="6161088"/>
            <a:ext cx="1531937" cy="422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451037-43D6-455E-8057-8127E7D9D074}" type="datetime1">
              <a:rPr kumimoji="0" lang="en-US" sz="1600" b="0" i="0" u="none" strike="noStrike" kern="1200" cap="none" spc="0" normalizeH="0" baseline="0" noProof="0" smtClean="0">
                <a:ln>
                  <a:noFill/>
                </a:ln>
                <a:solidFill>
                  <a:srgbClr val="40403D"/>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11/20/2023</a:t>
            </a:fld>
            <a:endParaRPr kumimoji="0" lang="en-US" sz="1600" b="0" i="0" u="none" strike="noStrike" kern="1200" cap="none" spc="0" normalizeH="0" baseline="0" noProof="0">
              <a:ln>
                <a:noFill/>
              </a:ln>
              <a:solidFill>
                <a:srgbClr val="40403D"/>
              </a:solidFill>
              <a:effectLst/>
              <a:uLnTx/>
              <a:uFillTx/>
              <a:latin typeface="+mn-lt"/>
              <a:ea typeface="+mn-ea"/>
              <a:cs typeface="+mn-cs"/>
            </a:endParaRP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1C86-3E93-6B8A-FAD0-F1B51C26171C}"/>
              </a:ext>
            </a:extLst>
          </p:cNvPr>
          <p:cNvSpPr>
            <a:spLocks noGrp="1"/>
          </p:cNvSpPr>
          <p:nvPr>
            <p:ph type="title"/>
          </p:nvPr>
        </p:nvSpPr>
        <p:spPr/>
        <p:txBody>
          <a:bodyPr/>
          <a:lstStyle/>
          <a:p>
            <a:r>
              <a:rPr lang="en-US"/>
              <a:t>New Resource: Known Issues Page</a:t>
            </a:r>
          </a:p>
        </p:txBody>
      </p:sp>
      <p:sp>
        <p:nvSpPr>
          <p:cNvPr id="3" name="Content Placeholder 2">
            <a:extLst>
              <a:ext uri="{FF2B5EF4-FFF2-40B4-BE49-F238E27FC236}">
                <a16:creationId xmlns:a16="http://schemas.microsoft.com/office/drawing/2014/main" id="{8FE8AF8D-3F24-F246-269A-53AD53B23E62}"/>
              </a:ext>
            </a:extLst>
          </p:cNvPr>
          <p:cNvSpPr>
            <a:spLocks noGrp="1"/>
          </p:cNvSpPr>
          <p:nvPr>
            <p:ph idx="1"/>
          </p:nvPr>
        </p:nvSpPr>
        <p:spPr>
          <a:xfrm>
            <a:off x="838200" y="1825625"/>
            <a:ext cx="6940826" cy="4255861"/>
          </a:xfrm>
        </p:spPr>
        <p:txBody>
          <a:bodyPr/>
          <a:lstStyle/>
          <a:p>
            <a:r>
              <a:rPr lang="en-US" sz="2800">
                <a:effectLst/>
                <a:latin typeface="Calibri" panose="020F0502020204030204" pitchFamily="34" charset="0"/>
                <a:ea typeface="Calibri" panose="020F0502020204030204" pitchFamily="34" charset="0"/>
              </a:rPr>
              <a:t>The </a:t>
            </a:r>
            <a:r>
              <a:rPr lang="en-US" sz="2800" u="sng">
                <a:solidFill>
                  <a:srgbClr val="0563C1"/>
                </a:solidFill>
                <a:effectLst/>
                <a:latin typeface="Calibri" panose="020F0502020204030204" pitchFamily="34" charset="0"/>
                <a:ea typeface="Calibri" panose="020F0502020204030204" pitchFamily="34" charset="0"/>
                <a:hlinkClick r:id="rId2"/>
              </a:rPr>
              <a:t>Known Issues</a:t>
            </a:r>
            <a:r>
              <a:rPr lang="en-US" sz="2800">
                <a:effectLst/>
                <a:latin typeface="Calibri" panose="020F0502020204030204" pitchFamily="34" charset="0"/>
                <a:ea typeface="Calibri" panose="020F0502020204030204" pitchFamily="34" charset="0"/>
              </a:rPr>
              <a:t> page is a new resource available on the WCAP portal for SY23-24</a:t>
            </a:r>
          </a:p>
          <a:p>
            <a:r>
              <a:rPr lang="en-US" sz="2800">
                <a:effectLst/>
                <a:latin typeface="Calibri" panose="020F0502020204030204" pitchFamily="34" charset="0"/>
                <a:ea typeface="Calibri" panose="020F0502020204030204" pitchFamily="34" charset="0"/>
              </a:rPr>
              <a:t>The Unresolved Issues table lists and describes known technical issues being addressed by Cambium and provides workarounds</a:t>
            </a:r>
          </a:p>
          <a:p>
            <a:r>
              <a:rPr lang="en-US" sz="2800">
                <a:effectLst/>
                <a:latin typeface="Calibri" panose="020F0502020204030204" pitchFamily="34" charset="0"/>
                <a:ea typeface="Calibri" panose="020F0502020204030204" pitchFamily="34" charset="0"/>
              </a:rPr>
              <a:t>Once resolved, issues are moved to the Resolved Issues table and kept there for the duration of the school year</a:t>
            </a:r>
            <a:endParaRPr lang="en-US"/>
          </a:p>
        </p:txBody>
      </p:sp>
      <p:sp>
        <p:nvSpPr>
          <p:cNvPr id="4" name="Date Placeholder 3">
            <a:extLst>
              <a:ext uri="{FF2B5EF4-FFF2-40B4-BE49-F238E27FC236}">
                <a16:creationId xmlns:a16="http://schemas.microsoft.com/office/drawing/2014/main" id="{94D23803-F279-7E40-6931-3D1CE47050B9}"/>
              </a:ext>
            </a:extLst>
          </p:cNvPr>
          <p:cNvSpPr>
            <a:spLocks noGrp="1"/>
          </p:cNvSpPr>
          <p:nvPr>
            <p:ph type="dt" sz="half" idx="11"/>
          </p:nvPr>
        </p:nvSpPr>
        <p:spPr/>
        <p:txBody>
          <a:bodyPr/>
          <a:lstStyle/>
          <a:p>
            <a:pPr algn="ctr"/>
            <a:r>
              <a:rPr lang="en-US"/>
              <a:t>11/15/2023</a:t>
            </a:r>
          </a:p>
        </p:txBody>
      </p:sp>
      <p:sp>
        <p:nvSpPr>
          <p:cNvPr id="5" name="Slide Number Placeholder 4">
            <a:extLst>
              <a:ext uri="{FF2B5EF4-FFF2-40B4-BE49-F238E27FC236}">
                <a16:creationId xmlns:a16="http://schemas.microsoft.com/office/drawing/2014/main" id="{6591D077-BFBC-39BB-B2C4-6EB837FC8E61}"/>
              </a:ext>
            </a:extLst>
          </p:cNvPr>
          <p:cNvSpPr>
            <a:spLocks noGrp="1"/>
          </p:cNvSpPr>
          <p:nvPr>
            <p:ph type="sldNum" sz="quarter" idx="4"/>
          </p:nvPr>
        </p:nvSpPr>
        <p:spPr/>
        <p:txBody>
          <a:bodyPr/>
          <a:lstStyle/>
          <a:p>
            <a:fld id="{65248FEF-978F-4B24-93F3-B987601DAD06}" type="slidenum">
              <a:rPr lang="en-US" smtClean="0"/>
              <a:pPr/>
              <a:t>20</a:t>
            </a:fld>
            <a:endParaRPr lang="en-US"/>
          </a:p>
        </p:txBody>
      </p:sp>
      <p:sp>
        <p:nvSpPr>
          <p:cNvPr id="6" name="Footer Placeholder 5">
            <a:extLst>
              <a:ext uri="{FF2B5EF4-FFF2-40B4-BE49-F238E27FC236}">
                <a16:creationId xmlns:a16="http://schemas.microsoft.com/office/drawing/2014/main" id="{5B121FAA-97F9-692C-1564-D283CC4DA580}"/>
              </a:ext>
            </a:extLst>
          </p:cNvPr>
          <p:cNvSpPr>
            <a:spLocks noGrp="1"/>
          </p:cNvSpPr>
          <p:nvPr>
            <p:ph type="ftr" sz="quarter" idx="3"/>
          </p:nvPr>
        </p:nvSpPr>
        <p:spPr/>
        <p:txBody>
          <a:bodyPr/>
          <a:lstStyle/>
          <a:p>
            <a:pPr algn="r"/>
            <a:r>
              <a:rPr lang="en-US"/>
              <a:t>Assessment and Student Information</a:t>
            </a:r>
          </a:p>
        </p:txBody>
      </p:sp>
      <p:pic>
        <p:nvPicPr>
          <p:cNvPr id="8" name="Picture 7" descr="Screen shot of Know Issues page on the WCAP portal for SY23-24">
            <a:extLst>
              <a:ext uri="{FF2B5EF4-FFF2-40B4-BE49-F238E27FC236}">
                <a16:creationId xmlns:a16="http://schemas.microsoft.com/office/drawing/2014/main" id="{D5ED8CCD-814E-78FC-9288-872D4F3DE9EB}"/>
              </a:ext>
            </a:extLst>
          </p:cNvPr>
          <p:cNvPicPr>
            <a:picLocks noChangeAspect="1"/>
          </p:cNvPicPr>
          <p:nvPr/>
        </p:nvPicPr>
        <p:blipFill>
          <a:blip r:embed="rId3"/>
          <a:stretch>
            <a:fillRect/>
          </a:stretch>
        </p:blipFill>
        <p:spPr>
          <a:xfrm>
            <a:off x="7222435" y="2791516"/>
            <a:ext cx="4601894" cy="1745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878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11/15/2023</a:t>
            </a:r>
          </a:p>
        </p:txBody>
      </p:sp>
      <p:sp>
        <p:nvSpPr>
          <p:cNvPr id="7" name="Slide Number Placeholder 6">
            <a:extLst>
              <a:ext uri="{FF2B5EF4-FFF2-40B4-BE49-F238E27FC236}">
                <a16:creationId xmlns:a16="http://schemas.microsoft.com/office/drawing/2014/main" id="{1394A726-8A7A-D7CD-5E97-58144FD25E03}"/>
              </a:ext>
            </a:extLst>
          </p:cNvPr>
          <p:cNvSpPr>
            <a:spLocks noGrp="1"/>
          </p:cNvSpPr>
          <p:nvPr>
            <p:ph type="sldNum" sz="quarter" idx="4"/>
          </p:nvPr>
        </p:nvSpPr>
        <p:spPr/>
        <p:txBody>
          <a:bodyPr/>
          <a:lstStyle/>
          <a:p>
            <a:fld id="{65248FEF-978F-4B24-93F3-B987601DAD06}" type="slidenum">
              <a:rPr lang="en-US" smtClean="0"/>
              <a:pPr/>
              <a:t>21</a:t>
            </a:fld>
            <a:endParaRPr lang="en-US"/>
          </a:p>
        </p:txBody>
      </p:sp>
      <p:sp>
        <p:nvSpPr>
          <p:cNvPr id="6" name="Footer Placeholder 5">
            <a:extLst>
              <a:ext uri="{FF2B5EF4-FFF2-40B4-BE49-F238E27FC236}">
                <a16:creationId xmlns:a16="http://schemas.microsoft.com/office/drawing/2014/main" id="{E77EB067-111F-884A-9DF3-59D98B386D02}"/>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1952128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11/15/2023</a:t>
            </a:r>
          </a:p>
        </p:txBody>
      </p:sp>
      <p:sp>
        <p:nvSpPr>
          <p:cNvPr id="6" name="Title 5"/>
          <p:cNvSpPr>
            <a:spLocks noGrp="1"/>
          </p:cNvSpPr>
          <p:nvPr>
            <p:ph type="title"/>
          </p:nvPr>
        </p:nvSpPr>
        <p:spPr/>
        <p:txBody>
          <a:bodyPr/>
          <a:lstStyle/>
          <a:p>
            <a:r>
              <a:rPr lang="en-US"/>
              <a:t>Data</a:t>
            </a:r>
          </a:p>
        </p:txBody>
      </p:sp>
      <p:sp>
        <p:nvSpPr>
          <p:cNvPr id="7" name="Slide Number Placeholder 6">
            <a:extLst>
              <a:ext uri="{FF2B5EF4-FFF2-40B4-BE49-F238E27FC236}">
                <a16:creationId xmlns:a16="http://schemas.microsoft.com/office/drawing/2014/main" id="{FC9ABC40-87B2-6A36-31C6-EA474C78E560}"/>
              </a:ext>
            </a:extLst>
          </p:cNvPr>
          <p:cNvSpPr>
            <a:spLocks noGrp="1"/>
          </p:cNvSpPr>
          <p:nvPr>
            <p:ph type="sldNum" sz="quarter" idx="4"/>
          </p:nvPr>
        </p:nvSpPr>
        <p:spPr/>
        <p:txBody>
          <a:bodyPr/>
          <a:lstStyle/>
          <a:p>
            <a:fld id="{65248FEF-978F-4B24-93F3-B987601DAD06}" type="slidenum">
              <a:rPr lang="en-US" smtClean="0"/>
              <a:pPr/>
              <a:t>22</a:t>
            </a:fld>
            <a:endParaRPr lang="en-US"/>
          </a:p>
        </p:txBody>
      </p:sp>
      <p:sp>
        <p:nvSpPr>
          <p:cNvPr id="5" name="Footer Placeholder 4">
            <a:extLst>
              <a:ext uri="{FF2B5EF4-FFF2-40B4-BE49-F238E27FC236}">
                <a16:creationId xmlns:a16="http://schemas.microsoft.com/office/drawing/2014/main" id="{2B2D793B-18EE-1E00-E778-0C78D0FC68BF}"/>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17439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BC3C-2432-2CF9-6DFB-6962CED72C2B}"/>
              </a:ext>
            </a:extLst>
          </p:cNvPr>
          <p:cNvSpPr>
            <a:spLocks noGrp="1"/>
          </p:cNvSpPr>
          <p:nvPr>
            <p:ph type="title"/>
          </p:nvPr>
        </p:nvSpPr>
        <p:spPr/>
        <p:txBody>
          <a:bodyPr/>
          <a:lstStyle/>
          <a:p>
            <a:r>
              <a:rPr lang="en-US"/>
              <a:t>Upcoming Pre-ID Dates</a:t>
            </a:r>
          </a:p>
        </p:txBody>
      </p:sp>
      <p:sp>
        <p:nvSpPr>
          <p:cNvPr id="3" name="Content Placeholder 2">
            <a:extLst>
              <a:ext uri="{FF2B5EF4-FFF2-40B4-BE49-F238E27FC236}">
                <a16:creationId xmlns:a16="http://schemas.microsoft.com/office/drawing/2014/main" id="{8A5D336C-0EC8-E861-F53C-3828387423CA}"/>
              </a:ext>
            </a:extLst>
          </p:cNvPr>
          <p:cNvSpPr>
            <a:spLocks noGrp="1"/>
          </p:cNvSpPr>
          <p:nvPr>
            <p:ph idx="1"/>
          </p:nvPr>
        </p:nvSpPr>
        <p:spPr/>
        <p:txBody>
          <a:bodyPr/>
          <a:lstStyle/>
          <a:p>
            <a:r>
              <a:rPr lang="en-US"/>
              <a:t>WIDA Pre-ID Extract: </a:t>
            </a:r>
          </a:p>
          <a:p>
            <a:pPr lvl="1"/>
            <a:r>
              <a:rPr lang="en-US"/>
              <a:t>Dec 8 Last Opportunity to update CEDARS data</a:t>
            </a:r>
          </a:p>
          <a:p>
            <a:pPr lvl="1"/>
            <a:r>
              <a:rPr lang="en-US"/>
              <a:t>Extract delivered to DRC following week</a:t>
            </a:r>
          </a:p>
          <a:p>
            <a:pPr lvl="1"/>
            <a:r>
              <a:rPr lang="en-US"/>
              <a:t>WAMS&gt;Pre-ID&gt;ELP Assessment&gt;WIDA Pre-ID Student List</a:t>
            </a:r>
          </a:p>
          <a:p>
            <a:r>
              <a:rPr lang="en-US"/>
              <a:t>WA-AIM Pre-ID Process</a:t>
            </a:r>
          </a:p>
          <a:p>
            <a:pPr lvl="1"/>
            <a:r>
              <a:rPr lang="en-US"/>
              <a:t>Spring Alternate Assessment Registration open in WAMS</a:t>
            </a:r>
          </a:p>
          <a:p>
            <a:pPr lvl="1"/>
            <a:r>
              <a:rPr lang="en-US"/>
              <a:t>Records in INSIGHT beginning 29 January</a:t>
            </a:r>
          </a:p>
          <a:p>
            <a:r>
              <a:rPr lang="en-US"/>
              <a:t>Both use program eligibility data from CEDARS</a:t>
            </a:r>
          </a:p>
          <a:p>
            <a:pPr lvl="1"/>
            <a:endParaRPr lang="en-US"/>
          </a:p>
        </p:txBody>
      </p:sp>
      <p:sp>
        <p:nvSpPr>
          <p:cNvPr id="4" name="Date Placeholder 3">
            <a:extLst>
              <a:ext uri="{FF2B5EF4-FFF2-40B4-BE49-F238E27FC236}">
                <a16:creationId xmlns:a16="http://schemas.microsoft.com/office/drawing/2014/main" id="{709A481E-9D93-9DA9-2373-86F78F1FAE47}"/>
              </a:ext>
            </a:extLst>
          </p:cNvPr>
          <p:cNvSpPr>
            <a:spLocks noGrp="1"/>
          </p:cNvSpPr>
          <p:nvPr>
            <p:ph type="dt" sz="half" idx="11"/>
          </p:nvPr>
        </p:nvSpPr>
        <p:spPr/>
        <p:txBody>
          <a:bodyPr/>
          <a:lstStyle/>
          <a:p>
            <a:pPr algn="ctr"/>
            <a:r>
              <a:rPr lang="en-US"/>
              <a:t>8/16/2023</a:t>
            </a:r>
          </a:p>
        </p:txBody>
      </p:sp>
      <p:sp>
        <p:nvSpPr>
          <p:cNvPr id="5" name="Slide Number Placeholder 4">
            <a:extLst>
              <a:ext uri="{FF2B5EF4-FFF2-40B4-BE49-F238E27FC236}">
                <a16:creationId xmlns:a16="http://schemas.microsoft.com/office/drawing/2014/main" id="{AE55FBAA-E1BC-974D-93D4-433AAA4B52E6}"/>
              </a:ext>
            </a:extLst>
          </p:cNvPr>
          <p:cNvSpPr>
            <a:spLocks noGrp="1"/>
          </p:cNvSpPr>
          <p:nvPr>
            <p:ph type="sldNum" sz="quarter" idx="4"/>
          </p:nvPr>
        </p:nvSpPr>
        <p:spPr/>
        <p:txBody>
          <a:bodyPr/>
          <a:lstStyle/>
          <a:p>
            <a:fld id="{65248FEF-978F-4B24-93F3-B987601DAD06}" type="slidenum">
              <a:rPr lang="en-US" smtClean="0"/>
              <a:pPr/>
              <a:t>23</a:t>
            </a:fld>
            <a:endParaRPr lang="en-US"/>
          </a:p>
        </p:txBody>
      </p:sp>
      <p:sp>
        <p:nvSpPr>
          <p:cNvPr id="6" name="Footer Placeholder 5">
            <a:extLst>
              <a:ext uri="{FF2B5EF4-FFF2-40B4-BE49-F238E27FC236}">
                <a16:creationId xmlns:a16="http://schemas.microsoft.com/office/drawing/2014/main" id="{B517B789-12A5-AD42-BFDC-234DED0C6629}"/>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78251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1CA6-41DC-0BED-BF69-18CCAAE581E1}"/>
              </a:ext>
            </a:extLst>
          </p:cNvPr>
          <p:cNvSpPr>
            <a:spLocks noGrp="1"/>
          </p:cNvSpPr>
          <p:nvPr>
            <p:ph type="title"/>
          </p:nvPr>
        </p:nvSpPr>
        <p:spPr/>
        <p:txBody>
          <a:bodyPr/>
          <a:lstStyle/>
          <a:p>
            <a:r>
              <a:rPr lang="en-US"/>
              <a:t>Upcoming Reporting Dates</a:t>
            </a:r>
          </a:p>
        </p:txBody>
      </p:sp>
      <p:sp>
        <p:nvSpPr>
          <p:cNvPr id="3" name="Content Placeholder 2">
            <a:extLst>
              <a:ext uri="{FF2B5EF4-FFF2-40B4-BE49-F238E27FC236}">
                <a16:creationId xmlns:a16="http://schemas.microsoft.com/office/drawing/2014/main" id="{FB28718F-1DAA-D063-E50B-ABF9F69799A8}"/>
              </a:ext>
            </a:extLst>
          </p:cNvPr>
          <p:cNvSpPr>
            <a:spLocks noGrp="1"/>
          </p:cNvSpPr>
          <p:nvPr>
            <p:ph idx="1"/>
          </p:nvPr>
        </p:nvSpPr>
        <p:spPr/>
        <p:txBody>
          <a:bodyPr/>
          <a:lstStyle/>
          <a:p>
            <a:r>
              <a:rPr lang="en-US"/>
              <a:t>English Learner Progress currently on State Report Card</a:t>
            </a:r>
          </a:p>
          <a:p>
            <a:r>
              <a:rPr lang="en-US"/>
              <a:t>SGP on Report Card early December </a:t>
            </a:r>
          </a:p>
          <a:p>
            <a:r>
              <a:rPr lang="en-US" err="1"/>
              <a:t>WaKIDS</a:t>
            </a:r>
            <a:r>
              <a:rPr lang="en-US"/>
              <a:t> Fall Checkpoint:</a:t>
            </a:r>
          </a:p>
          <a:p>
            <a:pPr lvl="1"/>
            <a:r>
              <a:rPr lang="en-US"/>
              <a:t>Data to OSPI December 4</a:t>
            </a:r>
          </a:p>
          <a:p>
            <a:pPr lvl="1"/>
            <a:r>
              <a:rPr lang="en-US"/>
              <a:t>Data posted to WAMS December 18 (tentative)</a:t>
            </a:r>
          </a:p>
          <a:p>
            <a:pPr lvl="1"/>
            <a:r>
              <a:rPr lang="en-US"/>
              <a:t>Data posted to Report Card 2</a:t>
            </a:r>
            <a:r>
              <a:rPr lang="en-US" baseline="30000"/>
              <a:t>nd</a:t>
            </a:r>
            <a:r>
              <a:rPr lang="en-US"/>
              <a:t> week of January (tentative)</a:t>
            </a:r>
          </a:p>
        </p:txBody>
      </p:sp>
      <p:sp>
        <p:nvSpPr>
          <p:cNvPr id="4" name="Date Placeholder 3">
            <a:extLst>
              <a:ext uri="{FF2B5EF4-FFF2-40B4-BE49-F238E27FC236}">
                <a16:creationId xmlns:a16="http://schemas.microsoft.com/office/drawing/2014/main" id="{8EEF126C-0898-0903-D39C-CC112D18D390}"/>
              </a:ext>
            </a:extLst>
          </p:cNvPr>
          <p:cNvSpPr>
            <a:spLocks noGrp="1"/>
          </p:cNvSpPr>
          <p:nvPr>
            <p:ph type="dt" sz="half" idx="11"/>
          </p:nvPr>
        </p:nvSpPr>
        <p:spPr/>
        <p:txBody>
          <a:bodyPr/>
          <a:lstStyle/>
          <a:p>
            <a:pPr algn="ctr"/>
            <a:r>
              <a:rPr lang="en-US"/>
              <a:t>8/16/2023</a:t>
            </a:r>
          </a:p>
        </p:txBody>
      </p:sp>
      <p:sp>
        <p:nvSpPr>
          <p:cNvPr id="5" name="Slide Number Placeholder 4">
            <a:extLst>
              <a:ext uri="{FF2B5EF4-FFF2-40B4-BE49-F238E27FC236}">
                <a16:creationId xmlns:a16="http://schemas.microsoft.com/office/drawing/2014/main" id="{F854697E-AC30-87DE-AB5E-4A8D535FEBA6}"/>
              </a:ext>
            </a:extLst>
          </p:cNvPr>
          <p:cNvSpPr>
            <a:spLocks noGrp="1"/>
          </p:cNvSpPr>
          <p:nvPr>
            <p:ph type="sldNum" sz="quarter" idx="4"/>
          </p:nvPr>
        </p:nvSpPr>
        <p:spPr/>
        <p:txBody>
          <a:bodyPr/>
          <a:lstStyle/>
          <a:p>
            <a:fld id="{65248FEF-978F-4B24-93F3-B987601DAD06}" type="slidenum">
              <a:rPr lang="en-US" smtClean="0"/>
              <a:pPr/>
              <a:t>24</a:t>
            </a:fld>
            <a:endParaRPr lang="en-US"/>
          </a:p>
        </p:txBody>
      </p:sp>
      <p:sp>
        <p:nvSpPr>
          <p:cNvPr id="6" name="Footer Placeholder 5">
            <a:extLst>
              <a:ext uri="{FF2B5EF4-FFF2-40B4-BE49-F238E27FC236}">
                <a16:creationId xmlns:a16="http://schemas.microsoft.com/office/drawing/2014/main" id="{1A6F4B1A-DE05-4580-0F8C-A283A8603D25}"/>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721272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11/15/2023</a:t>
            </a:r>
          </a:p>
        </p:txBody>
      </p:sp>
      <p:sp>
        <p:nvSpPr>
          <p:cNvPr id="7" name="Slide Number Placeholder 6">
            <a:extLst>
              <a:ext uri="{FF2B5EF4-FFF2-40B4-BE49-F238E27FC236}">
                <a16:creationId xmlns:a16="http://schemas.microsoft.com/office/drawing/2014/main" id="{0091DB37-5570-7F6F-B718-9E15D3269280}"/>
              </a:ext>
            </a:extLst>
          </p:cNvPr>
          <p:cNvSpPr>
            <a:spLocks noGrp="1"/>
          </p:cNvSpPr>
          <p:nvPr>
            <p:ph type="sldNum" sz="quarter" idx="4"/>
          </p:nvPr>
        </p:nvSpPr>
        <p:spPr/>
        <p:txBody>
          <a:bodyPr/>
          <a:lstStyle/>
          <a:p>
            <a:fld id="{65248FEF-978F-4B24-93F3-B987601DAD06}" type="slidenum">
              <a:rPr lang="en-US" smtClean="0"/>
              <a:pPr/>
              <a:t>25</a:t>
            </a:fld>
            <a:endParaRPr lang="en-US"/>
          </a:p>
        </p:txBody>
      </p:sp>
      <p:sp>
        <p:nvSpPr>
          <p:cNvPr id="5" name="Footer Placeholder 4">
            <a:extLst>
              <a:ext uri="{FF2B5EF4-FFF2-40B4-BE49-F238E27FC236}">
                <a16:creationId xmlns:a16="http://schemas.microsoft.com/office/drawing/2014/main" id="{C6FAB8F3-A5C1-7EB1-52BA-F53150EB7254}"/>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4276188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BC3C-2432-2CF9-6DFB-6962CED72C2B}"/>
              </a:ext>
            </a:extLst>
          </p:cNvPr>
          <p:cNvSpPr>
            <a:spLocks noGrp="1"/>
          </p:cNvSpPr>
          <p:nvPr>
            <p:ph type="title"/>
          </p:nvPr>
        </p:nvSpPr>
        <p:spPr/>
        <p:txBody>
          <a:bodyPr/>
          <a:lstStyle/>
          <a:p>
            <a:r>
              <a:rPr lang="en-US"/>
              <a:t>Recently Posted to the Portal</a:t>
            </a:r>
          </a:p>
        </p:txBody>
      </p:sp>
      <p:sp>
        <p:nvSpPr>
          <p:cNvPr id="3" name="Content Placeholder 2">
            <a:extLst>
              <a:ext uri="{FF2B5EF4-FFF2-40B4-BE49-F238E27FC236}">
                <a16:creationId xmlns:a16="http://schemas.microsoft.com/office/drawing/2014/main" id="{8A5D336C-0EC8-E861-F53C-3828387423CA}"/>
              </a:ext>
            </a:extLst>
          </p:cNvPr>
          <p:cNvSpPr>
            <a:spLocks noGrp="1"/>
          </p:cNvSpPr>
          <p:nvPr>
            <p:ph idx="1"/>
          </p:nvPr>
        </p:nvSpPr>
        <p:spPr/>
        <p:txBody>
          <a:bodyPr vert="horz" lIns="91440" tIns="45720" rIns="91440" bIns="45720" rtlCol="0" anchor="t">
            <a:normAutofit fontScale="92500"/>
          </a:bodyPr>
          <a:lstStyle/>
          <a:p>
            <a:pPr marL="457200" lvl="1" indent="0">
              <a:lnSpc>
                <a:spcPct val="100000"/>
              </a:lnSpc>
              <a:spcBef>
                <a:spcPts val="600"/>
              </a:spcBef>
              <a:spcAft>
                <a:spcPts val="600"/>
              </a:spcAft>
              <a:buNone/>
            </a:pPr>
            <a:r>
              <a:rPr lang="en-US">
                <a:latin typeface="Segoe UI"/>
                <a:cs typeface="Segoe UI"/>
              </a:rPr>
              <a:t>The following documents have recently been posted to the WCAP portal: </a:t>
            </a:r>
            <a:endParaRPr lang="en-US"/>
          </a:p>
          <a:p>
            <a:pPr lvl="1" indent="0">
              <a:lnSpc>
                <a:spcPct val="100000"/>
              </a:lnSpc>
              <a:spcBef>
                <a:spcPts val="600"/>
              </a:spcBef>
              <a:spcAft>
                <a:spcPts val="600"/>
              </a:spcAft>
            </a:pPr>
            <a:r>
              <a:rPr lang="en-US">
                <a:latin typeface="Segoe UI"/>
                <a:cs typeface="Segoe UI"/>
              </a:rPr>
              <a:t>Technology Requirements for Online Testing Module</a:t>
            </a:r>
            <a:endParaRPr lang="en-US"/>
          </a:p>
          <a:p>
            <a:pPr lvl="1" indent="0">
              <a:lnSpc>
                <a:spcPct val="100000"/>
              </a:lnSpc>
              <a:spcBef>
                <a:spcPts val="600"/>
              </a:spcBef>
              <a:spcAft>
                <a:spcPts val="600"/>
              </a:spcAft>
            </a:pPr>
            <a:r>
              <a:rPr lang="en-US"/>
              <a:t>Test Administrator Interface for Online Testing Module</a:t>
            </a:r>
          </a:p>
          <a:p>
            <a:pPr lvl="1" indent="0">
              <a:lnSpc>
                <a:spcPct val="100000"/>
              </a:lnSpc>
              <a:spcBef>
                <a:spcPts val="600"/>
              </a:spcBef>
              <a:spcAft>
                <a:spcPts val="600"/>
              </a:spcAft>
            </a:pPr>
            <a:r>
              <a:rPr lang="en-US"/>
              <a:t>AVA- Assessment Viewing Application Training Module</a:t>
            </a:r>
          </a:p>
          <a:p>
            <a:pPr lvl="1" indent="0">
              <a:lnSpc>
                <a:spcPct val="100000"/>
              </a:lnSpc>
              <a:spcBef>
                <a:spcPts val="600"/>
              </a:spcBef>
              <a:spcAft>
                <a:spcPts val="600"/>
              </a:spcAft>
            </a:pPr>
            <a:r>
              <a:rPr lang="en-US"/>
              <a:t>SRS- Smarter Reporting System Introductory Guide</a:t>
            </a:r>
          </a:p>
          <a:p>
            <a:pPr lvl="1" indent="0">
              <a:lnSpc>
                <a:spcPct val="100000"/>
              </a:lnSpc>
              <a:spcBef>
                <a:spcPts val="600"/>
              </a:spcBef>
              <a:spcAft>
                <a:spcPts val="600"/>
              </a:spcAft>
            </a:pPr>
            <a:r>
              <a:rPr lang="en-US">
                <a:latin typeface="Segoe UI"/>
                <a:cs typeface="Segoe UI"/>
              </a:rPr>
              <a:t>Assistive Technology Manual </a:t>
            </a:r>
          </a:p>
          <a:p>
            <a:pPr marL="457200" lvl="1" indent="0">
              <a:lnSpc>
                <a:spcPct val="100000"/>
              </a:lnSpc>
              <a:spcBef>
                <a:spcPts val="600"/>
              </a:spcBef>
              <a:spcAft>
                <a:spcPts val="600"/>
              </a:spcAft>
              <a:buNone/>
            </a:pPr>
            <a:r>
              <a:rPr lang="en-US">
                <a:latin typeface="Segoe UI"/>
                <a:cs typeface="Segoe UI"/>
              </a:rPr>
              <a:t>Coming Soon:</a:t>
            </a:r>
          </a:p>
          <a:p>
            <a:pPr marL="457200" lvl="1" indent="0">
              <a:lnSpc>
                <a:spcPct val="100000"/>
              </a:lnSpc>
              <a:spcBef>
                <a:spcPts val="600"/>
              </a:spcBef>
              <a:spcAft>
                <a:spcPts val="600"/>
              </a:spcAft>
              <a:buNone/>
            </a:pPr>
            <a:r>
              <a:rPr lang="en-US">
                <a:latin typeface="Segoe UI"/>
                <a:cs typeface="Segoe UI"/>
              </a:rPr>
              <a:t>2024 Test Administration Manual (week of 11/20)</a:t>
            </a:r>
          </a:p>
          <a:p>
            <a:pPr marL="457200" lvl="1" indent="0">
              <a:lnSpc>
                <a:spcPct val="100000"/>
              </a:lnSpc>
              <a:spcBef>
                <a:spcPts val="600"/>
              </a:spcBef>
              <a:spcAft>
                <a:spcPts val="600"/>
              </a:spcAft>
              <a:buNone/>
            </a:pPr>
            <a:r>
              <a:rPr lang="en-US">
                <a:latin typeface="Segoe UI"/>
                <a:cs typeface="Segoe UI"/>
              </a:rPr>
              <a:t>2024 Forms and Reports (week of 11/27)</a:t>
            </a:r>
            <a:endParaRPr lang="en-US"/>
          </a:p>
        </p:txBody>
      </p:sp>
      <p:sp>
        <p:nvSpPr>
          <p:cNvPr id="4" name="Date Placeholder 3">
            <a:extLst>
              <a:ext uri="{FF2B5EF4-FFF2-40B4-BE49-F238E27FC236}">
                <a16:creationId xmlns:a16="http://schemas.microsoft.com/office/drawing/2014/main" id="{709A481E-9D93-9DA9-2373-86F78F1FAE47}"/>
              </a:ext>
            </a:extLst>
          </p:cNvPr>
          <p:cNvSpPr>
            <a:spLocks noGrp="1"/>
          </p:cNvSpPr>
          <p:nvPr>
            <p:ph type="dt" sz="half" idx="11"/>
          </p:nvPr>
        </p:nvSpPr>
        <p:spPr/>
        <p:txBody>
          <a:bodyPr/>
          <a:lstStyle/>
          <a:p>
            <a:pPr algn="ctr"/>
            <a:endParaRPr lang="en-US"/>
          </a:p>
        </p:txBody>
      </p:sp>
      <p:sp>
        <p:nvSpPr>
          <p:cNvPr id="5" name="Slide Number Placeholder 4">
            <a:extLst>
              <a:ext uri="{FF2B5EF4-FFF2-40B4-BE49-F238E27FC236}">
                <a16:creationId xmlns:a16="http://schemas.microsoft.com/office/drawing/2014/main" id="{AE55FBAA-E1BC-974D-93D4-433AAA4B52E6}"/>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248FEF-978F-4B24-93F3-B987601DAD06}" type="slidenum">
              <a:rPr lang="en-US" smtClean="0"/>
              <a:pPr/>
              <a:t>26</a:t>
            </a:fld>
            <a:endParaRPr lang="en-US"/>
          </a:p>
        </p:txBody>
      </p:sp>
      <p:sp>
        <p:nvSpPr>
          <p:cNvPr id="6" name="Footer Placeholder 5">
            <a:extLst>
              <a:ext uri="{FF2B5EF4-FFF2-40B4-BE49-F238E27FC236}">
                <a16:creationId xmlns:a16="http://schemas.microsoft.com/office/drawing/2014/main" id="{B517B789-12A5-AD42-BFDC-234DED0C662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Assessment and Student Information</a:t>
            </a:r>
          </a:p>
        </p:txBody>
      </p:sp>
    </p:spTree>
    <p:extLst>
      <p:ext uri="{BB962C8B-B14F-4D97-AF65-F5344CB8AC3E}">
        <p14:creationId xmlns:p14="http://schemas.microsoft.com/office/powerpoint/2010/main" val="427002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328F0-AFF7-7046-3F19-400753131F03}"/>
              </a:ext>
            </a:extLst>
          </p:cNvPr>
          <p:cNvSpPr>
            <a:spLocks noGrp="1"/>
          </p:cNvSpPr>
          <p:nvPr>
            <p:ph type="title"/>
          </p:nvPr>
        </p:nvSpPr>
        <p:spPr/>
        <p:txBody>
          <a:bodyPr/>
          <a:lstStyle/>
          <a:p>
            <a:r>
              <a:rPr lang="en-US">
                <a:cs typeface="Segoe UI"/>
              </a:rPr>
              <a:t>Important Dates for November</a:t>
            </a:r>
            <a:endParaRPr lang="en-US"/>
          </a:p>
        </p:txBody>
      </p:sp>
      <p:pic>
        <p:nvPicPr>
          <p:cNvPr id="7" name="Content Placeholder 6" descr="image">
            <a:extLst>
              <a:ext uri="{FF2B5EF4-FFF2-40B4-BE49-F238E27FC236}">
                <a16:creationId xmlns:a16="http://schemas.microsoft.com/office/drawing/2014/main" id="{15CE18C1-0C71-9406-2553-E348F8C21F09}"/>
              </a:ext>
            </a:extLst>
          </p:cNvPr>
          <p:cNvPicPr>
            <a:picLocks noGrp="1" noChangeAspect="1"/>
          </p:cNvPicPr>
          <p:nvPr>
            <p:ph idx="1"/>
          </p:nvPr>
        </p:nvPicPr>
        <p:blipFill>
          <a:blip r:embed="rId3"/>
          <a:stretch>
            <a:fillRect/>
          </a:stretch>
        </p:blipFill>
        <p:spPr>
          <a:xfrm>
            <a:off x="1495338" y="1367735"/>
            <a:ext cx="9007562" cy="4885798"/>
          </a:xfrm>
        </p:spPr>
      </p:pic>
    </p:spTree>
    <p:extLst>
      <p:ext uri="{BB962C8B-B14F-4D97-AF65-F5344CB8AC3E}">
        <p14:creationId xmlns:p14="http://schemas.microsoft.com/office/powerpoint/2010/main" val="403024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328F0-AFF7-7046-3F19-400753131F03}"/>
              </a:ext>
            </a:extLst>
          </p:cNvPr>
          <p:cNvSpPr>
            <a:spLocks noGrp="1"/>
          </p:cNvSpPr>
          <p:nvPr>
            <p:ph type="title"/>
          </p:nvPr>
        </p:nvSpPr>
        <p:spPr/>
        <p:txBody>
          <a:bodyPr/>
          <a:lstStyle/>
          <a:p>
            <a:r>
              <a:rPr lang="en-US">
                <a:cs typeface="Segoe UI"/>
              </a:rPr>
              <a:t>Important Dates for December</a:t>
            </a:r>
            <a:endParaRPr lang="en-US"/>
          </a:p>
        </p:txBody>
      </p:sp>
      <p:pic>
        <p:nvPicPr>
          <p:cNvPr id="6" name="Content Placeholder 5" descr="Calendar and list of important dates in December">
            <a:extLst>
              <a:ext uri="{FF2B5EF4-FFF2-40B4-BE49-F238E27FC236}">
                <a16:creationId xmlns:a16="http://schemas.microsoft.com/office/drawing/2014/main" id="{9703BFE9-AA80-6F2F-3C6C-3ED78DB51D4B}"/>
              </a:ext>
            </a:extLst>
          </p:cNvPr>
          <p:cNvPicPr>
            <a:picLocks noGrp="1" noChangeAspect="1"/>
          </p:cNvPicPr>
          <p:nvPr>
            <p:ph idx="1"/>
          </p:nvPr>
        </p:nvPicPr>
        <p:blipFill>
          <a:blip r:embed="rId3"/>
          <a:stretch>
            <a:fillRect/>
          </a:stretch>
        </p:blipFill>
        <p:spPr>
          <a:xfrm>
            <a:off x="838200" y="1690688"/>
            <a:ext cx="10531488" cy="3338512"/>
          </a:xfrm>
        </p:spPr>
      </p:pic>
    </p:spTree>
    <p:extLst>
      <p:ext uri="{BB962C8B-B14F-4D97-AF65-F5344CB8AC3E}">
        <p14:creationId xmlns:p14="http://schemas.microsoft.com/office/powerpoint/2010/main" val="4068760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6" name="Slide Number Placeholder 5">
            <a:extLst>
              <a:ext uri="{FF2B5EF4-FFF2-40B4-BE49-F238E27FC236}">
                <a16:creationId xmlns:a16="http://schemas.microsoft.com/office/drawing/2014/main" id="{1326007F-7DB2-D236-E6C4-F540E91991D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lang="en-US"/>
          </a:p>
        </p:txBody>
      </p:sp>
      <p:sp>
        <p:nvSpPr>
          <p:cNvPr id="5" name="Footer Placeholder 4">
            <a:extLst>
              <a:ext uri="{FF2B5EF4-FFF2-40B4-BE49-F238E27FC236}">
                <a16:creationId xmlns:a16="http://schemas.microsoft.com/office/drawing/2014/main" id="{1523BE75-56BE-59B4-47EE-33601AB220DD}"/>
              </a:ext>
            </a:extLst>
          </p:cNvPr>
          <p:cNvSpPr>
            <a:spLocks noGrp="1"/>
          </p:cNvSpPr>
          <p:nvPr>
            <p:ph type="ftr" sz="quarter" idx="3"/>
          </p:nvPr>
        </p:nvSpPr>
        <p:spPr/>
        <p:txBody>
          <a:bodyPr/>
          <a:lstStyle/>
          <a:p>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lang="en-US"/>
          </a:p>
        </p:txBody>
      </p:sp>
    </p:spTree>
    <p:extLst>
      <p:ext uri="{BB962C8B-B14F-4D97-AF65-F5344CB8AC3E}">
        <p14:creationId xmlns:p14="http://schemas.microsoft.com/office/powerpoint/2010/main" val="91980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5" name="Slide Number Placeholder 4">
            <a:extLst>
              <a:ext uri="{FF2B5EF4-FFF2-40B4-BE49-F238E27FC236}">
                <a16:creationId xmlns:a16="http://schemas.microsoft.com/office/drawing/2014/main" id="{C368B7D4-8606-FEB2-6086-F05D8E4DCB5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lang="en-US"/>
          </a:p>
        </p:txBody>
      </p:sp>
      <p:sp>
        <p:nvSpPr>
          <p:cNvPr id="4" name="Footer Placeholder 3">
            <a:extLst>
              <a:ext uri="{FF2B5EF4-FFF2-40B4-BE49-F238E27FC236}">
                <a16:creationId xmlns:a16="http://schemas.microsoft.com/office/drawing/2014/main" id="{7DB77247-D007-C04C-D25F-84C9343421F8}"/>
              </a:ext>
            </a:extLst>
          </p:cNvPr>
          <p:cNvSpPr>
            <a:spLocks noGrp="1"/>
          </p:cNvSpPr>
          <p:nvPr>
            <p:ph type="ftr" sz="quarter" idx="3"/>
          </p:nvPr>
        </p:nvSpPr>
        <p:spPr/>
        <p:txBody>
          <a:bodyPr/>
          <a:lstStyle/>
          <a:p>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endParaRPr lang="en-US"/>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11/15/2023</a:t>
            </a:r>
          </a:p>
        </p:txBody>
      </p:sp>
      <p:sp>
        <p:nvSpPr>
          <p:cNvPr id="7" name="Slide Number Placeholder 6">
            <a:extLst>
              <a:ext uri="{FF2B5EF4-FFF2-40B4-BE49-F238E27FC236}">
                <a16:creationId xmlns:a16="http://schemas.microsoft.com/office/drawing/2014/main" id="{B65AA21B-D57C-8DEA-63F6-ED2C9CB30A3E}"/>
              </a:ext>
            </a:extLst>
          </p:cNvPr>
          <p:cNvSpPr>
            <a:spLocks noGrp="1"/>
          </p:cNvSpPr>
          <p:nvPr>
            <p:ph type="sldNum" sz="quarter" idx="4"/>
          </p:nvPr>
        </p:nvSpPr>
        <p:spPr/>
        <p:txBody>
          <a:bodyPr/>
          <a:lstStyle/>
          <a:p>
            <a:fld id="{65248FEF-978F-4B24-93F3-B987601DAD06}" type="slidenum">
              <a:rPr lang="en-US" smtClean="0"/>
              <a:pPr/>
              <a:t>30</a:t>
            </a:fld>
            <a:endParaRPr lang="en-US"/>
          </a:p>
        </p:txBody>
      </p:sp>
      <p:sp>
        <p:nvSpPr>
          <p:cNvPr id="8" name="Rectangle 7">
            <a:extLst>
              <a:ext uri="{FF2B5EF4-FFF2-40B4-BE49-F238E27FC236}">
                <a16:creationId xmlns:a16="http://schemas.microsoft.com/office/drawing/2014/main" id="{6B5E7244-2949-57B6-1008-9F58E6C40488}"/>
              </a:ext>
              <a:ext uri="{C183D7F6-B498-43B3-948B-1728B52AA6E4}">
                <adec:decorative xmlns:adec="http://schemas.microsoft.com/office/drawing/2017/decorative" val="1"/>
              </a:ext>
            </a:extLst>
          </p:cNvPr>
          <p:cNvSpPr/>
          <p:nvPr/>
        </p:nvSpPr>
        <p:spPr>
          <a:xfrm>
            <a:off x="2569029" y="3817257"/>
            <a:ext cx="1306285" cy="39188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2A933A-5820-61D9-B871-53A1A85E22E6}"/>
              </a:ext>
            </a:extLst>
          </p:cNvPr>
          <p:cNvSpPr txBox="1"/>
          <p:nvPr/>
        </p:nvSpPr>
        <p:spPr>
          <a:xfrm>
            <a:off x="2569029" y="3911600"/>
            <a:ext cx="1959429"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Ospi.k12.wa.us</a:t>
            </a:r>
          </a:p>
        </p:txBody>
      </p:sp>
    </p:spTree>
    <p:extLst>
      <p:ext uri="{BB962C8B-B14F-4D97-AF65-F5344CB8AC3E}">
        <p14:creationId xmlns:p14="http://schemas.microsoft.com/office/powerpoint/2010/main" val="118054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Tree>
    <p:extLst>
      <p:ext uri="{BB962C8B-B14F-4D97-AF65-F5344CB8AC3E}">
        <p14:creationId xmlns:p14="http://schemas.microsoft.com/office/powerpoint/2010/main" val="367031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84352" y="576179"/>
            <a:ext cx="10839187" cy="5705642"/>
          </a:xfrm>
        </p:spPr>
        <p:txBody>
          <a:bodyPr vert="horz" lIns="91440" tIns="45720" rIns="91440" bIns="45720" numCol="2" rtlCol="0" anchor="t">
            <a:normAutofit fontScale="40000" lnSpcReduction="20000"/>
          </a:bodyPr>
          <a:lstStyle/>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endParaRPr>
          </a:p>
          <a:p>
            <a:pPr>
              <a:lnSpc>
                <a:spcPct val="100000"/>
              </a:lnSpc>
            </a:pPr>
            <a:r>
              <a:rPr lang="en-US" sz="6500"/>
              <a:t>Fall checkpoint: 11/15</a:t>
            </a:r>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p>
          <a:p>
            <a:pPr>
              <a:lnSpc>
                <a:spcPct val="100000"/>
              </a:lnSpc>
            </a:pPr>
            <a:r>
              <a:rPr lang="en-US" sz="6800"/>
              <a:t>Important Dates</a:t>
            </a:r>
          </a:p>
          <a:p>
            <a:pPr>
              <a:lnSpc>
                <a:spcPct val="100000"/>
              </a:lnSpc>
            </a:pPr>
            <a:r>
              <a:rPr lang="en-US" sz="6800"/>
              <a:t>Braille/Large Print</a:t>
            </a:r>
          </a:p>
          <a:p>
            <a:pPr>
              <a:lnSpc>
                <a:spcPct val="100000"/>
              </a:lnSpc>
            </a:pPr>
            <a:r>
              <a:rPr lang="en-US" sz="6800"/>
              <a:t>ASL</a:t>
            </a:r>
          </a:p>
          <a:p>
            <a:pPr marL="0" indent="0">
              <a:lnSpc>
                <a:spcPct val="100000"/>
              </a:lnSpc>
              <a:buNone/>
            </a:pPr>
            <a:endParaRPr lang="en-US" sz="3500"/>
          </a:p>
          <a:p>
            <a:pPr marL="0" indent="0">
              <a:lnSpc>
                <a:spcPct val="100000"/>
              </a:lnSpc>
              <a:buNone/>
            </a:pPr>
            <a:r>
              <a:rPr lang="en-US" sz="6800"/>
              <a:t>WA-AIM</a:t>
            </a:r>
          </a:p>
          <a:p>
            <a:pPr>
              <a:lnSpc>
                <a:spcPct val="100000"/>
              </a:lnSpc>
            </a:pPr>
            <a:r>
              <a:rPr lang="en-US" sz="6800"/>
              <a:t>No Update</a:t>
            </a:r>
          </a:p>
          <a:p>
            <a:pPr marL="0" lvl="0" indent="0">
              <a:lnSpc>
                <a:spcPct val="100000"/>
              </a:lnSpc>
              <a:buNone/>
            </a:pPr>
            <a:r>
              <a:rPr lang="en-US" sz="6800" b="1">
                <a:solidFill>
                  <a:srgbClr val="40403D"/>
                </a:solidFill>
              </a:rPr>
              <a:t>Technology</a:t>
            </a:r>
          </a:p>
          <a:p>
            <a:pPr>
              <a:lnSpc>
                <a:spcPct val="100000"/>
              </a:lnSpc>
            </a:pPr>
            <a:r>
              <a:rPr lang="en-US" sz="6500"/>
              <a:t>iPad OS Browser Update 9.0</a:t>
            </a:r>
          </a:p>
          <a:p>
            <a:pPr>
              <a:lnSpc>
                <a:spcPct val="100000"/>
              </a:lnSpc>
            </a:pPr>
            <a:r>
              <a:rPr lang="en-US" sz="6500"/>
              <a:t>Windows Secure Browser version 16.0</a:t>
            </a:r>
          </a:p>
          <a:p>
            <a:pPr marL="228600" lvl="1">
              <a:lnSpc>
                <a:spcPct val="120000"/>
              </a:lnSpc>
              <a:spcBef>
                <a:spcPts val="600"/>
              </a:spcBef>
              <a:spcAft>
                <a:spcPts val="600"/>
              </a:spcAft>
              <a:buNone/>
            </a:pPr>
            <a:r>
              <a:rPr lang="en-US" sz="6800" b="1">
                <a:solidFill>
                  <a:srgbClr val="40403D"/>
                </a:solidFill>
              </a:rPr>
              <a:t>Assessment Development</a:t>
            </a:r>
          </a:p>
          <a:p>
            <a:pPr lvl="0">
              <a:lnSpc>
                <a:spcPct val="100000"/>
              </a:lnSpc>
            </a:pPr>
            <a:r>
              <a:rPr lang="en-US" sz="6500"/>
              <a:t>No update</a:t>
            </a:r>
          </a:p>
          <a:p>
            <a:pPr marL="228600" lvl="1">
              <a:lnSpc>
                <a:spcPct val="120000"/>
              </a:lnSpc>
              <a:spcBef>
                <a:spcPts val="600"/>
              </a:spcBef>
              <a:spcAft>
                <a:spcPts val="600"/>
              </a:spcAft>
              <a:buNone/>
            </a:pPr>
            <a:r>
              <a:rPr lang="en-US" sz="6800" b="1">
                <a:solidFill>
                  <a:srgbClr val="40403D"/>
                </a:solidFill>
              </a:rPr>
              <a:t>Data</a:t>
            </a:r>
          </a:p>
          <a:p>
            <a:pPr lvl="0">
              <a:lnSpc>
                <a:spcPct val="100000"/>
              </a:lnSpc>
            </a:pPr>
            <a:r>
              <a:rPr lang="en-US" sz="6500"/>
              <a:t>Upcoming Pre-ID Dates</a:t>
            </a:r>
          </a:p>
          <a:p>
            <a:pPr lvl="0">
              <a:lnSpc>
                <a:spcPct val="100000"/>
              </a:lnSpc>
            </a:pPr>
            <a:r>
              <a:rPr lang="en-US" sz="6500"/>
              <a:t>Upcoming Reporting Dates</a:t>
            </a:r>
          </a:p>
          <a:p>
            <a:pPr marL="228600" lvl="1">
              <a:lnSpc>
                <a:spcPct val="120000"/>
              </a:lnSpc>
              <a:spcBef>
                <a:spcPts val="600"/>
              </a:spcBef>
              <a:spcAft>
                <a:spcPts val="600"/>
              </a:spcAft>
              <a:buNone/>
            </a:pPr>
            <a:r>
              <a:rPr lang="en-US" sz="6800" b="1">
                <a:solidFill>
                  <a:srgbClr val="40403D"/>
                </a:solidFill>
              </a:rPr>
              <a:t>Assessment Operations</a:t>
            </a:r>
          </a:p>
          <a:p>
            <a:pPr lvl="0">
              <a:lnSpc>
                <a:spcPct val="100000"/>
              </a:lnSpc>
            </a:pPr>
            <a:r>
              <a:rPr lang="en-US" sz="6500"/>
              <a:t>Recently Posted Materials</a:t>
            </a:r>
          </a:p>
          <a:p>
            <a:pPr lvl="0">
              <a:lnSpc>
                <a:spcPct val="100000"/>
              </a:lnSpc>
            </a:pPr>
            <a:r>
              <a:rPr lang="en-US" sz="6500"/>
              <a:t>Important Dates for August and September</a:t>
            </a:r>
          </a:p>
          <a:p>
            <a:pPr marL="0" indent="0">
              <a:lnSpc>
                <a:spcPct val="100000"/>
              </a:lnSpc>
              <a:buNone/>
            </a:pPr>
            <a:endParaRPr lang="en-US" sz="2400"/>
          </a:p>
        </p:txBody>
      </p:sp>
    </p:spTree>
    <p:extLst>
      <p:ext uri="{BB962C8B-B14F-4D97-AF65-F5344CB8AC3E}">
        <p14:creationId xmlns:p14="http://schemas.microsoft.com/office/powerpoint/2010/main" val="25955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a:t>WaKIDS</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11/15/2023</a:t>
            </a:r>
          </a:p>
        </p:txBody>
      </p:sp>
      <p:sp>
        <p:nvSpPr>
          <p:cNvPr id="6" name="Slide Number Placeholder 5">
            <a:extLst>
              <a:ext uri="{FF2B5EF4-FFF2-40B4-BE49-F238E27FC236}">
                <a16:creationId xmlns:a16="http://schemas.microsoft.com/office/drawing/2014/main" id="{901BA75B-F2BD-55ED-1268-5AEE53B952D3}"/>
              </a:ext>
            </a:extLst>
          </p:cNvPr>
          <p:cNvSpPr>
            <a:spLocks noGrp="1"/>
          </p:cNvSpPr>
          <p:nvPr>
            <p:ph type="sldNum" sz="quarter" idx="4"/>
          </p:nvPr>
        </p:nvSpPr>
        <p:spPr/>
        <p:txBody>
          <a:bodyPr/>
          <a:lstStyle/>
          <a:p>
            <a:fld id="{65248FEF-978F-4B24-93F3-B987601DAD06}" type="slidenum">
              <a:rPr lang="en-US" smtClean="0"/>
              <a:pPr/>
              <a:t>5</a:t>
            </a:fld>
            <a:endParaRPr lang="en-US"/>
          </a:p>
        </p:txBody>
      </p:sp>
      <p:sp>
        <p:nvSpPr>
          <p:cNvPr id="5" name="Footer Placeholder 4">
            <a:extLst>
              <a:ext uri="{FF2B5EF4-FFF2-40B4-BE49-F238E27FC236}">
                <a16:creationId xmlns:a16="http://schemas.microsoft.com/office/drawing/2014/main" id="{935A3945-4C07-7E9A-69C3-CC495774A261}"/>
              </a:ext>
            </a:extLst>
          </p:cNvPr>
          <p:cNvSpPr>
            <a:spLocks noGrp="1"/>
          </p:cNvSpPr>
          <p:nvPr>
            <p:ph type="ftr" sz="quarter" idx="3"/>
          </p:nvPr>
        </p:nvSpPr>
        <p:spPr/>
        <p:txBody>
          <a:bodyPr/>
          <a:lstStyle/>
          <a:p>
            <a:r>
              <a:rPr lang="en-US"/>
              <a:t>Assessment and Student Information</a:t>
            </a:r>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B48F-CB1D-77DC-C301-1CBD5DF24EF3}"/>
              </a:ext>
            </a:extLst>
          </p:cNvPr>
          <p:cNvSpPr>
            <a:spLocks noGrp="1"/>
          </p:cNvSpPr>
          <p:nvPr>
            <p:ph type="title"/>
          </p:nvPr>
        </p:nvSpPr>
        <p:spPr/>
        <p:txBody>
          <a:bodyPr/>
          <a:lstStyle/>
          <a:p>
            <a:r>
              <a:rPr lang="en-US">
                <a:cs typeface="Segoe UI"/>
              </a:rPr>
              <a:t>Fall Checkpoint: 11/15</a:t>
            </a:r>
            <a:endParaRPr lang="en-US"/>
          </a:p>
        </p:txBody>
      </p:sp>
      <p:sp>
        <p:nvSpPr>
          <p:cNvPr id="3" name="Content Placeholder 2">
            <a:extLst>
              <a:ext uri="{FF2B5EF4-FFF2-40B4-BE49-F238E27FC236}">
                <a16:creationId xmlns:a16="http://schemas.microsoft.com/office/drawing/2014/main" id="{B1CC4E27-D373-2028-6B1F-51DE4C970B95}"/>
              </a:ext>
            </a:extLst>
          </p:cNvPr>
          <p:cNvSpPr>
            <a:spLocks noGrp="1"/>
          </p:cNvSpPr>
          <p:nvPr>
            <p:ph idx="1"/>
          </p:nvPr>
        </p:nvSpPr>
        <p:spPr/>
        <p:txBody>
          <a:bodyPr vert="horz" lIns="91440" tIns="45720" rIns="91440" bIns="45720" rtlCol="0" anchor="t">
            <a:normAutofit/>
          </a:bodyPr>
          <a:lstStyle/>
          <a:p>
            <a:r>
              <a:rPr lang="en-US">
                <a:cs typeface="Segoe UI"/>
              </a:rPr>
              <a:t>Today is the fall checkpoint.</a:t>
            </a:r>
          </a:p>
          <a:p>
            <a:r>
              <a:rPr lang="en-US">
                <a:cs typeface="Segoe UI"/>
              </a:rPr>
              <a:t>All full-day kindergarten teachers must finalize their data by 9pm today.</a:t>
            </a:r>
          </a:p>
          <a:p>
            <a:r>
              <a:rPr lang="en-US">
                <a:cs typeface="Segoe UI"/>
              </a:rPr>
              <a:t>TK classes that have later due date may continue to assess until their own deadline.</a:t>
            </a:r>
          </a:p>
          <a:p>
            <a:r>
              <a:rPr lang="en-US">
                <a:cs typeface="Segoe UI"/>
              </a:rPr>
              <a:t>Connect with individual teachers if they haven't finalized yet.</a:t>
            </a:r>
          </a:p>
          <a:p>
            <a:endParaRPr lang="en-US">
              <a:cs typeface="Segoe UI"/>
            </a:endParaRPr>
          </a:p>
        </p:txBody>
      </p:sp>
    </p:spTree>
    <p:extLst>
      <p:ext uri="{BB962C8B-B14F-4D97-AF65-F5344CB8AC3E}">
        <p14:creationId xmlns:p14="http://schemas.microsoft.com/office/powerpoint/2010/main" val="2628105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EFD0E-6713-0D65-AEE3-5541A1DDC6E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3" name="Slide Number Placeholder 2">
            <a:extLst>
              <a:ext uri="{FF2B5EF4-FFF2-40B4-BE49-F238E27FC236}">
                <a16:creationId xmlns:a16="http://schemas.microsoft.com/office/drawing/2014/main" id="{404ECC2E-7FC0-413C-A576-EF4DB513E06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78D760B8-B169-991A-9319-1230DF4C2E19}"/>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5" name="Picture 4" descr="A screenshot of a computer&#10;&#10;Description automatically generated">
            <a:extLst>
              <a:ext uri="{FF2B5EF4-FFF2-40B4-BE49-F238E27FC236}">
                <a16:creationId xmlns:a16="http://schemas.microsoft.com/office/drawing/2014/main" id="{711448DC-E26E-0D7B-5225-3FE28F20692B}"/>
              </a:ext>
            </a:extLst>
          </p:cNvPr>
          <p:cNvPicPr>
            <a:picLocks noChangeAspect="1"/>
          </p:cNvPicPr>
          <p:nvPr/>
        </p:nvPicPr>
        <p:blipFill>
          <a:blip r:embed="rId3"/>
          <a:stretch>
            <a:fillRect/>
          </a:stretch>
        </p:blipFill>
        <p:spPr>
          <a:xfrm>
            <a:off x="848265" y="367101"/>
            <a:ext cx="10279810" cy="5778742"/>
          </a:xfrm>
          <a:prstGeom prst="rect">
            <a:avLst/>
          </a:prstGeom>
        </p:spPr>
      </p:pic>
      <p:sp>
        <p:nvSpPr>
          <p:cNvPr id="6" name="Title 5">
            <a:extLst>
              <a:ext uri="{FF2B5EF4-FFF2-40B4-BE49-F238E27FC236}">
                <a16:creationId xmlns:a16="http://schemas.microsoft.com/office/drawing/2014/main" id="{959B8DE4-DEDC-D5B2-D919-05CC329B619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My Teaching Strategies At a Glance</a:t>
            </a:r>
          </a:p>
        </p:txBody>
      </p:sp>
    </p:spTree>
    <p:extLst>
      <p:ext uri="{BB962C8B-B14F-4D97-AF65-F5344CB8AC3E}">
        <p14:creationId xmlns:p14="http://schemas.microsoft.com/office/powerpoint/2010/main" val="114752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E3437-03CA-6523-C013-F7FC5FEAB28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3" name="Slide Number Placeholder 2">
            <a:extLst>
              <a:ext uri="{FF2B5EF4-FFF2-40B4-BE49-F238E27FC236}">
                <a16:creationId xmlns:a16="http://schemas.microsoft.com/office/drawing/2014/main" id="{ABBBAEE7-60D0-E527-1633-ECE33D2CE38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9BD35DB8-64C3-F0C0-3C3D-7740EDE490D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5" name="Picture 4" descr="A screenshot of a computer&#10;&#10;Description automatically generated">
            <a:extLst>
              <a:ext uri="{FF2B5EF4-FFF2-40B4-BE49-F238E27FC236}">
                <a16:creationId xmlns:a16="http://schemas.microsoft.com/office/drawing/2014/main" id="{CB479998-51AB-6714-D125-DD91F80C2951}"/>
              </a:ext>
            </a:extLst>
          </p:cNvPr>
          <p:cNvPicPr>
            <a:picLocks noChangeAspect="1"/>
          </p:cNvPicPr>
          <p:nvPr/>
        </p:nvPicPr>
        <p:blipFill>
          <a:blip r:embed="rId3"/>
          <a:stretch>
            <a:fillRect/>
          </a:stretch>
        </p:blipFill>
        <p:spPr>
          <a:xfrm>
            <a:off x="632604" y="894921"/>
            <a:ext cx="10826150" cy="5025027"/>
          </a:xfrm>
          <a:prstGeom prst="rect">
            <a:avLst/>
          </a:prstGeom>
        </p:spPr>
      </p:pic>
      <p:sp>
        <p:nvSpPr>
          <p:cNvPr id="6" name="Title 5">
            <a:extLst>
              <a:ext uri="{FF2B5EF4-FFF2-40B4-BE49-F238E27FC236}">
                <a16:creationId xmlns:a16="http://schemas.microsoft.com/office/drawing/2014/main" id="{6C45F8ED-1611-1B6C-8F9E-361C11A4753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Checkpoint page</a:t>
            </a:r>
          </a:p>
        </p:txBody>
      </p:sp>
    </p:spTree>
    <p:extLst>
      <p:ext uri="{BB962C8B-B14F-4D97-AF65-F5344CB8AC3E}">
        <p14:creationId xmlns:p14="http://schemas.microsoft.com/office/powerpoint/2010/main" val="152993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28E05-BE1D-AE39-BC44-74C93AEDBC9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11/15/2023</a:t>
            </a:r>
          </a:p>
        </p:txBody>
      </p:sp>
      <p:sp>
        <p:nvSpPr>
          <p:cNvPr id="3" name="Slide Number Placeholder 2">
            <a:extLst>
              <a:ext uri="{FF2B5EF4-FFF2-40B4-BE49-F238E27FC236}">
                <a16:creationId xmlns:a16="http://schemas.microsoft.com/office/drawing/2014/main" id="{660C3CC1-F571-6F5F-FCEA-F533A8880F6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C143C10-87D3-8A8A-66AA-EE4F575B79A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5" name="Picture 4" descr="A screenshot of a computer&#10;&#10;Description automatically generated">
            <a:extLst>
              <a:ext uri="{FF2B5EF4-FFF2-40B4-BE49-F238E27FC236}">
                <a16:creationId xmlns:a16="http://schemas.microsoft.com/office/drawing/2014/main" id="{7504CEBB-2B10-A40E-491B-8D1067F8F021}"/>
              </a:ext>
            </a:extLst>
          </p:cNvPr>
          <p:cNvPicPr>
            <a:picLocks noChangeAspect="1"/>
          </p:cNvPicPr>
          <p:nvPr/>
        </p:nvPicPr>
        <p:blipFill>
          <a:blip r:embed="rId3"/>
          <a:stretch>
            <a:fillRect/>
          </a:stretch>
        </p:blipFill>
        <p:spPr>
          <a:xfrm>
            <a:off x="359434" y="1854149"/>
            <a:ext cx="11329358" cy="2704004"/>
          </a:xfrm>
          <a:prstGeom prst="rect">
            <a:avLst/>
          </a:prstGeom>
        </p:spPr>
      </p:pic>
      <p:sp>
        <p:nvSpPr>
          <p:cNvPr id="6" name="Title 5">
            <a:extLst>
              <a:ext uri="{FF2B5EF4-FFF2-40B4-BE49-F238E27FC236}">
                <a16:creationId xmlns:a16="http://schemas.microsoft.com/office/drawing/2014/main" id="{81E3971F-47C2-783E-095D-6B88E01EC8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Smart Suggestions </a:t>
            </a:r>
            <a:endParaRPr lang="en-US" dirty="0"/>
          </a:p>
        </p:txBody>
      </p:sp>
    </p:spTree>
    <p:extLst>
      <p:ext uri="{BB962C8B-B14F-4D97-AF65-F5344CB8AC3E}">
        <p14:creationId xmlns:p14="http://schemas.microsoft.com/office/powerpoint/2010/main" val="1716430169"/>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77539A8E9F04FBF3A5F1B325DF2B7" ma:contentTypeVersion="13" ma:contentTypeDescription="Create a new document." ma:contentTypeScope="" ma:versionID="76788c765305fd14ff575b9f9922adc6">
  <xsd:schema xmlns:xsd="http://www.w3.org/2001/XMLSchema" xmlns:xs="http://www.w3.org/2001/XMLSchema" xmlns:p="http://schemas.microsoft.com/office/2006/metadata/properties" xmlns:ns2="ce94dd86-0d43-46fa-877f-1e1da8534c80" xmlns:ns3="45376303-7f2e-4913-afd9-c8144527d5df" targetNamespace="http://schemas.microsoft.com/office/2006/metadata/properties" ma:root="true" ma:fieldsID="6f21d3f4a7ea95b567f83ec9e26cadb2" ns2:_="" ns3:_="">
    <xsd:import namespace="ce94dd86-0d43-46fa-877f-1e1da8534c80"/>
    <xsd:import namespace="45376303-7f2e-4913-afd9-c8144527d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dd86-0d43-46fa-877f-1e1da8534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76303-7f2e-4913-afd9-c8144527d5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780f48a-566e-4c0d-81c4-4b51e4579ec3}" ma:internalName="TaxCatchAll" ma:showField="CatchAllData" ma:web="45376303-7f2e-4913-afd9-c8144527d5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94dd86-0d43-46fa-877f-1e1da8534c80">
      <Terms xmlns="http://schemas.microsoft.com/office/infopath/2007/PartnerControls"/>
    </lcf76f155ced4ddcb4097134ff3c332f>
    <TaxCatchAll xmlns="45376303-7f2e-4913-afd9-c8144527d5df" xsi:nil="true"/>
    <SharedWithUsers xmlns="45376303-7f2e-4913-afd9-c8144527d5df">
      <UserInfo>
        <DisplayName>Carolyn Scott</DisplayName>
        <AccountId>75</AccountId>
        <AccountType/>
      </UserInfo>
    </SharedWithUsers>
  </documentManagement>
</p:properties>
</file>

<file path=customXml/itemProps1.xml><?xml version="1.0" encoding="utf-8"?>
<ds:datastoreItem xmlns:ds="http://schemas.openxmlformats.org/officeDocument/2006/customXml" ds:itemID="{E4D45128-937E-4BBB-A94F-25CB0C114631}">
  <ds:schemaRefs>
    <ds:schemaRef ds:uri="45376303-7f2e-4913-afd9-c8144527d5df"/>
    <ds:schemaRef ds:uri="ce94dd86-0d43-46fa-877f-1e1da8534c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5F87C0-33E1-4395-890B-23520135D9BA}">
  <ds:schemaRefs>
    <ds:schemaRef ds:uri="http://schemas.microsoft.com/sharepoint/v3/contenttype/forms"/>
  </ds:schemaRefs>
</ds:datastoreItem>
</file>

<file path=customXml/itemProps3.xml><?xml version="1.0" encoding="utf-8"?>
<ds:datastoreItem xmlns:ds="http://schemas.openxmlformats.org/officeDocument/2006/customXml" ds:itemID="{9DD417D4-18E0-42BE-94BD-618D91ABC3AB}">
  <ds:schemaRefs>
    <ds:schemaRef ds:uri="http://www.w3.org/XML/1998/namespace"/>
    <ds:schemaRef ds:uri="http://purl.org/dc/dcmitype/"/>
    <ds:schemaRef ds:uri="ce94dd86-0d43-46fa-877f-1e1da8534c80"/>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45376303-7f2e-4913-afd9-c8144527d5d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2430</Words>
  <Application>Microsoft Office PowerPoint</Application>
  <PresentationFormat>Widescreen</PresentationFormat>
  <Paragraphs>276</Paragraphs>
  <Slides>31</Slides>
  <Notes>22</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Quattrocento Sans</vt:lpstr>
      <vt:lpstr>Segoe UI</vt:lpstr>
      <vt:lpstr>Segoe UI Black</vt:lpstr>
      <vt:lpstr>Title Slides</vt:lpstr>
      <vt:lpstr>Content Slides</vt:lpstr>
      <vt:lpstr>1_Title Slides</vt:lpstr>
      <vt:lpstr>Assessment Update Webcast</vt:lpstr>
      <vt:lpstr>11/20/2023</vt:lpstr>
      <vt:lpstr>Let us recognize historical and ongoing injustice and hate targeted toward race, culture, religion, gender and gender identity, sexual orientation, disability, and nationality. </vt:lpstr>
      <vt:lpstr>Today’s Topics</vt:lpstr>
      <vt:lpstr>WaKIDS</vt:lpstr>
      <vt:lpstr>Fall Checkpoint: 11/15</vt:lpstr>
      <vt:lpstr>My Teaching Strategies At a Glance</vt:lpstr>
      <vt:lpstr>Checkpoint page</vt:lpstr>
      <vt:lpstr>Smart Suggestions </vt:lpstr>
      <vt:lpstr>Final vs Not finalized </vt:lpstr>
      <vt:lpstr>Impact of Transition to Kindergarten (TK)</vt:lpstr>
      <vt:lpstr>Color band for TK</vt:lpstr>
      <vt:lpstr>Select Assessments</vt:lpstr>
      <vt:lpstr>ELP Assessment Update</vt:lpstr>
      <vt:lpstr>Important Dates for WIDA Annual Testing</vt:lpstr>
      <vt:lpstr>Braille and Large Print</vt:lpstr>
      <vt:lpstr>Students who Sign</vt:lpstr>
      <vt:lpstr>WA-AIM</vt:lpstr>
      <vt:lpstr>Technology</vt:lpstr>
      <vt:lpstr>New Resource: Known Issues Page</vt:lpstr>
      <vt:lpstr>Assessment Development</vt:lpstr>
      <vt:lpstr>Data</vt:lpstr>
      <vt:lpstr>Upcoming Pre-ID Dates</vt:lpstr>
      <vt:lpstr>Upcoming Reporting Dates</vt:lpstr>
      <vt:lpstr>Assessment Operations</vt:lpstr>
      <vt:lpstr>Recently Posted to the Portal</vt:lpstr>
      <vt:lpstr>Important Dates for November</vt:lpstr>
      <vt:lpstr>Important Dates for December</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1</cp:revision>
  <dcterms:created xsi:type="dcterms:W3CDTF">2021-06-08T16:54:25Z</dcterms:created>
  <dcterms:modified xsi:type="dcterms:W3CDTF">2023-11-20T17:27:26Z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0x010100DFB77539A8E9F04FBF3A5F1B325DF2B7</vt:lpwstr>
  </property>
  <property fmtid="{D5CDD505-2E9C-101B-9397-08002B2CF9AE}" pid="3" name="MediaServiceImageTags">
    <vt:lpwstr/>
  </property>
</Properties>
</file>