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3" r:id="rId5"/>
    <p:sldMasterId id="2147483725" r:id="rId6"/>
  </p:sldMasterIdLst>
  <p:notesMasterIdLst>
    <p:notesMasterId r:id="rId53"/>
  </p:notesMasterIdLst>
  <p:sldIdLst>
    <p:sldId id="257" r:id="rId7"/>
    <p:sldId id="258" r:id="rId8"/>
    <p:sldId id="281" r:id="rId9"/>
    <p:sldId id="1462" r:id="rId10"/>
    <p:sldId id="310" r:id="rId11"/>
    <p:sldId id="1386" r:id="rId12"/>
    <p:sldId id="256" r:id="rId13"/>
    <p:sldId id="1555" r:id="rId14"/>
    <p:sldId id="1552" r:id="rId15"/>
    <p:sldId id="311" r:id="rId16"/>
    <p:sldId id="312" r:id="rId17"/>
    <p:sldId id="313" r:id="rId18"/>
    <p:sldId id="314" r:id="rId19"/>
    <p:sldId id="1531" r:id="rId20"/>
    <p:sldId id="1554" r:id="rId21"/>
    <p:sldId id="1464" r:id="rId22"/>
    <p:sldId id="1534" r:id="rId23"/>
    <p:sldId id="1536" r:id="rId24"/>
    <p:sldId id="1538" r:id="rId25"/>
    <p:sldId id="1537" r:id="rId26"/>
    <p:sldId id="1541" r:id="rId27"/>
    <p:sldId id="1535" r:id="rId28"/>
    <p:sldId id="1548" r:id="rId29"/>
    <p:sldId id="1474" r:id="rId30"/>
    <p:sldId id="1475" r:id="rId31"/>
    <p:sldId id="1477" r:id="rId32"/>
    <p:sldId id="1478" r:id="rId33"/>
    <p:sldId id="1542" r:id="rId34"/>
    <p:sldId id="1480" r:id="rId35"/>
    <p:sldId id="1550" r:id="rId36"/>
    <p:sldId id="1481" r:id="rId37"/>
    <p:sldId id="1435" r:id="rId38"/>
    <p:sldId id="1483" r:id="rId39"/>
    <p:sldId id="1499" r:id="rId40"/>
    <p:sldId id="1543" r:id="rId41"/>
    <p:sldId id="1532" r:id="rId42"/>
    <p:sldId id="1533" r:id="rId43"/>
    <p:sldId id="1530" r:id="rId44"/>
    <p:sldId id="1549" r:id="rId45"/>
    <p:sldId id="1551" r:id="rId46"/>
    <p:sldId id="262" r:id="rId47"/>
    <p:sldId id="1545" r:id="rId48"/>
    <p:sldId id="1547" r:id="rId49"/>
    <p:sldId id="1382" r:id="rId50"/>
    <p:sldId id="1540" r:id="rId51"/>
    <p:sldId id="267"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244A41-0DF6-4EAA-3B47-F3344A78E2EF}" name="Kara Todd" initials="KT" userId="S::kara.todd@k12.wa.us::7733c5f3-cac4-4860-bb49-ef9b8685960e" providerId="AD"/>
  <p188:author id="{8867549A-AFFA-8150-C162-AFC861AE3C43}" name="Anton Jackson" initials="AJ" userId="S::Anton.Jackson@k12.wa.us::4f2f3172-411c-40b7-9178-cc7ca66f16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a Todd" initials="KT" lastIdx="42" clrIdx="0">
    <p:extLst>
      <p:ext uri="{19B8F6BF-5375-455C-9EA6-DF929625EA0E}">
        <p15:presenceInfo xmlns:p15="http://schemas.microsoft.com/office/powerpoint/2012/main" userId="S::kara.todd@k12.wa.us::7733c5f3-cac4-4860-bb49-ef9b868596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CB5AA"/>
    <a:srgbClr val="FBC639"/>
    <a:srgbClr val="F7F5EB"/>
    <a:srgbClr val="0D57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1C38CA-88D7-4D87-B709-2028AD85E1BA}" v="2" dt="2024-03-22T21:01:11.816"/>
    <p1510:client id="{C284CE08-DEA9-49C7-ACF6-F3A77EA67207}" v="181" dt="2024-03-22T18:43:36.569"/>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888"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27C2B26-925D-4CE2-8F6D-03AAAEC0317A}" type="datetimeFigureOut">
              <a:rPr lang="en-US" smtClean="0"/>
              <a:t>3/22/2024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66AA3FC-0EAD-4A40-ADBB-E4EE01557051}" type="slidenum">
              <a:rPr lang="en-US" smtClean="0"/>
              <a:t>‹#›</a:t>
            </a:fld>
            <a:endParaRPr lang="en-US"/>
          </a:p>
        </p:txBody>
      </p:sp>
    </p:spTree>
    <p:extLst>
      <p:ext uri="{BB962C8B-B14F-4D97-AF65-F5344CB8AC3E}">
        <p14:creationId xmlns:p14="http://schemas.microsoft.com/office/powerpoint/2010/main" val="308994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a.portal.cambiumast.com/resources/wcas-test-design-folder/wcas-test-desig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FYIgEhP6AM" TargetMode="External"/><Relationship Id="rId7" Type="http://schemas.openxmlformats.org/officeDocument/2006/relationships/hyperlink" Target="https://www.youtube.com/watch?v=ZJh_92aCOCQ"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youtube.com/watch?v=AMVwJhqp3Iw" TargetMode="External"/><Relationship Id="rId5" Type="http://schemas.openxmlformats.org/officeDocument/2006/relationships/hyperlink" Target="https://www.youtube.com/watch?v=P5ZCRGQfV6o" TargetMode="External"/><Relationship Id="rId4" Type="http://schemas.openxmlformats.org/officeDocument/2006/relationships/hyperlink" Target="https://www.youtube.com/watch?v=5C6UqY1Rt3o"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1</a:t>
            </a:fld>
            <a:endParaRPr lang="en-US"/>
          </a:p>
        </p:txBody>
      </p:sp>
    </p:spTree>
    <p:extLst>
      <p:ext uri="{BB962C8B-B14F-4D97-AF65-F5344CB8AC3E}">
        <p14:creationId xmlns:p14="http://schemas.microsoft.com/office/powerpoint/2010/main" val="20309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validation is a process we do in WIDA AMS to ensure that data is accurate, and that all a students' tests are connected to a single testing record.  The most common corrections made in data validation combine early grade writing tests with the online testing record. </a:t>
            </a:r>
          </a:p>
          <a:p>
            <a:endParaRPr lang="en-US"/>
          </a:p>
          <a:p>
            <a:r>
              <a:rPr lang="en-US"/>
              <a:t>Data validation may be done by the DAC or a team of folks in the district, but DACs will have the permissions automatically set in WIDA AMS and will have to share that permission if others will be participating. </a:t>
            </a:r>
          </a:p>
          <a:p>
            <a:r>
              <a:rPr lang="en-US"/>
              <a:t>Any corrections or adjustments made in the first window will be displayed on results in WIDA-AMS and on paper score reports. Changes made in the second data validation window will only be reflected in the WIDA AMS results. </a:t>
            </a:r>
          </a:p>
          <a:p>
            <a:r>
              <a:rPr lang="en-US"/>
              <a:t>The biggest thing you are looking for in data validation is duplicate records. This mostly happens in grades 1, 2 and 3 when the writing booklet bubbles don’t exactly match the WIDA AMS record. </a:t>
            </a:r>
          </a:p>
          <a:p>
            <a:endParaRPr lang="en-US">
              <a:ea typeface="Calibri" panose="020F0502020204030204"/>
              <a:cs typeface="Calibri" panose="020F0502020204030204"/>
            </a:endParaRPr>
          </a:p>
          <a:p>
            <a:r>
              <a:rPr lang="en-US">
                <a:ea typeface="Calibri" panose="020F0502020204030204"/>
                <a:cs typeface="Calibri" panose="020F0502020204030204"/>
              </a:rPr>
              <a:t>WIDA has a recorded webinar about data validation on the WIDA Secure Portal. OSPI will review data validation at the April 22 Lunch with Leslie.</a:t>
            </a:r>
          </a:p>
        </p:txBody>
      </p:sp>
      <p:sp>
        <p:nvSpPr>
          <p:cNvPr id="4" name="Slide Number Placeholder 3"/>
          <p:cNvSpPr>
            <a:spLocks noGrp="1"/>
          </p:cNvSpPr>
          <p:nvPr>
            <p:ph type="sldNum" sz="quarter" idx="5"/>
          </p:nvPr>
        </p:nvSpPr>
        <p:spPr/>
        <p:txBody>
          <a:bodyPr/>
          <a:lstStyle/>
          <a:p>
            <a:fld id="{71CD1C34-72C1-4C67-AAFF-0B8CE9936A77}" type="slidenum">
              <a:rPr lang="en-US" smtClean="0"/>
              <a:t>10</a:t>
            </a:fld>
            <a:endParaRPr lang="en-US"/>
          </a:p>
        </p:txBody>
      </p:sp>
    </p:spTree>
    <p:extLst>
      <p:ext uri="{BB962C8B-B14F-4D97-AF65-F5344CB8AC3E}">
        <p14:creationId xmlns:p14="http://schemas.microsoft.com/office/powerpoint/2010/main" val="2323290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Scores for WIDA ACCESS  will be available in WIDA AMS on May 20 and on paper in districts around June 10.</a:t>
            </a:r>
          </a:p>
          <a:p>
            <a:endParaRPr lang="en-US">
              <a:ea typeface="Calibri" panose="020F0502020204030204"/>
              <a:cs typeface="Calibri" panose="020F0502020204030204"/>
            </a:endParaRPr>
          </a:p>
          <a:p>
            <a:r>
              <a:rPr lang="en-US"/>
              <a:t>Please note: Alternate ACCESS results will not be available until later in the summer or early fall.  WIDA will be running some standard setting activities this summer on the new test and that will delay results. If you have some exceptional educators who have experience with multilingual learners who participate in this test, WIDA is still looking for representatives from WA to participate in these standard setting activities. Please contact Leslie directly if you would like information about applying to participate.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66AA3FC-0EAD-4A40-ADBB-E4EE01557051}" type="slidenum">
              <a:rPr lang="en-US" smtClean="0"/>
              <a:t>11</a:t>
            </a:fld>
            <a:endParaRPr lang="en-US"/>
          </a:p>
        </p:txBody>
      </p:sp>
    </p:spTree>
    <p:extLst>
      <p:ext uri="{BB962C8B-B14F-4D97-AF65-F5344CB8AC3E}">
        <p14:creationId xmlns:p14="http://schemas.microsoft.com/office/powerpoint/2010/main" val="1996025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Lunch with Lesile is an opportunity at noon on Mondays to ask questions and </a:t>
            </a:r>
            <a:r>
              <a:rPr lang="en-US" err="1"/>
              <a:t>recieve</a:t>
            </a:r>
            <a:r>
              <a:rPr lang="en-US"/>
              <a:t> updates about WIDA testing and testing processes. We do have some key topics coming up on Lunch with Leslie. Data validation and score reports will be dedicated sessions. We will have four days this spring when Lunch with Leslie will not happen. Those are noted on the screen.  Please do join us other days to ask questions or get ideas and updates. </a:t>
            </a:r>
          </a:p>
        </p:txBody>
      </p:sp>
      <p:sp>
        <p:nvSpPr>
          <p:cNvPr id="4" name="Slide Number Placeholder 3"/>
          <p:cNvSpPr>
            <a:spLocks noGrp="1"/>
          </p:cNvSpPr>
          <p:nvPr>
            <p:ph type="sldNum" sz="quarter" idx="5"/>
          </p:nvPr>
        </p:nvSpPr>
        <p:spPr/>
        <p:txBody>
          <a:bodyPr/>
          <a:lstStyle/>
          <a:p>
            <a:fld id="{D66AA3FC-0EAD-4A40-ADBB-E4EE01557051}" type="slidenum">
              <a:rPr lang="en-US" smtClean="0"/>
              <a:t>12</a:t>
            </a:fld>
            <a:endParaRPr lang="en-US"/>
          </a:p>
        </p:txBody>
      </p:sp>
    </p:spTree>
    <p:extLst>
      <p:ext uri="{BB962C8B-B14F-4D97-AF65-F5344CB8AC3E}">
        <p14:creationId xmlns:p14="http://schemas.microsoft.com/office/powerpoint/2010/main" val="3751358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post administration survey is available now through April 12. Please take a few minutes and give us some feedback so we can prioritize the things that will be most useful to you as we move forward. </a:t>
            </a:r>
          </a:p>
        </p:txBody>
      </p:sp>
      <p:sp>
        <p:nvSpPr>
          <p:cNvPr id="4" name="Slide Number Placeholder 3"/>
          <p:cNvSpPr>
            <a:spLocks noGrp="1"/>
          </p:cNvSpPr>
          <p:nvPr>
            <p:ph type="sldNum" sz="quarter" idx="5"/>
          </p:nvPr>
        </p:nvSpPr>
        <p:spPr/>
        <p:txBody>
          <a:bodyPr/>
          <a:lstStyle/>
          <a:p>
            <a:fld id="{D66AA3FC-0EAD-4A40-ADBB-E4EE01557051}" type="slidenum">
              <a:rPr lang="en-US" smtClean="0"/>
              <a:t>13</a:t>
            </a:fld>
            <a:endParaRPr lang="en-US"/>
          </a:p>
        </p:txBody>
      </p:sp>
    </p:spTree>
    <p:extLst>
      <p:ext uri="{BB962C8B-B14F-4D97-AF65-F5344CB8AC3E}">
        <p14:creationId xmlns:p14="http://schemas.microsoft.com/office/powerpoint/2010/main" val="1180428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14</a:t>
            </a:fld>
            <a:endParaRPr lang="en-US"/>
          </a:p>
        </p:txBody>
      </p:sp>
    </p:spTree>
    <p:extLst>
      <p:ext uri="{BB962C8B-B14F-4D97-AF65-F5344CB8AC3E}">
        <p14:creationId xmlns:p14="http://schemas.microsoft.com/office/powerpoint/2010/main" val="4123334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Leslie Huff recently took over responsibilities for supporting WA-AIM at OSPI. Leslie's contact information is on the screen. Information about WA-AIM is available from DRC's helpdesk as well as the OSPI website. </a:t>
            </a:r>
          </a:p>
        </p:txBody>
      </p:sp>
      <p:sp>
        <p:nvSpPr>
          <p:cNvPr id="4" name="Slide Number Placeholder 3"/>
          <p:cNvSpPr>
            <a:spLocks noGrp="1"/>
          </p:cNvSpPr>
          <p:nvPr>
            <p:ph type="sldNum" sz="quarter" idx="5"/>
          </p:nvPr>
        </p:nvSpPr>
        <p:spPr/>
        <p:txBody>
          <a:bodyPr/>
          <a:lstStyle/>
          <a:p>
            <a:fld id="{D66AA3FC-0EAD-4A40-ADBB-E4EE01557051}" type="slidenum">
              <a:rPr lang="en-US" smtClean="0"/>
              <a:t>15</a:t>
            </a:fld>
            <a:endParaRPr lang="en-US"/>
          </a:p>
        </p:txBody>
      </p:sp>
    </p:spTree>
    <p:extLst>
      <p:ext uri="{BB962C8B-B14F-4D97-AF65-F5344CB8AC3E}">
        <p14:creationId xmlns:p14="http://schemas.microsoft.com/office/powerpoint/2010/main" val="2716246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16</a:t>
            </a:fld>
            <a:endParaRPr lang="en-US"/>
          </a:p>
        </p:txBody>
      </p:sp>
    </p:spTree>
    <p:extLst>
      <p:ext uri="{BB962C8B-B14F-4D97-AF65-F5344CB8AC3E}">
        <p14:creationId xmlns:p14="http://schemas.microsoft.com/office/powerpoint/2010/main" val="2288313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Toni</a:t>
            </a:r>
          </a:p>
        </p:txBody>
      </p:sp>
      <p:sp>
        <p:nvSpPr>
          <p:cNvPr id="4" name="Slide Number Placeholder 3"/>
          <p:cNvSpPr>
            <a:spLocks noGrp="1"/>
          </p:cNvSpPr>
          <p:nvPr>
            <p:ph type="sldNum" sz="quarter" idx="5"/>
          </p:nvPr>
        </p:nvSpPr>
        <p:spPr/>
        <p:txBody>
          <a:bodyPr/>
          <a:lstStyle/>
          <a:p>
            <a:fld id="{D66AA3FC-0EAD-4A40-ADBB-E4EE01557051}" type="slidenum">
              <a:rPr lang="en-US" smtClean="0"/>
              <a:t>17</a:t>
            </a:fld>
            <a:endParaRPr lang="en-US"/>
          </a:p>
        </p:txBody>
      </p:sp>
    </p:spTree>
    <p:extLst>
      <p:ext uri="{BB962C8B-B14F-4D97-AF65-F5344CB8AC3E}">
        <p14:creationId xmlns:p14="http://schemas.microsoft.com/office/powerpoint/2010/main" val="4027446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Presenter: Toni</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18</a:t>
            </a:fld>
            <a:endParaRPr lang="en-US"/>
          </a:p>
        </p:txBody>
      </p:sp>
    </p:spTree>
    <p:extLst>
      <p:ext uri="{BB962C8B-B14F-4D97-AF65-F5344CB8AC3E}">
        <p14:creationId xmlns:p14="http://schemas.microsoft.com/office/powerpoint/2010/main" val="2568710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r>
              <a:rPr lang="en-US"/>
              <a:t>Around this time of year we get questions about the length of the tests.</a:t>
            </a:r>
          </a:p>
          <a:p>
            <a:r>
              <a:rPr lang="en-US"/>
              <a:t>The WCAS test is the full-length test, the same we used in spring of 2018, 19, 22, and 24.</a:t>
            </a:r>
          </a:p>
          <a:p>
            <a:r>
              <a:rPr lang="en-US"/>
              <a:t>The Smarter Balanced tests us the “Adjusted” blueprint. This is the same blueprint we used in spring 22 and 23, but shorter than the test we used pre-pandemic. The 2015-2019 tests are now called the “full blueprint” </a:t>
            </a:r>
          </a:p>
          <a:p>
            <a:r>
              <a:rPr lang="en-US"/>
              <a:t>This shorter or adjusted blueprint has a computer adaptive test section that is about half the number of questions as that section has in the full blueprint. But the performance task section is the same.</a:t>
            </a:r>
          </a:p>
          <a:p>
            <a:r>
              <a:rPr lang="en-US"/>
              <a:t>I have linked to where those blueprints are located within the slides.</a:t>
            </a:r>
          </a:p>
          <a:p>
            <a:endParaRPr lang="en-US"/>
          </a:p>
          <a:p>
            <a:r>
              <a:rPr lang="en-US">
                <a:hlinkClick r:id="rId3"/>
              </a:rPr>
              <a:t>https://wa.portal.cambiumast.com/resources/wcas-test-design-folder/wcas-test-design</a:t>
            </a:r>
            <a:endParaRPr lang="en-US"/>
          </a:p>
          <a:p>
            <a:r>
              <a:rPr lang="en-US"/>
              <a:t>https://portal.smarterbalanced.org/library/en/elaliteracy-adjusted-blueprint.pdf</a:t>
            </a:r>
          </a:p>
          <a:p>
            <a:r>
              <a:rPr lang="en-US"/>
              <a:t>https://portal.smarterbalanced.org/library/en/mathematics-adjusted-blueprint.pdf</a:t>
            </a:r>
          </a:p>
        </p:txBody>
      </p:sp>
      <p:sp>
        <p:nvSpPr>
          <p:cNvPr id="4" name="Slide Number Placeholder 3"/>
          <p:cNvSpPr>
            <a:spLocks noGrp="1"/>
          </p:cNvSpPr>
          <p:nvPr>
            <p:ph type="sldNum" sz="quarter" idx="5"/>
          </p:nvPr>
        </p:nvSpPr>
        <p:spPr/>
        <p:txBody>
          <a:bodyPr/>
          <a:lstStyle/>
          <a:p>
            <a:fld id="{D66AA3FC-0EAD-4A40-ADBB-E4EE01557051}" type="slidenum">
              <a:rPr lang="en-US" smtClean="0"/>
              <a:t>19</a:t>
            </a:fld>
            <a:endParaRPr lang="en-US"/>
          </a:p>
        </p:txBody>
      </p:sp>
    </p:spTree>
    <p:extLst>
      <p:ext uri="{BB962C8B-B14F-4D97-AF65-F5344CB8AC3E}">
        <p14:creationId xmlns:p14="http://schemas.microsoft.com/office/powerpoint/2010/main" val="898307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Leslie</a:t>
            </a:r>
          </a:p>
          <a:p>
            <a:endParaRPr lang="en-US"/>
          </a:p>
          <a:p>
            <a:pPr defTabSz="931774">
              <a:defRPr/>
            </a:pPr>
            <a:r>
              <a:rPr lang="en-US">
                <a:ea typeface="Calibri" panose="020F0502020204030204" pitchFamily="34" charset="0"/>
                <a:cs typeface="Times New Roman" panose="02020603050405020304" pitchFamily="18" charset="0"/>
              </a:rPr>
              <a:t>The Office of Superintendent of Public Instruction rests on the ancestral territory of the Coast Salish, Squaxin, Cowlitz, and Nisqually people who have stewarded the land  across the generations. OSPI is committed to ongoing partnerships with Tribal governments across Washington, as we work toward the shared goals encompassed in a stronger education for all of our children.  </a:t>
            </a:r>
          </a:p>
          <a:p>
            <a:endParaRPr lang="en-US"/>
          </a:p>
        </p:txBody>
      </p:sp>
      <p:sp>
        <p:nvSpPr>
          <p:cNvPr id="4" name="Slide Number Placeholder 3"/>
          <p:cNvSpPr>
            <a:spLocks noGrp="1"/>
          </p:cNvSpPr>
          <p:nvPr>
            <p:ph type="sldNum" sz="quarter" idx="5"/>
          </p:nvPr>
        </p:nvSpPr>
        <p:spPr/>
        <p:txBody>
          <a:bodyPr/>
          <a:lstStyle/>
          <a:p>
            <a:fld id="{67DB2C7E-EEBC-4C85-AF39-BF40B0D212E7}" type="slidenum">
              <a:rPr lang="en-US" smtClean="0"/>
              <a:t>2</a:t>
            </a:fld>
            <a:endParaRPr lang="en-US"/>
          </a:p>
        </p:txBody>
      </p:sp>
    </p:spTree>
    <p:extLst>
      <p:ext uri="{BB962C8B-B14F-4D97-AF65-F5344CB8AC3E}">
        <p14:creationId xmlns:p14="http://schemas.microsoft.com/office/powerpoint/2010/main" val="2291749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r>
              <a:rPr lang="en-US"/>
              <a:t>The realities of the adjusted blueprint, along with a few other factors, have led us to highly recommend the use of the Math Practice PT.</a:t>
            </a:r>
          </a:p>
          <a:p>
            <a:endParaRPr lang="en-US"/>
          </a:p>
          <a:p>
            <a:r>
              <a:rPr lang="en-US"/>
              <a:t>First, the math practice PT contains almost all the online features available. By that I mean that all the Universal Tools, all the Designated Supports, and most of the Accommodations are available to be tried and used in the math practice PT. </a:t>
            </a:r>
          </a:p>
          <a:p>
            <a:r>
              <a:rPr lang="en-US"/>
              <a:t>Second, The math PT has a stimulus on the left and a collection of items on the right. The stimulus needs to be read in order to answer the questions. This is just like ELA and science. So, for students who’ve tested in previous grades, this is a great refresher of the setup and features. [click]</a:t>
            </a:r>
          </a:p>
          <a:p>
            <a:pPr defTabSz="931774">
              <a:defRPr/>
            </a:pPr>
            <a:r>
              <a:rPr lang="en-US"/>
              <a:t>Third, the testing time for the math PTs is really low. Some students are spending as little as 6 minutes on it. [click]</a:t>
            </a:r>
          </a:p>
          <a:p>
            <a:endParaRPr lang="en-US"/>
          </a:p>
          <a:p>
            <a:pPr defTabSz="931774">
              <a:defRPr/>
            </a:pPr>
            <a:r>
              <a:rPr lang="en-US"/>
              <a:t>Fourth, when we look at the hand-scoring statistics for the short answer questions that are included in the math Performance Tasks, the percent of blank responses are very high. As high as 30% of the responses are blank. You might ask “but, the secure browser makes them answer every question, how can an answer be blank?” The student can put their cursor in the response box and either type dot </a:t>
            </a:r>
            <a:r>
              <a:rPr lang="en-US" err="1"/>
              <a:t>dot</a:t>
            </a:r>
            <a:r>
              <a:rPr lang="en-US"/>
              <a:t> </a:t>
            </a:r>
            <a:r>
              <a:rPr lang="en-US" err="1"/>
              <a:t>dot</a:t>
            </a:r>
            <a:r>
              <a:rPr lang="en-US"/>
              <a:t>, or space </a:t>
            </a:r>
            <a:r>
              <a:rPr lang="en-US" err="1"/>
              <a:t>space</a:t>
            </a:r>
            <a:r>
              <a:rPr lang="en-US"/>
              <a:t> </a:t>
            </a:r>
            <a:r>
              <a:rPr lang="en-US" err="1"/>
              <a:t>space</a:t>
            </a:r>
            <a:r>
              <a:rPr lang="en-US"/>
              <a:t>, and the secure browser will accept that as an answer. When those get to human scorers, the responses get marked as “blank” and earn zero points.  In my experience with handscoring statistics, blank rates this high tell us a few things…one of the clearest is that students are NOT familiar with this type of question and don’t know how to go about solving it. That also contributes to the small amount of time they are spending on the PT. Students could greatly benefit from their teacher showing them the math practice PT on a screen and working through it as a class or in small groups. [click]</a:t>
            </a:r>
          </a:p>
          <a:p>
            <a:endParaRPr lang="en-US"/>
          </a:p>
          <a:p>
            <a:r>
              <a:rPr lang="en-US"/>
              <a:t>Now let’s put that together with the information about the adjusted blueprint. If the CAT has about 20 questions, and the PT has about 6 questions, the PT contributes about 23% of the items used to calculate the student’s overall score. </a:t>
            </a:r>
          </a:p>
          <a:p>
            <a:r>
              <a:rPr lang="en-US"/>
              <a:t>If we could get more students familiar with approaching math situations like those presented in the performance task, we might see some increases in time spent on the PT, some reductions in blank responses, and some improvement in overall scores.</a:t>
            </a:r>
          </a:p>
          <a:p>
            <a:r>
              <a:rPr lang="en-US"/>
              <a:t>My final thought about this: students should be engaging with multi-step </a:t>
            </a:r>
            <a:r>
              <a:rPr lang="en-US" err="1"/>
              <a:t>mathy</a:t>
            </a:r>
            <a:r>
              <a:rPr lang="en-US"/>
              <a:t> situations in more that just the summative test. I hope that educators will be inspired by the situations in the math PTs and look for additional ways to engage students in putting math into practice in the real world. </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20</a:t>
            </a:fld>
            <a:endParaRPr lang="en-US"/>
          </a:p>
        </p:txBody>
      </p:sp>
    </p:spTree>
    <p:extLst>
      <p:ext uri="{BB962C8B-B14F-4D97-AF65-F5344CB8AC3E}">
        <p14:creationId xmlns:p14="http://schemas.microsoft.com/office/powerpoint/2010/main" val="859487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r>
              <a:rPr lang="en-US"/>
              <a:t>A few other thoughts about test preparation.</a:t>
            </a:r>
          </a:p>
          <a:p>
            <a:r>
              <a:rPr lang="en-US"/>
              <a:t>Choose the method/preparation tool that best matches your purpose.</a:t>
            </a:r>
          </a:p>
          <a:p>
            <a:endParaRPr lang="en-US"/>
          </a:p>
          <a:p>
            <a:r>
              <a:rPr lang="en-US"/>
              <a:t>A really quick tool that can be used to remind students of how various item types function is AVA. An Interim Comprehensive Assessment will have the most variety of item types, and questions can be skipped in AVA of you’ve already discussed that item type. </a:t>
            </a:r>
          </a:p>
          <a:p>
            <a:pPr defTabSz="931774">
              <a:defRPr/>
            </a:pPr>
            <a:endParaRPr lang="en-US"/>
          </a:p>
          <a:p>
            <a:pPr defTabSz="931774">
              <a:defRPr/>
            </a:pPr>
            <a:r>
              <a:rPr lang="en-US"/>
              <a:t>If the goal is to have students practice the login steps for the secure browser, teachers can use the TA Practice Interface to set up a training or practice test. Using the TA Practice Interface can also help avoid mistakenly giving the summative test.</a:t>
            </a:r>
          </a:p>
          <a:p>
            <a:pPr defTabSz="931774">
              <a:defRPr/>
            </a:pPr>
            <a:endParaRPr lang="en-US"/>
          </a:p>
          <a:p>
            <a:pPr defTabSz="931774">
              <a:defRPr/>
            </a:pPr>
            <a:r>
              <a:rPr lang="en-US"/>
              <a:t>If students are in grades 5, 8, or 11, we also highly recommend that they do the WCAS training test. Like the math PT, all of the Universal Tools and Designated Supports will be available, as well as most Accommodations. The locking items in the WCAS are unique to the WCAS, so students need to know how those function.  </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21</a:t>
            </a:fld>
            <a:endParaRPr lang="en-US"/>
          </a:p>
        </p:txBody>
      </p:sp>
    </p:spTree>
    <p:extLst>
      <p:ext uri="{BB962C8B-B14F-4D97-AF65-F5344CB8AC3E}">
        <p14:creationId xmlns:p14="http://schemas.microsoft.com/office/powerpoint/2010/main" val="3076914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Presenter: Kara</a:t>
            </a:r>
          </a:p>
          <a:p>
            <a:endParaRPr lang="en-US"/>
          </a:p>
          <a:p>
            <a:r>
              <a:rPr lang="en-US"/>
              <a:t>There are lots of systems and assessments available to help prepare students for tests. I’ve put a few things to remember about each of them on the screen. </a:t>
            </a:r>
          </a:p>
        </p:txBody>
      </p:sp>
      <p:sp>
        <p:nvSpPr>
          <p:cNvPr id="4" name="Slide Number Placeholder 3"/>
          <p:cNvSpPr>
            <a:spLocks noGrp="1"/>
          </p:cNvSpPr>
          <p:nvPr>
            <p:ph type="sldNum" sz="quarter" idx="5"/>
          </p:nvPr>
        </p:nvSpPr>
        <p:spPr/>
        <p:txBody>
          <a:bodyPr/>
          <a:lstStyle/>
          <a:p>
            <a:fld id="{D66AA3FC-0EAD-4A40-ADBB-E4EE01557051}" type="slidenum">
              <a:rPr lang="en-US" smtClean="0"/>
              <a:t>22</a:t>
            </a:fld>
            <a:endParaRPr lang="en-US"/>
          </a:p>
        </p:txBody>
      </p:sp>
    </p:spTree>
    <p:extLst>
      <p:ext uri="{BB962C8B-B14F-4D97-AF65-F5344CB8AC3E}">
        <p14:creationId xmlns:p14="http://schemas.microsoft.com/office/powerpoint/2010/main" val="1706285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pPr defTabSz="931774">
              <a:defRPr/>
            </a:pPr>
            <a:r>
              <a:rPr lang="en-US"/>
              <a:t>Lastly, </a:t>
            </a:r>
          </a:p>
          <a:p>
            <a:pPr defTabSz="931774">
              <a:defRPr/>
            </a:pPr>
            <a:r>
              <a:rPr lang="en-US"/>
              <a:t>Please avoid over-testing. We track interim usage over time and always see a huge use of interims in April and May. Please encourage educators to be thoughtful about the use of interims after spring break—will you actually have time to deliver more instruction to improve student learning if you give an ICA this week and the summative test next week?</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23</a:t>
            </a:fld>
            <a:endParaRPr lang="en-US"/>
          </a:p>
        </p:txBody>
      </p:sp>
    </p:spTree>
    <p:extLst>
      <p:ext uri="{BB962C8B-B14F-4D97-AF65-F5344CB8AC3E}">
        <p14:creationId xmlns:p14="http://schemas.microsoft.com/office/powerpoint/2010/main" val="1214461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Toni</a:t>
            </a:r>
          </a:p>
          <a:p>
            <a:endParaRPr lang="en-US"/>
          </a:p>
          <a:p>
            <a:r>
              <a:rPr lang="en-US"/>
              <a:t>It’s coming to the time of year when the #1 request we hear for SRS, the Smarter Reporting System, either in comments or emails directly to us, or through the Cambium help desk, is your wish that the rosters in TIDE would automatically become the Assigned Student Groups in SRS. We have heard this request many, many…many times and in many ways over the last 3 years. We want you to know that we do hear this request. We are VERY aware of the desire for this change.</a:t>
            </a:r>
          </a:p>
          <a:p>
            <a:r>
              <a:rPr lang="en-US"/>
              <a:t> </a:t>
            </a:r>
          </a:p>
          <a:p>
            <a:r>
              <a:rPr lang="en-US"/>
              <a:t>But there is nothing we can do to change the answer… [click] TIDE does not talk to the SRS.</a:t>
            </a:r>
          </a:p>
        </p:txBody>
      </p:sp>
      <p:sp>
        <p:nvSpPr>
          <p:cNvPr id="4" name="Slide Number Placeholder 3"/>
          <p:cNvSpPr>
            <a:spLocks noGrp="1"/>
          </p:cNvSpPr>
          <p:nvPr>
            <p:ph type="sldNum" sz="quarter" idx="5"/>
          </p:nvPr>
        </p:nvSpPr>
        <p:spPr/>
        <p:txBody>
          <a:bodyPr/>
          <a:lstStyle/>
          <a:p>
            <a:fld id="{D66AA3FC-0EAD-4A40-ADBB-E4EE01557051}" type="slidenum">
              <a:rPr lang="en-US" smtClean="0"/>
              <a:t>24</a:t>
            </a:fld>
            <a:endParaRPr lang="en-US"/>
          </a:p>
        </p:txBody>
      </p:sp>
    </p:spTree>
    <p:extLst>
      <p:ext uri="{BB962C8B-B14F-4D97-AF65-F5344CB8AC3E}">
        <p14:creationId xmlns:p14="http://schemas.microsoft.com/office/powerpoint/2010/main" val="3161418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Toni</a:t>
            </a:r>
          </a:p>
          <a:p>
            <a:endParaRPr lang="en-US"/>
          </a:p>
          <a:p>
            <a:r>
              <a:rPr lang="en-US"/>
              <a:t>There are multiple reasons for this.</a:t>
            </a:r>
          </a:p>
          <a:p>
            <a:endParaRPr lang="en-US"/>
          </a:p>
          <a:p>
            <a:r>
              <a:rPr lang="en-US"/>
              <a:t>TIDE and SRS are systems built by two different companies at different times for different purposes. </a:t>
            </a:r>
          </a:p>
          <a:p>
            <a:r>
              <a:rPr lang="en-US"/>
              <a:t>Because of these core, foundation differences, that leads to the two systems not actually talking to each other directly such that TIDE—specifically, in this case, the rosters—doesn’t actually “talk” to SRS, but rather it’s a different Cambium systems that has scoring information that’s transferring a file to SRS to show results. </a:t>
            </a:r>
          </a:p>
          <a:p>
            <a:r>
              <a:rPr lang="en-US"/>
              <a:t>That file isn’t coming from TIDE so can’t carry information from TIDE to SRS. Further, that file transfer doesn’t have and can’t have roster information because SRS wasn’t designed to get student group information from it, just test result information. </a:t>
            </a:r>
          </a:p>
          <a:p>
            <a:r>
              <a:rPr lang="en-US"/>
              <a:t>As an aside, this is because SRS was not designed as an accountability data system, so isn’t an accountability system, so doesn’t have that ground-level structure to get student groups from any other system. This, ultimately, ends up with why the only way to get student groups into SRS is through the upload process.</a:t>
            </a:r>
          </a:p>
        </p:txBody>
      </p:sp>
      <p:sp>
        <p:nvSpPr>
          <p:cNvPr id="4" name="Slide Number Placeholder 3"/>
          <p:cNvSpPr>
            <a:spLocks noGrp="1"/>
          </p:cNvSpPr>
          <p:nvPr>
            <p:ph type="sldNum" sz="quarter" idx="5"/>
          </p:nvPr>
        </p:nvSpPr>
        <p:spPr/>
        <p:txBody>
          <a:bodyPr/>
          <a:lstStyle/>
          <a:p>
            <a:fld id="{D66AA3FC-0EAD-4A40-ADBB-E4EE01557051}" type="slidenum">
              <a:rPr lang="en-US" smtClean="0"/>
              <a:t>25</a:t>
            </a:fld>
            <a:endParaRPr lang="en-US"/>
          </a:p>
        </p:txBody>
      </p:sp>
    </p:spTree>
    <p:extLst>
      <p:ext uri="{BB962C8B-B14F-4D97-AF65-F5344CB8AC3E}">
        <p14:creationId xmlns:p14="http://schemas.microsoft.com/office/powerpoint/2010/main" val="1237849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Toni</a:t>
            </a:r>
          </a:p>
          <a:p>
            <a:endParaRPr lang="en-US"/>
          </a:p>
          <a:p>
            <a:r>
              <a:rPr lang="en-US"/>
              <a:t>So for these reasons, the TIDE rosters aren’t compatible and won’t ever flow or go automatically into SRS to create student groups; that’s not a goal that we can achieve. And, with the current contracts we have for test administration and score reporting, that will be our reality until at least through Spring 2024.</a:t>
            </a:r>
          </a:p>
        </p:txBody>
      </p:sp>
      <p:sp>
        <p:nvSpPr>
          <p:cNvPr id="4" name="Slide Number Placeholder 3"/>
          <p:cNvSpPr>
            <a:spLocks noGrp="1"/>
          </p:cNvSpPr>
          <p:nvPr>
            <p:ph type="sldNum" sz="quarter" idx="5"/>
          </p:nvPr>
        </p:nvSpPr>
        <p:spPr/>
        <p:txBody>
          <a:bodyPr/>
          <a:lstStyle/>
          <a:p>
            <a:fld id="{D66AA3FC-0EAD-4A40-ADBB-E4EE01557051}" type="slidenum">
              <a:rPr lang="en-US" smtClean="0"/>
              <a:t>26</a:t>
            </a:fld>
            <a:endParaRPr lang="en-US"/>
          </a:p>
        </p:txBody>
      </p:sp>
    </p:spTree>
    <p:extLst>
      <p:ext uri="{BB962C8B-B14F-4D97-AF65-F5344CB8AC3E}">
        <p14:creationId xmlns:p14="http://schemas.microsoft.com/office/powerpoint/2010/main" val="1332778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Toni</a:t>
            </a:r>
          </a:p>
          <a:p>
            <a:endParaRPr lang="en-US"/>
          </a:p>
          <a:p>
            <a:r>
              <a:rPr lang="en-US"/>
              <a:t>And while there will never be an automatic solution of getting student groups in SRS, I do want to acknowledge that Cambium has done several things to help leverage the work done with TIDE rosters to start the file needed for SRS.</a:t>
            </a:r>
          </a:p>
          <a:p>
            <a:endParaRPr lang="en-US"/>
          </a:p>
          <a:p>
            <a:r>
              <a:rPr lang="en-US"/>
              <a:t>First, they made it possible to export rosters from TIDE. As described in the SRS introductory guide, this export can reduce the time and effort for manually entering information into the SRS group upload file and also help in troubleshooting some common errors that crop up with a manual approach.</a:t>
            </a:r>
          </a:p>
          <a:p>
            <a:endParaRPr lang="en-US"/>
          </a:p>
          <a:p>
            <a:r>
              <a:rPr lang="en-US"/>
              <a:t>Last year, they added the TAs email address to the export file. This is very useful in making sure that the TA email is correct in the file uploaded to SRS. This alone can significantly cut down on one of the most common errors preventing teachers from seeing their student’s results: mistakes in entering the teacher’s email into the SRS upload file.</a:t>
            </a:r>
          </a:p>
        </p:txBody>
      </p:sp>
      <p:sp>
        <p:nvSpPr>
          <p:cNvPr id="4" name="Slide Number Placeholder 3"/>
          <p:cNvSpPr>
            <a:spLocks noGrp="1"/>
          </p:cNvSpPr>
          <p:nvPr>
            <p:ph type="sldNum" sz="quarter" idx="5"/>
          </p:nvPr>
        </p:nvSpPr>
        <p:spPr/>
        <p:txBody>
          <a:bodyPr/>
          <a:lstStyle/>
          <a:p>
            <a:fld id="{D66AA3FC-0EAD-4A40-ADBB-E4EE01557051}" type="slidenum">
              <a:rPr lang="en-US" smtClean="0"/>
              <a:t>27</a:t>
            </a:fld>
            <a:endParaRPr lang="en-US"/>
          </a:p>
        </p:txBody>
      </p:sp>
    </p:spTree>
    <p:extLst>
      <p:ext uri="{BB962C8B-B14F-4D97-AF65-F5344CB8AC3E}">
        <p14:creationId xmlns:p14="http://schemas.microsoft.com/office/powerpoint/2010/main" val="3649906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Toni</a:t>
            </a:r>
          </a:p>
          <a:p>
            <a:endParaRPr lang="en-US"/>
          </a:p>
          <a:p>
            <a:r>
              <a:rPr lang="en-US"/>
              <a:t>Here are the sections of the SRS Introductory Guide document.</a:t>
            </a:r>
          </a:p>
          <a:p>
            <a:endParaRPr lang="en-US"/>
          </a:p>
          <a:p>
            <a:r>
              <a:rPr lang="en-US" b="1"/>
              <a:t>Introduction</a:t>
            </a:r>
            <a:r>
              <a:rPr lang="en-US"/>
              <a:t> contains: the login process, which users have access to which things in the system, and how to navigate</a:t>
            </a:r>
          </a:p>
          <a:p>
            <a:endParaRPr lang="en-US"/>
          </a:p>
          <a:p>
            <a:r>
              <a:rPr lang="en-US" b="1"/>
              <a:t>Assigning Student Groups to Teachers </a:t>
            </a:r>
            <a:r>
              <a:rPr lang="en-US" b="0"/>
              <a:t>contains: </a:t>
            </a:r>
            <a:r>
              <a:rPr lang="en-US"/>
              <a:t>student group creation with detailed steps and examples of correct formatting, how to start with rosters that you already created in TIDE, how to assign a group to more than one educator, how to edit an existing group, and common errors in student group uploads.</a:t>
            </a:r>
          </a:p>
          <a:p>
            <a:endParaRPr lang="en-US"/>
          </a:p>
          <a:p>
            <a:r>
              <a:rPr lang="en-US" b="1"/>
              <a:t>Viewing Student Results </a:t>
            </a:r>
            <a:r>
              <a:rPr lang="en-US" b="0"/>
              <a:t>contains:</a:t>
            </a:r>
            <a:r>
              <a:rPr lang="en-US" b="1"/>
              <a:t> </a:t>
            </a:r>
            <a:r>
              <a:rPr lang="en-US"/>
              <a:t>detailed steps for TAs viewing results by assigned groups, as well as detailed steps for school coordinators and district level users to view results by grade level for the whole school;</a:t>
            </a:r>
          </a:p>
          <a:p>
            <a:endParaRPr lang="en-US"/>
          </a:p>
          <a:p>
            <a:r>
              <a:rPr lang="en-US" b="1"/>
              <a:t>Troubleshooting </a:t>
            </a:r>
            <a:r>
              <a:rPr lang="en-US" b="0"/>
              <a:t>contains: </a:t>
            </a:r>
            <a:r>
              <a:rPr lang="en-US"/>
              <a:t>questions to ask and steps to go through if a user can’t see test results for a particular student.</a:t>
            </a:r>
          </a:p>
          <a:p>
            <a:endParaRPr lang="en-US"/>
          </a:p>
          <a:p>
            <a:r>
              <a:rPr lang="en-US" b="1"/>
              <a:t>Frequently Asked Questions: </a:t>
            </a:r>
            <a:r>
              <a:rPr lang="en-US"/>
              <a:t>this section was revised this fall to reflect the questions we got the most last year. </a:t>
            </a:r>
          </a:p>
          <a:p>
            <a:endParaRPr lang="en-US"/>
          </a:p>
          <a:p>
            <a:r>
              <a:rPr lang="en-US"/>
              <a:t>Please consult this document before you contact the Cambium Helpdesk for help with the SRS.</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28</a:t>
            </a:fld>
            <a:endParaRPr lang="en-US"/>
          </a:p>
        </p:txBody>
      </p:sp>
    </p:spTree>
    <p:extLst>
      <p:ext uri="{BB962C8B-B14F-4D97-AF65-F5344CB8AC3E}">
        <p14:creationId xmlns:p14="http://schemas.microsoft.com/office/powerpoint/2010/main" val="2804158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Toni</a:t>
            </a:r>
          </a:p>
          <a:p>
            <a:endParaRPr lang="en-US"/>
          </a:p>
          <a:p>
            <a:r>
              <a:rPr lang="en-US"/>
              <a:t>The Cambium Help Desk has worked throughout these past few years with SRS to troubleshoot errors and issues preventing folks from seeing student test results and have provided these helpful tips for some the more common issues types. The first type, shown here, is related to the file upload itself.</a:t>
            </a:r>
          </a:p>
          <a:p>
            <a:endParaRPr lang="en-US"/>
          </a:p>
          <a:p>
            <a:pPr defTabSz="931774">
              <a:defRPr/>
            </a:pPr>
            <a:r>
              <a:rPr lang="en-US"/>
              <a:t>Most of these are described in the SRS introductory guide, so I won’t read them but I want to draw attention to a couple.</a:t>
            </a:r>
          </a:p>
          <a:p>
            <a:pPr defTabSz="931774">
              <a:defRPr/>
            </a:pPr>
            <a:endParaRPr lang="en-US"/>
          </a:p>
          <a:p>
            <a:pPr defTabSz="931774">
              <a:defRPr/>
            </a:pPr>
            <a:r>
              <a:rPr lang="en-US"/>
              <a:t>Let’s look at the 5th one: </a:t>
            </a:r>
            <a:r>
              <a:rPr lang="en-US">
                <a:solidFill>
                  <a:srgbClr val="000000"/>
                </a:solidFill>
                <a:ea typeface="Times New Roman" panose="02020603050405020304" pitchFamily="18" charset="0"/>
                <a:cs typeface="Times New Roman" panose="02020603050405020304" pitchFamily="18" charset="0"/>
              </a:rPr>
              <a:t>Open the file in Notepad instead of Excel to have a closer look at the csv file for any anomalies. By anomalies, we mean extra spaces in the data, or a bunch of zeros in front of student SSIDs. These will not be noticeable if the file is opened in Excel but will be very quickly and easily visible if you open the file in Notepad. Often we see commas in rows or columns that don’t have any visible data in them in Excel—deleting these rows or columns is usually the solution.</a:t>
            </a:r>
          </a:p>
          <a:p>
            <a:pPr defTabSz="931774">
              <a:defRPr/>
            </a:pPr>
            <a:endParaRPr lang="en-US">
              <a:solidFill>
                <a:srgbClr val="000000"/>
              </a:solidFill>
              <a:cs typeface="Times New Roman" panose="02020603050405020304" pitchFamily="18" charset="0"/>
            </a:endParaRPr>
          </a:p>
          <a:p>
            <a:pPr defTabSz="931774">
              <a:defRPr/>
            </a:pPr>
            <a:r>
              <a:rPr lang="en-US"/>
              <a:t>The other is the last tip: </a:t>
            </a:r>
            <a:r>
              <a:rPr lang="en-US">
                <a:solidFill>
                  <a:srgbClr val="000000"/>
                </a:solidFill>
              </a:rPr>
              <a:t>When getting “Bad Data” error in SRS, click on the File Name to see what row has an error</a:t>
            </a:r>
            <a:r>
              <a:rPr lang="en-US"/>
              <a:t>. Many of the error messages for “Bad Data” provide information about the specific row number or rows that have errors that’s preventing student group files from being uploaded. To see this detailed information, click on the File name from the screen where you get the “Bad Data” error and look for what row SRS has identified with the error. That can help narrow your search and reduce time in making corrections to the file.</a:t>
            </a:r>
          </a:p>
        </p:txBody>
      </p:sp>
      <p:sp>
        <p:nvSpPr>
          <p:cNvPr id="4" name="Slide Number Placeholder 3"/>
          <p:cNvSpPr>
            <a:spLocks noGrp="1"/>
          </p:cNvSpPr>
          <p:nvPr>
            <p:ph type="sldNum" sz="quarter" idx="5"/>
          </p:nvPr>
        </p:nvSpPr>
        <p:spPr/>
        <p:txBody>
          <a:bodyPr/>
          <a:lstStyle/>
          <a:p>
            <a:fld id="{D66AA3FC-0EAD-4A40-ADBB-E4EE01557051}" type="slidenum">
              <a:rPr lang="en-US" smtClean="0"/>
              <a:t>29</a:t>
            </a:fld>
            <a:endParaRPr lang="en-US"/>
          </a:p>
        </p:txBody>
      </p:sp>
    </p:spTree>
    <p:extLst>
      <p:ext uri="{BB962C8B-B14F-4D97-AF65-F5344CB8AC3E}">
        <p14:creationId xmlns:p14="http://schemas.microsoft.com/office/powerpoint/2010/main" val="2136009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OSPI recognizes historical and ongoing injustice and hate targeted towards individuals and groups based on their race, culture, religion, gender and gender identify, sexual orientation disability and nationality.</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a:t>
            </a:fld>
            <a:endParaRPr lang="en-US"/>
          </a:p>
        </p:txBody>
      </p:sp>
    </p:spTree>
    <p:extLst>
      <p:ext uri="{BB962C8B-B14F-4D97-AF65-F5344CB8AC3E}">
        <p14:creationId xmlns:p14="http://schemas.microsoft.com/office/powerpoint/2010/main" val="3226107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E3689-88C0-E5D0-A9AD-9900C04A5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7A9DA-2E2F-E048-14EA-3F8D73A6F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0038C8-1F36-0F3F-FE69-973BF915F2F8}"/>
              </a:ext>
            </a:extLst>
          </p:cNvPr>
          <p:cNvSpPr>
            <a:spLocks noGrp="1"/>
          </p:cNvSpPr>
          <p:nvPr>
            <p:ph type="body" idx="1"/>
          </p:nvPr>
        </p:nvSpPr>
        <p:spPr/>
        <p:txBody>
          <a:bodyPr/>
          <a:lstStyle/>
          <a:p>
            <a:r>
              <a:rPr lang="en-US"/>
              <a:t>Presenter: Toni</a:t>
            </a:r>
          </a:p>
          <a:p>
            <a:endParaRPr lang="en-US"/>
          </a:p>
          <a:p>
            <a:r>
              <a:rPr lang="en-US"/>
              <a:t>Of special note, we learned last month that the SRS does not count the header row when telling you which row number has the error. When the screen says the error is in row 21, look in row 22 of your Excel file.</a:t>
            </a:r>
          </a:p>
        </p:txBody>
      </p:sp>
      <p:sp>
        <p:nvSpPr>
          <p:cNvPr id="4" name="Slide Number Placeholder 3">
            <a:extLst>
              <a:ext uri="{FF2B5EF4-FFF2-40B4-BE49-F238E27FC236}">
                <a16:creationId xmlns:a16="http://schemas.microsoft.com/office/drawing/2014/main" id="{2B06BDBF-A850-D588-53D1-EBE30BD5CE2E}"/>
              </a:ext>
            </a:extLst>
          </p:cNvPr>
          <p:cNvSpPr>
            <a:spLocks noGrp="1"/>
          </p:cNvSpPr>
          <p:nvPr>
            <p:ph type="sldNum" sz="quarter" idx="5"/>
          </p:nvPr>
        </p:nvSpPr>
        <p:spPr/>
        <p:txBody>
          <a:bodyPr/>
          <a:lstStyle/>
          <a:p>
            <a:fld id="{D66AA3FC-0EAD-4A40-ADBB-E4EE01557051}" type="slidenum">
              <a:rPr lang="en-US" smtClean="0"/>
              <a:t>30</a:t>
            </a:fld>
            <a:endParaRPr lang="en-US"/>
          </a:p>
        </p:txBody>
      </p:sp>
    </p:spTree>
    <p:extLst>
      <p:ext uri="{BB962C8B-B14F-4D97-AF65-F5344CB8AC3E}">
        <p14:creationId xmlns:p14="http://schemas.microsoft.com/office/powerpoint/2010/main" val="1988867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Toni</a:t>
            </a:r>
          </a:p>
          <a:p>
            <a:endParaRPr lang="en-US"/>
          </a:p>
          <a:p>
            <a:r>
              <a:rPr lang="en-US"/>
              <a:t>The next issue type is around a specific TA not being able to see results. Again, I’ll just highlight one for today, and it’s the second one: </a:t>
            </a:r>
            <a:r>
              <a:rPr lang="en-US">
                <a:solidFill>
                  <a:srgbClr val="000000"/>
                </a:solidFill>
                <a:ea typeface="Times New Roman" panose="02020603050405020304" pitchFamily="18" charset="0"/>
                <a:cs typeface="Times New Roman" panose="02020603050405020304" pitchFamily="18" charset="0"/>
              </a:rPr>
              <a:t>Make sure the TA email address is correct in the upload file. In the Introductory guide this is FAQ #2, and page 14, Troubleshooting, has steps to go through if the email is correct.</a:t>
            </a:r>
          </a:p>
          <a:p>
            <a:endParaRPr lang="en-US">
              <a:solidFill>
                <a:srgbClr val="000000"/>
              </a:solidFill>
              <a:cs typeface="Times New Roman" panose="02020603050405020304" pitchFamily="18" charset="0"/>
            </a:endParaRPr>
          </a:p>
          <a:p>
            <a:r>
              <a:rPr lang="en-US">
                <a:solidFill>
                  <a:srgbClr val="000000"/>
                </a:solidFill>
                <a:cs typeface="Times New Roman" panose="02020603050405020304" pitchFamily="18" charset="0"/>
              </a:rPr>
              <a:t>The last one—is the student dual enrolled in TIDE—is a little more tricky. If the student is dual enrolled in TIDE at the time of testing, the school with the most recent TIDE enrollment will be the school that the score shows up for in SRS. Some of these are legitimate dual-enrollment, and some are students who were expected in one district but actually enrolled in another. If it is legitimate dual-enrollment, including the student in a fresh upload of their student groups will enable the TA to see their scores. This is also FAQ #3.</a:t>
            </a:r>
          </a:p>
          <a:p>
            <a:endParaRPr lang="en-US">
              <a:solidFill>
                <a:srgbClr val="000000"/>
              </a:solidFill>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66AA3FC-0EAD-4A40-ADBB-E4EE01557051}" type="slidenum">
              <a:rPr lang="en-US" smtClean="0"/>
              <a:t>31</a:t>
            </a:fld>
            <a:endParaRPr lang="en-US"/>
          </a:p>
        </p:txBody>
      </p:sp>
    </p:spTree>
    <p:extLst>
      <p:ext uri="{BB962C8B-B14F-4D97-AF65-F5344CB8AC3E}">
        <p14:creationId xmlns:p14="http://schemas.microsoft.com/office/powerpoint/2010/main" val="2496482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Presenter: Toni</a:t>
            </a:r>
          </a:p>
          <a:p>
            <a:endParaRPr lang="en-US"/>
          </a:p>
          <a:p>
            <a:r>
              <a:rPr lang="en-US"/>
              <a:t>There is a series of videos to help your and your staff learn about the SRS. Now would be a great time to refresh your memory. </a:t>
            </a:r>
          </a:p>
          <a:p>
            <a:endParaRPr lang="en-US"/>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Groups </a:t>
            </a:r>
            <a:r>
              <a:rPr lang="en-US" sz="1800" u="sng">
                <a:solidFill>
                  <a:srgbClr val="0563C1"/>
                </a:solidFill>
                <a:latin typeface="Segoe UI" panose="020B0502040204020203" pitchFamily="34" charset="0"/>
                <a:ea typeface="Calibri" panose="020F0502020204030204" pitchFamily="34" charset="0"/>
                <a:cs typeface="Times New Roman" panose="02020603050405020304" pitchFamily="18" charset="0"/>
                <a:hlinkClick r:id="rId3"/>
              </a:rPr>
              <a:t>https://www.youtube.com/watch?v=-FYIgEhP6AM</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TA summative groups </a:t>
            </a:r>
            <a:r>
              <a:rPr lang="en-US" sz="180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https://www.youtube.com/watch?v=5C6UqY1Rt3o</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DC SC summative school </a:t>
            </a:r>
            <a:r>
              <a:rPr lang="en-US" sz="1800" u="sng">
                <a:solidFill>
                  <a:srgbClr val="0563C1"/>
                </a:solidFill>
                <a:latin typeface="Segoe UI" panose="020B0502040204020203" pitchFamily="34" charset="0"/>
                <a:ea typeface="Calibri" panose="020F0502020204030204" pitchFamily="34" charset="0"/>
                <a:cs typeface="Times New Roman" panose="02020603050405020304" pitchFamily="18" charset="0"/>
                <a:hlinkClick r:id="rId5"/>
              </a:rPr>
              <a:t>https://www.youtube.com/watch?v=P5ZCRGQfV6o</a:t>
            </a: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31774">
              <a:lnSpc>
                <a:spcPct val="107000"/>
              </a:lnSpc>
              <a:spcAft>
                <a:spcPts val="815"/>
              </a:spcAft>
              <a:defRPr/>
            </a:pPr>
            <a:r>
              <a:rPr lang="en-US" sz="1800">
                <a:latin typeface="Calibri" panose="020F0502020204030204" pitchFamily="34" charset="0"/>
                <a:ea typeface="Calibri" panose="020F0502020204030204" pitchFamily="34" charset="0"/>
                <a:cs typeface="Times New Roman" panose="02020603050405020304" pitchFamily="18" charset="0"/>
              </a:rPr>
              <a:t>TA interims, </a:t>
            </a:r>
            <a:r>
              <a:rPr lang="en-US" sz="1800" u="sng">
                <a:solidFill>
                  <a:srgbClr val="0563C1"/>
                </a:solidFill>
                <a:latin typeface="Segoe UI" panose="020B0502040204020203" pitchFamily="34" charset="0"/>
                <a:ea typeface="Calibri" panose="020F0502020204030204" pitchFamily="34" charset="0"/>
                <a:hlinkClick r:id="rId6"/>
              </a:rPr>
              <a:t>https://www.youtube.com/watch?v=AMVwJhqp3Iw</a:t>
            </a:r>
            <a:endParaRPr lang="en-US" sz="1800">
              <a:latin typeface="Calibri" panose="020F0502020204030204" pitchFamily="34" charset="0"/>
              <a:ea typeface="Calibri" panose="020F0502020204030204" pitchFamily="34" charset="0"/>
            </a:endParaRPr>
          </a:p>
          <a:p>
            <a:pPr>
              <a:lnSpc>
                <a:spcPct val="107000"/>
              </a:lnSpc>
              <a:spcAft>
                <a:spcPts val="815"/>
              </a:spcAft>
            </a:pPr>
            <a:r>
              <a:rPr lang="en-US" sz="1800">
                <a:latin typeface="Calibri" panose="020F0502020204030204" pitchFamily="34" charset="0"/>
                <a:ea typeface="Calibri" panose="020F0502020204030204" pitchFamily="34" charset="0"/>
                <a:cs typeface="Times New Roman" panose="02020603050405020304" pitchFamily="18" charset="0"/>
              </a:rPr>
              <a:t>Custom Aggregate Reports, </a:t>
            </a:r>
            <a:r>
              <a:rPr lang="en-US" sz="180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https://www.youtube.com/watch?v=ZJh_92aCOCQ</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defTabSz="931774">
              <a:defRPr/>
            </a:pPr>
            <a:fld id="{D66AA3FC-0EAD-4A40-ADBB-E4EE01557051}" type="slidenum">
              <a:rPr lang="en-US">
                <a:solidFill>
                  <a:prstClr val="black"/>
                </a:solidFill>
                <a:latin typeface="Calibri" panose="020F0502020204030204"/>
              </a:rPr>
              <a:pPr defTabSz="931774">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3444220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r>
              <a:rPr lang="en-US"/>
              <a:t>Last year we gave you a new direction for you to help reduce FERPA violations.</a:t>
            </a:r>
          </a:p>
          <a:p>
            <a:endParaRPr lang="en-US"/>
          </a:p>
          <a:p>
            <a:r>
              <a:rPr lang="en-US"/>
              <a:t>Please do not include previously enrolled students in new student group uploads. Yes, we know that previously we said you could leave students in the group if they had left your school, and that made it easy to just add newly enrolled students to the bottom of the list and upload it again. Now we are asking you please to remove students who are no longer enrolled in your school from student groups.</a:t>
            </a:r>
          </a:p>
          <a:p>
            <a:endParaRPr lang="en-US"/>
          </a:p>
          <a:p>
            <a:r>
              <a:rPr lang="en-US"/>
              <a:t>There are two data points that tell SRS that a student moved: a test record comes from Cambium with a school listed OR a Student Group upload file has the student included. Remember, SRS doesn’t talk to TIDE, so it’s not validating against any changes in TIDE.</a:t>
            </a:r>
          </a:p>
          <a:p>
            <a:endParaRPr lang="en-US"/>
          </a:p>
          <a:p>
            <a:r>
              <a:rPr lang="en-US"/>
              <a:t>The problem is that including previously enrolled students in your groups can cause those scores to be available to teachers and staff who should not see them.</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33</a:t>
            </a:fld>
            <a:endParaRPr lang="en-US"/>
          </a:p>
        </p:txBody>
      </p:sp>
    </p:spTree>
    <p:extLst>
      <p:ext uri="{BB962C8B-B14F-4D97-AF65-F5344CB8AC3E}">
        <p14:creationId xmlns:p14="http://schemas.microsoft.com/office/powerpoint/2010/main" val="3126436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r>
              <a:rPr lang="en-US"/>
              <a:t>Here’s the scenario that causes problems [Fictional student but with real districts to keep it concrete].</a:t>
            </a:r>
          </a:p>
          <a:p>
            <a:r>
              <a:rPr lang="en-US"/>
              <a:t>Timmy starts the school year in Auburn and moves to Kent in November. </a:t>
            </a:r>
          </a:p>
          <a:p>
            <a:r>
              <a:rPr lang="en-US"/>
              <a:t>Auburn does lots of interim testing over the winter and keeps including Timmy in their student group uploads. Since Timmy isn’t there to test, and his school in Kent isn’t doing interims, Timmy’s name doesn’t show up when anyone is looking at interim scores. Not a problem so far.</a:t>
            </a:r>
          </a:p>
          <a:p>
            <a:r>
              <a:rPr lang="en-US"/>
              <a:t>Then, Timmy takes his summative ELA and math tests at Kent school in April. The test record says that he’s at the school in Kent, so SRS puts his scores in the Kent school so the principal and the DAC see Timmy’s scores. Kent uploaded student groups to SRS right after they finished testing, so Timmy’s teacher can also see his score. All is good.</a:t>
            </a:r>
          </a:p>
          <a:p>
            <a:r>
              <a:rPr lang="en-US"/>
              <a:t>Then, Auburn does their start of the month upload of student groups for May, and Timmy is still included in their groups. This tells the SRS that Timmy moved to Auburn, so Timmy’s ELA and math scores now show up for the school in Auburn, and the teacher who hasn’t seen Timmy since November now sees Timmy’s ELA and math scores. The principal and DAC for Auburn also see Timmy’s scores included on the views they have of SRS.</a:t>
            </a:r>
          </a:p>
          <a:p>
            <a:r>
              <a:rPr lang="en-US"/>
              <a:t>Kent still sees the scores, so we are not worried about Kent in this situation, but we are worried that Auburn is seeing test scores they shouldn’t. </a:t>
            </a:r>
          </a:p>
          <a:p>
            <a:endParaRPr lang="en-US"/>
          </a:p>
          <a:p>
            <a:r>
              <a:rPr lang="en-US"/>
              <a:t>This is why we are now saying to please remove previously enrolled students from your student groups.</a:t>
            </a:r>
          </a:p>
        </p:txBody>
      </p:sp>
      <p:sp>
        <p:nvSpPr>
          <p:cNvPr id="4" name="Slide Number Placeholder 3"/>
          <p:cNvSpPr>
            <a:spLocks noGrp="1"/>
          </p:cNvSpPr>
          <p:nvPr>
            <p:ph type="sldNum" sz="quarter" idx="5"/>
          </p:nvPr>
        </p:nvSpPr>
        <p:spPr/>
        <p:txBody>
          <a:bodyPr/>
          <a:lstStyle/>
          <a:p>
            <a:fld id="{D66AA3FC-0EAD-4A40-ADBB-E4EE01557051}" type="slidenum">
              <a:rPr lang="en-US" smtClean="0"/>
              <a:t>34</a:t>
            </a:fld>
            <a:endParaRPr lang="en-US"/>
          </a:p>
        </p:txBody>
      </p:sp>
    </p:spTree>
    <p:extLst>
      <p:ext uri="{BB962C8B-B14F-4D97-AF65-F5344CB8AC3E}">
        <p14:creationId xmlns:p14="http://schemas.microsoft.com/office/powerpoint/2010/main" val="1489785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Presenter: Kara</a:t>
            </a:r>
          </a:p>
          <a:p>
            <a:endParaRPr lang="en-US"/>
          </a:p>
          <a:p>
            <a:r>
              <a:rPr lang="en-US"/>
              <a:t>Last year we got lots of emails asking about how to find Target Reports. I created this fact sheet for your easy reference. It explains how different users find Target Reports within the SRS—group level reports are found in one place; school and district reports are found in a different place. I gave you detailed steps with pictures. It is available on the WCAP Portal.</a:t>
            </a:r>
          </a:p>
          <a:p>
            <a:endParaRPr lang="en-US"/>
          </a:p>
          <a:p>
            <a:r>
              <a:rPr lang="en-US"/>
              <a:t>https://wa.portal.cambiumast.com/resources/srs/srs-finding-target-reports </a:t>
            </a:r>
          </a:p>
        </p:txBody>
      </p:sp>
      <p:sp>
        <p:nvSpPr>
          <p:cNvPr id="4" name="Slide Number Placeholder 3"/>
          <p:cNvSpPr>
            <a:spLocks noGrp="1"/>
          </p:cNvSpPr>
          <p:nvPr>
            <p:ph type="sldNum" sz="quarter" idx="5"/>
          </p:nvPr>
        </p:nvSpPr>
        <p:spPr/>
        <p:txBody>
          <a:bodyPr/>
          <a:lstStyle/>
          <a:p>
            <a:fld id="{D66AA3FC-0EAD-4A40-ADBB-E4EE01557051}" type="slidenum">
              <a:rPr lang="en-US" smtClean="0"/>
              <a:t>35</a:t>
            </a:fld>
            <a:endParaRPr lang="en-US"/>
          </a:p>
        </p:txBody>
      </p:sp>
    </p:spTree>
    <p:extLst>
      <p:ext uri="{BB962C8B-B14F-4D97-AF65-F5344CB8AC3E}">
        <p14:creationId xmlns:p14="http://schemas.microsoft.com/office/powerpoint/2010/main" val="1556535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Presenter: Kara</a:t>
            </a:r>
          </a:p>
          <a:p>
            <a:endParaRPr lang="en-US"/>
          </a:p>
          <a:p>
            <a:r>
              <a:rPr lang="en-US"/>
              <a:t>Here is a way to find out in TIDE if a specific student has tested:</a:t>
            </a:r>
          </a:p>
          <a:p>
            <a:endParaRPr lang="en-US"/>
          </a:p>
          <a:p>
            <a:r>
              <a:rPr lang="en-US"/>
              <a:t>Get to the </a:t>
            </a:r>
            <a:r>
              <a:rPr lang="en-US" i="1"/>
              <a:t>View/Edit Student </a:t>
            </a:r>
            <a:r>
              <a:rPr lang="en-US"/>
              <a:t>screen for the student. Scroll down to the bottom of the screen to the </a:t>
            </a:r>
            <a:r>
              <a:rPr lang="en-US" b="1"/>
              <a:t>Student Participation </a:t>
            </a:r>
            <a:r>
              <a:rPr lang="en-US"/>
              <a:t>section. If the student has not tested, you’ll see the first screenshot. If the student has tested, you’ll see the second screenshot with one row for each test. The columns list Test, TA name, session ID, status, date started, and date completed, among other things. </a:t>
            </a:r>
          </a:p>
        </p:txBody>
      </p:sp>
      <p:sp>
        <p:nvSpPr>
          <p:cNvPr id="4" name="Slide Number Placeholder 3"/>
          <p:cNvSpPr>
            <a:spLocks noGrp="1"/>
          </p:cNvSpPr>
          <p:nvPr>
            <p:ph type="sldNum" sz="quarter" idx="5"/>
          </p:nvPr>
        </p:nvSpPr>
        <p:spPr/>
        <p:txBody>
          <a:bodyPr/>
          <a:lstStyle/>
          <a:p>
            <a:fld id="{D66AA3FC-0EAD-4A40-ADBB-E4EE01557051}" type="slidenum">
              <a:rPr lang="en-US" smtClean="0"/>
              <a:t>36</a:t>
            </a:fld>
            <a:endParaRPr lang="en-US"/>
          </a:p>
        </p:txBody>
      </p:sp>
    </p:spTree>
    <p:extLst>
      <p:ext uri="{BB962C8B-B14F-4D97-AF65-F5344CB8AC3E}">
        <p14:creationId xmlns:p14="http://schemas.microsoft.com/office/powerpoint/2010/main" val="2966511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Presenter: Kara</a:t>
            </a:r>
          </a:p>
          <a:p>
            <a:endParaRPr lang="en-US"/>
          </a:p>
          <a:p>
            <a:r>
              <a:rPr lang="en-US"/>
              <a:t>Another way to know is in the Secure Browser. Have the student log into a session that includes the test you are wondering if they did. When the student gets to the Your Tests screen, completed tests appear with “Inactive” in front of the word “SUMMATIVE”, only the arrow section of the button has color, and the student cannot select the test.</a:t>
            </a:r>
          </a:p>
        </p:txBody>
      </p:sp>
      <p:sp>
        <p:nvSpPr>
          <p:cNvPr id="4" name="Slide Number Placeholder 3"/>
          <p:cNvSpPr>
            <a:spLocks noGrp="1"/>
          </p:cNvSpPr>
          <p:nvPr>
            <p:ph type="sldNum" sz="quarter" idx="5"/>
          </p:nvPr>
        </p:nvSpPr>
        <p:spPr/>
        <p:txBody>
          <a:bodyPr/>
          <a:lstStyle/>
          <a:p>
            <a:fld id="{D66AA3FC-0EAD-4A40-ADBB-E4EE01557051}" type="slidenum">
              <a:rPr lang="en-US" smtClean="0"/>
              <a:t>37</a:t>
            </a:fld>
            <a:endParaRPr lang="en-US"/>
          </a:p>
        </p:txBody>
      </p:sp>
    </p:spTree>
    <p:extLst>
      <p:ext uri="{BB962C8B-B14F-4D97-AF65-F5344CB8AC3E}">
        <p14:creationId xmlns:p14="http://schemas.microsoft.com/office/powerpoint/2010/main" val="977994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38</a:t>
            </a:fld>
            <a:endParaRPr lang="en-US"/>
          </a:p>
        </p:txBody>
      </p:sp>
    </p:spTree>
    <p:extLst>
      <p:ext uri="{BB962C8B-B14F-4D97-AF65-F5344CB8AC3E}">
        <p14:creationId xmlns:p14="http://schemas.microsoft.com/office/powerpoint/2010/main" val="587767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39</a:t>
            </a:fld>
            <a:endParaRPr lang="en-US"/>
          </a:p>
        </p:txBody>
      </p:sp>
    </p:spTree>
    <p:extLst>
      <p:ext uri="{BB962C8B-B14F-4D97-AF65-F5344CB8AC3E}">
        <p14:creationId xmlns:p14="http://schemas.microsoft.com/office/powerpoint/2010/main" val="587860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Christopher</a:t>
            </a:r>
          </a:p>
        </p:txBody>
      </p:sp>
      <p:sp>
        <p:nvSpPr>
          <p:cNvPr id="4" name="Slide Number Placeholder 3"/>
          <p:cNvSpPr>
            <a:spLocks noGrp="1"/>
          </p:cNvSpPr>
          <p:nvPr>
            <p:ph type="sldNum" sz="quarter" idx="10"/>
          </p:nvPr>
        </p:nvSpPr>
        <p:spPr/>
        <p:txBody>
          <a:bodyPr/>
          <a:lstStyle/>
          <a:p>
            <a:pPr marL="0" marR="0" lvl="0" indent="0" algn="r" defTabSz="930311"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031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748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40</a:t>
            </a:fld>
            <a:endParaRPr lang="en-US"/>
          </a:p>
        </p:txBody>
      </p:sp>
    </p:spTree>
    <p:extLst>
      <p:ext uri="{BB962C8B-B14F-4D97-AF65-F5344CB8AC3E}">
        <p14:creationId xmlns:p14="http://schemas.microsoft.com/office/powerpoint/2010/main" val="30627067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41</a:t>
            </a:fld>
            <a:endParaRPr lang="en-US"/>
          </a:p>
        </p:txBody>
      </p:sp>
    </p:spTree>
    <p:extLst>
      <p:ext uri="{BB962C8B-B14F-4D97-AF65-F5344CB8AC3E}">
        <p14:creationId xmlns:p14="http://schemas.microsoft.com/office/powerpoint/2010/main" val="3099412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are the important dates and tasks for March. You can also find these in WAMS File Downloads, and at the top of each WAW newsletter.</a:t>
            </a:r>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42</a:t>
            </a:fld>
            <a:endParaRPr lang="en-US"/>
          </a:p>
        </p:txBody>
      </p:sp>
    </p:spTree>
    <p:extLst>
      <p:ext uri="{BB962C8B-B14F-4D97-AF65-F5344CB8AC3E}">
        <p14:creationId xmlns:p14="http://schemas.microsoft.com/office/powerpoint/2010/main" val="19842862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And here are the important dates and tasks for April.</a:t>
            </a:r>
          </a:p>
        </p:txBody>
      </p:sp>
      <p:sp>
        <p:nvSpPr>
          <p:cNvPr id="4" name="Slide Number Placeholder 3"/>
          <p:cNvSpPr>
            <a:spLocks noGrp="1"/>
          </p:cNvSpPr>
          <p:nvPr>
            <p:ph type="sldNum" sz="quarter" idx="5"/>
          </p:nvPr>
        </p:nvSpPr>
        <p:spPr/>
        <p:txBody>
          <a:bodyPr/>
          <a:lstStyle/>
          <a:p>
            <a:fld id="{D66AA3FC-0EAD-4A40-ADBB-E4EE01557051}" type="slidenum">
              <a:rPr lang="en-US" smtClean="0"/>
              <a:t>43</a:t>
            </a:fld>
            <a:endParaRPr lang="en-US"/>
          </a:p>
        </p:txBody>
      </p:sp>
    </p:spTree>
    <p:extLst>
      <p:ext uri="{BB962C8B-B14F-4D97-AF65-F5344CB8AC3E}">
        <p14:creationId xmlns:p14="http://schemas.microsoft.com/office/powerpoint/2010/main" val="2237286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647AE3-EB6F-4544-8D2F-65898441C1C6}" type="slidenum">
              <a:rPr lang="en-US" smtClean="0"/>
              <a:t>44</a:t>
            </a:fld>
            <a:endParaRPr lang="en-US"/>
          </a:p>
        </p:txBody>
      </p:sp>
    </p:spTree>
    <p:extLst>
      <p:ext uri="{BB962C8B-B14F-4D97-AF65-F5344CB8AC3E}">
        <p14:creationId xmlns:p14="http://schemas.microsoft.com/office/powerpoint/2010/main" val="674617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45</a:t>
            </a:fld>
            <a:endParaRPr lang="en-US"/>
          </a:p>
        </p:txBody>
      </p:sp>
    </p:spTree>
    <p:extLst>
      <p:ext uri="{BB962C8B-B14F-4D97-AF65-F5344CB8AC3E}">
        <p14:creationId xmlns:p14="http://schemas.microsoft.com/office/powerpoint/2010/main" val="23295869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F0BB1D-70A0-4EA4-9FF8-298C0B903BF2}" type="slidenum">
              <a:rPr lang="en-US" smtClean="0"/>
              <a:t>46</a:t>
            </a:fld>
            <a:endParaRPr lang="en-US"/>
          </a:p>
        </p:txBody>
      </p:sp>
    </p:spTree>
    <p:extLst>
      <p:ext uri="{BB962C8B-B14F-4D97-AF65-F5344CB8AC3E}">
        <p14:creationId xmlns:p14="http://schemas.microsoft.com/office/powerpoint/2010/main" val="3651498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5</a:t>
            </a:fld>
            <a:endParaRPr lang="en-US"/>
          </a:p>
        </p:txBody>
      </p:sp>
    </p:spTree>
    <p:extLst>
      <p:ext uri="{BB962C8B-B14F-4D97-AF65-F5344CB8AC3E}">
        <p14:creationId xmlns:p14="http://schemas.microsoft.com/office/powerpoint/2010/main" val="538450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6</a:t>
            </a:fld>
            <a:endParaRPr lang="en-US"/>
          </a:p>
        </p:txBody>
      </p:sp>
    </p:spTree>
    <p:extLst>
      <p:ext uri="{BB962C8B-B14F-4D97-AF65-F5344CB8AC3E}">
        <p14:creationId xmlns:p14="http://schemas.microsoft.com/office/powerpoint/2010/main" val="3685966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9D642F3-633A-4125-9C80-7CE6D52FCD48}" type="slidenum">
              <a:rPr lang="en-US" smtClean="0"/>
              <a:t>7</a:t>
            </a:fld>
            <a:endParaRPr lang="en-US"/>
          </a:p>
        </p:txBody>
      </p:sp>
    </p:spTree>
    <p:extLst>
      <p:ext uri="{BB962C8B-B14F-4D97-AF65-F5344CB8AC3E}">
        <p14:creationId xmlns:p14="http://schemas.microsoft.com/office/powerpoint/2010/main" val="274020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8</a:t>
            </a:fld>
            <a:endParaRPr lang="en-US"/>
          </a:p>
        </p:txBody>
      </p:sp>
    </p:spTree>
    <p:extLst>
      <p:ext uri="{BB962C8B-B14F-4D97-AF65-F5344CB8AC3E}">
        <p14:creationId xmlns:p14="http://schemas.microsoft.com/office/powerpoint/2010/main" val="4163080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test window for ELP testing will close on March 22. </a:t>
            </a:r>
          </a:p>
          <a:p>
            <a:r>
              <a:rPr lang="en-US"/>
              <a:t>Additional materials can no longer be ordered. </a:t>
            </a:r>
            <a:endParaRPr lang="en-US">
              <a:ea typeface="Calibri"/>
              <a:cs typeface="Calibri"/>
            </a:endParaRPr>
          </a:p>
          <a:p>
            <a:r>
              <a:rPr lang="en-US">
                <a:ea typeface="Calibri"/>
                <a:cs typeface="Calibri"/>
              </a:rPr>
              <a:t>Materials must be returned to DRC by March 29. That is, the materials must be picked up by UPS in order to be included in the regular scoring process. Materials that are not picked up by this date will not be included in data validation. </a:t>
            </a:r>
          </a:p>
          <a:p>
            <a:endParaRPr lang="en-US">
              <a:ea typeface="Calibri"/>
              <a:cs typeface="Calibri"/>
            </a:endParaRPr>
          </a:p>
          <a:p>
            <a:r>
              <a:rPr lang="en-US">
                <a:ea typeface="Calibri"/>
                <a:cs typeface="Calibri"/>
              </a:rPr>
              <a:t>If you need yellow district labels, please order those today to ensure they arrive in your district in time to ship your materials by March 29.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9</a:t>
            </a:fld>
            <a:endParaRPr lang="en-US"/>
          </a:p>
        </p:txBody>
      </p:sp>
    </p:spTree>
    <p:extLst>
      <p:ext uri="{BB962C8B-B14F-4D97-AF65-F5344CB8AC3E}">
        <p14:creationId xmlns:p14="http://schemas.microsoft.com/office/powerpoint/2010/main" val="19693402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
        <p:nvSpPr>
          <p:cNvPr id="4" name="Title 3"/>
          <p:cNvSpPr>
            <a:spLocks noGrp="1"/>
          </p:cNvSpPr>
          <p:nvPr>
            <p:ph type="title" hasCustomPrompt="1"/>
          </p:nvPr>
        </p:nvSpPr>
        <p:spPr>
          <a:xfrm>
            <a:off x="765041" y="395854"/>
            <a:ext cx="10515600" cy="1205057"/>
          </a:xfrm>
        </p:spPr>
        <p:txBody>
          <a:bodyPr/>
          <a:lstStyle>
            <a:lvl1pPr>
              <a:defRPr/>
            </a:lvl1pPr>
          </a:lstStyle>
          <a:p>
            <a:r>
              <a:rPr lang="en-US"/>
              <a:t>Contact Us!</a:t>
            </a:r>
          </a:p>
        </p:txBody>
      </p:sp>
    </p:spTree>
    <p:extLst>
      <p:ext uri="{BB962C8B-B14F-4D97-AF65-F5344CB8AC3E}">
        <p14:creationId xmlns:p14="http://schemas.microsoft.com/office/powerpoint/2010/main" val="2675565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3/15/2023</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p>
        </p:txBody>
      </p:sp>
    </p:spTree>
    <p:extLst>
      <p:ext uri="{BB962C8B-B14F-4D97-AF65-F5344CB8AC3E}">
        <p14:creationId xmlns:p14="http://schemas.microsoft.com/office/powerpoint/2010/main" val="102746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3/20/2024</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State Assessment Team</a:t>
            </a:r>
          </a:p>
        </p:txBody>
      </p:sp>
    </p:spTree>
    <p:extLst>
      <p:ext uri="{BB962C8B-B14F-4D97-AF65-F5344CB8AC3E}">
        <p14:creationId xmlns:p14="http://schemas.microsoft.com/office/powerpoint/2010/main" val="92805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Tree>
    <p:extLst>
      <p:ext uri="{BB962C8B-B14F-4D97-AF65-F5344CB8AC3E}">
        <p14:creationId xmlns:p14="http://schemas.microsoft.com/office/powerpoint/2010/main" val="753103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04711194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3110643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Tree>
    <p:extLst>
      <p:ext uri="{BB962C8B-B14F-4D97-AF65-F5344CB8AC3E}">
        <p14:creationId xmlns:p14="http://schemas.microsoft.com/office/powerpoint/2010/main" val="804988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77482681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12053419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22504131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11408247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96813814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3595011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70034406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28937645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337634329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189057907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239056794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186124937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77753706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5580016"/>
            <a:ext cx="553212" cy="553212"/>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914909" y="5629554"/>
            <a:ext cx="553212" cy="553212"/>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914909" y="4764484"/>
            <a:ext cx="553212" cy="553212"/>
          </a:xfrm>
          <a:prstGeom prst="rect">
            <a:avLst/>
          </a:prstGeom>
        </p:spPr>
      </p:pic>
      <p:pic>
        <p:nvPicPr>
          <p:cNvPr id="17" name="Picture 16"/>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k12.wa.us</a:t>
            </a:r>
          </a:p>
        </p:txBody>
      </p:sp>
    </p:spTree>
    <p:extLst>
      <p:ext uri="{BB962C8B-B14F-4D97-AF65-F5344CB8AC3E}">
        <p14:creationId xmlns:p14="http://schemas.microsoft.com/office/powerpoint/2010/main" val="3336405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684349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F4537B4F-DA8D-4301-205C-F55768FA1133}"/>
              </a:ext>
            </a:extLst>
          </p:cNvPr>
          <p:cNvGrpSpPr/>
          <p:nvPr userDrawn="1"/>
        </p:nvGrpSpPr>
        <p:grpSpPr>
          <a:xfrm>
            <a:off x="1921656" y="5205688"/>
            <a:ext cx="3898635" cy="553212"/>
            <a:chOff x="1921656" y="5205688"/>
            <a:chExt cx="3898635" cy="553212"/>
          </a:xfrm>
        </p:grpSpPr>
        <p:pic>
          <p:nvPicPr>
            <p:cNvPr id="3" name="Picture 2">
              <a:extLst>
                <a:ext uri="{FF2B5EF4-FFF2-40B4-BE49-F238E27FC236}">
                  <a16:creationId xmlns:a16="http://schemas.microsoft.com/office/drawing/2014/main" id="{98C36347-7D44-32EE-98DD-644932538E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1656" y="5205688"/>
              <a:ext cx="553212" cy="553212"/>
            </a:xfrm>
            <a:prstGeom prst="rect">
              <a:avLst/>
            </a:prstGeom>
          </p:spPr>
        </p:pic>
        <p:sp>
          <p:nvSpPr>
            <p:cNvPr id="5" name="TextBox 4">
              <a:extLst>
                <a:ext uri="{FF2B5EF4-FFF2-40B4-BE49-F238E27FC236}">
                  <a16:creationId xmlns:a16="http://schemas.microsoft.com/office/drawing/2014/main" id="{7C425B94-95A0-3974-70A9-4F9B961C4C3F}"/>
                </a:ext>
              </a:extLst>
            </p:cNvPr>
            <p:cNvSpPr txBox="1"/>
            <p:nvPr userDrawn="1"/>
          </p:nvSpPr>
          <p:spPr>
            <a:xfrm>
              <a:off x="2641256" y="527812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grpSp>
      <p:grpSp>
        <p:nvGrpSpPr>
          <p:cNvPr id="37" name="Group 36">
            <a:extLst>
              <a:ext uri="{FF2B5EF4-FFF2-40B4-BE49-F238E27FC236}">
                <a16:creationId xmlns:a16="http://schemas.microsoft.com/office/drawing/2014/main" id="{0CE22C96-C4A6-AD8A-3703-D6B2C7043C5D}"/>
              </a:ext>
            </a:extLst>
          </p:cNvPr>
          <p:cNvGrpSpPr/>
          <p:nvPr userDrawn="1"/>
        </p:nvGrpSpPr>
        <p:grpSpPr>
          <a:xfrm>
            <a:off x="6461513" y="3784874"/>
            <a:ext cx="3898635" cy="553212"/>
            <a:chOff x="6461513" y="3784874"/>
            <a:chExt cx="3898635" cy="553212"/>
          </a:xfrm>
        </p:grpSpPr>
        <p:pic>
          <p:nvPicPr>
            <p:cNvPr id="8" name="Picture 7">
              <a:extLst>
                <a:ext uri="{FF2B5EF4-FFF2-40B4-BE49-F238E27FC236}">
                  <a16:creationId xmlns:a16="http://schemas.microsoft.com/office/drawing/2014/main" id="{1339C204-B49A-5866-7672-06E382F28CD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sp>
          <p:nvSpPr>
            <p:cNvPr id="12" name="TextBox 11">
              <a:extLst>
                <a:ext uri="{FF2B5EF4-FFF2-40B4-BE49-F238E27FC236}">
                  <a16:creationId xmlns:a16="http://schemas.microsoft.com/office/drawing/2014/main" id="{16D11E40-4F17-A6FE-F2AB-13D7BE986D3E}"/>
                </a:ext>
              </a:extLst>
            </p:cNvPr>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grpSp>
      <p:grpSp>
        <p:nvGrpSpPr>
          <p:cNvPr id="36" name="Group 35">
            <a:extLst>
              <a:ext uri="{FF2B5EF4-FFF2-40B4-BE49-F238E27FC236}">
                <a16:creationId xmlns:a16="http://schemas.microsoft.com/office/drawing/2014/main" id="{87EBCCCB-97F4-F73E-0FEC-A5267C85CD5A}"/>
              </a:ext>
            </a:extLst>
          </p:cNvPr>
          <p:cNvGrpSpPr/>
          <p:nvPr userDrawn="1"/>
        </p:nvGrpSpPr>
        <p:grpSpPr>
          <a:xfrm>
            <a:off x="6461513" y="4495281"/>
            <a:ext cx="3886109" cy="553212"/>
            <a:chOff x="6461513" y="4523913"/>
            <a:chExt cx="3886109" cy="553212"/>
          </a:xfrm>
        </p:grpSpPr>
        <p:pic>
          <p:nvPicPr>
            <p:cNvPr id="2" name="Picture 1">
              <a:extLst>
                <a:ext uri="{FF2B5EF4-FFF2-40B4-BE49-F238E27FC236}">
                  <a16:creationId xmlns:a16="http://schemas.microsoft.com/office/drawing/2014/main" id="{0B13FD18-8704-B2D9-E21D-883777B5116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4523913"/>
              <a:ext cx="553212" cy="553212"/>
            </a:xfrm>
            <a:prstGeom prst="rect">
              <a:avLst/>
            </a:prstGeom>
          </p:spPr>
        </p:pic>
        <p:sp>
          <p:nvSpPr>
            <p:cNvPr id="27" name="TextBox 26">
              <a:extLst>
                <a:ext uri="{FF2B5EF4-FFF2-40B4-BE49-F238E27FC236}">
                  <a16:creationId xmlns:a16="http://schemas.microsoft.com/office/drawing/2014/main" id="{43BF9F92-AD68-4786-7B35-FB75B44608D5}"/>
                </a:ext>
              </a:extLst>
            </p:cNvPr>
            <p:cNvSpPr txBox="1"/>
            <p:nvPr userDrawn="1"/>
          </p:nvSpPr>
          <p:spPr>
            <a:xfrm>
              <a:off x="7168587" y="4600464"/>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grpSp>
      <p:grpSp>
        <p:nvGrpSpPr>
          <p:cNvPr id="35" name="Group 34">
            <a:extLst>
              <a:ext uri="{FF2B5EF4-FFF2-40B4-BE49-F238E27FC236}">
                <a16:creationId xmlns:a16="http://schemas.microsoft.com/office/drawing/2014/main" id="{D5807329-D84E-6A09-9796-6993DAB8C22D}"/>
              </a:ext>
            </a:extLst>
          </p:cNvPr>
          <p:cNvGrpSpPr/>
          <p:nvPr userDrawn="1"/>
        </p:nvGrpSpPr>
        <p:grpSpPr>
          <a:xfrm>
            <a:off x="6461513" y="5205688"/>
            <a:ext cx="3870190" cy="553212"/>
            <a:chOff x="6461513" y="5205688"/>
            <a:chExt cx="3870190" cy="553212"/>
          </a:xfrm>
        </p:grpSpPr>
        <p:pic>
          <p:nvPicPr>
            <p:cNvPr id="10" name="Picture 9">
              <a:extLst>
                <a:ext uri="{FF2B5EF4-FFF2-40B4-BE49-F238E27FC236}">
                  <a16:creationId xmlns:a16="http://schemas.microsoft.com/office/drawing/2014/main" id="{E23EC64B-3521-2D09-A8F3-77B3B5E37B4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461513" y="5205688"/>
              <a:ext cx="553212" cy="553212"/>
            </a:xfrm>
            <a:prstGeom prst="rect">
              <a:avLst/>
            </a:prstGeom>
          </p:spPr>
        </p:pic>
        <p:sp>
          <p:nvSpPr>
            <p:cNvPr id="28" name="TextBox 27">
              <a:extLst>
                <a:ext uri="{FF2B5EF4-FFF2-40B4-BE49-F238E27FC236}">
                  <a16:creationId xmlns:a16="http://schemas.microsoft.com/office/drawing/2014/main" id="{E9308593-B634-465E-5710-C7CAE29A3A5A}"/>
                </a:ext>
              </a:extLst>
            </p:cNvPr>
            <p:cNvSpPr txBox="1"/>
            <p:nvPr userDrawn="1"/>
          </p:nvSpPr>
          <p:spPr>
            <a:xfrm>
              <a:off x="7152668" y="5277931"/>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grpSp>
      <p:grpSp>
        <p:nvGrpSpPr>
          <p:cNvPr id="29" name="Group 28">
            <a:extLst>
              <a:ext uri="{FF2B5EF4-FFF2-40B4-BE49-F238E27FC236}">
                <a16:creationId xmlns:a16="http://schemas.microsoft.com/office/drawing/2014/main" id="{225BFB99-BAC0-A1EC-57F4-A93C7943FC11}"/>
              </a:ext>
            </a:extLst>
          </p:cNvPr>
          <p:cNvGrpSpPr/>
          <p:nvPr userDrawn="1"/>
        </p:nvGrpSpPr>
        <p:grpSpPr>
          <a:xfrm>
            <a:off x="3912229" y="5887271"/>
            <a:ext cx="4367542" cy="553212"/>
            <a:chOff x="3890217" y="5887271"/>
            <a:chExt cx="4367542" cy="553212"/>
          </a:xfrm>
        </p:grpSpPr>
        <p:pic>
          <p:nvPicPr>
            <p:cNvPr id="30" name="Picture 29">
              <a:extLst>
                <a:ext uri="{FF2B5EF4-FFF2-40B4-BE49-F238E27FC236}">
                  <a16:creationId xmlns:a16="http://schemas.microsoft.com/office/drawing/2014/main" id="{4C0C4B04-1A5A-A5A0-2505-FFCEBB96346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3890217" y="5887271"/>
              <a:ext cx="553212" cy="553212"/>
            </a:xfrm>
            <a:prstGeom prst="rect">
              <a:avLst/>
            </a:prstGeom>
          </p:spPr>
        </p:pic>
        <p:sp>
          <p:nvSpPr>
            <p:cNvPr id="31" name="TextBox 30">
              <a:extLst>
                <a:ext uri="{FF2B5EF4-FFF2-40B4-BE49-F238E27FC236}">
                  <a16:creationId xmlns:a16="http://schemas.microsoft.com/office/drawing/2014/main" id="{1B33A81C-E919-E94D-9131-BD79C96F612D}"/>
                </a:ext>
              </a:extLst>
            </p:cNvPr>
            <p:cNvSpPr txBox="1"/>
            <p:nvPr userDrawn="1"/>
          </p:nvSpPr>
          <p:spPr>
            <a:xfrm>
              <a:off x="4579897" y="5970092"/>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grpSp>
      <p:grpSp>
        <p:nvGrpSpPr>
          <p:cNvPr id="38" name="Group 37">
            <a:extLst>
              <a:ext uri="{FF2B5EF4-FFF2-40B4-BE49-F238E27FC236}">
                <a16:creationId xmlns:a16="http://schemas.microsoft.com/office/drawing/2014/main" id="{FD7A36CF-2421-1B88-98CA-FB8B084AFB12}"/>
              </a:ext>
            </a:extLst>
          </p:cNvPr>
          <p:cNvGrpSpPr/>
          <p:nvPr userDrawn="1"/>
        </p:nvGrpSpPr>
        <p:grpSpPr>
          <a:xfrm>
            <a:off x="1921656" y="3815951"/>
            <a:ext cx="3380750" cy="539718"/>
            <a:chOff x="1921656" y="3815951"/>
            <a:chExt cx="3380750" cy="539718"/>
          </a:xfrm>
        </p:grpSpPr>
        <p:pic>
          <p:nvPicPr>
            <p:cNvPr id="9" name="Picture 8">
              <a:extLst>
                <a:ext uri="{FF2B5EF4-FFF2-40B4-BE49-F238E27FC236}">
                  <a16:creationId xmlns:a16="http://schemas.microsoft.com/office/drawing/2014/main" id="{6D0BD4C9-2BB1-64DC-566C-9D407DB2029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sp>
          <p:nvSpPr>
            <p:cNvPr id="32" name="TextBox 31">
              <a:extLst>
                <a:ext uri="{FF2B5EF4-FFF2-40B4-BE49-F238E27FC236}">
                  <a16:creationId xmlns:a16="http://schemas.microsoft.com/office/drawing/2014/main" id="{A567E3C5-2A3D-284D-C2C8-C5782BBBA4DB}"/>
                </a:ext>
              </a:extLst>
            </p:cNvPr>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k12.wa.us</a:t>
              </a:r>
            </a:p>
          </p:txBody>
        </p:sp>
      </p:grpSp>
      <p:grpSp>
        <p:nvGrpSpPr>
          <p:cNvPr id="39" name="Group 38">
            <a:extLst>
              <a:ext uri="{FF2B5EF4-FFF2-40B4-BE49-F238E27FC236}">
                <a16:creationId xmlns:a16="http://schemas.microsoft.com/office/drawing/2014/main" id="{FF28F026-36EE-A7F5-D357-23C0FE5FD874}"/>
              </a:ext>
            </a:extLst>
          </p:cNvPr>
          <p:cNvGrpSpPr/>
          <p:nvPr userDrawn="1"/>
        </p:nvGrpSpPr>
        <p:grpSpPr>
          <a:xfrm>
            <a:off x="1908162" y="4504073"/>
            <a:ext cx="3870190" cy="553212"/>
            <a:chOff x="1908162" y="4503691"/>
            <a:chExt cx="3870190" cy="553212"/>
          </a:xfrm>
        </p:grpSpPr>
        <p:pic>
          <p:nvPicPr>
            <p:cNvPr id="33" name="Picture 32" descr="Icon&#10;&#10;Description automatically generated">
              <a:extLst>
                <a:ext uri="{FF2B5EF4-FFF2-40B4-BE49-F238E27FC236}">
                  <a16:creationId xmlns:a16="http://schemas.microsoft.com/office/drawing/2014/main" id="{9060BC0B-94CA-16B6-86C2-1C41C5F4C21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08162" y="4503691"/>
              <a:ext cx="553212" cy="553212"/>
            </a:xfrm>
            <a:prstGeom prst="rect">
              <a:avLst/>
            </a:prstGeom>
          </p:spPr>
        </p:pic>
        <p:sp>
          <p:nvSpPr>
            <p:cNvPr id="34" name="TextBox 33">
              <a:extLst>
                <a:ext uri="{FF2B5EF4-FFF2-40B4-BE49-F238E27FC236}">
                  <a16:creationId xmlns:a16="http://schemas.microsoft.com/office/drawing/2014/main" id="{8A903BF6-0606-AD3D-4DF2-DBA318ED96B7}"/>
                </a:ext>
              </a:extLst>
            </p:cNvPr>
            <p:cNvSpPr txBox="1"/>
            <p:nvPr userDrawn="1"/>
          </p:nvSpPr>
          <p:spPr>
            <a:xfrm>
              <a:off x="2599317" y="4579596"/>
              <a:ext cx="3179035" cy="400110"/>
            </a:xfrm>
            <a:prstGeom prst="rect">
              <a:avLst/>
            </a:prstGeom>
            <a:noFill/>
          </p:spPr>
          <p:txBody>
            <a:bodyPr wrap="square" rtlCol="0">
              <a:spAutoFit/>
            </a:bodyPr>
            <a:lstStyle/>
            <a:p>
              <a:r>
                <a:rPr lang="en-US" sz="2000">
                  <a:solidFill>
                    <a:schemeClr val="tx1"/>
                  </a:solidFill>
                </a:rPr>
                <a:t>instagram.com/</a:t>
              </a:r>
              <a:r>
                <a:rPr lang="en-US" sz="2000" err="1">
                  <a:solidFill>
                    <a:schemeClr val="tx1"/>
                  </a:solidFill>
                </a:rPr>
                <a:t>waospi</a:t>
              </a:r>
              <a:endParaRPr lang="en-US" sz="2000">
                <a:solidFill>
                  <a:schemeClr val="tx1"/>
                </a:solidFill>
              </a:endParaRPr>
            </a:p>
          </p:txBody>
        </p:sp>
      </p:grpSp>
    </p:spTree>
    <p:extLst>
      <p:ext uri="{BB962C8B-B14F-4D97-AF65-F5344CB8AC3E}">
        <p14:creationId xmlns:p14="http://schemas.microsoft.com/office/powerpoint/2010/main" val="3722993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and students reading in the librar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wearing mask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3/20/2024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 Team</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671" r:id="rId3"/>
    <p:sldLayoutId id="2147483674" r:id="rId4"/>
    <p:sldLayoutId id="2147483668" r:id="rId5"/>
    <p:sldLayoutId id="2147483669" r:id="rId6"/>
    <p:sldLayoutId id="2147483680" r:id="rId7"/>
    <p:sldLayoutId id="2147483677" r:id="rId8"/>
    <p:sldLayoutId id="2147483649" r:id="rId9"/>
    <p:sldLayoutId id="2147483718" r:id="rId10"/>
    <p:sldLayoutId id="2147483722" r:id="rId11"/>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714" r:id="rId1"/>
    <p:sldLayoutId id="2147483719" r:id="rId2"/>
    <p:sldLayoutId id="2147483724"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39233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s://portal.wida.us/webinar/detail/142eff0e-5522-ee11-a2e1-0050568b4ed0"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wida.wisc.edu/sites/default/files/resource/Interpretive-Guide.pdf"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hyperlink" Target="https://wida.wisc.edu/sites/default/files/resource/Alt-Interpretive-Guide.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us02web.zoom.us/j/83455690961"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survey.alchemer.com/s3/7763836/2024-WIDA-Post-Test-Administration-Survey"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mailto:leslie.huff@k12.wa.us"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hyperlink" Target="https://ospi.k12.wa.us/student-success/testing/state-testing/assessment-students-cognitive-disabilities-wa-aim"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a.portal.cambiumast.com/summative-accessibility-supports.html"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a.portal.cambiumast.com/resources/wcas-test-design-folder/wcas-test-design"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hyperlink" Target="https://portal.smarterbalanced.org/library/en/mathematics-adjusted-blueprint.pdf" TargetMode="External"/><Relationship Id="rId4" Type="http://schemas.openxmlformats.org/officeDocument/2006/relationships/hyperlink" Target="https://portal.smarterbalanced.org/library/en/elaliteracy-adjusted-blueprint.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wa.portal.cambiumast.com/resources/srs/srs-smarter-reporting-system-introductory-guide"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FYIgEhP6AM" TargetMode="External"/><Relationship Id="rId7" Type="http://schemas.openxmlformats.org/officeDocument/2006/relationships/hyperlink" Target="https://www.youtube.com/watch?v=ZJh_92aCOCQ"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hyperlink" Target="https://www.youtube.com/watch?v=AMVwJhqp3Iw" TargetMode="External"/><Relationship Id="rId5" Type="http://schemas.openxmlformats.org/officeDocument/2006/relationships/hyperlink" Target="https://www.youtube.com/watch?v=P5ZCRGQfV6o" TargetMode="External"/><Relationship Id="rId4" Type="http://schemas.openxmlformats.org/officeDocument/2006/relationships/hyperlink" Target="https://www.youtube.com/watch?v=5C6UqY1Rt3o"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wa.portal.cambiumast.com/resources/srs/srs-finding-target-reports"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hyperlink" Target="mailto:help@wida.us" TargetMode="External"/><Relationship Id="rId3" Type="http://schemas.openxmlformats.org/officeDocument/2006/relationships/hyperlink" Target="mailto:assessmentanalysts@k12.wa.us" TargetMode="External"/><Relationship Id="rId7" Type="http://schemas.openxmlformats.org/officeDocument/2006/relationships/hyperlink" Target="mailto:wahelpdesk@cambiumassessment.com"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hyperlink" Target="mailto:Assessment@k12.wa.us" TargetMode="External"/><Relationship Id="rId5" Type="http://schemas.openxmlformats.org/officeDocument/2006/relationships/hyperlink" Target="mailto:science@k12.wa.us" TargetMode="External"/><Relationship Id="rId4" Type="http://schemas.openxmlformats.org/officeDocument/2006/relationships/hyperlink" Target="mailto:asi@k12.wa.us"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mailto:ELPAssessments@k12.wa.us"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p:txBody>
          <a:bodyPr/>
          <a:lstStyle/>
          <a:p>
            <a:r>
              <a:rPr lang="en-US">
                <a:latin typeface="Segoe UI Black" panose="020B0A02040204020203" pitchFamily="34" charset="0"/>
                <a:ea typeface="Segoe UI Black" panose="020B0A02040204020203" pitchFamily="34" charset="0"/>
              </a:rPr>
              <a:t>Assessment Update Webcast</a:t>
            </a:r>
          </a:p>
        </p:txBody>
      </p:sp>
      <p:sp>
        <p:nvSpPr>
          <p:cNvPr id="23" name="Subtitle 22"/>
          <p:cNvSpPr>
            <a:spLocks noGrp="1"/>
          </p:cNvSpPr>
          <p:nvPr>
            <p:ph type="subTitle" idx="1"/>
          </p:nvPr>
        </p:nvSpPr>
        <p:spPr/>
        <p:txBody>
          <a:bodyPr/>
          <a:lstStyle/>
          <a:p>
            <a:r>
              <a:rPr lang="en-US"/>
              <a:t>SY 2023–24</a:t>
            </a:r>
          </a:p>
          <a:p>
            <a:r>
              <a:rPr lang="en-US"/>
              <a:t>Update #8</a:t>
            </a:r>
          </a:p>
          <a:p>
            <a:r>
              <a:rPr lang="en-US"/>
              <a:t>March 20, 2024</a:t>
            </a:r>
          </a:p>
        </p:txBody>
      </p:sp>
      <p:sp>
        <p:nvSpPr>
          <p:cNvPr id="2" name="Date Placeholder 1">
            <a:extLst>
              <a:ext uri="{FF2B5EF4-FFF2-40B4-BE49-F238E27FC236}">
                <a16:creationId xmlns:a16="http://schemas.microsoft.com/office/drawing/2014/main" id="{B200B3CB-B4E6-4E0C-BD95-B6BD2E0EF5DC}"/>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3/20/2024</a:t>
            </a:r>
          </a:p>
        </p:txBody>
      </p:sp>
      <p:sp>
        <p:nvSpPr>
          <p:cNvPr id="3" name="Footer Placeholder 2">
            <a:extLst>
              <a:ext uri="{FF2B5EF4-FFF2-40B4-BE49-F238E27FC236}">
                <a16:creationId xmlns:a16="http://schemas.microsoft.com/office/drawing/2014/main" id="{64B16473-D0AE-41E6-A983-5F120A82322C}"/>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State Assessment Team</a:t>
            </a:r>
          </a:p>
        </p:txBody>
      </p:sp>
      <p:sp>
        <p:nvSpPr>
          <p:cNvPr id="4" name="Slide Number Placeholder 3">
            <a:extLst>
              <a:ext uri="{FF2B5EF4-FFF2-40B4-BE49-F238E27FC236}">
                <a16:creationId xmlns:a16="http://schemas.microsoft.com/office/drawing/2014/main" id="{71429445-C652-4EEA-82F4-820EA445BC25}"/>
              </a:ex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1</a:t>
            </a:fld>
            <a:endParaRPr lang="en-US"/>
          </a:p>
        </p:txBody>
      </p:sp>
    </p:spTree>
    <p:extLst>
      <p:ext uri="{BB962C8B-B14F-4D97-AF65-F5344CB8AC3E}">
        <p14:creationId xmlns:p14="http://schemas.microsoft.com/office/powerpoint/2010/main" val="6350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5A05B-3A94-19C9-A320-3E0D246D0927}"/>
              </a:ext>
            </a:extLst>
          </p:cNvPr>
          <p:cNvSpPr>
            <a:spLocks noGrp="1"/>
          </p:cNvSpPr>
          <p:nvPr>
            <p:ph type="title"/>
          </p:nvPr>
        </p:nvSpPr>
        <p:spPr/>
        <p:txBody>
          <a:bodyPr/>
          <a:lstStyle/>
          <a:p>
            <a:r>
              <a:rPr lang="en-US"/>
              <a:t>Data Validation</a:t>
            </a:r>
          </a:p>
        </p:txBody>
      </p:sp>
      <p:sp>
        <p:nvSpPr>
          <p:cNvPr id="5" name="Content Placeholder 4">
            <a:extLst>
              <a:ext uri="{FF2B5EF4-FFF2-40B4-BE49-F238E27FC236}">
                <a16:creationId xmlns:a16="http://schemas.microsoft.com/office/drawing/2014/main" id="{50749586-8F19-61BA-C35A-AF7FFA27E479}"/>
              </a:ext>
            </a:extLst>
          </p:cNvPr>
          <p:cNvSpPr>
            <a:spLocks noGrp="1"/>
          </p:cNvSpPr>
          <p:nvPr>
            <p:ph idx="1"/>
          </p:nvPr>
        </p:nvSpPr>
        <p:spPr/>
        <p:txBody>
          <a:bodyPr vert="horz" lIns="91440" tIns="45720" rIns="91440" bIns="45720" rtlCol="0" anchor="t">
            <a:normAutofit lnSpcReduction="10000"/>
          </a:bodyPr>
          <a:lstStyle/>
          <a:p>
            <a:r>
              <a:rPr lang="en-US">
                <a:latin typeface="Segoe UI"/>
                <a:cs typeface="Segoe UI"/>
                <a:hlinkClick r:id="rId3"/>
              </a:rPr>
              <a:t>WIDA Webinar</a:t>
            </a:r>
            <a:r>
              <a:rPr lang="en-US">
                <a:latin typeface="Segoe UI"/>
                <a:cs typeface="Segoe UI"/>
              </a:rPr>
              <a:t>: Available on the WIDA Secure Portal under “Webinars”</a:t>
            </a:r>
          </a:p>
          <a:p>
            <a:r>
              <a:rPr lang="en-US">
                <a:latin typeface="Segoe UI"/>
                <a:cs typeface="Segoe UI"/>
              </a:rPr>
              <a:t>Pre-Reporting Data Validation: April 24 to May 2</a:t>
            </a:r>
          </a:p>
          <a:p>
            <a:r>
              <a:rPr lang="en-US">
                <a:latin typeface="Segoe UI"/>
                <a:cs typeface="Segoe UI"/>
              </a:rPr>
              <a:t>Post-Reporting Data Validation: June 10 to June 24</a:t>
            </a:r>
          </a:p>
          <a:p>
            <a:endParaRPr lang="en-US"/>
          </a:p>
          <a:p>
            <a:pPr marL="0" indent="0">
              <a:buNone/>
            </a:pPr>
            <a:r>
              <a:rPr lang="en-US" b="1">
                <a:latin typeface="Segoe UI"/>
                <a:cs typeface="Segoe UI"/>
              </a:rPr>
              <a:t>Why?</a:t>
            </a:r>
          </a:p>
          <a:p>
            <a:r>
              <a:rPr lang="en-US">
                <a:latin typeface="Segoe UI"/>
                <a:cs typeface="Segoe UI"/>
              </a:rPr>
              <a:t>Ensure all tests for a student are on a single student record.  Pay special attention to grade 1-3 student records.</a:t>
            </a:r>
            <a:endParaRPr lang="en-US"/>
          </a:p>
          <a:p>
            <a:r>
              <a:rPr lang="en-US"/>
              <a:t>Ensure data is accurate and complete.</a:t>
            </a:r>
          </a:p>
        </p:txBody>
      </p:sp>
      <p:sp>
        <p:nvSpPr>
          <p:cNvPr id="3" name="Footer Placeholder 2">
            <a:extLst>
              <a:ext uri="{FF2B5EF4-FFF2-40B4-BE49-F238E27FC236}">
                <a16:creationId xmlns:a16="http://schemas.microsoft.com/office/drawing/2014/main" id="{1DBB9FEF-60A8-B4F7-284F-4D8B1EB599A6}"/>
              </a:ext>
            </a:extLst>
          </p:cNvPr>
          <p:cNvSpPr>
            <a:spLocks noGrp="1"/>
          </p:cNvSpPr>
          <p:nvPr>
            <p:ph type="ftr" sz="quarter" idx="3"/>
          </p:nvPr>
        </p:nvSpPr>
        <p:spPr/>
        <p:txBody>
          <a:bodyPr/>
          <a:lstStyle/>
          <a:p>
            <a:pPr algn="r"/>
            <a:r>
              <a:rPr lang="en-US"/>
              <a:t>Assessment and Student Information</a:t>
            </a:r>
          </a:p>
        </p:txBody>
      </p:sp>
      <p:sp>
        <p:nvSpPr>
          <p:cNvPr id="2" name="Date Placeholder 1">
            <a:extLst>
              <a:ext uri="{FF2B5EF4-FFF2-40B4-BE49-F238E27FC236}">
                <a16:creationId xmlns:a16="http://schemas.microsoft.com/office/drawing/2014/main" id="{F7E2E82F-26EA-7651-F4CC-3031D2A8AA49}"/>
              </a:ext>
            </a:extLst>
          </p:cNvPr>
          <p:cNvSpPr>
            <a:spLocks noGrp="1"/>
          </p:cNvSpPr>
          <p:nvPr>
            <p:ph type="dt" sz="half" idx="11"/>
          </p:nvPr>
        </p:nvSpPr>
        <p:spPr/>
        <p:txBody>
          <a:bodyPr/>
          <a:lstStyle/>
          <a:p>
            <a:pPr algn="ctr"/>
            <a:r>
              <a:rPr lang="en-US"/>
              <a:t>3/20/2024</a:t>
            </a:r>
          </a:p>
        </p:txBody>
      </p:sp>
      <p:sp>
        <p:nvSpPr>
          <p:cNvPr id="6" name="Slide Number Placeholder 5">
            <a:extLst>
              <a:ext uri="{FF2B5EF4-FFF2-40B4-BE49-F238E27FC236}">
                <a16:creationId xmlns:a16="http://schemas.microsoft.com/office/drawing/2014/main" id="{94812621-C11B-9398-6999-EB823E8661DD}"/>
              </a:ext>
            </a:extLst>
          </p:cNvPr>
          <p:cNvSpPr>
            <a:spLocks noGrp="1"/>
          </p:cNvSpPr>
          <p:nvPr>
            <p:ph type="sldNum" sz="quarter" idx="4"/>
          </p:nvPr>
        </p:nvSpPr>
        <p:spPr/>
        <p:txBody>
          <a:bodyPr/>
          <a:lstStyle/>
          <a:p>
            <a:fld id="{65248FEF-978F-4B24-93F3-B987601DAD06}" type="slidenum">
              <a:rPr lang="en-US" smtClean="0"/>
              <a:pPr/>
              <a:t>10</a:t>
            </a:fld>
            <a:endParaRPr lang="en-US"/>
          </a:p>
        </p:txBody>
      </p:sp>
    </p:spTree>
    <p:extLst>
      <p:ext uri="{BB962C8B-B14F-4D97-AF65-F5344CB8AC3E}">
        <p14:creationId xmlns:p14="http://schemas.microsoft.com/office/powerpoint/2010/main" val="2746712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FE562E-84CC-C8F6-4F2E-3021A3FC041C}"/>
              </a:ext>
            </a:extLst>
          </p:cNvPr>
          <p:cNvSpPr>
            <a:spLocks noGrp="1"/>
          </p:cNvSpPr>
          <p:nvPr>
            <p:ph type="title"/>
          </p:nvPr>
        </p:nvSpPr>
        <p:spPr/>
        <p:txBody>
          <a:bodyPr/>
          <a:lstStyle/>
          <a:p>
            <a:r>
              <a:rPr lang="en-US"/>
              <a:t>Results</a:t>
            </a:r>
          </a:p>
        </p:txBody>
      </p:sp>
      <p:sp>
        <p:nvSpPr>
          <p:cNvPr id="5" name="Content Placeholder 4">
            <a:extLst>
              <a:ext uri="{FF2B5EF4-FFF2-40B4-BE49-F238E27FC236}">
                <a16:creationId xmlns:a16="http://schemas.microsoft.com/office/drawing/2014/main" id="{B6F12D43-CB91-72DF-5A91-F69CFC468FEE}"/>
              </a:ext>
            </a:extLst>
          </p:cNvPr>
          <p:cNvSpPr>
            <a:spLocks noGrp="1"/>
          </p:cNvSpPr>
          <p:nvPr>
            <p:ph idx="1"/>
          </p:nvPr>
        </p:nvSpPr>
        <p:spPr/>
        <p:txBody>
          <a:bodyPr vert="horz" lIns="91440" tIns="45720" rIns="91440" bIns="45720" rtlCol="0" anchor="t">
            <a:normAutofit/>
          </a:bodyPr>
          <a:lstStyle/>
          <a:p>
            <a:r>
              <a:rPr lang="en-US">
                <a:latin typeface="Segoe UI"/>
                <a:cs typeface="Segoe UI"/>
              </a:rPr>
              <a:t>Scores available in WIDA-AMS: May 20</a:t>
            </a:r>
            <a:endParaRPr lang="en-US"/>
          </a:p>
          <a:p>
            <a:r>
              <a:rPr lang="en-US">
                <a:latin typeface="Segoe UI"/>
                <a:cs typeface="Segoe UI"/>
              </a:rPr>
              <a:t>Score reports available in district: June 10-12</a:t>
            </a:r>
            <a:endParaRPr lang="en-US"/>
          </a:p>
          <a:p>
            <a:endParaRPr lang="en-US"/>
          </a:p>
          <a:p>
            <a:r>
              <a:rPr lang="en-US"/>
              <a:t>Score Interpretation Guide: ACCESS </a:t>
            </a:r>
            <a:r>
              <a:rPr lang="en-US">
                <a:hlinkClick r:id="rId3"/>
              </a:rPr>
              <a:t>https://wida.wisc.edu/sites/default/files/resource/Interpretive-Guide.pdf</a:t>
            </a:r>
            <a:r>
              <a:rPr lang="en-US"/>
              <a:t> </a:t>
            </a:r>
          </a:p>
          <a:p>
            <a:r>
              <a:rPr lang="en-US"/>
              <a:t>Score Interpretation Guide: Alternate ACCESS </a:t>
            </a:r>
            <a:r>
              <a:rPr lang="en-US">
                <a:hlinkClick r:id="rId4"/>
              </a:rPr>
              <a:t>https://wida.wisc.edu/sites/default/files/resource/Alt-Interpretive-Guide.pdf</a:t>
            </a:r>
            <a:r>
              <a:rPr lang="en-US"/>
              <a:t> </a:t>
            </a:r>
          </a:p>
        </p:txBody>
      </p:sp>
      <p:sp>
        <p:nvSpPr>
          <p:cNvPr id="3" name="Footer Placeholder 2">
            <a:extLst>
              <a:ext uri="{FF2B5EF4-FFF2-40B4-BE49-F238E27FC236}">
                <a16:creationId xmlns:a16="http://schemas.microsoft.com/office/drawing/2014/main" id="{47C31611-D967-43B3-C2B7-C4C9224676F3}"/>
              </a:ext>
            </a:extLst>
          </p:cNvPr>
          <p:cNvSpPr>
            <a:spLocks noGrp="1"/>
          </p:cNvSpPr>
          <p:nvPr>
            <p:ph type="ftr" sz="quarter" idx="3"/>
          </p:nvPr>
        </p:nvSpPr>
        <p:spPr/>
        <p:txBody>
          <a:bodyPr/>
          <a:lstStyle/>
          <a:p>
            <a:pPr algn="r"/>
            <a:r>
              <a:rPr lang="en-US"/>
              <a:t>Assessment and Student Information</a:t>
            </a:r>
          </a:p>
        </p:txBody>
      </p:sp>
      <p:sp>
        <p:nvSpPr>
          <p:cNvPr id="2" name="Date Placeholder 1">
            <a:extLst>
              <a:ext uri="{FF2B5EF4-FFF2-40B4-BE49-F238E27FC236}">
                <a16:creationId xmlns:a16="http://schemas.microsoft.com/office/drawing/2014/main" id="{DE20B76C-89B8-9A2F-BA42-BDA79DE64373}"/>
              </a:ext>
            </a:extLst>
          </p:cNvPr>
          <p:cNvSpPr>
            <a:spLocks noGrp="1"/>
          </p:cNvSpPr>
          <p:nvPr>
            <p:ph type="dt" sz="half" idx="11"/>
          </p:nvPr>
        </p:nvSpPr>
        <p:spPr/>
        <p:txBody>
          <a:bodyPr/>
          <a:lstStyle/>
          <a:p>
            <a:pPr algn="ctr"/>
            <a:r>
              <a:rPr lang="en-US"/>
              <a:t>3/20/2024</a:t>
            </a:r>
          </a:p>
        </p:txBody>
      </p:sp>
      <p:sp>
        <p:nvSpPr>
          <p:cNvPr id="6" name="Slide Number Placeholder 5">
            <a:extLst>
              <a:ext uri="{FF2B5EF4-FFF2-40B4-BE49-F238E27FC236}">
                <a16:creationId xmlns:a16="http://schemas.microsoft.com/office/drawing/2014/main" id="{7AD5C997-1590-FB6A-2ED7-765E1A158E28}"/>
              </a:ext>
            </a:extLst>
          </p:cNvPr>
          <p:cNvSpPr>
            <a:spLocks noGrp="1"/>
          </p:cNvSpPr>
          <p:nvPr>
            <p:ph type="sldNum" sz="quarter" idx="4"/>
          </p:nvPr>
        </p:nvSpPr>
        <p:spPr/>
        <p:txBody>
          <a:bodyPr/>
          <a:lstStyle/>
          <a:p>
            <a:fld id="{65248FEF-978F-4B24-93F3-B987601DAD06}" type="slidenum">
              <a:rPr lang="en-US" smtClean="0"/>
              <a:pPr/>
              <a:t>11</a:t>
            </a:fld>
            <a:endParaRPr lang="en-US"/>
          </a:p>
        </p:txBody>
      </p:sp>
    </p:spTree>
    <p:extLst>
      <p:ext uri="{BB962C8B-B14F-4D97-AF65-F5344CB8AC3E}">
        <p14:creationId xmlns:p14="http://schemas.microsoft.com/office/powerpoint/2010/main" val="3932449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A82194-5E4C-AC8C-8F87-3A8ED9903ED3}"/>
              </a:ext>
            </a:extLst>
          </p:cNvPr>
          <p:cNvSpPr>
            <a:spLocks noGrp="1"/>
          </p:cNvSpPr>
          <p:nvPr>
            <p:ph type="title"/>
          </p:nvPr>
        </p:nvSpPr>
        <p:spPr/>
        <p:txBody>
          <a:bodyPr/>
          <a:lstStyle/>
          <a:p>
            <a:r>
              <a:rPr lang="en-US"/>
              <a:t>Lunch with Leslie</a:t>
            </a:r>
          </a:p>
        </p:txBody>
      </p:sp>
      <p:sp>
        <p:nvSpPr>
          <p:cNvPr id="5" name="Content Placeholder 4">
            <a:extLst>
              <a:ext uri="{FF2B5EF4-FFF2-40B4-BE49-F238E27FC236}">
                <a16:creationId xmlns:a16="http://schemas.microsoft.com/office/drawing/2014/main" id="{16F813EC-907A-D9EB-AC12-BEDD2C433F05}"/>
              </a:ext>
            </a:extLst>
          </p:cNvPr>
          <p:cNvSpPr>
            <a:spLocks noGrp="1"/>
          </p:cNvSpPr>
          <p:nvPr>
            <p:ph idx="1"/>
          </p:nvPr>
        </p:nvSpPr>
        <p:spPr/>
        <p:txBody>
          <a:bodyPr vert="horz" lIns="91440" tIns="45720" rIns="91440" bIns="45720" rtlCol="0" anchor="t">
            <a:normAutofit lnSpcReduction="10000"/>
          </a:bodyPr>
          <a:lstStyle/>
          <a:p>
            <a:r>
              <a:rPr lang="en-US">
                <a:latin typeface="Segoe UI"/>
                <a:cs typeface="Segoe UI"/>
                <a:hlinkClick r:id="rId3"/>
              </a:rPr>
              <a:t>Zoom Link</a:t>
            </a:r>
            <a:r>
              <a:rPr lang="en-US">
                <a:latin typeface="Segoe UI"/>
                <a:cs typeface="Segoe UI"/>
              </a:rPr>
              <a:t>: </a:t>
            </a:r>
            <a:r>
              <a:rPr lang="en-US">
                <a:latin typeface="Segoe UI"/>
                <a:cs typeface="Segoe UI"/>
                <a:hlinkClick r:id="rId3"/>
              </a:rPr>
              <a:t>https://us02web.zoom.us/j/83455690961</a:t>
            </a:r>
            <a:r>
              <a:rPr lang="en-US">
                <a:latin typeface="Segoe UI"/>
                <a:cs typeface="Segoe UI"/>
              </a:rPr>
              <a:t> </a:t>
            </a:r>
            <a:endParaRPr lang="en-US"/>
          </a:p>
          <a:p>
            <a:endParaRPr lang="en-US">
              <a:latin typeface="Segoe UI"/>
              <a:cs typeface="Segoe UI"/>
            </a:endParaRPr>
          </a:p>
          <a:p>
            <a:r>
              <a:rPr lang="en-US">
                <a:latin typeface="Segoe UI"/>
                <a:cs typeface="Segoe UI"/>
              </a:rPr>
              <a:t>No Lunch with Leslie on April 1, May 27, June 3, and June 24</a:t>
            </a:r>
            <a:endParaRPr lang="en-US"/>
          </a:p>
          <a:p>
            <a:endParaRPr lang="en-US">
              <a:latin typeface="Segoe UI"/>
              <a:cs typeface="Segoe UI"/>
            </a:endParaRPr>
          </a:p>
          <a:p>
            <a:r>
              <a:rPr lang="en-US">
                <a:latin typeface="Segoe UI"/>
                <a:cs typeface="Segoe UI"/>
              </a:rPr>
              <a:t>Key topic: Data Validation (April 22)</a:t>
            </a:r>
          </a:p>
          <a:p>
            <a:r>
              <a:rPr lang="en-US"/>
              <a:t>Key topic: Score Reports (May 15)</a:t>
            </a:r>
          </a:p>
          <a:p>
            <a:endParaRPr lang="en-US"/>
          </a:p>
          <a:p>
            <a:pPr marL="0" indent="0">
              <a:buNone/>
            </a:pPr>
            <a:r>
              <a:rPr lang="en-US">
                <a:latin typeface="Segoe UI"/>
                <a:cs typeface="Segoe UI"/>
              </a:rPr>
              <a:t>Anyone with questions about WIDA assessments, processes, etc. Are welcome to join Lunch with Leslie.</a:t>
            </a:r>
            <a:endParaRPr lang="en-US"/>
          </a:p>
        </p:txBody>
      </p:sp>
      <p:sp>
        <p:nvSpPr>
          <p:cNvPr id="3" name="Footer Placeholder 2">
            <a:extLst>
              <a:ext uri="{FF2B5EF4-FFF2-40B4-BE49-F238E27FC236}">
                <a16:creationId xmlns:a16="http://schemas.microsoft.com/office/drawing/2014/main" id="{53139D35-44EB-8FCD-B0F9-31C873CE3DFC}"/>
              </a:ext>
            </a:extLst>
          </p:cNvPr>
          <p:cNvSpPr>
            <a:spLocks noGrp="1"/>
          </p:cNvSpPr>
          <p:nvPr>
            <p:ph type="ftr" sz="quarter" idx="3"/>
          </p:nvPr>
        </p:nvSpPr>
        <p:spPr/>
        <p:txBody>
          <a:bodyPr/>
          <a:lstStyle/>
          <a:p>
            <a:pPr algn="r"/>
            <a:r>
              <a:rPr lang="en-US"/>
              <a:t>Assessment and Student Information</a:t>
            </a:r>
          </a:p>
        </p:txBody>
      </p:sp>
      <p:sp>
        <p:nvSpPr>
          <p:cNvPr id="2" name="Date Placeholder 1">
            <a:extLst>
              <a:ext uri="{FF2B5EF4-FFF2-40B4-BE49-F238E27FC236}">
                <a16:creationId xmlns:a16="http://schemas.microsoft.com/office/drawing/2014/main" id="{223CC3F6-B6C2-1588-9C67-D486559C4D8A}"/>
              </a:ext>
            </a:extLst>
          </p:cNvPr>
          <p:cNvSpPr>
            <a:spLocks noGrp="1"/>
          </p:cNvSpPr>
          <p:nvPr>
            <p:ph type="dt" sz="half" idx="11"/>
          </p:nvPr>
        </p:nvSpPr>
        <p:spPr/>
        <p:txBody>
          <a:bodyPr/>
          <a:lstStyle/>
          <a:p>
            <a:pPr algn="ctr"/>
            <a:r>
              <a:rPr lang="en-US"/>
              <a:t>3/20/2024</a:t>
            </a:r>
          </a:p>
        </p:txBody>
      </p:sp>
      <p:sp>
        <p:nvSpPr>
          <p:cNvPr id="6" name="Slide Number Placeholder 5">
            <a:extLst>
              <a:ext uri="{FF2B5EF4-FFF2-40B4-BE49-F238E27FC236}">
                <a16:creationId xmlns:a16="http://schemas.microsoft.com/office/drawing/2014/main" id="{B1893E87-28D5-277B-B1E0-E03F5C3ACBB3}"/>
              </a:ext>
            </a:extLst>
          </p:cNvPr>
          <p:cNvSpPr>
            <a:spLocks noGrp="1"/>
          </p:cNvSpPr>
          <p:nvPr>
            <p:ph type="sldNum" sz="quarter" idx="4"/>
          </p:nvPr>
        </p:nvSpPr>
        <p:spPr/>
        <p:txBody>
          <a:bodyPr/>
          <a:lstStyle/>
          <a:p>
            <a:fld id="{65248FEF-978F-4B24-93F3-B987601DAD06}" type="slidenum">
              <a:rPr lang="en-US" smtClean="0"/>
              <a:pPr/>
              <a:t>12</a:t>
            </a:fld>
            <a:endParaRPr lang="en-US"/>
          </a:p>
        </p:txBody>
      </p:sp>
    </p:spTree>
    <p:extLst>
      <p:ext uri="{BB962C8B-B14F-4D97-AF65-F5344CB8AC3E}">
        <p14:creationId xmlns:p14="http://schemas.microsoft.com/office/powerpoint/2010/main" val="2881554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926B-865E-8398-5A21-1F7647812613}"/>
              </a:ext>
            </a:extLst>
          </p:cNvPr>
          <p:cNvSpPr>
            <a:spLocks noGrp="1"/>
          </p:cNvSpPr>
          <p:nvPr>
            <p:ph type="title"/>
          </p:nvPr>
        </p:nvSpPr>
        <p:spPr/>
        <p:txBody>
          <a:bodyPr/>
          <a:lstStyle/>
          <a:p>
            <a:r>
              <a:rPr lang="en-US"/>
              <a:t>Survey</a:t>
            </a:r>
          </a:p>
        </p:txBody>
      </p:sp>
      <p:sp>
        <p:nvSpPr>
          <p:cNvPr id="3" name="Content Placeholder 2">
            <a:extLst>
              <a:ext uri="{FF2B5EF4-FFF2-40B4-BE49-F238E27FC236}">
                <a16:creationId xmlns:a16="http://schemas.microsoft.com/office/drawing/2014/main" id="{6E863482-2673-2B37-F9ED-F718E7C0A786}"/>
              </a:ext>
            </a:extLst>
          </p:cNvPr>
          <p:cNvSpPr>
            <a:spLocks noGrp="1"/>
          </p:cNvSpPr>
          <p:nvPr>
            <p:ph idx="1"/>
          </p:nvPr>
        </p:nvSpPr>
        <p:spPr/>
        <p:txBody>
          <a:bodyPr vert="horz" lIns="91440" tIns="45720" rIns="91440" bIns="45720" rtlCol="0" anchor="t">
            <a:normAutofit/>
          </a:bodyPr>
          <a:lstStyle/>
          <a:p>
            <a:r>
              <a:rPr lang="en-US">
                <a:latin typeface="Segoe UI"/>
                <a:cs typeface="Segoe UI"/>
              </a:rPr>
              <a:t>Post Administration Survey went out on Monday. </a:t>
            </a:r>
            <a:endParaRPr lang="en-US"/>
          </a:p>
          <a:p>
            <a:r>
              <a:rPr lang="en-US"/>
              <a:t>This survey is used for</a:t>
            </a:r>
          </a:p>
          <a:p>
            <a:pPr lvl="1"/>
            <a:r>
              <a:rPr lang="en-US">
                <a:latin typeface="Segoe UI"/>
                <a:cs typeface="Segoe UI"/>
              </a:rPr>
              <a:t>Advocating for improvements with WIDA and DRC</a:t>
            </a:r>
          </a:p>
          <a:p>
            <a:pPr lvl="1"/>
            <a:r>
              <a:rPr lang="en-US"/>
              <a:t>Prioritizing internal OSPI activities and projects</a:t>
            </a:r>
          </a:p>
          <a:p>
            <a:r>
              <a:rPr lang="en-US"/>
              <a:t>Anyone involved in WIDA testing is welcome to participate in the survey</a:t>
            </a:r>
          </a:p>
          <a:p>
            <a:r>
              <a:rPr lang="en-US">
                <a:latin typeface="Segoe UI"/>
                <a:cs typeface="Segoe UI"/>
              </a:rPr>
              <a:t>Appreciate your help in connecting individuals with the survey</a:t>
            </a:r>
            <a:endParaRPr lang="en-US"/>
          </a:p>
          <a:p>
            <a:r>
              <a:rPr lang="en-US">
                <a:latin typeface="Segoe UI"/>
                <a:cs typeface="Segoe UI"/>
              </a:rPr>
              <a:t>Link: </a:t>
            </a:r>
            <a:r>
              <a:rPr lang="en-US">
                <a:latin typeface="Segoe UI"/>
                <a:cs typeface="Segoe UI"/>
                <a:hlinkClick r:id="rId3"/>
              </a:rPr>
              <a:t>https://survey.alchemer.com/s3/7265748/WIDA-Annual-Assessments-Post-Test-Administration-Survey-2023</a:t>
            </a:r>
            <a:r>
              <a:rPr lang="en-US">
                <a:latin typeface="Segoe UI"/>
                <a:cs typeface="Segoe UI"/>
              </a:rPr>
              <a:t> </a:t>
            </a:r>
            <a:endParaRPr lang="en-US"/>
          </a:p>
          <a:p>
            <a:pPr marL="457200" lvl="1" indent="0">
              <a:buNone/>
            </a:pPr>
            <a:endParaRPr lang="en-US"/>
          </a:p>
        </p:txBody>
      </p:sp>
      <p:sp>
        <p:nvSpPr>
          <p:cNvPr id="5" name="Footer Placeholder 4">
            <a:extLst>
              <a:ext uri="{FF2B5EF4-FFF2-40B4-BE49-F238E27FC236}">
                <a16:creationId xmlns:a16="http://schemas.microsoft.com/office/drawing/2014/main" id="{0640375B-CD6C-F99E-DE48-C874FC3C24AA}"/>
              </a:ext>
            </a:extLst>
          </p:cNvPr>
          <p:cNvSpPr>
            <a:spLocks noGrp="1"/>
          </p:cNvSpPr>
          <p:nvPr>
            <p:ph type="ftr" sz="quarter" idx="3"/>
          </p:nvPr>
        </p:nvSpPr>
        <p:spPr/>
        <p:txBody>
          <a:bodyPr/>
          <a:lstStyle/>
          <a:p>
            <a:pPr algn="r"/>
            <a:r>
              <a:rPr lang="en-US"/>
              <a:t>Assessment and Student Information</a:t>
            </a:r>
          </a:p>
        </p:txBody>
      </p:sp>
      <p:sp>
        <p:nvSpPr>
          <p:cNvPr id="4" name="Date Placeholder 3">
            <a:extLst>
              <a:ext uri="{FF2B5EF4-FFF2-40B4-BE49-F238E27FC236}">
                <a16:creationId xmlns:a16="http://schemas.microsoft.com/office/drawing/2014/main" id="{FAFB9513-6A3E-ED97-4D15-8744A7C2F143}"/>
              </a:ext>
            </a:extLst>
          </p:cNvPr>
          <p:cNvSpPr>
            <a:spLocks noGrp="1"/>
          </p:cNvSpPr>
          <p:nvPr>
            <p:ph type="dt" sz="half" idx="11"/>
          </p:nvPr>
        </p:nvSpPr>
        <p:spPr/>
        <p:txBody>
          <a:bodyPr/>
          <a:lstStyle/>
          <a:p>
            <a:pPr algn="ctr"/>
            <a:r>
              <a:rPr lang="en-US"/>
              <a:t>3/20/2024</a:t>
            </a:r>
          </a:p>
        </p:txBody>
      </p:sp>
      <p:sp>
        <p:nvSpPr>
          <p:cNvPr id="6" name="Slide Number Placeholder 5">
            <a:extLst>
              <a:ext uri="{FF2B5EF4-FFF2-40B4-BE49-F238E27FC236}">
                <a16:creationId xmlns:a16="http://schemas.microsoft.com/office/drawing/2014/main" id="{6F4776F3-4310-D23D-D8A7-B68D68D73ED2}"/>
              </a:ext>
            </a:extLst>
          </p:cNvPr>
          <p:cNvSpPr>
            <a:spLocks noGrp="1"/>
          </p:cNvSpPr>
          <p:nvPr>
            <p:ph type="sldNum" sz="quarter" idx="4"/>
          </p:nvPr>
        </p:nvSpPr>
        <p:spPr/>
        <p:txBody>
          <a:bodyPr/>
          <a:lstStyle/>
          <a:p>
            <a:fld id="{65248FEF-978F-4B24-93F3-B987601DAD06}" type="slidenum">
              <a:rPr lang="en-US" smtClean="0"/>
              <a:pPr/>
              <a:t>13</a:t>
            </a:fld>
            <a:endParaRPr lang="en-US"/>
          </a:p>
        </p:txBody>
      </p:sp>
    </p:spTree>
    <p:extLst>
      <p:ext uri="{BB962C8B-B14F-4D97-AF65-F5344CB8AC3E}">
        <p14:creationId xmlns:p14="http://schemas.microsoft.com/office/powerpoint/2010/main" val="1637747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754CDD-8799-606E-8521-2867E7306AE2}"/>
              </a:ext>
            </a:extLst>
          </p:cNvPr>
          <p:cNvSpPr>
            <a:spLocks noGrp="1"/>
          </p:cNvSpPr>
          <p:nvPr>
            <p:ph type="ctrTitle"/>
          </p:nvPr>
        </p:nvSpPr>
        <p:spPr/>
        <p:txBody>
          <a:bodyPr/>
          <a:lstStyle/>
          <a:p>
            <a:r>
              <a:rPr lang="en-US"/>
              <a:t>WA-AIM</a:t>
            </a:r>
          </a:p>
        </p:txBody>
      </p:sp>
      <p:sp>
        <p:nvSpPr>
          <p:cNvPr id="6" name="Subtitle 5">
            <a:extLst>
              <a:ext uri="{FF2B5EF4-FFF2-40B4-BE49-F238E27FC236}">
                <a16:creationId xmlns:a16="http://schemas.microsoft.com/office/drawing/2014/main" id="{4E40AAF9-E6DA-195E-00CF-B08A3F90358F}"/>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F67E8F70-06B3-653F-AB20-E1A20B5558BA}"/>
              </a:ext>
            </a:extLst>
          </p:cNvPr>
          <p:cNvSpPr>
            <a:spLocks noGrp="1"/>
          </p:cNvSpPr>
          <p:nvPr>
            <p:ph type="ftr" sz="quarter" idx="3"/>
          </p:nvPr>
        </p:nvSpPr>
        <p:spPr/>
        <p:txBody>
          <a:bodyPr/>
          <a:lstStyle/>
          <a:p>
            <a:pPr algn="r"/>
            <a:r>
              <a:rPr lang="en-US"/>
              <a:t>State Assessment Team</a:t>
            </a:r>
          </a:p>
        </p:txBody>
      </p:sp>
      <p:sp>
        <p:nvSpPr>
          <p:cNvPr id="2" name="Date Placeholder 1">
            <a:extLst>
              <a:ext uri="{FF2B5EF4-FFF2-40B4-BE49-F238E27FC236}">
                <a16:creationId xmlns:a16="http://schemas.microsoft.com/office/drawing/2014/main" id="{1C04B428-FAAA-9036-B6F0-7EFB9AB4133C}"/>
              </a:ext>
            </a:extLst>
          </p:cNvPr>
          <p:cNvSpPr>
            <a:spLocks noGrp="1"/>
          </p:cNvSpPr>
          <p:nvPr>
            <p:ph type="dt" sz="half" idx="10"/>
          </p:nvPr>
        </p:nvSpPr>
        <p:spPr/>
        <p:txBody>
          <a:bodyPr/>
          <a:lstStyle/>
          <a:p>
            <a:pPr algn="ctr"/>
            <a:r>
              <a:rPr lang="en-US"/>
              <a:t>3/20/2024</a:t>
            </a:r>
          </a:p>
        </p:txBody>
      </p:sp>
      <p:sp>
        <p:nvSpPr>
          <p:cNvPr id="3" name="Slide Number Placeholder 2">
            <a:extLst>
              <a:ext uri="{FF2B5EF4-FFF2-40B4-BE49-F238E27FC236}">
                <a16:creationId xmlns:a16="http://schemas.microsoft.com/office/drawing/2014/main" id="{0CD29FD5-3DCE-8187-47E4-ECAC81540CB0}"/>
              </a:ext>
            </a:extLst>
          </p:cNvPr>
          <p:cNvSpPr>
            <a:spLocks noGrp="1"/>
          </p:cNvSpPr>
          <p:nvPr>
            <p:ph type="sldNum" sz="quarter" idx="4"/>
          </p:nvPr>
        </p:nvSpPr>
        <p:spPr/>
        <p:txBody>
          <a:bodyPr/>
          <a:lstStyle/>
          <a:p>
            <a:fld id="{65248FEF-978F-4B24-93F3-B987601DAD06}" type="slidenum">
              <a:rPr lang="en-US" smtClean="0"/>
              <a:pPr/>
              <a:t>14</a:t>
            </a:fld>
            <a:endParaRPr lang="en-US"/>
          </a:p>
        </p:txBody>
      </p:sp>
    </p:spTree>
    <p:extLst>
      <p:ext uri="{BB962C8B-B14F-4D97-AF65-F5344CB8AC3E}">
        <p14:creationId xmlns:p14="http://schemas.microsoft.com/office/powerpoint/2010/main" val="4229367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8BA0D-950B-DDFF-E081-31C1A87D44A9}"/>
              </a:ext>
            </a:extLst>
          </p:cNvPr>
          <p:cNvSpPr>
            <a:spLocks noGrp="1"/>
          </p:cNvSpPr>
          <p:nvPr>
            <p:ph type="title"/>
          </p:nvPr>
        </p:nvSpPr>
        <p:spPr/>
        <p:txBody>
          <a:bodyPr/>
          <a:lstStyle/>
          <a:p>
            <a:r>
              <a:rPr lang="en-US">
                <a:latin typeface="Segoe UI"/>
                <a:cs typeface="Segoe UI"/>
              </a:rPr>
              <a:t>New WA-AIM Coordinator </a:t>
            </a:r>
            <a:endParaRPr lang="en-US"/>
          </a:p>
        </p:txBody>
      </p:sp>
      <p:sp>
        <p:nvSpPr>
          <p:cNvPr id="3" name="Content Placeholder 2">
            <a:extLst>
              <a:ext uri="{FF2B5EF4-FFF2-40B4-BE49-F238E27FC236}">
                <a16:creationId xmlns:a16="http://schemas.microsoft.com/office/drawing/2014/main" id="{1B80223B-6EB6-1396-6766-77F8AE9E0700}"/>
              </a:ext>
            </a:extLst>
          </p:cNvPr>
          <p:cNvSpPr>
            <a:spLocks noGrp="1"/>
          </p:cNvSpPr>
          <p:nvPr>
            <p:ph idx="1"/>
          </p:nvPr>
        </p:nvSpPr>
        <p:spPr/>
        <p:txBody>
          <a:bodyPr vert="horz" lIns="91440" tIns="45720" rIns="91440" bIns="45720" rtlCol="0" anchor="t">
            <a:normAutofit lnSpcReduction="10000"/>
          </a:bodyPr>
          <a:lstStyle/>
          <a:p>
            <a:r>
              <a:rPr lang="en-US">
                <a:latin typeface="Segoe UI"/>
                <a:cs typeface="Segoe UI"/>
              </a:rPr>
              <a:t>On March 1, Leslie Huff, Ph.D. took over responsibilities associated with WA-AIM. Please update your contacts to reflect this change:</a:t>
            </a:r>
            <a:endParaRPr lang="en-US"/>
          </a:p>
          <a:p>
            <a:r>
              <a:rPr lang="en-US">
                <a:latin typeface="Segoe UI"/>
                <a:cs typeface="Segoe UI"/>
              </a:rPr>
              <a:t>Leslie's contact information: </a:t>
            </a:r>
            <a:r>
              <a:rPr lang="en-US">
                <a:latin typeface="Segoe UI"/>
                <a:cs typeface="Segoe UI"/>
                <a:hlinkClick r:id="rId3"/>
              </a:rPr>
              <a:t>leslie.huff@k12.wa.us</a:t>
            </a:r>
          </a:p>
          <a:p>
            <a:r>
              <a:rPr lang="en-US"/>
              <a:t>The DRC Help Desk is also a great resource for answering questions about where to find things and how to do things in the DRC Insight platform. </a:t>
            </a:r>
          </a:p>
          <a:p>
            <a:r>
              <a:rPr lang="en-US">
                <a:latin typeface="Segoe UI"/>
                <a:cs typeface="Segoe UI"/>
              </a:rPr>
              <a:t>OSPI WA-AIM Website: </a:t>
            </a:r>
            <a:r>
              <a:rPr lang="en-US">
                <a:latin typeface="Segoe UI"/>
                <a:cs typeface="Segoe UI"/>
                <a:hlinkClick r:id="rId4"/>
              </a:rPr>
              <a:t>https://ospi.k12.wa.us/student-success/testing/state-testing/assessment-students-cognitive-disabilities-wa-aim</a:t>
            </a:r>
            <a:r>
              <a:rPr lang="en-US">
                <a:latin typeface="Segoe UI"/>
                <a:cs typeface="Segoe UI"/>
              </a:rPr>
              <a:t> </a:t>
            </a:r>
            <a:endParaRPr lang="en-US"/>
          </a:p>
        </p:txBody>
      </p:sp>
      <p:sp>
        <p:nvSpPr>
          <p:cNvPr id="5" name="Slide Number Placeholder 4">
            <a:extLst>
              <a:ext uri="{FF2B5EF4-FFF2-40B4-BE49-F238E27FC236}">
                <a16:creationId xmlns:a16="http://schemas.microsoft.com/office/drawing/2014/main" id="{EEC3BD56-80B6-4F81-9150-DC543EF2631E}"/>
              </a:ext>
            </a:extLst>
          </p:cNvPr>
          <p:cNvSpPr>
            <a:spLocks noGrp="1"/>
          </p:cNvSpPr>
          <p:nvPr>
            <p:ph type="sldNum" sz="quarter" idx="4"/>
          </p:nvPr>
        </p:nvSpPr>
        <p:spPr/>
        <p:txBody>
          <a:bodyPr/>
          <a:lstStyle/>
          <a:p>
            <a:fld id="{65248FEF-978F-4B24-93F3-B987601DAD06}" type="slidenum">
              <a:rPr lang="en-US" smtClean="0"/>
              <a:pPr/>
              <a:t>15</a:t>
            </a:fld>
            <a:endParaRPr lang="en-US"/>
          </a:p>
        </p:txBody>
      </p:sp>
      <p:sp>
        <p:nvSpPr>
          <p:cNvPr id="4" name="Date Placeholder 3">
            <a:extLst>
              <a:ext uri="{FF2B5EF4-FFF2-40B4-BE49-F238E27FC236}">
                <a16:creationId xmlns:a16="http://schemas.microsoft.com/office/drawing/2014/main" id="{5E60CE00-407A-ED69-344F-01D78CD33068}"/>
              </a:ext>
            </a:extLst>
          </p:cNvPr>
          <p:cNvSpPr>
            <a:spLocks noGrp="1"/>
          </p:cNvSpPr>
          <p:nvPr>
            <p:ph type="dt" sz="half" idx="11"/>
          </p:nvPr>
        </p:nvSpPr>
        <p:spPr/>
        <p:txBody>
          <a:bodyPr/>
          <a:lstStyle/>
          <a:p>
            <a:pPr algn="ctr"/>
            <a:r>
              <a:rPr lang="en-US"/>
              <a:t>3/15/2023</a:t>
            </a:r>
          </a:p>
        </p:txBody>
      </p:sp>
      <p:sp>
        <p:nvSpPr>
          <p:cNvPr id="6" name="Footer Placeholder 5">
            <a:extLst>
              <a:ext uri="{FF2B5EF4-FFF2-40B4-BE49-F238E27FC236}">
                <a16:creationId xmlns:a16="http://schemas.microsoft.com/office/drawing/2014/main" id="{80A72046-FC20-525B-2B3F-9650266CDE8C}"/>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423872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2AC8E7-632D-9EFF-4AA2-F9122CFDEBA5}"/>
              </a:ext>
            </a:extLst>
          </p:cNvPr>
          <p:cNvSpPr>
            <a:spLocks noGrp="1"/>
          </p:cNvSpPr>
          <p:nvPr>
            <p:ph type="title"/>
          </p:nvPr>
        </p:nvSpPr>
        <p:spPr/>
        <p:txBody>
          <a:bodyPr/>
          <a:lstStyle/>
          <a:p>
            <a:r>
              <a:rPr lang="en-US"/>
              <a:t>Assessment Development</a:t>
            </a:r>
          </a:p>
        </p:txBody>
      </p:sp>
      <p:sp>
        <p:nvSpPr>
          <p:cNvPr id="4" name="Footer Placeholder 3">
            <a:extLst>
              <a:ext uri="{FF2B5EF4-FFF2-40B4-BE49-F238E27FC236}">
                <a16:creationId xmlns:a16="http://schemas.microsoft.com/office/drawing/2014/main" id="{FB7D6DC8-DB63-6953-8236-1DC1708F60E1}"/>
              </a:ext>
            </a:extLst>
          </p:cNvPr>
          <p:cNvSpPr>
            <a:spLocks noGrp="1"/>
          </p:cNvSpPr>
          <p:nvPr>
            <p:ph type="ftr" sz="quarter" idx="3"/>
          </p:nvPr>
        </p:nvSpPr>
        <p:spPr/>
        <p:txBody>
          <a:bodyPr/>
          <a:lstStyle/>
          <a:p>
            <a:pPr algn="r"/>
            <a:r>
              <a:rPr lang="en-US"/>
              <a:t>State Assessment Team</a:t>
            </a:r>
          </a:p>
        </p:txBody>
      </p:sp>
      <p:sp>
        <p:nvSpPr>
          <p:cNvPr id="2" name="Date Placeholder 1">
            <a:extLst>
              <a:ext uri="{FF2B5EF4-FFF2-40B4-BE49-F238E27FC236}">
                <a16:creationId xmlns:a16="http://schemas.microsoft.com/office/drawing/2014/main" id="{D763BD63-76FE-D899-867B-BD0073D50A92}"/>
              </a:ext>
            </a:extLst>
          </p:cNvPr>
          <p:cNvSpPr>
            <a:spLocks noGrp="1"/>
          </p:cNvSpPr>
          <p:nvPr>
            <p:ph type="dt" sz="half" idx="10"/>
          </p:nvPr>
        </p:nvSpPr>
        <p:spPr/>
        <p:txBody>
          <a:bodyPr/>
          <a:lstStyle/>
          <a:p>
            <a:pPr algn="ctr"/>
            <a:r>
              <a:rPr lang="en-US"/>
              <a:t>3/20/2024</a:t>
            </a:r>
          </a:p>
        </p:txBody>
      </p:sp>
      <p:sp>
        <p:nvSpPr>
          <p:cNvPr id="5" name="Slide Number Placeholder 4">
            <a:extLst>
              <a:ext uri="{FF2B5EF4-FFF2-40B4-BE49-F238E27FC236}">
                <a16:creationId xmlns:a16="http://schemas.microsoft.com/office/drawing/2014/main" id="{27B30A69-3E40-F601-FC5F-C2F50A844740}"/>
              </a:ext>
            </a:extLst>
          </p:cNvPr>
          <p:cNvSpPr>
            <a:spLocks noGrp="1"/>
          </p:cNvSpPr>
          <p:nvPr>
            <p:ph type="sldNum" sz="quarter" idx="4"/>
          </p:nvPr>
        </p:nvSpPr>
        <p:spPr/>
        <p:txBody>
          <a:bodyPr/>
          <a:lstStyle/>
          <a:p>
            <a:fld id="{65248FEF-978F-4B24-93F3-B987601DAD06}" type="slidenum">
              <a:rPr lang="en-US" smtClean="0"/>
              <a:pPr/>
              <a:t>16</a:t>
            </a:fld>
            <a:endParaRPr lang="en-US"/>
          </a:p>
        </p:txBody>
      </p:sp>
    </p:spTree>
    <p:extLst>
      <p:ext uri="{BB962C8B-B14F-4D97-AF65-F5344CB8AC3E}">
        <p14:creationId xmlns:p14="http://schemas.microsoft.com/office/powerpoint/2010/main" val="1952128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AAB4D4-AC44-B999-D6B5-AD4BD9808A23}"/>
              </a:ext>
            </a:extLst>
          </p:cNvPr>
          <p:cNvSpPr>
            <a:spLocks noGrp="1"/>
          </p:cNvSpPr>
          <p:nvPr>
            <p:ph type="title"/>
          </p:nvPr>
        </p:nvSpPr>
        <p:spPr/>
        <p:txBody>
          <a:bodyPr/>
          <a:lstStyle/>
          <a:p>
            <a:r>
              <a:rPr lang="en-US"/>
              <a:t>Tips to Increase G11 WCAS participation</a:t>
            </a:r>
          </a:p>
        </p:txBody>
      </p:sp>
      <p:sp>
        <p:nvSpPr>
          <p:cNvPr id="7" name="Content Placeholder 6">
            <a:extLst>
              <a:ext uri="{FF2B5EF4-FFF2-40B4-BE49-F238E27FC236}">
                <a16:creationId xmlns:a16="http://schemas.microsoft.com/office/drawing/2014/main" id="{10FFCD4A-5647-5B33-FDF1-9CAC26DB1BBF}"/>
              </a:ext>
            </a:extLst>
          </p:cNvPr>
          <p:cNvSpPr>
            <a:spLocks noGrp="1"/>
          </p:cNvSpPr>
          <p:nvPr>
            <p:ph idx="1"/>
          </p:nvPr>
        </p:nvSpPr>
        <p:spPr>
          <a:xfrm>
            <a:off x="838200" y="1622425"/>
            <a:ext cx="10505440" cy="4459061"/>
          </a:xfrm>
        </p:spPr>
        <p:txBody>
          <a:bodyPr vert="horz" lIns="91440" tIns="45720" rIns="91440" bIns="45720" rtlCol="0" anchor="t">
            <a:normAutofit/>
          </a:bodyPr>
          <a:lstStyle/>
          <a:p>
            <a:r>
              <a:rPr lang="en-US">
                <a:ea typeface="+mn-lt"/>
                <a:cs typeface="+mn-lt"/>
              </a:rPr>
              <a:t>Message to families regarding the importance about test scores for school ranking/reports a la Zillow, etc. </a:t>
            </a:r>
          </a:p>
          <a:p>
            <a:r>
              <a:rPr lang="en-US">
                <a:ea typeface="+mn-lt"/>
                <a:cs typeface="+mn-lt"/>
              </a:rPr>
              <a:t>Create a designated schedule using their Advisory period, expand it to be 2 hours for the 11th graders and then release them back to classes as they finished.</a:t>
            </a:r>
          </a:p>
          <a:p>
            <a:endParaRPr lang="en-US">
              <a:cs typeface="Segoe UI"/>
            </a:endParaRPr>
          </a:p>
          <a:p>
            <a:pPr marL="0" indent="0">
              <a:buNone/>
            </a:pPr>
            <a:r>
              <a:rPr lang="en-US">
                <a:cs typeface="Segoe UI"/>
              </a:rPr>
              <a:t>If you have other tips, please email Jacob Parikh (</a:t>
            </a:r>
            <a:r>
              <a:rPr lang="en-US">
                <a:ea typeface="+mn-lt"/>
                <a:cs typeface="+mn-lt"/>
              </a:rPr>
              <a:t>jacob.parikh@k12.wa.us)</a:t>
            </a:r>
            <a:endParaRPr lang="en-US">
              <a:cs typeface="Segoe UI"/>
            </a:endParaRPr>
          </a:p>
        </p:txBody>
      </p:sp>
      <p:sp>
        <p:nvSpPr>
          <p:cNvPr id="3" name="Slide Number Placeholder 2">
            <a:extLst>
              <a:ext uri="{FF2B5EF4-FFF2-40B4-BE49-F238E27FC236}">
                <a16:creationId xmlns:a16="http://schemas.microsoft.com/office/drawing/2014/main" id="{9D600B82-E1A0-A63D-3015-6EEB248FC1EC}"/>
              </a:ext>
            </a:extLst>
          </p:cNvPr>
          <p:cNvSpPr>
            <a:spLocks noGrp="1"/>
          </p:cNvSpPr>
          <p:nvPr>
            <p:ph type="sldNum" sz="quarter" idx="4"/>
          </p:nvPr>
        </p:nvSpPr>
        <p:spPr/>
        <p:txBody>
          <a:bodyPr/>
          <a:lstStyle/>
          <a:p>
            <a:fld id="{65248FEF-978F-4B24-93F3-B987601DAD06}" type="slidenum">
              <a:rPr lang="en-US" smtClean="0"/>
              <a:pPr/>
              <a:t>17</a:t>
            </a:fld>
            <a:endParaRPr lang="en-US"/>
          </a:p>
        </p:txBody>
      </p:sp>
      <p:sp>
        <p:nvSpPr>
          <p:cNvPr id="2" name="Date Placeholder 1">
            <a:extLst>
              <a:ext uri="{FF2B5EF4-FFF2-40B4-BE49-F238E27FC236}">
                <a16:creationId xmlns:a16="http://schemas.microsoft.com/office/drawing/2014/main" id="{24D3FA1F-A42B-AF49-A684-BA7835365567}"/>
              </a:ext>
            </a:extLst>
          </p:cNvPr>
          <p:cNvSpPr>
            <a:spLocks noGrp="1"/>
          </p:cNvSpPr>
          <p:nvPr>
            <p:ph type="dt" sz="half" idx="11"/>
          </p:nvPr>
        </p:nvSpPr>
        <p:spPr/>
        <p:txBody>
          <a:bodyPr/>
          <a:lstStyle/>
          <a:p>
            <a:pPr algn="ctr"/>
            <a:r>
              <a:rPr lang="en-US"/>
              <a:t>3/20/2024</a:t>
            </a:r>
          </a:p>
        </p:txBody>
      </p:sp>
      <p:sp>
        <p:nvSpPr>
          <p:cNvPr id="4" name="Footer Placeholder 3">
            <a:extLst>
              <a:ext uri="{FF2B5EF4-FFF2-40B4-BE49-F238E27FC236}">
                <a16:creationId xmlns:a16="http://schemas.microsoft.com/office/drawing/2014/main" id="{2AEEDEB3-E20F-77F6-5119-11DCF02430AE}"/>
              </a:ext>
            </a:extLst>
          </p:cNvPr>
          <p:cNvSpPr>
            <a:spLocks noGrp="1"/>
          </p:cNvSpPr>
          <p:nvPr>
            <p:ph type="ftr" sz="quarter" idx="3"/>
          </p:nvPr>
        </p:nvSpPr>
        <p:spPr/>
        <p:txBody>
          <a:bodyPr/>
          <a:lstStyle/>
          <a:p>
            <a:pPr algn="r"/>
            <a:r>
              <a:rPr lang="en-US"/>
              <a:t>State Assessment Team</a:t>
            </a:r>
          </a:p>
        </p:txBody>
      </p:sp>
    </p:spTree>
    <p:extLst>
      <p:ext uri="{BB962C8B-B14F-4D97-AF65-F5344CB8AC3E}">
        <p14:creationId xmlns:p14="http://schemas.microsoft.com/office/powerpoint/2010/main" val="106390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C72FA-139D-FDBD-CD3F-FEE0D3757291}"/>
              </a:ext>
            </a:extLst>
          </p:cNvPr>
          <p:cNvSpPr>
            <a:spLocks noGrp="1"/>
          </p:cNvSpPr>
          <p:nvPr>
            <p:ph type="title"/>
          </p:nvPr>
        </p:nvSpPr>
        <p:spPr/>
        <p:txBody>
          <a:bodyPr/>
          <a:lstStyle/>
          <a:p>
            <a:r>
              <a:rPr lang="en-US"/>
              <a:t>New Resource Videos Posted</a:t>
            </a:r>
          </a:p>
        </p:txBody>
      </p:sp>
      <p:sp>
        <p:nvSpPr>
          <p:cNvPr id="6" name="Content Placeholder 5">
            <a:extLst>
              <a:ext uri="{FF2B5EF4-FFF2-40B4-BE49-F238E27FC236}">
                <a16:creationId xmlns:a16="http://schemas.microsoft.com/office/drawing/2014/main" id="{E6D64C60-0E64-EC44-4CDC-2FE409ACE1F2}"/>
              </a:ext>
            </a:extLst>
          </p:cNvPr>
          <p:cNvSpPr>
            <a:spLocks noGrp="1"/>
          </p:cNvSpPr>
          <p:nvPr>
            <p:ph idx="1"/>
          </p:nvPr>
        </p:nvSpPr>
        <p:spPr>
          <a:xfrm>
            <a:off x="838199" y="1825625"/>
            <a:ext cx="10796081" cy="4255861"/>
          </a:xfrm>
        </p:spPr>
        <p:txBody>
          <a:bodyPr/>
          <a:lstStyle/>
          <a:p>
            <a:r>
              <a:rPr lang="en-US"/>
              <a:t>Demonstration: Spanish Presentation and Spanish Text-to-Speech</a:t>
            </a:r>
          </a:p>
          <a:p>
            <a:r>
              <a:rPr lang="en-US"/>
              <a:t>ASL Test Directions Informational Session</a:t>
            </a:r>
          </a:p>
          <a:p>
            <a:endParaRPr lang="en-US"/>
          </a:p>
          <a:p>
            <a:r>
              <a:rPr lang="en-US"/>
              <a:t>Location:</a:t>
            </a:r>
          </a:p>
          <a:p>
            <a:pPr lvl="1"/>
            <a:r>
              <a:rPr lang="en-US">
                <a:hlinkClick r:id="rId3"/>
              </a:rPr>
              <a:t>Accessibility Supports task</a:t>
            </a:r>
            <a:r>
              <a:rPr lang="en-US"/>
              <a:t>, in the General Information tab list </a:t>
            </a:r>
          </a:p>
        </p:txBody>
      </p:sp>
      <p:sp>
        <p:nvSpPr>
          <p:cNvPr id="3" name="Slide Number Placeholder 2">
            <a:extLst>
              <a:ext uri="{FF2B5EF4-FFF2-40B4-BE49-F238E27FC236}">
                <a16:creationId xmlns:a16="http://schemas.microsoft.com/office/drawing/2014/main" id="{BF101557-CBEE-1F76-DF71-11ED6489063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 name="Date Placeholder 1">
            <a:extLst>
              <a:ext uri="{FF2B5EF4-FFF2-40B4-BE49-F238E27FC236}">
                <a16:creationId xmlns:a16="http://schemas.microsoft.com/office/drawing/2014/main" id="{25CDA89E-96C4-709B-1416-9EECF04119EB}"/>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4" name="Footer Placeholder 3">
            <a:extLst>
              <a:ext uri="{FF2B5EF4-FFF2-40B4-BE49-F238E27FC236}">
                <a16:creationId xmlns:a16="http://schemas.microsoft.com/office/drawing/2014/main" id="{FFC20221-9860-DEF8-B14E-14F27618B30F}"/>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Tree>
    <p:extLst>
      <p:ext uri="{BB962C8B-B14F-4D97-AF65-F5344CB8AC3E}">
        <p14:creationId xmlns:p14="http://schemas.microsoft.com/office/powerpoint/2010/main" val="631846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5A4F35-A2C9-1640-02AA-9639ABD98CB8}"/>
              </a:ext>
            </a:extLst>
          </p:cNvPr>
          <p:cNvSpPr>
            <a:spLocks noGrp="1"/>
          </p:cNvSpPr>
          <p:nvPr>
            <p:ph type="title"/>
          </p:nvPr>
        </p:nvSpPr>
        <p:spPr/>
        <p:txBody>
          <a:bodyPr/>
          <a:lstStyle/>
          <a:p>
            <a:r>
              <a:rPr lang="en-US"/>
              <a:t>Length of Tests</a:t>
            </a:r>
          </a:p>
        </p:txBody>
      </p:sp>
      <p:sp>
        <p:nvSpPr>
          <p:cNvPr id="6" name="Content Placeholder 5">
            <a:extLst>
              <a:ext uri="{FF2B5EF4-FFF2-40B4-BE49-F238E27FC236}">
                <a16:creationId xmlns:a16="http://schemas.microsoft.com/office/drawing/2014/main" id="{D530D51A-6930-4849-9392-4EAB8F55A677}"/>
              </a:ext>
            </a:extLst>
          </p:cNvPr>
          <p:cNvSpPr>
            <a:spLocks noGrp="1"/>
          </p:cNvSpPr>
          <p:nvPr>
            <p:ph idx="1"/>
          </p:nvPr>
        </p:nvSpPr>
        <p:spPr>
          <a:xfrm>
            <a:off x="838199" y="1362269"/>
            <a:ext cx="10796081" cy="4719217"/>
          </a:xfrm>
        </p:spPr>
        <p:txBody>
          <a:bodyPr/>
          <a:lstStyle/>
          <a:p>
            <a:r>
              <a:rPr lang="en-US">
                <a:hlinkClick r:id="rId3"/>
              </a:rPr>
              <a:t>Science</a:t>
            </a:r>
            <a:r>
              <a:rPr lang="en-US"/>
              <a:t> summative tests are the same blueprint (same test length) as spring 2018, 2019, 2022, and 2023 tests.</a:t>
            </a:r>
          </a:p>
          <a:p>
            <a:r>
              <a:rPr lang="en-US">
                <a:hlinkClick r:id="rId4"/>
              </a:rPr>
              <a:t>ELA</a:t>
            </a:r>
            <a:r>
              <a:rPr lang="en-US"/>
              <a:t> and </a:t>
            </a:r>
            <a:r>
              <a:rPr lang="en-US">
                <a:hlinkClick r:id="rId5"/>
              </a:rPr>
              <a:t>math</a:t>
            </a:r>
            <a:r>
              <a:rPr lang="en-US"/>
              <a:t> summative tests are the “Adjusted Smarter Balanced blueprint.” This blueprint is…</a:t>
            </a:r>
          </a:p>
          <a:p>
            <a:pPr lvl="1"/>
            <a:r>
              <a:rPr lang="en-US"/>
              <a:t>The same blueprint (same test length) as spring 2022 and 2023 tests.</a:t>
            </a:r>
          </a:p>
          <a:p>
            <a:pPr lvl="1"/>
            <a:r>
              <a:rPr lang="en-US"/>
              <a:t>Shorter than the spring 2015-2019 tests.</a:t>
            </a:r>
          </a:p>
          <a:p>
            <a:r>
              <a:rPr lang="en-US"/>
              <a:t>What is “shorter” or “adjusted” for ELA and math?</a:t>
            </a:r>
          </a:p>
          <a:p>
            <a:pPr lvl="1"/>
            <a:r>
              <a:rPr lang="en-US"/>
              <a:t>The CAT section in the adjusted blueprint is half the length of the CAT section in the full blueprint.</a:t>
            </a:r>
          </a:p>
          <a:p>
            <a:pPr lvl="2"/>
            <a:r>
              <a:rPr lang="en-US"/>
              <a:t>Adjusted = about 20 questions; Full = about 40 questions</a:t>
            </a:r>
          </a:p>
          <a:p>
            <a:pPr lvl="1"/>
            <a:r>
              <a:rPr lang="en-US"/>
              <a:t>The PT section is the same in both blueprints.</a:t>
            </a:r>
          </a:p>
        </p:txBody>
      </p:sp>
      <p:sp>
        <p:nvSpPr>
          <p:cNvPr id="3" name="Slide Number Placeholder 2">
            <a:extLst>
              <a:ext uri="{FF2B5EF4-FFF2-40B4-BE49-F238E27FC236}">
                <a16:creationId xmlns:a16="http://schemas.microsoft.com/office/drawing/2014/main" id="{A58B632E-2038-03F0-5372-9C5F95BE388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 name="Date Placeholder 1">
            <a:extLst>
              <a:ext uri="{FF2B5EF4-FFF2-40B4-BE49-F238E27FC236}">
                <a16:creationId xmlns:a16="http://schemas.microsoft.com/office/drawing/2014/main" id="{FDF71F0A-9A06-BA75-B0B5-CFD4DB90475B}"/>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4" name="Footer Placeholder 3">
            <a:extLst>
              <a:ext uri="{FF2B5EF4-FFF2-40B4-BE49-F238E27FC236}">
                <a16:creationId xmlns:a16="http://schemas.microsoft.com/office/drawing/2014/main" id="{2BD57B5E-6067-CBB7-11F5-5446EF98C76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Tree>
    <p:extLst>
      <p:ext uri="{BB962C8B-B14F-4D97-AF65-F5344CB8AC3E}">
        <p14:creationId xmlns:p14="http://schemas.microsoft.com/office/powerpoint/2010/main" val="666621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9D2794-3587-EECD-745E-CAF05BB16B6B}"/>
              </a:ext>
            </a:extLst>
          </p:cNvPr>
          <p:cNvSpPr>
            <a:spLocks noGrp="1"/>
          </p:cNvSpPr>
          <p:nvPr>
            <p:ph type="title"/>
          </p:nvPr>
        </p:nvSpPr>
        <p:spPr>
          <a:xfrm>
            <a:off x="838199" y="-186205"/>
            <a:ext cx="10515600" cy="1325563"/>
          </a:xfrm>
        </p:spPr>
        <p:txBody>
          <a:bodyPr>
            <a:normAutofit/>
          </a:bodyPr>
          <a:lstStyle/>
          <a:p>
            <a:r>
              <a:rPr lang="en-US" sz="800">
                <a:solidFill>
                  <a:schemeClr val="bg2"/>
                </a:solidFill>
              </a:rPr>
              <a:t>Land Acknowledgment</a:t>
            </a:r>
          </a:p>
        </p:txBody>
      </p:sp>
      <p:sp>
        <p:nvSpPr>
          <p:cNvPr id="4" name="Footer Placeholder 3">
            <a:extLst>
              <a:ext uri="{FF2B5EF4-FFF2-40B4-BE49-F238E27FC236}">
                <a16:creationId xmlns:a16="http://schemas.microsoft.com/office/drawing/2014/main" id="{CAF4DF5A-ABD2-4915-B1E4-9BBFA34D2A02}"/>
              </a:ext>
            </a:extLst>
          </p:cNvPr>
          <p:cNvSpPr>
            <a:spLocks noGrp="1"/>
          </p:cNvSpPr>
          <p:nvPr>
            <p:ph type="ftr" sz="quarter" idx="3"/>
          </p:nvPr>
        </p:nvSpPr>
        <p:spPr/>
        <p:txBody>
          <a:bodyPr/>
          <a:lstStyle/>
          <a:p>
            <a:pPr algn="r"/>
            <a:r>
              <a:rPr lang="en-US"/>
              <a:t>State Assessment Team</a:t>
            </a:r>
          </a:p>
        </p:txBody>
      </p:sp>
      <p:pic>
        <p:nvPicPr>
          <p:cNvPr id="2" name="Content Placeholder 8" descr="Pictures">
            <a:extLst>
              <a:ext uri="{FF2B5EF4-FFF2-40B4-BE49-F238E27FC236}">
                <a16:creationId xmlns:a16="http://schemas.microsoft.com/office/drawing/2014/main" id="{D0165D56-17D3-4FB5-A5A9-0E1FF6A73A01}"/>
              </a:ext>
              <a:ext uri="{C183D7F6-B498-43B3-948B-1728B52AA6E4}">
                <adec:decorative xmlns:adec="http://schemas.microsoft.com/office/drawing/2017/decorative" val="0"/>
              </a:ext>
            </a:extLst>
          </p:cNvPr>
          <p:cNvPicPr>
            <a:picLocks/>
          </p:cNvPicPr>
          <p:nvPr/>
        </p:nvPicPr>
        <p:blipFill rotWithShape="1">
          <a:blip r:embed="rId3"/>
          <a:srcRect/>
          <a:stretch/>
        </p:blipFill>
        <p:spPr>
          <a:xfrm>
            <a:off x="100228" y="0"/>
            <a:ext cx="12191980" cy="6857990"/>
          </a:xfrm>
          <a:prstGeom prst="rect">
            <a:avLst/>
          </a:prstGeom>
          <a:noFill/>
        </p:spPr>
      </p:pic>
      <p:sp>
        <p:nvSpPr>
          <p:cNvPr id="3" name="Date Placeholder 2">
            <a:extLst>
              <a:ext uri="{FF2B5EF4-FFF2-40B4-BE49-F238E27FC236}">
                <a16:creationId xmlns:a16="http://schemas.microsoft.com/office/drawing/2014/main" id="{22FB888D-200D-4EA4-86EE-E41234735F8C}"/>
              </a:ext>
              <a:ext uri="{C183D7F6-B498-43B3-948B-1728B52AA6E4}">
                <adec:decorative xmlns:adec="http://schemas.microsoft.com/office/drawing/2017/decorative" val="0"/>
              </a:ext>
            </a:extLst>
          </p:cNvPr>
          <p:cNvSpPr>
            <a:spLocks noGrp="1"/>
          </p:cNvSpPr>
          <p:nvPr>
            <p:ph type="dt" sz="half" idx="11"/>
          </p:nvPr>
        </p:nvSpPr>
        <p:spPr/>
        <p:txBody>
          <a:bodyPr/>
          <a:lstStyle/>
          <a:p>
            <a:pPr algn="ctr"/>
            <a:r>
              <a:rPr lang="en-US"/>
              <a:t>3/20/2024</a:t>
            </a:r>
          </a:p>
        </p:txBody>
      </p:sp>
      <p:sp>
        <p:nvSpPr>
          <p:cNvPr id="6" name="Slide Number Placeholder 5">
            <a:extLst>
              <a:ext uri="{FF2B5EF4-FFF2-40B4-BE49-F238E27FC236}">
                <a16:creationId xmlns:a16="http://schemas.microsoft.com/office/drawing/2014/main" id="{9577F386-AA17-4565-A3E4-C5BD5EDCAB6C}"/>
              </a:ext>
            </a:extLst>
          </p:cNvPr>
          <p:cNvSpPr>
            <a:spLocks noGrp="1"/>
          </p:cNvSpPr>
          <p:nvPr>
            <p:ph type="sldNum" sz="quarter" idx="4"/>
          </p:nvPr>
        </p:nvSpPr>
        <p:spPr/>
        <p:txBody>
          <a:bodyPr/>
          <a:lstStyle/>
          <a:p>
            <a:fld id="{65248FEF-978F-4B24-93F3-B987601DAD06}" type="slidenum">
              <a:rPr lang="en-US" smtClean="0"/>
              <a:pPr/>
              <a:t>2</a:t>
            </a:fld>
            <a:endParaRPr lang="en-US"/>
          </a:p>
        </p:txBody>
      </p:sp>
    </p:spTree>
    <p:extLst>
      <p:ext uri="{BB962C8B-B14F-4D97-AF65-F5344CB8AC3E}">
        <p14:creationId xmlns:p14="http://schemas.microsoft.com/office/powerpoint/2010/main" val="1711113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DE868-8243-7582-38D3-064381C3EF8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82062E1-A77A-53C5-8F09-CB6B1347AE1F}"/>
              </a:ext>
            </a:extLst>
          </p:cNvPr>
          <p:cNvSpPr>
            <a:spLocks noGrp="1"/>
          </p:cNvSpPr>
          <p:nvPr>
            <p:ph type="title"/>
          </p:nvPr>
        </p:nvSpPr>
        <p:spPr/>
        <p:txBody>
          <a:bodyPr/>
          <a:lstStyle/>
          <a:p>
            <a:r>
              <a:rPr lang="en-US"/>
              <a:t>Math Practice PT: Highly Recommended</a:t>
            </a:r>
          </a:p>
        </p:txBody>
      </p:sp>
      <p:sp>
        <p:nvSpPr>
          <p:cNvPr id="6" name="Content Placeholder 5">
            <a:extLst>
              <a:ext uri="{FF2B5EF4-FFF2-40B4-BE49-F238E27FC236}">
                <a16:creationId xmlns:a16="http://schemas.microsoft.com/office/drawing/2014/main" id="{3BBE009C-2D37-B9C4-5E05-4CAD9C1FBEB7}"/>
              </a:ext>
            </a:extLst>
          </p:cNvPr>
          <p:cNvSpPr>
            <a:spLocks noGrp="1"/>
          </p:cNvSpPr>
          <p:nvPr>
            <p:ph idx="1"/>
          </p:nvPr>
        </p:nvSpPr>
        <p:spPr/>
        <p:txBody>
          <a:bodyPr/>
          <a:lstStyle/>
          <a:p>
            <a:pPr marL="514350" indent="-514350">
              <a:buFont typeface="+mj-lt"/>
              <a:buAutoNum type="arabicPeriod"/>
            </a:pPr>
            <a:r>
              <a:rPr lang="en-US"/>
              <a:t>Math Practice PT has almost all the online features available to try out.</a:t>
            </a:r>
          </a:p>
          <a:p>
            <a:pPr marL="514350" indent="-514350">
              <a:buFont typeface="+mj-lt"/>
              <a:buAutoNum type="arabicPeriod"/>
            </a:pPr>
            <a:r>
              <a:rPr lang="en-US"/>
              <a:t>….has similarities with ELA and science test format.</a:t>
            </a:r>
          </a:p>
          <a:p>
            <a:pPr marL="514350" indent="-514350">
              <a:buFont typeface="+mj-lt"/>
              <a:buAutoNum type="arabicPeriod"/>
            </a:pPr>
            <a:r>
              <a:rPr lang="en-US"/>
              <a:t>Testing times on summative math PTs is </a:t>
            </a:r>
            <a:r>
              <a:rPr lang="en-US" i="1"/>
              <a:t>really low</a:t>
            </a:r>
            <a:r>
              <a:rPr lang="en-US"/>
              <a:t>. As low as 6 minutes for some students.</a:t>
            </a:r>
          </a:p>
          <a:p>
            <a:pPr marL="514350" indent="-514350">
              <a:buFont typeface="+mj-lt"/>
              <a:buAutoNum type="arabicPeriod"/>
            </a:pPr>
            <a:r>
              <a:rPr lang="en-US"/>
              <a:t>The percent of short answer questions hand-scored as “blank” is </a:t>
            </a:r>
            <a:r>
              <a:rPr lang="en-US" i="1"/>
              <a:t>really high</a:t>
            </a:r>
            <a:r>
              <a:rPr lang="en-US"/>
              <a:t>. As high as 30% for some questions. </a:t>
            </a:r>
          </a:p>
          <a:p>
            <a:pPr marL="514350" indent="-514350">
              <a:buFont typeface="+mj-lt"/>
              <a:buAutoNum type="arabicPeriod"/>
            </a:pPr>
            <a:r>
              <a:rPr lang="en-US"/>
              <a:t>In the adjusted blueprint, the Math PT contributes about 23% of the items to the student’s overall score.</a:t>
            </a:r>
          </a:p>
          <a:p>
            <a:endParaRPr lang="en-US"/>
          </a:p>
        </p:txBody>
      </p:sp>
      <p:sp>
        <p:nvSpPr>
          <p:cNvPr id="3" name="Slide Number Placeholder 2">
            <a:extLst>
              <a:ext uri="{FF2B5EF4-FFF2-40B4-BE49-F238E27FC236}">
                <a16:creationId xmlns:a16="http://schemas.microsoft.com/office/drawing/2014/main" id="{82B97B5F-A64B-6F34-7251-C1539FF716A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 name="Date Placeholder 1">
            <a:extLst>
              <a:ext uri="{FF2B5EF4-FFF2-40B4-BE49-F238E27FC236}">
                <a16:creationId xmlns:a16="http://schemas.microsoft.com/office/drawing/2014/main" id="{30C09B5A-99BE-11EE-3A20-ACFCBFCD02DF}"/>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4" name="Footer Placeholder 3">
            <a:extLst>
              <a:ext uri="{FF2B5EF4-FFF2-40B4-BE49-F238E27FC236}">
                <a16:creationId xmlns:a16="http://schemas.microsoft.com/office/drawing/2014/main" id="{5485CC25-BDB9-013E-3C3B-DFDCDD5A1CCA}"/>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Tree>
    <p:extLst>
      <p:ext uri="{BB962C8B-B14F-4D97-AF65-F5344CB8AC3E}">
        <p14:creationId xmlns:p14="http://schemas.microsoft.com/office/powerpoint/2010/main" val="267377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44D2C5-77AC-6569-BFD9-46544B42F8CA}"/>
              </a:ext>
            </a:extLst>
          </p:cNvPr>
          <p:cNvSpPr>
            <a:spLocks noGrp="1"/>
          </p:cNvSpPr>
          <p:nvPr>
            <p:ph type="title"/>
          </p:nvPr>
        </p:nvSpPr>
        <p:spPr/>
        <p:txBody>
          <a:bodyPr/>
          <a:lstStyle/>
          <a:p>
            <a:r>
              <a:rPr lang="en-US"/>
              <a:t>Prepare with Purpose!</a:t>
            </a:r>
          </a:p>
        </p:txBody>
      </p:sp>
      <p:sp>
        <p:nvSpPr>
          <p:cNvPr id="6" name="Content Placeholder 5">
            <a:extLst>
              <a:ext uri="{FF2B5EF4-FFF2-40B4-BE49-F238E27FC236}">
                <a16:creationId xmlns:a16="http://schemas.microsoft.com/office/drawing/2014/main" id="{AA12517F-1A9A-3BE9-3A48-91CD6AD27832}"/>
              </a:ext>
            </a:extLst>
          </p:cNvPr>
          <p:cNvSpPr>
            <a:spLocks noGrp="1"/>
          </p:cNvSpPr>
          <p:nvPr>
            <p:ph idx="1"/>
          </p:nvPr>
        </p:nvSpPr>
        <p:spPr>
          <a:xfrm>
            <a:off x="838200" y="1825625"/>
            <a:ext cx="10713098" cy="4255861"/>
          </a:xfrm>
        </p:spPr>
        <p:txBody>
          <a:bodyPr/>
          <a:lstStyle/>
          <a:p>
            <a:r>
              <a:rPr lang="en-US"/>
              <a:t>Remind students of various item types.</a:t>
            </a:r>
          </a:p>
          <a:p>
            <a:pPr lvl="1"/>
            <a:r>
              <a:rPr lang="en-US"/>
              <a:t>Project an ICA from AVA onto a screen and have group discussions about how to answer different types of items. (You can skip items in AVA.)</a:t>
            </a:r>
          </a:p>
          <a:p>
            <a:r>
              <a:rPr lang="en-US"/>
              <a:t>Have students practice login process.</a:t>
            </a:r>
          </a:p>
          <a:p>
            <a:pPr lvl="1"/>
            <a:r>
              <a:rPr lang="en-US"/>
              <a:t>Use the </a:t>
            </a:r>
            <a:r>
              <a:rPr lang="en-US" i="1">
                <a:solidFill>
                  <a:schemeClr val="accent6"/>
                </a:solidFill>
              </a:rPr>
              <a:t>TA Practice Interface </a:t>
            </a:r>
            <a:r>
              <a:rPr lang="en-US"/>
              <a:t>and the Secure Browser. Start a training test.</a:t>
            </a:r>
          </a:p>
          <a:p>
            <a:r>
              <a:rPr lang="en-US"/>
              <a:t>Use the WCAS training test for grades 5, 8, and 11.</a:t>
            </a:r>
          </a:p>
          <a:p>
            <a:pPr lvl="1"/>
            <a:r>
              <a:rPr lang="en-US"/>
              <a:t>Locking items are unique. Most other tools/features will be in other tests.</a:t>
            </a:r>
          </a:p>
        </p:txBody>
      </p:sp>
      <p:sp>
        <p:nvSpPr>
          <p:cNvPr id="3" name="Slide Number Placeholder 2">
            <a:extLst>
              <a:ext uri="{FF2B5EF4-FFF2-40B4-BE49-F238E27FC236}">
                <a16:creationId xmlns:a16="http://schemas.microsoft.com/office/drawing/2014/main" id="{3594C8E3-D012-B114-79DF-1D62CB72A91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 name="Date Placeholder 1">
            <a:extLst>
              <a:ext uri="{FF2B5EF4-FFF2-40B4-BE49-F238E27FC236}">
                <a16:creationId xmlns:a16="http://schemas.microsoft.com/office/drawing/2014/main" id="{B56D56FB-5C47-626E-F14E-A28CE4025A76}"/>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4" name="Footer Placeholder 3">
            <a:extLst>
              <a:ext uri="{FF2B5EF4-FFF2-40B4-BE49-F238E27FC236}">
                <a16:creationId xmlns:a16="http://schemas.microsoft.com/office/drawing/2014/main" id="{99EB662B-8721-BB73-9BE8-D73DDCC2A6C5}"/>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pic>
        <p:nvPicPr>
          <p:cNvPr id="8" name="Picture 7">
            <a:extLst>
              <a:ext uri="{FF2B5EF4-FFF2-40B4-BE49-F238E27FC236}">
                <a16:creationId xmlns:a16="http://schemas.microsoft.com/office/drawing/2014/main" id="{8AB33D0B-9DAE-56D8-EF91-223AF65268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37966" y="415513"/>
            <a:ext cx="1855528" cy="1361198"/>
          </a:xfrm>
          <a:prstGeom prst="rect">
            <a:avLst/>
          </a:prstGeom>
          <a:ln>
            <a:solidFill>
              <a:schemeClr val="accent1"/>
            </a:solidFill>
          </a:ln>
        </p:spPr>
      </p:pic>
      <p:pic>
        <p:nvPicPr>
          <p:cNvPr id="10" name="Picture 9">
            <a:extLst>
              <a:ext uri="{FF2B5EF4-FFF2-40B4-BE49-F238E27FC236}">
                <a16:creationId xmlns:a16="http://schemas.microsoft.com/office/drawing/2014/main" id="{3CE45D00-714C-AA42-7E88-DDE5FCB5624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00552" y="415513"/>
            <a:ext cx="1950031" cy="1361198"/>
          </a:xfrm>
          <a:prstGeom prst="rect">
            <a:avLst/>
          </a:prstGeom>
          <a:ln>
            <a:solidFill>
              <a:schemeClr val="accent1"/>
            </a:solidFill>
          </a:ln>
        </p:spPr>
      </p:pic>
    </p:spTree>
    <p:extLst>
      <p:ext uri="{BB962C8B-B14F-4D97-AF65-F5344CB8AC3E}">
        <p14:creationId xmlns:p14="http://schemas.microsoft.com/office/powerpoint/2010/main" val="2534821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5F895B-466A-416A-801C-7AE18D8292AA}"/>
              </a:ext>
            </a:extLst>
          </p:cNvPr>
          <p:cNvSpPr>
            <a:spLocks noGrp="1"/>
          </p:cNvSpPr>
          <p:nvPr>
            <p:ph type="title"/>
          </p:nvPr>
        </p:nvSpPr>
        <p:spPr/>
        <p:txBody>
          <a:bodyPr/>
          <a:lstStyle/>
          <a:p>
            <a:r>
              <a:rPr lang="en-US"/>
              <a:t>Preparing for Tests </a:t>
            </a:r>
          </a:p>
        </p:txBody>
      </p:sp>
      <p:sp>
        <p:nvSpPr>
          <p:cNvPr id="6" name="Content Placeholder 5">
            <a:extLst>
              <a:ext uri="{FF2B5EF4-FFF2-40B4-BE49-F238E27FC236}">
                <a16:creationId xmlns:a16="http://schemas.microsoft.com/office/drawing/2014/main" id="{67663FB3-79A2-8494-C68E-4CB848588A82}"/>
              </a:ext>
            </a:extLst>
          </p:cNvPr>
          <p:cNvSpPr>
            <a:spLocks noGrp="1"/>
          </p:cNvSpPr>
          <p:nvPr>
            <p:ph idx="1"/>
          </p:nvPr>
        </p:nvSpPr>
        <p:spPr/>
        <p:txBody>
          <a:bodyPr>
            <a:normAutofit lnSpcReduction="10000"/>
          </a:bodyPr>
          <a:lstStyle/>
          <a:p>
            <a:r>
              <a:rPr lang="en-US" b="1"/>
              <a:t>Training tests: </a:t>
            </a:r>
            <a:r>
              <a:rPr lang="en-US"/>
              <a:t>Shorter than the summative tests.</a:t>
            </a:r>
          </a:p>
          <a:p>
            <a:r>
              <a:rPr lang="en-US" b="1"/>
              <a:t>Practice tests: </a:t>
            </a:r>
            <a:r>
              <a:rPr lang="en-US"/>
              <a:t>Longer than the summative tests.</a:t>
            </a:r>
          </a:p>
          <a:p>
            <a:r>
              <a:rPr lang="en-US" b="1"/>
              <a:t>Interim Comprehensive Assessments (ICAs): </a:t>
            </a:r>
            <a:r>
              <a:rPr lang="en-US"/>
              <a:t>“CAT” section is longer than the summative CAT; PT section is the same length as the summative PT. </a:t>
            </a:r>
            <a:r>
              <a:rPr lang="en-US">
                <a:solidFill>
                  <a:srgbClr val="0070C0"/>
                </a:solidFill>
              </a:rPr>
              <a:t>Must take both sections to generate a score.</a:t>
            </a:r>
          </a:p>
          <a:p>
            <a:r>
              <a:rPr lang="en-US" b="1"/>
              <a:t>Interim Block Assessments (IABs): </a:t>
            </a:r>
            <a:r>
              <a:rPr lang="en-US"/>
              <a:t>PTs are same length as the summative PT. </a:t>
            </a:r>
          </a:p>
          <a:p>
            <a:r>
              <a:rPr lang="en-US" b="1"/>
              <a:t>Focused IABs: </a:t>
            </a:r>
            <a:r>
              <a:rPr lang="en-US"/>
              <a:t>really focused on a particular concept.</a:t>
            </a:r>
          </a:p>
          <a:p>
            <a:r>
              <a:rPr lang="en-US" b="1"/>
              <a:t>Assessment Viewing Application (AVA): </a:t>
            </a:r>
            <a:r>
              <a:rPr lang="en-US"/>
              <a:t>review the interim before you give it to students; work on interim as a class/group. </a:t>
            </a:r>
          </a:p>
        </p:txBody>
      </p:sp>
      <p:sp>
        <p:nvSpPr>
          <p:cNvPr id="3" name="Slide Number Placeholder 2">
            <a:extLst>
              <a:ext uri="{FF2B5EF4-FFF2-40B4-BE49-F238E27FC236}">
                <a16:creationId xmlns:a16="http://schemas.microsoft.com/office/drawing/2014/main" id="{1C1795EC-154C-3383-1FA8-5C306663745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 name="Date Placeholder 1">
            <a:extLst>
              <a:ext uri="{FF2B5EF4-FFF2-40B4-BE49-F238E27FC236}">
                <a16:creationId xmlns:a16="http://schemas.microsoft.com/office/drawing/2014/main" id="{809C1D18-A0AE-D8BB-1290-F1D74522539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4" name="Footer Placeholder 3">
            <a:extLst>
              <a:ext uri="{FF2B5EF4-FFF2-40B4-BE49-F238E27FC236}">
                <a16:creationId xmlns:a16="http://schemas.microsoft.com/office/drawing/2014/main" id="{47CE63E0-87E1-6AE3-AFEB-AF19F419A0B9}"/>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Tree>
    <p:extLst>
      <p:ext uri="{BB962C8B-B14F-4D97-AF65-F5344CB8AC3E}">
        <p14:creationId xmlns:p14="http://schemas.microsoft.com/office/powerpoint/2010/main" val="3499350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7E9AB4-0AC7-0969-2F6A-B7315C0531F8}"/>
              </a:ext>
            </a:extLst>
          </p:cNvPr>
          <p:cNvSpPr>
            <a:spLocks noGrp="1"/>
          </p:cNvSpPr>
          <p:nvPr>
            <p:ph type="title"/>
          </p:nvPr>
        </p:nvSpPr>
        <p:spPr/>
        <p:txBody>
          <a:bodyPr/>
          <a:lstStyle/>
          <a:p>
            <a:r>
              <a:rPr lang="en-US"/>
              <a:t>Avoid over-testing</a:t>
            </a:r>
          </a:p>
        </p:txBody>
      </p:sp>
      <p:sp>
        <p:nvSpPr>
          <p:cNvPr id="6" name="Content Placeholder 5">
            <a:extLst>
              <a:ext uri="{FF2B5EF4-FFF2-40B4-BE49-F238E27FC236}">
                <a16:creationId xmlns:a16="http://schemas.microsoft.com/office/drawing/2014/main" id="{C7BE42A1-FEA0-CE40-8651-1425930DE824}"/>
              </a:ext>
            </a:extLst>
          </p:cNvPr>
          <p:cNvSpPr>
            <a:spLocks noGrp="1"/>
          </p:cNvSpPr>
          <p:nvPr>
            <p:ph idx="1"/>
          </p:nvPr>
        </p:nvSpPr>
        <p:spPr/>
        <p:txBody>
          <a:bodyPr/>
          <a:lstStyle/>
          <a:p>
            <a:r>
              <a:rPr lang="en-US"/>
              <a:t>Example of over-testing: giving an ICA this week and the summative next week. This is more likely to fatigue students than to prepare them. </a:t>
            </a:r>
          </a:p>
          <a:p>
            <a:endParaRPr lang="en-US"/>
          </a:p>
        </p:txBody>
      </p:sp>
      <p:sp>
        <p:nvSpPr>
          <p:cNvPr id="3" name="Slide Number Placeholder 2">
            <a:extLst>
              <a:ext uri="{FF2B5EF4-FFF2-40B4-BE49-F238E27FC236}">
                <a16:creationId xmlns:a16="http://schemas.microsoft.com/office/drawing/2014/main" id="{650BE1C7-0180-160A-DE88-DB40AADD3CD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 name="Date Placeholder 1">
            <a:extLst>
              <a:ext uri="{FF2B5EF4-FFF2-40B4-BE49-F238E27FC236}">
                <a16:creationId xmlns:a16="http://schemas.microsoft.com/office/drawing/2014/main" id="{7CE3FBB5-C627-B731-4A50-0270C80271F4}"/>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4" name="Footer Placeholder 3">
            <a:extLst>
              <a:ext uri="{FF2B5EF4-FFF2-40B4-BE49-F238E27FC236}">
                <a16:creationId xmlns:a16="http://schemas.microsoft.com/office/drawing/2014/main" id="{9D99C06F-CF45-99CF-1C20-0AD7D291535A}"/>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Tree>
    <p:extLst>
      <p:ext uri="{BB962C8B-B14F-4D97-AF65-F5344CB8AC3E}">
        <p14:creationId xmlns:p14="http://schemas.microsoft.com/office/powerpoint/2010/main" val="4223135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90AA7F-8F8E-9382-A965-4E6251BDB0B7}"/>
              </a:ext>
            </a:extLst>
          </p:cNvPr>
          <p:cNvSpPr>
            <a:spLocks noGrp="1"/>
          </p:cNvSpPr>
          <p:nvPr>
            <p:ph type="title"/>
          </p:nvPr>
        </p:nvSpPr>
        <p:spPr/>
        <p:txBody>
          <a:bodyPr/>
          <a:lstStyle/>
          <a:p>
            <a:r>
              <a:rPr lang="en-US"/>
              <a:t>#1 Request About SRS</a:t>
            </a:r>
          </a:p>
        </p:txBody>
      </p:sp>
      <p:sp>
        <p:nvSpPr>
          <p:cNvPr id="4" name="Content Placeholder 3">
            <a:extLst>
              <a:ext uri="{FF2B5EF4-FFF2-40B4-BE49-F238E27FC236}">
                <a16:creationId xmlns:a16="http://schemas.microsoft.com/office/drawing/2014/main" id="{30BFB528-1934-961F-3CE7-81D8EC992D8C}"/>
              </a:ext>
            </a:extLst>
          </p:cNvPr>
          <p:cNvSpPr>
            <a:spLocks noGrp="1"/>
          </p:cNvSpPr>
          <p:nvPr>
            <p:ph idx="1"/>
          </p:nvPr>
        </p:nvSpPr>
        <p:spPr/>
        <p:txBody>
          <a:bodyPr/>
          <a:lstStyle/>
          <a:p>
            <a:r>
              <a:rPr lang="en-US"/>
              <a:t>Version 1: Can the rosters we put in TIDE flow automatically into SRS?</a:t>
            </a:r>
          </a:p>
          <a:p>
            <a:r>
              <a:rPr lang="en-US"/>
              <a:t>Version 2: Why don’t the TIDE rosters go directly to SRS?</a:t>
            </a:r>
          </a:p>
          <a:p>
            <a:r>
              <a:rPr lang="en-US"/>
              <a:t>Version 3: Please change SRS so the TIDE rosters become the student groups in SRS.</a:t>
            </a:r>
          </a:p>
        </p:txBody>
      </p:sp>
      <p:pic>
        <p:nvPicPr>
          <p:cNvPr id="8" name="Picture 7" descr="graphic showing TIDE does not flow into SRS. ">
            <a:extLst>
              <a:ext uri="{FF2B5EF4-FFF2-40B4-BE49-F238E27FC236}">
                <a16:creationId xmlns:a16="http://schemas.microsoft.com/office/drawing/2014/main" id="{E5C93A01-A674-6550-17F2-20D0AC47AF1E}"/>
              </a:ext>
            </a:extLst>
          </p:cNvPr>
          <p:cNvPicPr>
            <a:picLocks noChangeAspect="1"/>
          </p:cNvPicPr>
          <p:nvPr/>
        </p:nvPicPr>
        <p:blipFill>
          <a:blip r:embed="rId3"/>
          <a:stretch>
            <a:fillRect/>
          </a:stretch>
        </p:blipFill>
        <p:spPr>
          <a:xfrm>
            <a:off x="2264229" y="4214586"/>
            <a:ext cx="2438400" cy="1866900"/>
          </a:xfrm>
          <a:prstGeom prst="rect">
            <a:avLst/>
          </a:prstGeom>
          <a:ln>
            <a:solidFill>
              <a:schemeClr val="accent1"/>
            </a:solidFill>
          </a:ln>
        </p:spPr>
      </p:pic>
      <p:sp>
        <p:nvSpPr>
          <p:cNvPr id="11" name="Arrow: Right 10" descr="Blue Arrow pointing between TIDE and SRS">
            <a:extLst>
              <a:ext uri="{FF2B5EF4-FFF2-40B4-BE49-F238E27FC236}">
                <a16:creationId xmlns:a16="http://schemas.microsoft.com/office/drawing/2014/main" id="{9490FB57-8E3A-9BA9-1C27-4025C202AE9C}"/>
              </a:ext>
            </a:extLst>
          </p:cNvPr>
          <p:cNvSpPr/>
          <p:nvPr/>
        </p:nvSpPr>
        <p:spPr>
          <a:xfrm>
            <a:off x="4842588" y="4693298"/>
            <a:ext cx="1866122" cy="7744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 showing SRS">
            <a:extLst>
              <a:ext uri="{FF2B5EF4-FFF2-40B4-BE49-F238E27FC236}">
                <a16:creationId xmlns:a16="http://schemas.microsoft.com/office/drawing/2014/main" id="{36141C28-8061-C31C-DBE8-49A2C8FC5BE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861858" y="4219192"/>
            <a:ext cx="2447925" cy="1857375"/>
          </a:xfrm>
          <a:prstGeom prst="rect">
            <a:avLst/>
          </a:prstGeom>
          <a:ln>
            <a:solidFill>
              <a:schemeClr val="accent1"/>
            </a:solidFill>
          </a:ln>
        </p:spPr>
      </p:pic>
      <p:sp>
        <p:nvSpPr>
          <p:cNvPr id="13" name="&quot;Not Allowed&quot; Symbol 12" descr="Red Circle with slash to indicate &quot;Does Not&quot;">
            <a:extLst>
              <a:ext uri="{FF2B5EF4-FFF2-40B4-BE49-F238E27FC236}">
                <a16:creationId xmlns:a16="http://schemas.microsoft.com/office/drawing/2014/main" id="{70F1FB38-9487-C024-32CC-C2C8A6D029E6}"/>
              </a:ext>
              <a:ext uri="{C183D7F6-B498-43B3-948B-1728B52AA6E4}">
                <adec:decorative xmlns:adec="http://schemas.microsoft.com/office/drawing/2017/decorative" val="0"/>
              </a:ext>
            </a:extLst>
          </p:cNvPr>
          <p:cNvSpPr/>
          <p:nvPr/>
        </p:nvSpPr>
        <p:spPr>
          <a:xfrm>
            <a:off x="4905541" y="4385387"/>
            <a:ext cx="1691203" cy="1474237"/>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Date Placeholder 1">
            <a:extLst>
              <a:ext uri="{FF2B5EF4-FFF2-40B4-BE49-F238E27FC236}">
                <a16:creationId xmlns:a16="http://schemas.microsoft.com/office/drawing/2014/main" id="{7ABB2B16-09DD-7129-3478-A32A81AFD28C}"/>
              </a:ext>
            </a:extLst>
          </p:cNvPr>
          <p:cNvSpPr>
            <a:spLocks noGrp="1"/>
          </p:cNvSpPr>
          <p:nvPr>
            <p:ph type="dt" sz="half" idx="11"/>
          </p:nvPr>
        </p:nvSpPr>
        <p:spPr/>
        <p:txBody>
          <a:bodyPr/>
          <a:lstStyle/>
          <a:p>
            <a:pPr algn="ctr"/>
            <a:r>
              <a:rPr lang="en-US"/>
              <a:t>3/20/2024</a:t>
            </a:r>
          </a:p>
        </p:txBody>
      </p:sp>
      <p:sp>
        <p:nvSpPr>
          <p:cNvPr id="6" name="Slide Number Placeholder 5">
            <a:extLst>
              <a:ext uri="{FF2B5EF4-FFF2-40B4-BE49-F238E27FC236}">
                <a16:creationId xmlns:a16="http://schemas.microsoft.com/office/drawing/2014/main" id="{29ECEA58-65B1-DF2D-EF48-62D29A6724B6}"/>
              </a:ext>
            </a:extLst>
          </p:cNvPr>
          <p:cNvSpPr>
            <a:spLocks noGrp="1"/>
          </p:cNvSpPr>
          <p:nvPr>
            <p:ph type="sldNum" sz="quarter" idx="4"/>
          </p:nvPr>
        </p:nvSpPr>
        <p:spPr/>
        <p:txBody>
          <a:bodyPr/>
          <a:lstStyle/>
          <a:p>
            <a:fld id="{65248FEF-978F-4B24-93F3-B987601DAD06}" type="slidenum">
              <a:rPr lang="en-US" smtClean="0"/>
              <a:pPr/>
              <a:t>24</a:t>
            </a:fld>
            <a:endParaRPr lang="en-US"/>
          </a:p>
        </p:txBody>
      </p:sp>
      <p:sp>
        <p:nvSpPr>
          <p:cNvPr id="5" name="Footer Placeholder 4">
            <a:extLst>
              <a:ext uri="{FF2B5EF4-FFF2-40B4-BE49-F238E27FC236}">
                <a16:creationId xmlns:a16="http://schemas.microsoft.com/office/drawing/2014/main" id="{378BF1FF-24ED-B891-3DEC-6E97FF857300}"/>
              </a:ext>
            </a:extLst>
          </p:cNvPr>
          <p:cNvSpPr>
            <a:spLocks noGrp="1"/>
          </p:cNvSpPr>
          <p:nvPr>
            <p:ph type="ftr" sz="quarter" idx="3"/>
          </p:nvPr>
        </p:nvSpPr>
        <p:spPr/>
        <p:txBody>
          <a:bodyPr/>
          <a:lstStyle/>
          <a:p>
            <a:pPr algn="r"/>
            <a:r>
              <a:rPr lang="en-US"/>
              <a:t>State Assessment Team</a:t>
            </a:r>
          </a:p>
        </p:txBody>
      </p:sp>
      <p:sp>
        <p:nvSpPr>
          <p:cNvPr id="12" name="Action Button: Help 11">
            <a:hlinkClick r:id="" action="ppaction://noaction" highlightClick="1"/>
            <a:extLst>
              <a:ext uri="{FF2B5EF4-FFF2-40B4-BE49-F238E27FC236}">
                <a16:creationId xmlns:a16="http://schemas.microsoft.com/office/drawing/2014/main" id="{D52005FE-F576-3AE8-CD59-16A32A8829B5}"/>
              </a:ext>
              <a:ext uri="{C183D7F6-B498-43B3-948B-1728B52AA6E4}">
                <adec:decorative xmlns:adec="http://schemas.microsoft.com/office/drawing/2017/decorative" val="1"/>
              </a:ext>
            </a:extLst>
          </p:cNvPr>
          <p:cNvSpPr/>
          <p:nvPr/>
        </p:nvSpPr>
        <p:spPr>
          <a:xfrm>
            <a:off x="5215812" y="4037119"/>
            <a:ext cx="970384" cy="774441"/>
          </a:xfrm>
          <a:prstGeom prst="actionButtonHelp">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60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90AA7F-8F8E-9382-A965-4E6251BDB0B7}"/>
              </a:ext>
            </a:extLst>
          </p:cNvPr>
          <p:cNvSpPr>
            <a:spLocks noGrp="1"/>
          </p:cNvSpPr>
          <p:nvPr>
            <p:ph type="title"/>
          </p:nvPr>
        </p:nvSpPr>
        <p:spPr/>
        <p:txBody>
          <a:bodyPr/>
          <a:lstStyle/>
          <a:p>
            <a:r>
              <a:rPr lang="en-US"/>
              <a:t>#1 Request About SRS: Response</a:t>
            </a:r>
          </a:p>
        </p:txBody>
      </p:sp>
      <p:sp>
        <p:nvSpPr>
          <p:cNvPr id="4" name="Content Placeholder 3">
            <a:extLst>
              <a:ext uri="{FF2B5EF4-FFF2-40B4-BE49-F238E27FC236}">
                <a16:creationId xmlns:a16="http://schemas.microsoft.com/office/drawing/2014/main" id="{30BFB528-1934-961F-3CE7-81D8EC992D8C}"/>
              </a:ext>
            </a:extLst>
          </p:cNvPr>
          <p:cNvSpPr>
            <a:spLocks noGrp="1"/>
          </p:cNvSpPr>
          <p:nvPr>
            <p:ph idx="1"/>
          </p:nvPr>
        </p:nvSpPr>
        <p:spPr>
          <a:xfrm>
            <a:off x="838200" y="1503947"/>
            <a:ext cx="10515600" cy="4746951"/>
          </a:xfrm>
        </p:spPr>
        <p:txBody>
          <a:bodyPr>
            <a:normAutofit lnSpcReduction="10000"/>
          </a:bodyPr>
          <a:lstStyle/>
          <a:p>
            <a:pPr marL="0" indent="0">
              <a:buNone/>
            </a:pPr>
            <a:r>
              <a:rPr lang="en-US"/>
              <a:t>Sorry, no, it is </a:t>
            </a:r>
            <a:r>
              <a:rPr lang="en-US" b="1"/>
              <a:t>not possible </a:t>
            </a:r>
            <a:r>
              <a:rPr lang="en-US"/>
              <a:t>for TIDE rosters to become SRS assigned student groups.</a:t>
            </a:r>
          </a:p>
          <a:p>
            <a:pPr marL="0" indent="0">
              <a:buNone/>
            </a:pPr>
            <a:r>
              <a:rPr lang="en-US" i="1"/>
              <a:t>Reasons:</a:t>
            </a:r>
          </a:p>
          <a:p>
            <a:pPr marL="514350" indent="-514350">
              <a:buFont typeface="+mj-lt"/>
              <a:buAutoNum type="arabicPeriod"/>
            </a:pPr>
            <a:r>
              <a:rPr lang="en-US" sz="2400"/>
              <a:t>These systems are built and adjusted by two different companies: TIDE is built by Cambium; SRS is built by Smarter Balanced.</a:t>
            </a:r>
          </a:p>
          <a:p>
            <a:pPr marL="514350" indent="-514350">
              <a:buFont typeface="+mj-lt"/>
              <a:buAutoNum type="arabicPeriod"/>
            </a:pPr>
            <a:r>
              <a:rPr lang="en-US" sz="2400"/>
              <a:t>TIDE does not talk directly to SRS. A file with scores is sent from a different Cambium system to SRS.</a:t>
            </a:r>
          </a:p>
          <a:p>
            <a:pPr marL="514350" indent="-514350">
              <a:buFont typeface="+mj-lt"/>
              <a:buAutoNum type="arabicPeriod"/>
            </a:pPr>
            <a:r>
              <a:rPr lang="en-US" sz="2400"/>
              <a:t>That file does not contain any roster information, because SRS was not designed to get student group information from that file.</a:t>
            </a:r>
          </a:p>
          <a:p>
            <a:pPr lvl="1">
              <a:buFont typeface="Wingdings" panose="05000000000000000000" pitchFamily="2" charset="2"/>
              <a:buChar char="v"/>
            </a:pPr>
            <a:r>
              <a:rPr lang="en-US" sz="2000"/>
              <a:t>Related: SRS was </a:t>
            </a:r>
            <a:r>
              <a:rPr lang="en-US" sz="2000" b="1"/>
              <a:t>not designed as </a:t>
            </a:r>
            <a:r>
              <a:rPr lang="en-US" sz="2000"/>
              <a:t>and </a:t>
            </a:r>
            <a:r>
              <a:rPr lang="en-US" sz="2000" b="1"/>
              <a:t>is not </a:t>
            </a:r>
            <a:r>
              <a:rPr lang="en-US" sz="2000"/>
              <a:t>an accountability system</a:t>
            </a:r>
          </a:p>
          <a:p>
            <a:pPr marL="514350" indent="-514350">
              <a:buFont typeface="+mj-lt"/>
              <a:buAutoNum type="arabicPeriod"/>
            </a:pPr>
            <a:r>
              <a:rPr lang="en-US" sz="2400"/>
              <a:t>SRS only gets student group information from uploads of student groups.</a:t>
            </a:r>
          </a:p>
        </p:txBody>
      </p:sp>
      <p:sp>
        <p:nvSpPr>
          <p:cNvPr id="5" name="Footer Placeholder 4">
            <a:extLst>
              <a:ext uri="{FF2B5EF4-FFF2-40B4-BE49-F238E27FC236}">
                <a16:creationId xmlns:a16="http://schemas.microsoft.com/office/drawing/2014/main" id="{8A628CA8-9E4E-5E26-4C15-A6138B94A585}"/>
              </a:ext>
            </a:extLst>
          </p:cNvPr>
          <p:cNvSpPr>
            <a:spLocks noGrp="1"/>
          </p:cNvSpPr>
          <p:nvPr>
            <p:ph type="ftr" sz="quarter" idx="3"/>
          </p:nvPr>
        </p:nvSpPr>
        <p:spPr/>
        <p:txBody>
          <a:bodyPr/>
          <a:lstStyle/>
          <a:p>
            <a:pPr algn="r"/>
            <a:r>
              <a:rPr lang="en-US"/>
              <a:t>State Assessment Team</a:t>
            </a:r>
          </a:p>
        </p:txBody>
      </p:sp>
      <p:sp>
        <p:nvSpPr>
          <p:cNvPr id="2" name="Date Placeholder 1">
            <a:extLst>
              <a:ext uri="{FF2B5EF4-FFF2-40B4-BE49-F238E27FC236}">
                <a16:creationId xmlns:a16="http://schemas.microsoft.com/office/drawing/2014/main" id="{E49BA435-163D-79D3-40A5-D7679FDFB739}"/>
              </a:ext>
            </a:extLst>
          </p:cNvPr>
          <p:cNvSpPr>
            <a:spLocks noGrp="1"/>
          </p:cNvSpPr>
          <p:nvPr>
            <p:ph type="dt" sz="half" idx="11"/>
          </p:nvPr>
        </p:nvSpPr>
        <p:spPr/>
        <p:txBody>
          <a:bodyPr/>
          <a:lstStyle/>
          <a:p>
            <a:pPr algn="ctr"/>
            <a:r>
              <a:rPr lang="en-US"/>
              <a:t>3/20/2024</a:t>
            </a:r>
          </a:p>
        </p:txBody>
      </p:sp>
      <p:sp>
        <p:nvSpPr>
          <p:cNvPr id="6" name="Slide Number Placeholder 5">
            <a:extLst>
              <a:ext uri="{FF2B5EF4-FFF2-40B4-BE49-F238E27FC236}">
                <a16:creationId xmlns:a16="http://schemas.microsoft.com/office/drawing/2014/main" id="{DDE5F24A-C9BF-6AAC-7446-7F39D2781B18}"/>
              </a:ext>
            </a:extLst>
          </p:cNvPr>
          <p:cNvSpPr>
            <a:spLocks noGrp="1"/>
          </p:cNvSpPr>
          <p:nvPr>
            <p:ph type="sldNum" sz="quarter" idx="4"/>
          </p:nvPr>
        </p:nvSpPr>
        <p:spPr/>
        <p:txBody>
          <a:bodyPr/>
          <a:lstStyle/>
          <a:p>
            <a:fld id="{65248FEF-978F-4B24-93F3-B987601DAD06}" type="slidenum">
              <a:rPr lang="en-US" smtClean="0"/>
              <a:pPr/>
              <a:t>25</a:t>
            </a:fld>
            <a:endParaRPr lang="en-US"/>
          </a:p>
        </p:txBody>
      </p:sp>
    </p:spTree>
    <p:extLst>
      <p:ext uri="{BB962C8B-B14F-4D97-AF65-F5344CB8AC3E}">
        <p14:creationId xmlns:p14="http://schemas.microsoft.com/office/powerpoint/2010/main" val="3884510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90AA7F-8F8E-9382-A965-4E6251BDB0B7}"/>
              </a:ext>
            </a:extLst>
          </p:cNvPr>
          <p:cNvSpPr>
            <a:spLocks noGrp="1"/>
          </p:cNvSpPr>
          <p:nvPr>
            <p:ph type="title"/>
          </p:nvPr>
        </p:nvSpPr>
        <p:spPr/>
        <p:txBody>
          <a:bodyPr/>
          <a:lstStyle/>
          <a:p>
            <a:r>
              <a:rPr lang="en-US"/>
              <a:t>#1 Request About SRS: Bottom Line</a:t>
            </a:r>
          </a:p>
        </p:txBody>
      </p:sp>
      <p:sp>
        <p:nvSpPr>
          <p:cNvPr id="4" name="Content Placeholder 3">
            <a:extLst>
              <a:ext uri="{FF2B5EF4-FFF2-40B4-BE49-F238E27FC236}">
                <a16:creationId xmlns:a16="http://schemas.microsoft.com/office/drawing/2014/main" id="{30BFB528-1934-961F-3CE7-81D8EC992D8C}"/>
              </a:ext>
            </a:extLst>
          </p:cNvPr>
          <p:cNvSpPr>
            <a:spLocks noGrp="1"/>
          </p:cNvSpPr>
          <p:nvPr>
            <p:ph idx="1"/>
          </p:nvPr>
        </p:nvSpPr>
        <p:spPr/>
        <p:txBody>
          <a:bodyPr/>
          <a:lstStyle/>
          <a:p>
            <a:r>
              <a:rPr lang="en-US"/>
              <a:t>TIDE Rosters and SRS Assigned Student Groups are not compatible with each other, and they never will be.</a:t>
            </a:r>
          </a:p>
          <a:p>
            <a:endParaRPr lang="en-US"/>
          </a:p>
          <a:p>
            <a:r>
              <a:rPr lang="en-US"/>
              <a:t>With the current contracts WA has with Cambium and Smarter Balanced, this is our reality through at least Spring 2024 testing</a:t>
            </a:r>
          </a:p>
          <a:p>
            <a:endParaRPr lang="en-US"/>
          </a:p>
          <a:p>
            <a:r>
              <a:rPr lang="en-US"/>
              <a:t>Let’s focus on how we can work together within these current limitations.</a:t>
            </a:r>
          </a:p>
        </p:txBody>
      </p:sp>
      <p:sp>
        <p:nvSpPr>
          <p:cNvPr id="5" name="Footer Placeholder 4">
            <a:extLst>
              <a:ext uri="{FF2B5EF4-FFF2-40B4-BE49-F238E27FC236}">
                <a16:creationId xmlns:a16="http://schemas.microsoft.com/office/drawing/2014/main" id="{31232098-6E4A-72DE-20CE-619AF15F3ABE}"/>
              </a:ext>
            </a:extLst>
          </p:cNvPr>
          <p:cNvSpPr>
            <a:spLocks noGrp="1"/>
          </p:cNvSpPr>
          <p:nvPr>
            <p:ph type="ftr" sz="quarter" idx="3"/>
          </p:nvPr>
        </p:nvSpPr>
        <p:spPr/>
        <p:txBody>
          <a:bodyPr/>
          <a:lstStyle/>
          <a:p>
            <a:pPr algn="r"/>
            <a:r>
              <a:rPr lang="en-US"/>
              <a:t>State Assessment Team</a:t>
            </a:r>
          </a:p>
        </p:txBody>
      </p:sp>
      <p:sp>
        <p:nvSpPr>
          <p:cNvPr id="2" name="Date Placeholder 1">
            <a:extLst>
              <a:ext uri="{FF2B5EF4-FFF2-40B4-BE49-F238E27FC236}">
                <a16:creationId xmlns:a16="http://schemas.microsoft.com/office/drawing/2014/main" id="{E3AA7898-81D6-08EA-CDC8-715D0F329FF9}"/>
              </a:ext>
            </a:extLst>
          </p:cNvPr>
          <p:cNvSpPr>
            <a:spLocks noGrp="1"/>
          </p:cNvSpPr>
          <p:nvPr>
            <p:ph type="dt" sz="half" idx="11"/>
          </p:nvPr>
        </p:nvSpPr>
        <p:spPr/>
        <p:txBody>
          <a:bodyPr/>
          <a:lstStyle/>
          <a:p>
            <a:pPr algn="ctr"/>
            <a:r>
              <a:rPr lang="en-US"/>
              <a:t>3/20/2024</a:t>
            </a:r>
          </a:p>
        </p:txBody>
      </p:sp>
      <p:sp>
        <p:nvSpPr>
          <p:cNvPr id="6" name="Slide Number Placeholder 5">
            <a:extLst>
              <a:ext uri="{FF2B5EF4-FFF2-40B4-BE49-F238E27FC236}">
                <a16:creationId xmlns:a16="http://schemas.microsoft.com/office/drawing/2014/main" id="{D7D9417E-FF59-A54B-1F09-006255664CAD}"/>
              </a:ext>
            </a:extLst>
          </p:cNvPr>
          <p:cNvSpPr>
            <a:spLocks noGrp="1"/>
          </p:cNvSpPr>
          <p:nvPr>
            <p:ph type="sldNum" sz="quarter" idx="4"/>
          </p:nvPr>
        </p:nvSpPr>
        <p:spPr/>
        <p:txBody>
          <a:bodyPr/>
          <a:lstStyle/>
          <a:p>
            <a:fld id="{65248FEF-978F-4B24-93F3-B987601DAD06}" type="slidenum">
              <a:rPr lang="en-US" smtClean="0"/>
              <a:pPr/>
              <a:t>26</a:t>
            </a:fld>
            <a:endParaRPr lang="en-US"/>
          </a:p>
        </p:txBody>
      </p:sp>
    </p:spTree>
    <p:extLst>
      <p:ext uri="{BB962C8B-B14F-4D97-AF65-F5344CB8AC3E}">
        <p14:creationId xmlns:p14="http://schemas.microsoft.com/office/powerpoint/2010/main" val="2826578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251FB-E7A7-5B5B-42FF-DB5584E9301A}"/>
              </a:ext>
            </a:extLst>
          </p:cNvPr>
          <p:cNvSpPr>
            <a:spLocks noGrp="1"/>
          </p:cNvSpPr>
          <p:nvPr>
            <p:ph type="title"/>
          </p:nvPr>
        </p:nvSpPr>
        <p:spPr/>
        <p:txBody>
          <a:bodyPr/>
          <a:lstStyle/>
          <a:p>
            <a:r>
              <a:rPr lang="en-US"/>
              <a:t>Helpful Improvements from Cambium</a:t>
            </a:r>
          </a:p>
        </p:txBody>
      </p:sp>
      <p:sp>
        <p:nvSpPr>
          <p:cNvPr id="3" name="Content Placeholder 2">
            <a:extLst>
              <a:ext uri="{FF2B5EF4-FFF2-40B4-BE49-F238E27FC236}">
                <a16:creationId xmlns:a16="http://schemas.microsoft.com/office/drawing/2014/main" id="{359C71C8-109B-4989-3396-0A8EB55D329A}"/>
              </a:ext>
            </a:extLst>
          </p:cNvPr>
          <p:cNvSpPr>
            <a:spLocks noGrp="1"/>
          </p:cNvSpPr>
          <p:nvPr>
            <p:ph idx="1"/>
          </p:nvPr>
        </p:nvSpPr>
        <p:spPr>
          <a:xfrm>
            <a:off x="838200" y="1825625"/>
            <a:ext cx="7222958" cy="4255861"/>
          </a:xfrm>
        </p:spPr>
        <p:txBody>
          <a:bodyPr/>
          <a:lstStyle/>
          <a:p>
            <a:r>
              <a:rPr lang="en-US"/>
              <a:t>SY21-22: made it possible to export rosters from TIDE in the View/Edit Rosters screen</a:t>
            </a:r>
          </a:p>
          <a:p>
            <a:r>
              <a:rPr lang="en-US"/>
              <a:t>SY22-23: added the TAs email address to the export file</a:t>
            </a:r>
          </a:p>
        </p:txBody>
      </p:sp>
      <p:pic>
        <p:nvPicPr>
          <p:cNvPr id="5" name="Picture 4">
            <a:extLst>
              <a:ext uri="{FF2B5EF4-FFF2-40B4-BE49-F238E27FC236}">
                <a16:creationId xmlns:a16="http://schemas.microsoft.com/office/drawing/2014/main" id="{FFCB0736-6523-64EF-A246-91B613A4C1D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61158" y="1825625"/>
            <a:ext cx="2800350" cy="3219450"/>
          </a:xfrm>
          <a:prstGeom prst="rect">
            <a:avLst/>
          </a:prstGeom>
          <a:ln>
            <a:solidFill>
              <a:schemeClr val="accent1"/>
            </a:solidFill>
          </a:ln>
        </p:spPr>
      </p:pic>
      <p:sp>
        <p:nvSpPr>
          <p:cNvPr id="6" name="Footer Placeholder 5">
            <a:extLst>
              <a:ext uri="{FF2B5EF4-FFF2-40B4-BE49-F238E27FC236}">
                <a16:creationId xmlns:a16="http://schemas.microsoft.com/office/drawing/2014/main" id="{AC113903-FABD-8BF0-F8E3-031A754E24B9}"/>
              </a:ext>
            </a:extLst>
          </p:cNvPr>
          <p:cNvSpPr>
            <a:spLocks noGrp="1"/>
          </p:cNvSpPr>
          <p:nvPr>
            <p:ph type="ftr" sz="quarter" idx="3"/>
          </p:nvPr>
        </p:nvSpPr>
        <p:spPr/>
        <p:txBody>
          <a:bodyPr/>
          <a:lstStyle/>
          <a:p>
            <a:pPr algn="r"/>
            <a:r>
              <a:rPr lang="en-US"/>
              <a:t>State Assessment Team</a:t>
            </a:r>
          </a:p>
        </p:txBody>
      </p:sp>
      <p:sp>
        <p:nvSpPr>
          <p:cNvPr id="4" name="Date Placeholder 3">
            <a:extLst>
              <a:ext uri="{FF2B5EF4-FFF2-40B4-BE49-F238E27FC236}">
                <a16:creationId xmlns:a16="http://schemas.microsoft.com/office/drawing/2014/main" id="{8C6AF56C-AA72-694C-36C2-4B0D21F175DF}"/>
              </a:ext>
            </a:extLst>
          </p:cNvPr>
          <p:cNvSpPr>
            <a:spLocks noGrp="1"/>
          </p:cNvSpPr>
          <p:nvPr>
            <p:ph type="dt" sz="half" idx="11"/>
          </p:nvPr>
        </p:nvSpPr>
        <p:spPr/>
        <p:txBody>
          <a:bodyPr/>
          <a:lstStyle/>
          <a:p>
            <a:pPr algn="ctr"/>
            <a:r>
              <a:rPr lang="en-US"/>
              <a:t>3/20/2024</a:t>
            </a:r>
          </a:p>
        </p:txBody>
      </p:sp>
      <p:sp>
        <p:nvSpPr>
          <p:cNvPr id="7" name="Slide Number Placeholder 6">
            <a:extLst>
              <a:ext uri="{FF2B5EF4-FFF2-40B4-BE49-F238E27FC236}">
                <a16:creationId xmlns:a16="http://schemas.microsoft.com/office/drawing/2014/main" id="{704F4747-1F7A-114D-13A6-227605BF4B7A}"/>
              </a:ext>
            </a:extLst>
          </p:cNvPr>
          <p:cNvSpPr>
            <a:spLocks noGrp="1"/>
          </p:cNvSpPr>
          <p:nvPr>
            <p:ph type="sldNum" sz="quarter" idx="4"/>
          </p:nvPr>
        </p:nvSpPr>
        <p:spPr/>
        <p:txBody>
          <a:bodyPr/>
          <a:lstStyle/>
          <a:p>
            <a:fld id="{65248FEF-978F-4B24-93F3-B987601DAD06}" type="slidenum">
              <a:rPr lang="en-US" smtClean="0"/>
              <a:pPr/>
              <a:t>27</a:t>
            </a:fld>
            <a:endParaRPr lang="en-US"/>
          </a:p>
        </p:txBody>
      </p:sp>
    </p:spTree>
    <p:extLst>
      <p:ext uri="{BB962C8B-B14F-4D97-AF65-F5344CB8AC3E}">
        <p14:creationId xmlns:p14="http://schemas.microsoft.com/office/powerpoint/2010/main" val="2936660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0CD667-83E6-8499-4DB5-BA7C10136EA2}"/>
              </a:ext>
            </a:extLst>
          </p:cNvPr>
          <p:cNvSpPr>
            <a:spLocks noGrp="1"/>
          </p:cNvSpPr>
          <p:nvPr>
            <p:ph type="title"/>
          </p:nvPr>
        </p:nvSpPr>
        <p:spPr/>
        <p:txBody>
          <a:bodyPr/>
          <a:lstStyle/>
          <a:p>
            <a:r>
              <a:rPr lang="en-US">
                <a:hlinkClick r:id="rId3"/>
              </a:rPr>
              <a:t>SRS Introductory Guide</a:t>
            </a:r>
            <a:endParaRPr lang="en-US"/>
          </a:p>
        </p:txBody>
      </p:sp>
      <p:sp>
        <p:nvSpPr>
          <p:cNvPr id="6" name="Content Placeholder 5">
            <a:extLst>
              <a:ext uri="{FF2B5EF4-FFF2-40B4-BE49-F238E27FC236}">
                <a16:creationId xmlns:a16="http://schemas.microsoft.com/office/drawing/2014/main" id="{BE5F2C86-6150-7FB0-0EA0-8264733141E1}"/>
              </a:ext>
            </a:extLst>
          </p:cNvPr>
          <p:cNvSpPr>
            <a:spLocks noGrp="1"/>
          </p:cNvSpPr>
          <p:nvPr>
            <p:ph idx="1"/>
          </p:nvPr>
        </p:nvSpPr>
        <p:spPr/>
        <p:txBody>
          <a:bodyPr/>
          <a:lstStyle/>
          <a:p>
            <a:r>
              <a:rPr lang="en-US"/>
              <a:t>Introduction to the system</a:t>
            </a:r>
          </a:p>
          <a:p>
            <a:r>
              <a:rPr lang="en-US"/>
              <a:t>Assigning Student Groups to Teachers</a:t>
            </a:r>
          </a:p>
          <a:p>
            <a:r>
              <a:rPr lang="en-US"/>
              <a:t>Viewing Student Results</a:t>
            </a:r>
          </a:p>
          <a:p>
            <a:r>
              <a:rPr lang="en-US"/>
              <a:t>Troubleshooting</a:t>
            </a:r>
          </a:p>
          <a:p>
            <a:r>
              <a:rPr lang="en-US"/>
              <a:t>Frequently Asked Questions</a:t>
            </a:r>
          </a:p>
        </p:txBody>
      </p:sp>
      <p:sp>
        <p:nvSpPr>
          <p:cNvPr id="3" name="Slide Number Placeholder 2">
            <a:extLst>
              <a:ext uri="{FF2B5EF4-FFF2-40B4-BE49-F238E27FC236}">
                <a16:creationId xmlns:a16="http://schemas.microsoft.com/office/drawing/2014/main" id="{9D4BDA3D-1CAE-376C-E586-39B63C7B041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 name="Date Placeholder 1">
            <a:extLst>
              <a:ext uri="{FF2B5EF4-FFF2-40B4-BE49-F238E27FC236}">
                <a16:creationId xmlns:a16="http://schemas.microsoft.com/office/drawing/2014/main" id="{D7C10511-7694-F838-8958-281E74DC6E18}"/>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4" name="Footer Placeholder 3">
            <a:extLst>
              <a:ext uri="{FF2B5EF4-FFF2-40B4-BE49-F238E27FC236}">
                <a16:creationId xmlns:a16="http://schemas.microsoft.com/office/drawing/2014/main" id="{5124BD6A-99C7-914A-48D2-8B4BA4099363}"/>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Tree>
    <p:extLst>
      <p:ext uri="{BB962C8B-B14F-4D97-AF65-F5344CB8AC3E}">
        <p14:creationId xmlns:p14="http://schemas.microsoft.com/office/powerpoint/2010/main" val="2727865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251FB-E7A7-5B5B-42FF-DB5584E9301A}"/>
              </a:ext>
            </a:extLst>
          </p:cNvPr>
          <p:cNvSpPr>
            <a:spLocks noGrp="1"/>
          </p:cNvSpPr>
          <p:nvPr>
            <p:ph type="title"/>
          </p:nvPr>
        </p:nvSpPr>
        <p:spPr/>
        <p:txBody>
          <a:bodyPr/>
          <a:lstStyle/>
          <a:p>
            <a:r>
              <a:rPr lang="en-US"/>
              <a:t>Troubleshooting Student Groups #1</a:t>
            </a:r>
          </a:p>
        </p:txBody>
      </p:sp>
      <p:sp>
        <p:nvSpPr>
          <p:cNvPr id="3" name="Content Placeholder 2">
            <a:extLst>
              <a:ext uri="{FF2B5EF4-FFF2-40B4-BE49-F238E27FC236}">
                <a16:creationId xmlns:a16="http://schemas.microsoft.com/office/drawing/2014/main" id="{359C71C8-109B-4989-3396-0A8EB55D329A}"/>
              </a:ext>
            </a:extLst>
          </p:cNvPr>
          <p:cNvSpPr>
            <a:spLocks noGrp="1"/>
          </p:cNvSpPr>
          <p:nvPr>
            <p:ph idx="1"/>
          </p:nvPr>
        </p:nvSpPr>
        <p:spPr/>
        <p:txBody>
          <a:bodyPr/>
          <a:lstStyle/>
          <a:p>
            <a:pPr marL="0" indent="0">
              <a:buNone/>
            </a:pPr>
            <a:r>
              <a:rPr lang="en-US" b="1"/>
              <a:t>Tips for the upload file:</a:t>
            </a:r>
          </a:p>
          <a:p>
            <a:pPr marL="0" indent="0">
              <a:buNone/>
            </a:pPr>
            <a:r>
              <a:rPr lang="en-US" sz="2000">
                <a:solidFill>
                  <a:srgbClr val="000000"/>
                </a:solidFill>
                <a:effectLst/>
                <a:ea typeface="Times New Roman" panose="02020603050405020304" pitchFamily="18" charset="0"/>
                <a:cs typeface="Times New Roman" panose="02020603050405020304" pitchFamily="18" charset="0"/>
              </a:rPr>
              <a:t>Make sure the header row from the template is included in the file</a:t>
            </a:r>
          </a:p>
          <a:p>
            <a:pPr marL="0" indent="0">
              <a:buNone/>
            </a:pPr>
            <a:r>
              <a:rPr lang="en-US" sz="2000">
                <a:solidFill>
                  <a:srgbClr val="000000"/>
                </a:solidFill>
                <a:effectLst/>
                <a:ea typeface="Times New Roman" panose="02020603050405020304" pitchFamily="18" charset="0"/>
                <a:cs typeface="Times New Roman" panose="02020603050405020304" pitchFamily="18" charset="0"/>
              </a:rPr>
              <a:t>Make sure that the School Natural ID is listed correctly (do not include district number)</a:t>
            </a:r>
            <a:endParaRPr lang="en-US" sz="2000">
              <a:solidFill>
                <a:srgbClr val="000000"/>
              </a:solidFill>
              <a:ea typeface="Times New Roman" panose="02020603050405020304" pitchFamily="18" charset="0"/>
              <a:cs typeface="Times New Roman" panose="02020603050405020304" pitchFamily="18" charset="0"/>
            </a:endParaRPr>
          </a:p>
          <a:p>
            <a:pPr marL="0" indent="0">
              <a:buNone/>
            </a:pPr>
            <a:r>
              <a:rPr lang="en-US" sz="2000">
                <a:solidFill>
                  <a:srgbClr val="000000"/>
                </a:solidFill>
                <a:effectLst/>
                <a:ea typeface="Times New Roman" panose="02020603050405020304" pitchFamily="18" charset="0"/>
                <a:cs typeface="Times New Roman" panose="02020603050405020304" pitchFamily="18" charset="0"/>
              </a:rPr>
              <a:t>Make sure the year is formatted correctly (2024, not 2023-2024, etc.)</a:t>
            </a:r>
            <a:endParaRPr lang="en-US" sz="2000">
              <a:solidFill>
                <a:srgbClr val="000000"/>
              </a:solidFill>
              <a:ea typeface="Times New Roman" panose="02020603050405020304" pitchFamily="18" charset="0"/>
              <a:cs typeface="Times New Roman" panose="02020603050405020304" pitchFamily="18" charset="0"/>
            </a:endParaRPr>
          </a:p>
          <a:p>
            <a:pPr marL="0" indent="0">
              <a:buNone/>
            </a:pPr>
            <a:r>
              <a:rPr lang="en-US" sz="2000">
                <a:solidFill>
                  <a:srgbClr val="000000"/>
                </a:solidFill>
                <a:effectLst/>
                <a:ea typeface="Times New Roman" panose="02020603050405020304" pitchFamily="18" charset="0"/>
                <a:cs typeface="Times New Roman" panose="02020603050405020304" pitchFamily="18" charset="0"/>
              </a:rPr>
              <a:t>Ensure there are not any extra spaces in any of the entered data</a:t>
            </a:r>
            <a:endParaRPr lang="en-US" sz="2000">
              <a:solidFill>
                <a:srgbClr val="000000"/>
              </a:solidFill>
              <a:ea typeface="Times New Roman" panose="02020603050405020304" pitchFamily="18" charset="0"/>
              <a:cs typeface="Times New Roman" panose="02020603050405020304" pitchFamily="18" charset="0"/>
            </a:endParaRPr>
          </a:p>
          <a:p>
            <a:pPr marL="0" indent="0">
              <a:buNone/>
            </a:pPr>
            <a:r>
              <a:rPr lang="en-US" sz="2000">
                <a:solidFill>
                  <a:srgbClr val="FF0000"/>
                </a:solidFill>
                <a:effectLst/>
                <a:ea typeface="Times New Roman" panose="02020603050405020304" pitchFamily="18" charset="0"/>
                <a:cs typeface="Times New Roman" panose="02020603050405020304" pitchFamily="18" charset="0"/>
              </a:rPr>
              <a:t>Open the file in Notepad instead of Excel to have a closer look at the csv file for any anomalies</a:t>
            </a:r>
            <a:endParaRPr lang="en-US" sz="2000">
              <a:solidFill>
                <a:srgbClr val="FF0000"/>
              </a:solidFill>
              <a:ea typeface="Times New Roman" panose="02020603050405020304" pitchFamily="18" charset="0"/>
              <a:cs typeface="Times New Roman" panose="02020603050405020304" pitchFamily="18" charset="0"/>
            </a:endParaRPr>
          </a:p>
          <a:p>
            <a:pPr marL="0" indent="0">
              <a:buNone/>
            </a:pPr>
            <a:r>
              <a:rPr lang="en-US" sz="2000">
                <a:solidFill>
                  <a:srgbClr val="000000"/>
                </a:solidFill>
                <a:effectLst/>
                <a:ea typeface="Times New Roman" panose="02020603050405020304" pitchFamily="18" charset="0"/>
                <a:cs typeface="Times New Roman" panose="02020603050405020304" pitchFamily="18" charset="0"/>
              </a:rPr>
              <a:t>If assigning to multiple users, make sure that it follows the correct formatting described in the </a:t>
            </a:r>
            <a:r>
              <a:rPr lang="en-US" sz="2000" i="1">
                <a:solidFill>
                  <a:srgbClr val="000000"/>
                </a:solidFill>
                <a:effectLst/>
                <a:ea typeface="Times New Roman" panose="02020603050405020304" pitchFamily="18" charset="0"/>
                <a:cs typeface="Times New Roman" panose="02020603050405020304" pitchFamily="18" charset="0"/>
              </a:rPr>
              <a:t>SRS Introduction </a:t>
            </a:r>
            <a:r>
              <a:rPr lang="en-US" sz="2000">
                <a:solidFill>
                  <a:srgbClr val="000000"/>
                </a:solidFill>
                <a:effectLst/>
                <a:ea typeface="Times New Roman" panose="02020603050405020304" pitchFamily="18" charset="0"/>
                <a:cs typeface="Times New Roman" panose="02020603050405020304" pitchFamily="18" charset="0"/>
              </a:rPr>
              <a:t>document</a:t>
            </a:r>
            <a:endParaRPr lang="en-US" sz="2000">
              <a:solidFill>
                <a:srgbClr val="000000"/>
              </a:solidFill>
              <a:effectLst/>
              <a:ea typeface="Calibri" panose="020F0502020204030204" pitchFamily="34" charset="0"/>
              <a:cs typeface="Times New Roman" panose="02020603050405020304" pitchFamily="18" charset="0"/>
            </a:endParaRPr>
          </a:p>
          <a:p>
            <a:pPr marL="0" indent="0">
              <a:buNone/>
            </a:pPr>
            <a:r>
              <a:rPr lang="en-US" sz="2000">
                <a:solidFill>
                  <a:srgbClr val="000000"/>
                </a:solidFill>
                <a:effectLst/>
                <a:ea typeface="Times New Roman" panose="02020603050405020304" pitchFamily="18" charset="0"/>
              </a:rPr>
              <a:t>Sort/group the rows in the file by School Natural ID if uploading groups at multiple schools</a:t>
            </a:r>
          </a:p>
          <a:p>
            <a:pPr marL="0" indent="0">
              <a:buNone/>
            </a:pPr>
            <a:r>
              <a:rPr lang="en-US" sz="2000">
                <a:solidFill>
                  <a:srgbClr val="C00000"/>
                </a:solidFill>
              </a:rPr>
              <a:t>When getting “Bad Data” error in SRS, click on the File Name to see what row has an error</a:t>
            </a:r>
          </a:p>
        </p:txBody>
      </p:sp>
      <p:sp>
        <p:nvSpPr>
          <p:cNvPr id="6" name="Slide Number Placeholder 5">
            <a:extLst>
              <a:ext uri="{FF2B5EF4-FFF2-40B4-BE49-F238E27FC236}">
                <a16:creationId xmlns:a16="http://schemas.microsoft.com/office/drawing/2014/main" id="{33394817-5691-84A2-F62D-46E1C31EBBFD}"/>
              </a:ext>
            </a:extLst>
          </p:cNvPr>
          <p:cNvSpPr>
            <a:spLocks noGrp="1"/>
          </p:cNvSpPr>
          <p:nvPr>
            <p:ph type="sldNum" sz="quarter" idx="4"/>
          </p:nvPr>
        </p:nvSpPr>
        <p:spPr/>
        <p:txBody>
          <a:bodyPr/>
          <a:lstStyle/>
          <a:p>
            <a:fld id="{65248FEF-978F-4B24-93F3-B987601DAD06}" type="slidenum">
              <a:rPr lang="en-US" smtClean="0"/>
              <a:pPr/>
              <a:t>29</a:t>
            </a:fld>
            <a:endParaRPr lang="en-US"/>
          </a:p>
        </p:txBody>
      </p:sp>
      <p:sp>
        <p:nvSpPr>
          <p:cNvPr id="4" name="Date Placeholder 3">
            <a:extLst>
              <a:ext uri="{FF2B5EF4-FFF2-40B4-BE49-F238E27FC236}">
                <a16:creationId xmlns:a16="http://schemas.microsoft.com/office/drawing/2014/main" id="{56BEA4FD-18B1-8189-8374-59A27EFDCB68}"/>
              </a:ext>
            </a:extLst>
          </p:cNvPr>
          <p:cNvSpPr>
            <a:spLocks noGrp="1"/>
          </p:cNvSpPr>
          <p:nvPr>
            <p:ph type="dt" sz="half" idx="11"/>
          </p:nvPr>
        </p:nvSpPr>
        <p:spPr/>
        <p:txBody>
          <a:bodyPr/>
          <a:lstStyle/>
          <a:p>
            <a:pPr algn="ctr"/>
            <a:r>
              <a:rPr lang="en-US"/>
              <a:t>3/20/2024</a:t>
            </a:r>
          </a:p>
        </p:txBody>
      </p:sp>
      <p:sp>
        <p:nvSpPr>
          <p:cNvPr id="5" name="Footer Placeholder 4">
            <a:extLst>
              <a:ext uri="{FF2B5EF4-FFF2-40B4-BE49-F238E27FC236}">
                <a16:creationId xmlns:a16="http://schemas.microsoft.com/office/drawing/2014/main" id="{60F45AFD-4B13-C4B7-06CA-E52B228D0F2C}"/>
              </a:ext>
            </a:extLst>
          </p:cNvPr>
          <p:cNvSpPr>
            <a:spLocks noGrp="1"/>
          </p:cNvSpPr>
          <p:nvPr>
            <p:ph type="ftr" sz="quarter" idx="3"/>
          </p:nvPr>
        </p:nvSpPr>
        <p:spPr/>
        <p:txBody>
          <a:bodyPr/>
          <a:lstStyle/>
          <a:p>
            <a:pPr algn="r"/>
            <a:r>
              <a:rPr lang="en-US"/>
              <a:t>State Assessment Team</a:t>
            </a:r>
          </a:p>
        </p:txBody>
      </p:sp>
    </p:spTree>
    <p:extLst>
      <p:ext uri="{BB962C8B-B14F-4D97-AF65-F5344CB8AC3E}">
        <p14:creationId xmlns:p14="http://schemas.microsoft.com/office/powerpoint/2010/main" val="159234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9DBCAFE-EDEE-4A2B-8FA8-802D15FD3D38}"/>
              </a:ext>
            </a:extLst>
          </p:cNvPr>
          <p:cNvSpPr>
            <a:spLocks noGrp="1"/>
          </p:cNvSpPr>
          <p:nvPr>
            <p:ph type="title" idx="4294967295"/>
          </p:nvPr>
        </p:nvSpPr>
        <p:spPr>
          <a:xfrm>
            <a:off x="925460" y="1957847"/>
            <a:ext cx="5260256" cy="1597741"/>
          </a:xfrm>
          <a:prstGeom prst="roundRect">
            <a:avLst/>
          </a:prstGeom>
          <a:solidFill>
            <a:schemeClr val="accent1"/>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Let us recognize historical and ongoing injustice and hate targeted toward race, culture, religion, gender and gender identity, sexual orientation, disability, and nationality. </a:t>
            </a:r>
            <a:endParaRPr kumimoji="0" lang="en-US" sz="1800" b="0" i="0" u="none" strike="noStrike" kern="1200" cap="none" spc="0" normalizeH="0" baseline="0" noProof="0">
              <a:ln>
                <a:noFill/>
              </a:ln>
              <a:solidFill>
                <a:srgbClr val="FFFFFF"/>
              </a:solidFill>
              <a:effectLst/>
              <a:uLnTx/>
              <a:uFillTx/>
              <a:latin typeface="+mn-lt"/>
              <a:ea typeface="+mn-ea"/>
              <a:cs typeface="Segoe UI"/>
            </a:endParaRPr>
          </a:p>
        </p:txBody>
      </p:sp>
      <p:sp>
        <p:nvSpPr>
          <p:cNvPr id="7" name="TextBox 6">
            <a:extLst>
              <a:ext uri="{FF2B5EF4-FFF2-40B4-BE49-F238E27FC236}">
                <a16:creationId xmlns:a16="http://schemas.microsoft.com/office/drawing/2014/main" id="{396D8CBF-429E-4B2A-9B8E-B940D3509DD7}"/>
              </a:ext>
            </a:extLst>
          </p:cNvPr>
          <p:cNvSpPr txBox="1"/>
          <p:nvPr/>
        </p:nvSpPr>
        <p:spPr>
          <a:xfrm>
            <a:off x="1062347" y="605519"/>
            <a:ext cx="49798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cs typeface="Segoe UI"/>
              </a:rPr>
              <a:t>Space for Solidarity</a:t>
            </a:r>
          </a:p>
          <a:p>
            <a:endParaRPr lang="en-US">
              <a:cs typeface="Segoe UI"/>
            </a:endParaRPr>
          </a:p>
        </p:txBody>
      </p:sp>
      <p:sp>
        <p:nvSpPr>
          <p:cNvPr id="8" name="TextBox 7">
            <a:extLst>
              <a:ext uri="{FF2B5EF4-FFF2-40B4-BE49-F238E27FC236}">
                <a16:creationId xmlns:a16="http://schemas.microsoft.com/office/drawing/2014/main" id="{2284157C-6034-4C20-AB12-3BB6EFF1F90F}"/>
              </a:ext>
              <a:ext uri="{C183D7F6-B498-43B3-948B-1728B52AA6E4}">
                <adec:decorative xmlns:adec="http://schemas.microsoft.com/office/drawing/2017/decorative" val="1"/>
              </a:ext>
            </a:extLst>
          </p:cNvPr>
          <p:cNvSpPr txBox="1"/>
          <p:nvPr/>
        </p:nvSpPr>
        <p:spPr>
          <a:xfrm>
            <a:off x="1215426" y="2466256"/>
            <a:ext cx="48710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cs typeface="Segoe UI"/>
            </a:endParaRPr>
          </a:p>
          <a:p>
            <a:pPr algn="l"/>
            <a:endParaRPr lang="en-US" sz="2000">
              <a:cs typeface="Segoe UI"/>
            </a:endParaRPr>
          </a:p>
        </p:txBody>
      </p:sp>
      <p:sp>
        <p:nvSpPr>
          <p:cNvPr id="9" name="TextBox 8">
            <a:extLst>
              <a:ext uri="{FF2B5EF4-FFF2-40B4-BE49-F238E27FC236}">
                <a16:creationId xmlns:a16="http://schemas.microsoft.com/office/drawing/2014/main" id="{5A18701D-304A-4AE5-9FED-80AB64D600A5}"/>
              </a:ext>
              <a:ext uri="{C183D7F6-B498-43B3-948B-1728B52AA6E4}">
                <adec:decorative xmlns:adec="http://schemas.microsoft.com/office/drawing/2017/decorative" val="1"/>
              </a:ext>
            </a:extLst>
          </p:cNvPr>
          <p:cNvSpPr txBox="1"/>
          <p:nvPr/>
        </p:nvSpPr>
        <p:spPr>
          <a:xfrm>
            <a:off x="1216325" y="4307457"/>
            <a:ext cx="52592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solidFill>
                <a:srgbClr val="40403D"/>
              </a:solidFill>
              <a:latin typeface="Quattrocento Sans"/>
            </a:endParaRPr>
          </a:p>
        </p:txBody>
      </p:sp>
      <p:sp>
        <p:nvSpPr>
          <p:cNvPr id="14" name="Oval 13">
            <a:extLst>
              <a:ext uri="{FF2B5EF4-FFF2-40B4-BE49-F238E27FC236}">
                <a16:creationId xmlns:a16="http://schemas.microsoft.com/office/drawing/2014/main" id="{640D81C7-8779-440D-B7DD-3655BCD8E4B2}"/>
              </a:ext>
              <a:ext uri="{C183D7F6-B498-43B3-948B-1728B52AA6E4}">
                <adec:decorative xmlns:adec="http://schemas.microsoft.com/office/drawing/2017/decorative" val="1"/>
              </a:ext>
            </a:extLst>
          </p:cNvPr>
          <p:cNvSpPr/>
          <p:nvPr/>
        </p:nvSpPr>
        <p:spPr>
          <a:xfrm>
            <a:off x="6582084" y="-1185401"/>
            <a:ext cx="7374189" cy="6956319"/>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1395ED9-EDA7-47BC-B5CF-1E2C66FD4B7E}"/>
              </a:ext>
              <a:ext uri="{C183D7F6-B498-43B3-948B-1728B52AA6E4}">
                <adec:decorative xmlns:adec="http://schemas.microsoft.com/office/drawing/2017/decorative" val="1"/>
              </a:ext>
            </a:extLst>
          </p:cNvPr>
          <p:cNvSpPr/>
          <p:nvPr/>
        </p:nvSpPr>
        <p:spPr>
          <a:xfrm>
            <a:off x="6840179" y="-902724"/>
            <a:ext cx="6784254" cy="6464707"/>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8">
            <a:extLst>
              <a:ext uri="{FF2B5EF4-FFF2-40B4-BE49-F238E27FC236}">
                <a16:creationId xmlns:a16="http://schemas.microsoft.com/office/drawing/2014/main" id="{9D72B77F-92C9-4129-989E-A6442D7E5F05}"/>
              </a:ext>
              <a:ext uri="{C183D7F6-B498-43B3-948B-1728B52AA6E4}">
                <adec:decorative xmlns:adec="http://schemas.microsoft.com/office/drawing/2017/decorative" val="1"/>
              </a:ext>
            </a:extLst>
          </p:cNvPr>
          <p:cNvPicPr>
            <a:picLocks noChangeAspect="1"/>
          </p:cNvPicPr>
          <p:nvPr/>
        </p:nvPicPr>
        <p:blipFill rotWithShape="1">
          <a:blip r:embed="rId3"/>
          <a:srcRect l="3989" t="4113" r="2128" b="4113"/>
          <a:stretch/>
        </p:blipFill>
        <p:spPr>
          <a:xfrm>
            <a:off x="7133304" y="197970"/>
            <a:ext cx="5164248" cy="5207657"/>
          </a:xfrm>
          <a:prstGeom prst="ellipse">
            <a:avLst/>
          </a:prstGeom>
          <a:ln>
            <a:noFill/>
          </a:ln>
          <a:effectLst>
            <a:softEdge rad="112500"/>
          </a:effectLst>
        </p:spPr>
      </p:pic>
      <p:sp>
        <p:nvSpPr>
          <p:cNvPr id="3" name="Footer Placeholder 2">
            <a:extLst>
              <a:ext uri="{FF2B5EF4-FFF2-40B4-BE49-F238E27FC236}">
                <a16:creationId xmlns:a16="http://schemas.microsoft.com/office/drawing/2014/main" id="{005A9A25-47F5-480D-B2A9-A0F458BACA55}"/>
              </a:ext>
            </a:extLst>
          </p:cNvPr>
          <p:cNvSpPr>
            <a:spLocks noGrp="1"/>
          </p:cNvSpPr>
          <p:nvPr>
            <p:ph type="ftr" sz="quarter" idx="3"/>
          </p:nvPr>
        </p:nvSpPr>
        <p:spPr/>
        <p:txBody>
          <a:bodyPr/>
          <a:lstStyle/>
          <a:p>
            <a:pPr algn="r"/>
            <a:r>
              <a:rPr lang="en-US"/>
              <a:t>State Assessment Team</a:t>
            </a:r>
          </a:p>
        </p:txBody>
      </p:sp>
      <p:sp>
        <p:nvSpPr>
          <p:cNvPr id="2" name="Date Placeholder 1">
            <a:extLst>
              <a:ext uri="{FF2B5EF4-FFF2-40B4-BE49-F238E27FC236}">
                <a16:creationId xmlns:a16="http://schemas.microsoft.com/office/drawing/2014/main" id="{B9E9F141-0189-4DBA-9EDD-37C9586847CF}"/>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10" name="Slide Number Placeholder 9">
            <a:extLst>
              <a:ext uri="{FF2B5EF4-FFF2-40B4-BE49-F238E27FC236}">
                <a16:creationId xmlns:a16="http://schemas.microsoft.com/office/drawing/2014/main" id="{F7EBABE9-6723-46CC-8E95-E9D9E681F99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747009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0CE57-B7EB-738B-0BAD-D7C4E94173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F9375B-C468-DECC-63DD-319251DDF863}"/>
              </a:ext>
            </a:extLst>
          </p:cNvPr>
          <p:cNvSpPr>
            <a:spLocks noGrp="1"/>
          </p:cNvSpPr>
          <p:nvPr>
            <p:ph type="title"/>
          </p:nvPr>
        </p:nvSpPr>
        <p:spPr/>
        <p:txBody>
          <a:bodyPr/>
          <a:lstStyle/>
          <a:p>
            <a:r>
              <a:rPr lang="en-US"/>
              <a:t>Troubleshooting Student Groups #1</a:t>
            </a:r>
          </a:p>
        </p:txBody>
      </p:sp>
      <p:sp>
        <p:nvSpPr>
          <p:cNvPr id="3" name="Content Placeholder 2">
            <a:extLst>
              <a:ext uri="{FF2B5EF4-FFF2-40B4-BE49-F238E27FC236}">
                <a16:creationId xmlns:a16="http://schemas.microsoft.com/office/drawing/2014/main" id="{90B72892-0A72-EAEE-4C07-55ECE2AF2C5E}"/>
              </a:ext>
              <a:ext uri="{C183D7F6-B498-43B3-948B-1728B52AA6E4}">
                <adec:decorative xmlns:adec="http://schemas.microsoft.com/office/drawing/2017/decorative" val="1"/>
              </a:ext>
            </a:extLst>
          </p:cNvPr>
          <p:cNvSpPr>
            <a:spLocks noGrp="1"/>
          </p:cNvSpPr>
          <p:nvPr>
            <p:ph idx="1"/>
          </p:nvPr>
        </p:nvSpPr>
        <p:spPr/>
        <p:txBody>
          <a:bodyPr/>
          <a:lstStyle/>
          <a:p>
            <a:pPr marL="0" indent="0">
              <a:buNone/>
            </a:pPr>
            <a:r>
              <a:rPr lang="en-US" b="1"/>
              <a:t>Tips for the upload file:</a:t>
            </a:r>
          </a:p>
          <a:p>
            <a:pPr marL="0" indent="0">
              <a:buNone/>
            </a:pPr>
            <a:r>
              <a:rPr lang="en-US" sz="2000">
                <a:solidFill>
                  <a:srgbClr val="000000"/>
                </a:solidFill>
                <a:effectLst/>
                <a:ea typeface="Times New Roman" panose="02020603050405020304" pitchFamily="18" charset="0"/>
                <a:cs typeface="Times New Roman" panose="02020603050405020304" pitchFamily="18" charset="0"/>
              </a:rPr>
              <a:t>Make sure the header row from the template is included in the file</a:t>
            </a:r>
          </a:p>
          <a:p>
            <a:pPr marL="0" indent="0">
              <a:buNone/>
            </a:pPr>
            <a:r>
              <a:rPr lang="en-US" sz="2000">
                <a:solidFill>
                  <a:srgbClr val="000000"/>
                </a:solidFill>
                <a:effectLst/>
                <a:ea typeface="Times New Roman" panose="02020603050405020304" pitchFamily="18" charset="0"/>
                <a:cs typeface="Times New Roman" panose="02020603050405020304" pitchFamily="18" charset="0"/>
              </a:rPr>
              <a:t>Make sure that the School Natural ID is listed correctly (do not include district number)</a:t>
            </a:r>
            <a:endParaRPr lang="en-US" sz="2000">
              <a:solidFill>
                <a:srgbClr val="000000"/>
              </a:solidFill>
              <a:ea typeface="Times New Roman" panose="02020603050405020304" pitchFamily="18" charset="0"/>
              <a:cs typeface="Times New Roman" panose="02020603050405020304" pitchFamily="18" charset="0"/>
            </a:endParaRPr>
          </a:p>
          <a:p>
            <a:pPr marL="0" indent="0">
              <a:buNone/>
            </a:pPr>
            <a:r>
              <a:rPr lang="en-US" sz="2000">
                <a:solidFill>
                  <a:srgbClr val="000000"/>
                </a:solidFill>
                <a:effectLst/>
                <a:ea typeface="Times New Roman" panose="02020603050405020304" pitchFamily="18" charset="0"/>
                <a:cs typeface="Times New Roman" panose="02020603050405020304" pitchFamily="18" charset="0"/>
              </a:rPr>
              <a:t>Make sure the year is formatted correctly (2024, not 2023-2024, etc.)</a:t>
            </a:r>
            <a:endParaRPr lang="en-US" sz="2000">
              <a:solidFill>
                <a:srgbClr val="000000"/>
              </a:solidFill>
              <a:ea typeface="Times New Roman" panose="02020603050405020304" pitchFamily="18" charset="0"/>
              <a:cs typeface="Times New Roman" panose="02020603050405020304" pitchFamily="18" charset="0"/>
            </a:endParaRPr>
          </a:p>
          <a:p>
            <a:pPr marL="0" indent="0">
              <a:buNone/>
            </a:pPr>
            <a:r>
              <a:rPr lang="en-US" sz="2000">
                <a:solidFill>
                  <a:srgbClr val="000000"/>
                </a:solidFill>
                <a:effectLst/>
                <a:ea typeface="Times New Roman" panose="02020603050405020304" pitchFamily="18" charset="0"/>
                <a:cs typeface="Times New Roman" panose="02020603050405020304" pitchFamily="18" charset="0"/>
              </a:rPr>
              <a:t>Ensure there are not any extra spaces in any of the entered data</a:t>
            </a:r>
            <a:endParaRPr lang="en-US" sz="2000">
              <a:solidFill>
                <a:srgbClr val="000000"/>
              </a:solidFill>
              <a:ea typeface="Times New Roman" panose="02020603050405020304" pitchFamily="18" charset="0"/>
              <a:cs typeface="Times New Roman" panose="02020603050405020304" pitchFamily="18" charset="0"/>
            </a:endParaRPr>
          </a:p>
          <a:p>
            <a:pPr marL="0" indent="0">
              <a:buNone/>
            </a:pPr>
            <a:r>
              <a:rPr lang="en-US" sz="2000">
                <a:solidFill>
                  <a:srgbClr val="FF0000"/>
                </a:solidFill>
                <a:effectLst/>
                <a:ea typeface="Times New Roman" panose="02020603050405020304" pitchFamily="18" charset="0"/>
                <a:cs typeface="Times New Roman" panose="02020603050405020304" pitchFamily="18" charset="0"/>
              </a:rPr>
              <a:t>Open the file in Notepad instead of Excel to have a closer look at the csv file for any anomalies</a:t>
            </a:r>
            <a:endParaRPr lang="en-US" sz="2000">
              <a:solidFill>
                <a:srgbClr val="FF0000"/>
              </a:solidFill>
              <a:ea typeface="Times New Roman" panose="02020603050405020304" pitchFamily="18" charset="0"/>
              <a:cs typeface="Times New Roman" panose="02020603050405020304" pitchFamily="18" charset="0"/>
            </a:endParaRPr>
          </a:p>
          <a:p>
            <a:pPr marL="0" indent="0">
              <a:buNone/>
            </a:pPr>
            <a:r>
              <a:rPr lang="en-US" sz="2000">
                <a:solidFill>
                  <a:srgbClr val="000000"/>
                </a:solidFill>
                <a:effectLst/>
                <a:ea typeface="Times New Roman" panose="02020603050405020304" pitchFamily="18" charset="0"/>
                <a:cs typeface="Times New Roman" panose="02020603050405020304" pitchFamily="18" charset="0"/>
              </a:rPr>
              <a:t>If assigning to multiple users, make sure that it follows the correct formatting described in the </a:t>
            </a:r>
            <a:r>
              <a:rPr lang="en-US" sz="2000" i="1">
                <a:solidFill>
                  <a:srgbClr val="000000"/>
                </a:solidFill>
                <a:effectLst/>
                <a:ea typeface="Times New Roman" panose="02020603050405020304" pitchFamily="18" charset="0"/>
                <a:cs typeface="Times New Roman" panose="02020603050405020304" pitchFamily="18" charset="0"/>
              </a:rPr>
              <a:t>SRS Introduction </a:t>
            </a:r>
            <a:r>
              <a:rPr lang="en-US" sz="2000">
                <a:solidFill>
                  <a:srgbClr val="000000"/>
                </a:solidFill>
                <a:effectLst/>
                <a:ea typeface="Times New Roman" panose="02020603050405020304" pitchFamily="18" charset="0"/>
                <a:cs typeface="Times New Roman" panose="02020603050405020304" pitchFamily="18" charset="0"/>
              </a:rPr>
              <a:t>document</a:t>
            </a:r>
            <a:endParaRPr lang="en-US" sz="2000">
              <a:solidFill>
                <a:srgbClr val="000000"/>
              </a:solidFill>
              <a:effectLst/>
              <a:ea typeface="Calibri" panose="020F0502020204030204" pitchFamily="34" charset="0"/>
              <a:cs typeface="Times New Roman" panose="02020603050405020304" pitchFamily="18" charset="0"/>
            </a:endParaRPr>
          </a:p>
          <a:p>
            <a:pPr marL="0" indent="0">
              <a:buNone/>
            </a:pPr>
            <a:r>
              <a:rPr lang="en-US" sz="2000">
                <a:solidFill>
                  <a:srgbClr val="000000"/>
                </a:solidFill>
                <a:effectLst/>
                <a:ea typeface="Times New Roman" panose="02020603050405020304" pitchFamily="18" charset="0"/>
              </a:rPr>
              <a:t>Sort/group the rows in the file by School Natural ID if uploading groups at multiple schools</a:t>
            </a:r>
          </a:p>
          <a:p>
            <a:pPr marL="0" indent="0">
              <a:buNone/>
            </a:pPr>
            <a:r>
              <a:rPr lang="en-US" sz="2000">
                <a:solidFill>
                  <a:srgbClr val="C00000"/>
                </a:solidFill>
              </a:rPr>
              <a:t>When getting “Bad Data” error in SRS, click on the File Name to see what row has an error</a:t>
            </a:r>
          </a:p>
        </p:txBody>
      </p:sp>
      <p:sp>
        <p:nvSpPr>
          <p:cNvPr id="7" name="Speech Bubble: Rectangle 6">
            <a:extLst>
              <a:ext uri="{FF2B5EF4-FFF2-40B4-BE49-F238E27FC236}">
                <a16:creationId xmlns:a16="http://schemas.microsoft.com/office/drawing/2014/main" id="{F7200FED-0A38-7F72-0393-C0EF225A0DFC}"/>
              </a:ext>
            </a:extLst>
          </p:cNvPr>
          <p:cNvSpPr/>
          <p:nvPr/>
        </p:nvSpPr>
        <p:spPr>
          <a:xfrm>
            <a:off x="7035800" y="2730500"/>
            <a:ext cx="4598083" cy="2624137"/>
          </a:xfrm>
          <a:prstGeom prst="wedgeRectCallout">
            <a:avLst>
              <a:gd name="adj1" fmla="val 752"/>
              <a:gd name="adj2" fmla="val 6776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The SRS does not count the header row when telling you which row has the error. </a:t>
            </a:r>
          </a:p>
          <a:p>
            <a:pPr algn="ctr"/>
            <a:r>
              <a:rPr lang="en-US" sz="2400"/>
              <a:t>If the SRS says the issue is in row 21, look in row 22 of the Excel file.</a:t>
            </a:r>
          </a:p>
        </p:txBody>
      </p:sp>
      <p:sp>
        <p:nvSpPr>
          <p:cNvPr id="6" name="Slide Number Placeholder 5">
            <a:extLst>
              <a:ext uri="{FF2B5EF4-FFF2-40B4-BE49-F238E27FC236}">
                <a16:creationId xmlns:a16="http://schemas.microsoft.com/office/drawing/2014/main" id="{A1558236-A5DD-7E9B-84CF-4B55C7766F52}"/>
              </a:ext>
            </a:extLst>
          </p:cNvPr>
          <p:cNvSpPr>
            <a:spLocks noGrp="1"/>
          </p:cNvSpPr>
          <p:nvPr>
            <p:ph type="sldNum" sz="quarter" idx="4"/>
          </p:nvPr>
        </p:nvSpPr>
        <p:spPr/>
        <p:txBody>
          <a:bodyPr/>
          <a:lstStyle/>
          <a:p>
            <a:fld id="{65248FEF-978F-4B24-93F3-B987601DAD06}" type="slidenum">
              <a:rPr lang="en-US" smtClean="0"/>
              <a:pPr/>
              <a:t>30</a:t>
            </a:fld>
            <a:endParaRPr lang="en-US"/>
          </a:p>
        </p:txBody>
      </p:sp>
      <p:sp>
        <p:nvSpPr>
          <p:cNvPr id="4" name="Date Placeholder 3">
            <a:extLst>
              <a:ext uri="{FF2B5EF4-FFF2-40B4-BE49-F238E27FC236}">
                <a16:creationId xmlns:a16="http://schemas.microsoft.com/office/drawing/2014/main" id="{B5B2DA31-94DD-05AD-8E9E-37F0E1BA3C51}"/>
              </a:ext>
            </a:extLst>
          </p:cNvPr>
          <p:cNvSpPr>
            <a:spLocks noGrp="1"/>
          </p:cNvSpPr>
          <p:nvPr>
            <p:ph type="dt" sz="half" idx="11"/>
          </p:nvPr>
        </p:nvSpPr>
        <p:spPr/>
        <p:txBody>
          <a:bodyPr/>
          <a:lstStyle/>
          <a:p>
            <a:pPr algn="ctr"/>
            <a:r>
              <a:rPr lang="en-US"/>
              <a:t>3/20/2024</a:t>
            </a:r>
          </a:p>
        </p:txBody>
      </p:sp>
      <p:sp>
        <p:nvSpPr>
          <p:cNvPr id="5" name="Footer Placeholder 4">
            <a:extLst>
              <a:ext uri="{FF2B5EF4-FFF2-40B4-BE49-F238E27FC236}">
                <a16:creationId xmlns:a16="http://schemas.microsoft.com/office/drawing/2014/main" id="{41CB633A-A1F8-3A5C-C21D-B34493D43B70}"/>
              </a:ext>
            </a:extLst>
          </p:cNvPr>
          <p:cNvSpPr>
            <a:spLocks noGrp="1"/>
          </p:cNvSpPr>
          <p:nvPr>
            <p:ph type="ftr" sz="quarter" idx="3"/>
          </p:nvPr>
        </p:nvSpPr>
        <p:spPr/>
        <p:txBody>
          <a:bodyPr/>
          <a:lstStyle/>
          <a:p>
            <a:pPr algn="r"/>
            <a:r>
              <a:rPr lang="en-US"/>
              <a:t>State Assessment Team</a:t>
            </a:r>
          </a:p>
        </p:txBody>
      </p:sp>
    </p:spTree>
    <p:extLst>
      <p:ext uri="{BB962C8B-B14F-4D97-AF65-F5344CB8AC3E}">
        <p14:creationId xmlns:p14="http://schemas.microsoft.com/office/powerpoint/2010/main" val="396372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251FB-E7A7-5B5B-42FF-DB5584E9301A}"/>
              </a:ext>
            </a:extLst>
          </p:cNvPr>
          <p:cNvSpPr>
            <a:spLocks noGrp="1"/>
          </p:cNvSpPr>
          <p:nvPr>
            <p:ph type="title"/>
          </p:nvPr>
        </p:nvSpPr>
        <p:spPr/>
        <p:txBody>
          <a:bodyPr/>
          <a:lstStyle/>
          <a:p>
            <a:r>
              <a:rPr lang="en-US"/>
              <a:t>Troubleshooting Student Groups #2</a:t>
            </a:r>
          </a:p>
        </p:txBody>
      </p:sp>
      <p:sp>
        <p:nvSpPr>
          <p:cNvPr id="3" name="Content Placeholder 2">
            <a:extLst>
              <a:ext uri="{FF2B5EF4-FFF2-40B4-BE49-F238E27FC236}">
                <a16:creationId xmlns:a16="http://schemas.microsoft.com/office/drawing/2014/main" id="{359C71C8-109B-4989-3396-0A8EB55D329A}"/>
              </a:ext>
            </a:extLst>
          </p:cNvPr>
          <p:cNvSpPr>
            <a:spLocks noGrp="1"/>
          </p:cNvSpPr>
          <p:nvPr>
            <p:ph idx="1"/>
          </p:nvPr>
        </p:nvSpPr>
        <p:spPr/>
        <p:txBody>
          <a:bodyPr/>
          <a:lstStyle/>
          <a:p>
            <a:pPr marL="0" indent="0">
              <a:buNone/>
            </a:pPr>
            <a:r>
              <a:rPr lang="en-US" b="1"/>
              <a:t>Why can’t a particular TA see scores?</a:t>
            </a:r>
          </a:p>
          <a:p>
            <a:pPr marL="0" indent="0">
              <a:buNone/>
            </a:pPr>
            <a:r>
              <a:rPr lang="en-US" sz="2000">
                <a:solidFill>
                  <a:srgbClr val="000000"/>
                </a:solidFill>
                <a:effectLst/>
                <a:ea typeface="Times New Roman" panose="02020603050405020304" pitchFamily="18" charset="0"/>
                <a:cs typeface="Times New Roman" panose="02020603050405020304" pitchFamily="18" charset="0"/>
              </a:rPr>
              <a:t>Has a group for the TA successfully uploaded?</a:t>
            </a:r>
          </a:p>
          <a:p>
            <a:pPr marL="0" indent="0">
              <a:buNone/>
            </a:pPr>
            <a:r>
              <a:rPr lang="en-US" sz="2000">
                <a:solidFill>
                  <a:srgbClr val="C00000"/>
                </a:solidFill>
                <a:effectLst/>
                <a:ea typeface="Times New Roman" panose="02020603050405020304" pitchFamily="18" charset="0"/>
                <a:cs typeface="Times New Roman" panose="02020603050405020304" pitchFamily="18" charset="0"/>
              </a:rPr>
              <a:t>Make sure the TA email address is correct in the upload file </a:t>
            </a:r>
            <a:r>
              <a:rPr lang="en-US" sz="2000">
                <a:solidFill>
                  <a:srgbClr val="000000"/>
                </a:solidFill>
                <a:effectLst/>
                <a:ea typeface="Times New Roman" panose="02020603050405020304" pitchFamily="18" charset="0"/>
                <a:cs typeface="Times New Roman" panose="02020603050405020304" pitchFamily="18" charset="0"/>
              </a:rPr>
              <a:t>(see previous slide about download from TIDE that includes the teacher email automatically)</a:t>
            </a:r>
          </a:p>
          <a:p>
            <a:pPr marL="0" indent="0">
              <a:buNone/>
            </a:pPr>
            <a:r>
              <a:rPr lang="en-US" sz="2000">
                <a:solidFill>
                  <a:srgbClr val="000000"/>
                </a:solidFill>
                <a:effectLst/>
                <a:ea typeface="Times New Roman" panose="02020603050405020304" pitchFamily="18" charset="0"/>
                <a:cs typeface="Times New Roman" panose="02020603050405020304" pitchFamily="18" charset="0"/>
              </a:rPr>
              <a:t>Make sure that the student SSID is correct in the upload file</a:t>
            </a:r>
            <a:endParaRPr lang="en-US" sz="2000">
              <a:solidFill>
                <a:srgbClr val="000000"/>
              </a:solidFill>
              <a:ea typeface="Times New Roman" panose="02020603050405020304" pitchFamily="18" charset="0"/>
              <a:cs typeface="Times New Roman" panose="02020603050405020304" pitchFamily="18" charset="0"/>
            </a:endParaRPr>
          </a:p>
          <a:p>
            <a:pPr marL="0" indent="0">
              <a:buNone/>
            </a:pPr>
            <a:r>
              <a:rPr lang="en-US" sz="2000">
                <a:solidFill>
                  <a:srgbClr val="FF0000"/>
                </a:solidFill>
                <a:effectLst/>
                <a:ea typeface="Times New Roman" panose="02020603050405020304" pitchFamily="18" charset="0"/>
                <a:cs typeface="Times New Roman" panose="02020603050405020304" pitchFamily="18" charset="0"/>
              </a:rPr>
              <a:t>Is the student dual enrolled in TIDE?</a:t>
            </a:r>
            <a:endParaRPr lang="en-US" sz="2000">
              <a:solidFill>
                <a:srgbClr val="FF0000"/>
              </a:solidFill>
              <a:ea typeface="Times New Roman" panose="02020603050405020304" pitchFamily="18" charset="0"/>
              <a:cs typeface="Times New Roman" panose="02020603050405020304" pitchFamily="18" charset="0"/>
            </a:endParaRPr>
          </a:p>
          <a:p>
            <a:pPr marL="0" indent="0">
              <a:buNone/>
            </a:pPr>
            <a:endParaRPr lang="en-US" b="1"/>
          </a:p>
        </p:txBody>
      </p:sp>
      <p:sp>
        <p:nvSpPr>
          <p:cNvPr id="5" name="Footer Placeholder 4">
            <a:extLst>
              <a:ext uri="{FF2B5EF4-FFF2-40B4-BE49-F238E27FC236}">
                <a16:creationId xmlns:a16="http://schemas.microsoft.com/office/drawing/2014/main" id="{064F5CBF-5592-54E1-0480-CE657C084BFE}"/>
              </a:ext>
            </a:extLst>
          </p:cNvPr>
          <p:cNvSpPr>
            <a:spLocks noGrp="1"/>
          </p:cNvSpPr>
          <p:nvPr>
            <p:ph type="ftr" sz="quarter" idx="3"/>
          </p:nvPr>
        </p:nvSpPr>
        <p:spPr/>
        <p:txBody>
          <a:bodyPr/>
          <a:lstStyle/>
          <a:p>
            <a:pPr algn="r"/>
            <a:r>
              <a:rPr lang="en-US"/>
              <a:t>State Assessment Team</a:t>
            </a:r>
          </a:p>
        </p:txBody>
      </p:sp>
      <p:sp>
        <p:nvSpPr>
          <p:cNvPr id="4" name="Date Placeholder 3">
            <a:extLst>
              <a:ext uri="{FF2B5EF4-FFF2-40B4-BE49-F238E27FC236}">
                <a16:creationId xmlns:a16="http://schemas.microsoft.com/office/drawing/2014/main" id="{7AE70BD6-C348-1F5D-B830-3C361B6105E4}"/>
              </a:ext>
            </a:extLst>
          </p:cNvPr>
          <p:cNvSpPr>
            <a:spLocks noGrp="1"/>
          </p:cNvSpPr>
          <p:nvPr>
            <p:ph type="dt" sz="half" idx="11"/>
          </p:nvPr>
        </p:nvSpPr>
        <p:spPr/>
        <p:txBody>
          <a:bodyPr/>
          <a:lstStyle/>
          <a:p>
            <a:pPr algn="ctr"/>
            <a:r>
              <a:rPr lang="en-US"/>
              <a:t>3/20/2024</a:t>
            </a:r>
          </a:p>
        </p:txBody>
      </p:sp>
      <p:sp>
        <p:nvSpPr>
          <p:cNvPr id="6" name="Slide Number Placeholder 5">
            <a:extLst>
              <a:ext uri="{FF2B5EF4-FFF2-40B4-BE49-F238E27FC236}">
                <a16:creationId xmlns:a16="http://schemas.microsoft.com/office/drawing/2014/main" id="{C38B1FCF-CA17-F675-F45E-0AE43BE8DD05}"/>
              </a:ext>
            </a:extLst>
          </p:cNvPr>
          <p:cNvSpPr>
            <a:spLocks noGrp="1"/>
          </p:cNvSpPr>
          <p:nvPr>
            <p:ph type="sldNum" sz="quarter" idx="4"/>
          </p:nvPr>
        </p:nvSpPr>
        <p:spPr/>
        <p:txBody>
          <a:bodyPr/>
          <a:lstStyle/>
          <a:p>
            <a:fld id="{65248FEF-978F-4B24-93F3-B987601DAD06}" type="slidenum">
              <a:rPr lang="en-US" smtClean="0"/>
              <a:pPr/>
              <a:t>31</a:t>
            </a:fld>
            <a:endParaRPr lang="en-US"/>
          </a:p>
        </p:txBody>
      </p:sp>
    </p:spTree>
    <p:extLst>
      <p:ext uri="{BB962C8B-B14F-4D97-AF65-F5344CB8AC3E}">
        <p14:creationId xmlns:p14="http://schemas.microsoft.com/office/powerpoint/2010/main" val="2130327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262426-7EA4-4287-989E-EEBD9EF0D5BF}"/>
              </a:ext>
            </a:extLst>
          </p:cNvPr>
          <p:cNvSpPr>
            <a:spLocks noGrp="1"/>
          </p:cNvSpPr>
          <p:nvPr>
            <p:ph type="title"/>
          </p:nvPr>
        </p:nvSpPr>
        <p:spPr/>
        <p:txBody>
          <a:bodyPr/>
          <a:lstStyle/>
          <a:p>
            <a:r>
              <a:rPr lang="en-US"/>
              <a:t>SRS Training Videos</a:t>
            </a:r>
          </a:p>
        </p:txBody>
      </p:sp>
      <p:sp>
        <p:nvSpPr>
          <p:cNvPr id="7" name="Content Placeholder 6">
            <a:extLst>
              <a:ext uri="{FF2B5EF4-FFF2-40B4-BE49-F238E27FC236}">
                <a16:creationId xmlns:a16="http://schemas.microsoft.com/office/drawing/2014/main" id="{1A58B116-51B5-4FA2-9B9E-F52AFE71F4E4}"/>
              </a:ext>
            </a:extLst>
          </p:cNvPr>
          <p:cNvSpPr>
            <a:spLocks noGrp="1"/>
          </p:cNvSpPr>
          <p:nvPr>
            <p:ph idx="1"/>
          </p:nvPr>
        </p:nvSpPr>
        <p:spPr>
          <a:xfrm>
            <a:off x="838199" y="1575583"/>
            <a:ext cx="10801865" cy="4505904"/>
          </a:xfrm>
        </p:spPr>
        <p:txBody>
          <a:bodyPr>
            <a:normAutofit/>
          </a:bodyPr>
          <a:lstStyle/>
          <a:p>
            <a:r>
              <a:rPr lang="en-US">
                <a:hlinkClick r:id="rId3"/>
              </a:rPr>
              <a:t>Student Groups</a:t>
            </a:r>
            <a:endParaRPr lang="en-US"/>
          </a:p>
          <a:p>
            <a:pPr lvl="1"/>
            <a:r>
              <a:rPr lang="en-US"/>
              <a:t>How to create student groups and upload to SRS </a:t>
            </a:r>
            <a:r>
              <a:rPr lang="en-US" sz="2000">
                <a:solidFill>
                  <a:schemeClr val="accent3"/>
                </a:solidFill>
              </a:rPr>
              <a:t>(21 minutes long)</a:t>
            </a:r>
          </a:p>
          <a:p>
            <a:r>
              <a:rPr lang="en-US">
                <a:hlinkClick r:id="rId4"/>
              </a:rPr>
              <a:t>TA View Summative Results</a:t>
            </a:r>
            <a:endParaRPr lang="en-US"/>
          </a:p>
          <a:p>
            <a:pPr lvl="1"/>
            <a:r>
              <a:rPr lang="en-US"/>
              <a:t>How teachers view results for their assigned groups of students </a:t>
            </a:r>
            <a:r>
              <a:rPr lang="en-US" sz="2000">
                <a:solidFill>
                  <a:schemeClr val="accent3"/>
                </a:solidFill>
              </a:rPr>
              <a:t>(17 min)</a:t>
            </a:r>
            <a:endParaRPr lang="en-US" sz="2000"/>
          </a:p>
          <a:p>
            <a:r>
              <a:rPr lang="en-US">
                <a:hlinkClick r:id="rId5"/>
              </a:rPr>
              <a:t>DC SC View Summative Results</a:t>
            </a:r>
            <a:endParaRPr lang="en-US"/>
          </a:p>
          <a:p>
            <a:pPr lvl="1"/>
            <a:r>
              <a:rPr lang="en-US"/>
              <a:t>How DC/DA/SC view school level results for grade level of test </a:t>
            </a:r>
            <a:r>
              <a:rPr lang="en-US" sz="2000">
                <a:solidFill>
                  <a:schemeClr val="accent3"/>
                </a:solidFill>
              </a:rPr>
              <a:t>(17 min)</a:t>
            </a:r>
            <a:endParaRPr lang="en-US"/>
          </a:p>
          <a:p>
            <a:r>
              <a:rPr lang="en-US">
                <a:hlinkClick r:id="rId6"/>
              </a:rPr>
              <a:t>TA View Interim Results</a:t>
            </a:r>
            <a:endParaRPr lang="en-US"/>
          </a:p>
          <a:p>
            <a:pPr lvl="1"/>
            <a:r>
              <a:rPr lang="en-US"/>
              <a:t>How teachers view interim results for their groups </a:t>
            </a:r>
            <a:r>
              <a:rPr lang="en-US" sz="2000">
                <a:solidFill>
                  <a:schemeClr val="accent3"/>
                </a:solidFill>
              </a:rPr>
              <a:t>(30 min)</a:t>
            </a:r>
            <a:endParaRPr lang="en-US" sz="2000"/>
          </a:p>
          <a:p>
            <a:r>
              <a:rPr lang="en-US">
                <a:hlinkClick r:id="rId7"/>
              </a:rPr>
              <a:t>Custom Aggregate Reports </a:t>
            </a:r>
            <a:endParaRPr lang="en-US">
              <a:solidFill>
                <a:srgbClr val="FF0000"/>
              </a:solidFill>
            </a:endParaRPr>
          </a:p>
          <a:p>
            <a:pPr lvl="1"/>
            <a:r>
              <a:rPr lang="en-US"/>
              <a:t>Intro DC/DA/SC/IS to yearly and target reports for schools and district</a:t>
            </a:r>
          </a:p>
          <a:p>
            <a:endParaRPr lang="en-US"/>
          </a:p>
        </p:txBody>
      </p:sp>
      <p:sp>
        <p:nvSpPr>
          <p:cNvPr id="4" name="Footer Placeholder 3">
            <a:extLst>
              <a:ext uri="{FF2B5EF4-FFF2-40B4-BE49-F238E27FC236}">
                <a16:creationId xmlns:a16="http://schemas.microsoft.com/office/drawing/2014/main" id="{41B327E7-0803-4610-92AA-DC28C0F6CBDE}"/>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
        <p:nvSpPr>
          <p:cNvPr id="2" name="Date Placeholder 1">
            <a:extLst>
              <a:ext uri="{FF2B5EF4-FFF2-40B4-BE49-F238E27FC236}">
                <a16:creationId xmlns:a16="http://schemas.microsoft.com/office/drawing/2014/main" id="{6A723EC0-A7D4-48EF-8943-FA1B7395A9A4}"/>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3" name="Slide Number Placeholder 2">
            <a:extLst>
              <a:ext uri="{FF2B5EF4-FFF2-40B4-BE49-F238E27FC236}">
                <a16:creationId xmlns:a16="http://schemas.microsoft.com/office/drawing/2014/main" id="{A5D1A1F1-E039-4CE1-8CA2-435F50CBE50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92869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5E91C4-204D-C5FF-51C9-C29928536617}"/>
              </a:ext>
            </a:extLst>
          </p:cNvPr>
          <p:cNvSpPr>
            <a:spLocks noGrp="1"/>
          </p:cNvSpPr>
          <p:nvPr>
            <p:ph type="title"/>
          </p:nvPr>
        </p:nvSpPr>
        <p:spPr/>
        <p:txBody>
          <a:bodyPr/>
          <a:lstStyle/>
          <a:p>
            <a:r>
              <a:rPr lang="en-US"/>
              <a:t>Prevent FERPA Violations</a:t>
            </a:r>
          </a:p>
        </p:txBody>
      </p:sp>
      <p:sp>
        <p:nvSpPr>
          <p:cNvPr id="6" name="Content Placeholder 5">
            <a:extLst>
              <a:ext uri="{FF2B5EF4-FFF2-40B4-BE49-F238E27FC236}">
                <a16:creationId xmlns:a16="http://schemas.microsoft.com/office/drawing/2014/main" id="{B9B9A73C-DEA4-F04B-EFCA-B0CBA296F6A1}"/>
              </a:ext>
            </a:extLst>
          </p:cNvPr>
          <p:cNvSpPr>
            <a:spLocks noGrp="1"/>
          </p:cNvSpPr>
          <p:nvPr>
            <p:ph idx="1"/>
          </p:nvPr>
        </p:nvSpPr>
        <p:spPr/>
        <p:txBody>
          <a:bodyPr/>
          <a:lstStyle/>
          <a:p>
            <a:r>
              <a:rPr lang="en-US">
                <a:solidFill>
                  <a:srgbClr val="FF0000"/>
                </a:solidFill>
              </a:rPr>
              <a:t>Please: </a:t>
            </a:r>
            <a:r>
              <a:rPr lang="en-US"/>
              <a:t>Do not include previously enrolled students in student group uploads.</a:t>
            </a:r>
          </a:p>
          <a:p>
            <a:r>
              <a:rPr lang="en-US"/>
              <a:t>Data that tell SRS that a student moved…</a:t>
            </a:r>
          </a:p>
          <a:p>
            <a:pPr lvl="1"/>
            <a:r>
              <a:rPr lang="en-US"/>
              <a:t>Test record with a new school listed</a:t>
            </a:r>
          </a:p>
          <a:p>
            <a:pPr lvl="1"/>
            <a:r>
              <a:rPr lang="en-US"/>
              <a:t>Student added to a group at a new school</a:t>
            </a:r>
          </a:p>
          <a:p>
            <a:r>
              <a:rPr lang="en-US"/>
              <a:t>Including previously enrolled students in your groups can cause student scores to be seen by teachers and staff who should not see that score</a:t>
            </a:r>
          </a:p>
        </p:txBody>
      </p:sp>
      <p:sp>
        <p:nvSpPr>
          <p:cNvPr id="4" name="Footer Placeholder 3">
            <a:extLst>
              <a:ext uri="{FF2B5EF4-FFF2-40B4-BE49-F238E27FC236}">
                <a16:creationId xmlns:a16="http://schemas.microsoft.com/office/drawing/2014/main" id="{D5E01222-BD2B-A51B-3215-C7AEAEBAE7E8}"/>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
        <p:nvSpPr>
          <p:cNvPr id="2" name="Date Placeholder 1">
            <a:extLst>
              <a:ext uri="{FF2B5EF4-FFF2-40B4-BE49-F238E27FC236}">
                <a16:creationId xmlns:a16="http://schemas.microsoft.com/office/drawing/2014/main" id="{4BAF1CE5-F2C8-36A7-C9C0-4578C45EC83F}"/>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3" name="Slide Number Placeholder 2">
            <a:extLst>
              <a:ext uri="{FF2B5EF4-FFF2-40B4-BE49-F238E27FC236}">
                <a16:creationId xmlns:a16="http://schemas.microsoft.com/office/drawing/2014/main" id="{F4B47D5E-A5CC-F902-8F55-46FCEF216D2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70019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5E91C4-204D-C5FF-51C9-C29928536617}"/>
              </a:ext>
            </a:extLst>
          </p:cNvPr>
          <p:cNvSpPr>
            <a:spLocks noGrp="1"/>
          </p:cNvSpPr>
          <p:nvPr>
            <p:ph type="title"/>
          </p:nvPr>
        </p:nvSpPr>
        <p:spPr/>
        <p:txBody>
          <a:bodyPr/>
          <a:lstStyle/>
          <a:p>
            <a:r>
              <a:rPr lang="en-US"/>
              <a:t>Problem Scenario</a:t>
            </a:r>
          </a:p>
        </p:txBody>
      </p:sp>
      <p:sp>
        <p:nvSpPr>
          <p:cNvPr id="6" name="Content Placeholder 5">
            <a:extLst>
              <a:ext uri="{FF2B5EF4-FFF2-40B4-BE49-F238E27FC236}">
                <a16:creationId xmlns:a16="http://schemas.microsoft.com/office/drawing/2014/main" id="{B9B9A73C-DEA4-F04B-EFCA-B0CBA296F6A1}"/>
              </a:ext>
            </a:extLst>
          </p:cNvPr>
          <p:cNvSpPr>
            <a:spLocks noGrp="1"/>
          </p:cNvSpPr>
          <p:nvPr>
            <p:ph idx="1"/>
          </p:nvPr>
        </p:nvSpPr>
        <p:spPr>
          <a:xfrm>
            <a:off x="838200" y="1825625"/>
            <a:ext cx="10515600" cy="4427907"/>
          </a:xfrm>
        </p:spPr>
        <p:txBody>
          <a:bodyPr>
            <a:normAutofit/>
          </a:bodyPr>
          <a:lstStyle/>
          <a:p>
            <a:r>
              <a:rPr lang="en-US"/>
              <a:t>Timmy is in Auburn school at start of the year, moves to Kent in November. </a:t>
            </a:r>
          </a:p>
          <a:p>
            <a:r>
              <a:rPr lang="en-US"/>
              <a:t>Timmy takes math and ELA in Kent in April.</a:t>
            </a:r>
          </a:p>
          <a:p>
            <a:r>
              <a:rPr lang="en-US"/>
              <a:t>Kent school uploads student group in April.</a:t>
            </a:r>
          </a:p>
          <a:p>
            <a:r>
              <a:rPr lang="en-US"/>
              <a:t>Kent school and teacher see his test scores. </a:t>
            </a:r>
          </a:p>
          <a:p>
            <a:r>
              <a:rPr lang="en-US"/>
              <a:t>Auburn uploads student group in May with Timmy included.</a:t>
            </a:r>
          </a:p>
          <a:p>
            <a:r>
              <a:rPr lang="en-US"/>
              <a:t>Auburn school and teacher see Timmy’s ELA and math scores from Kent. </a:t>
            </a:r>
          </a:p>
          <a:p>
            <a:r>
              <a:rPr lang="en-US"/>
              <a:t>(Kent still sees the score.)</a:t>
            </a:r>
          </a:p>
          <a:p>
            <a:endParaRPr lang="en-US"/>
          </a:p>
        </p:txBody>
      </p:sp>
      <p:sp>
        <p:nvSpPr>
          <p:cNvPr id="4" name="Footer Placeholder 3">
            <a:extLst>
              <a:ext uri="{FF2B5EF4-FFF2-40B4-BE49-F238E27FC236}">
                <a16:creationId xmlns:a16="http://schemas.microsoft.com/office/drawing/2014/main" id="{D5E01222-BD2B-A51B-3215-C7AEAEBAE7E8}"/>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
        <p:nvSpPr>
          <p:cNvPr id="2" name="Date Placeholder 1">
            <a:extLst>
              <a:ext uri="{FF2B5EF4-FFF2-40B4-BE49-F238E27FC236}">
                <a16:creationId xmlns:a16="http://schemas.microsoft.com/office/drawing/2014/main" id="{4BAF1CE5-F2C8-36A7-C9C0-4578C45EC83F}"/>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3" name="Slide Number Placeholder 2">
            <a:extLst>
              <a:ext uri="{FF2B5EF4-FFF2-40B4-BE49-F238E27FC236}">
                <a16:creationId xmlns:a16="http://schemas.microsoft.com/office/drawing/2014/main" id="{F4B47D5E-A5CC-F902-8F55-46FCEF216D2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4131670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87FBCC-F27C-4E1E-70CE-72E8FCDEFDBE}"/>
              </a:ext>
            </a:extLst>
          </p:cNvPr>
          <p:cNvSpPr>
            <a:spLocks noGrp="1"/>
          </p:cNvSpPr>
          <p:nvPr>
            <p:ph type="title"/>
          </p:nvPr>
        </p:nvSpPr>
        <p:spPr/>
        <p:txBody>
          <a:bodyPr/>
          <a:lstStyle/>
          <a:p>
            <a:r>
              <a:rPr lang="en-US"/>
              <a:t>Target Reports</a:t>
            </a:r>
          </a:p>
        </p:txBody>
      </p:sp>
      <p:sp>
        <p:nvSpPr>
          <p:cNvPr id="6" name="Content Placeholder 5">
            <a:extLst>
              <a:ext uri="{FF2B5EF4-FFF2-40B4-BE49-F238E27FC236}">
                <a16:creationId xmlns:a16="http://schemas.microsoft.com/office/drawing/2014/main" id="{1F10D6E9-7CA2-1996-2CC0-F638F1E6789C}"/>
              </a:ext>
            </a:extLst>
          </p:cNvPr>
          <p:cNvSpPr>
            <a:spLocks noGrp="1"/>
          </p:cNvSpPr>
          <p:nvPr>
            <p:ph idx="1"/>
          </p:nvPr>
        </p:nvSpPr>
        <p:spPr/>
        <p:txBody>
          <a:bodyPr/>
          <a:lstStyle/>
          <a:p>
            <a:r>
              <a:rPr lang="en-US">
                <a:hlinkClick r:id="rId3"/>
              </a:rPr>
              <a:t>Factsheet: SRS–Finding Target Reports</a:t>
            </a:r>
            <a:endParaRPr lang="en-US"/>
          </a:p>
          <a:p>
            <a:r>
              <a:rPr lang="en-US"/>
              <a:t>Explains how different users find Target Reports within SRS</a:t>
            </a:r>
          </a:p>
          <a:p>
            <a:r>
              <a:rPr lang="en-US"/>
              <a:t>Detailed steps with pictures </a:t>
            </a:r>
          </a:p>
        </p:txBody>
      </p:sp>
      <p:sp>
        <p:nvSpPr>
          <p:cNvPr id="3" name="Slide Number Placeholder 2">
            <a:extLst>
              <a:ext uri="{FF2B5EF4-FFF2-40B4-BE49-F238E27FC236}">
                <a16:creationId xmlns:a16="http://schemas.microsoft.com/office/drawing/2014/main" id="{99F884FA-84F2-3425-1B4F-34DDDD2F468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 name="Date Placeholder 1">
            <a:extLst>
              <a:ext uri="{FF2B5EF4-FFF2-40B4-BE49-F238E27FC236}">
                <a16:creationId xmlns:a16="http://schemas.microsoft.com/office/drawing/2014/main" id="{BC4D4F0B-E4CF-3421-94E5-2AB8D4FCECA0}"/>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4" name="Footer Placeholder 3">
            <a:extLst>
              <a:ext uri="{FF2B5EF4-FFF2-40B4-BE49-F238E27FC236}">
                <a16:creationId xmlns:a16="http://schemas.microsoft.com/office/drawing/2014/main" id="{1B09B129-99B6-B471-8DF9-6B656C1747AE}"/>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Tree>
    <p:extLst>
      <p:ext uri="{BB962C8B-B14F-4D97-AF65-F5344CB8AC3E}">
        <p14:creationId xmlns:p14="http://schemas.microsoft.com/office/powerpoint/2010/main" val="1157614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5CA5D0-10FF-3488-8CF2-EF9954D3CDD8}"/>
              </a:ext>
            </a:extLst>
          </p:cNvPr>
          <p:cNvSpPr>
            <a:spLocks noGrp="1"/>
          </p:cNvSpPr>
          <p:nvPr>
            <p:ph type="title"/>
          </p:nvPr>
        </p:nvSpPr>
        <p:spPr>
          <a:xfrm>
            <a:off x="838199" y="365125"/>
            <a:ext cx="10727987" cy="1325563"/>
          </a:xfrm>
        </p:spPr>
        <p:txBody>
          <a:bodyPr/>
          <a:lstStyle/>
          <a:p>
            <a:r>
              <a:rPr lang="en-US"/>
              <a:t>Quick way to know if a student has tested</a:t>
            </a:r>
          </a:p>
        </p:txBody>
      </p:sp>
      <p:sp>
        <p:nvSpPr>
          <p:cNvPr id="7" name="Content Placeholder 6">
            <a:extLst>
              <a:ext uri="{FF2B5EF4-FFF2-40B4-BE49-F238E27FC236}">
                <a16:creationId xmlns:a16="http://schemas.microsoft.com/office/drawing/2014/main" id="{B6F8FFD3-252D-E908-9673-73E9C280B567}"/>
              </a:ext>
            </a:extLst>
          </p:cNvPr>
          <p:cNvSpPr>
            <a:spLocks noGrp="1"/>
          </p:cNvSpPr>
          <p:nvPr>
            <p:ph idx="1"/>
          </p:nvPr>
        </p:nvSpPr>
        <p:spPr>
          <a:xfrm>
            <a:off x="838200" y="1825625"/>
            <a:ext cx="10515600" cy="4098520"/>
          </a:xfrm>
        </p:spPr>
        <p:txBody>
          <a:bodyPr>
            <a:normAutofit/>
          </a:bodyPr>
          <a:lstStyle/>
          <a:p>
            <a:pPr marL="0" indent="0">
              <a:buNone/>
            </a:pPr>
            <a:r>
              <a:rPr lang="en-US"/>
              <a:t>Check Student Participation table in the </a:t>
            </a:r>
            <a:r>
              <a:rPr lang="en-US" i="1"/>
              <a:t>View/Edit Student </a:t>
            </a:r>
            <a:r>
              <a:rPr lang="en-US"/>
              <a:t>screen.</a:t>
            </a:r>
          </a:p>
          <a:p>
            <a:r>
              <a:rPr lang="en-US"/>
              <a:t>Student has not tested at all this school year:</a:t>
            </a:r>
          </a:p>
          <a:p>
            <a:pPr marL="0" indent="0">
              <a:buNone/>
            </a:pPr>
            <a:endParaRPr lang="en-US"/>
          </a:p>
          <a:p>
            <a:pPr marL="0" indent="0">
              <a:buNone/>
            </a:pPr>
            <a:endParaRPr lang="en-US"/>
          </a:p>
          <a:p>
            <a:r>
              <a:rPr lang="en-US"/>
              <a:t>Student has tested:</a:t>
            </a:r>
          </a:p>
          <a:p>
            <a:pPr marL="0" indent="0">
              <a:buNone/>
            </a:pPr>
            <a:endParaRPr lang="en-US"/>
          </a:p>
          <a:p>
            <a:pPr marL="0" indent="0">
              <a:buNone/>
            </a:pPr>
            <a:endParaRPr lang="en-US"/>
          </a:p>
          <a:p>
            <a:pPr marL="0" indent="0">
              <a:buNone/>
            </a:pPr>
            <a:r>
              <a:rPr lang="en-US"/>
              <a:t>One row for each test (CAT and PT on different rows)</a:t>
            </a:r>
          </a:p>
          <a:p>
            <a:pPr marL="514350" indent="-514350">
              <a:buFont typeface="+mj-lt"/>
              <a:buAutoNum type="arabicPeriod"/>
            </a:pPr>
            <a:endParaRPr lang="en-US"/>
          </a:p>
          <a:p>
            <a:pPr marL="514350" indent="-514350">
              <a:buFont typeface="+mj-lt"/>
              <a:buAutoNum type="arabicPeriod"/>
            </a:pPr>
            <a:endParaRPr lang="en-US"/>
          </a:p>
          <a:p>
            <a:pPr marL="514350" indent="-514350">
              <a:buFont typeface="+mj-lt"/>
              <a:buAutoNum type="arabicPeriod"/>
            </a:pPr>
            <a:endParaRPr lang="en-US"/>
          </a:p>
        </p:txBody>
      </p:sp>
      <p:pic>
        <p:nvPicPr>
          <p:cNvPr id="11" name="Picture 10" descr="screen says &quot;this student has not tested.&quot;">
            <a:extLst>
              <a:ext uri="{FF2B5EF4-FFF2-40B4-BE49-F238E27FC236}">
                <a16:creationId xmlns:a16="http://schemas.microsoft.com/office/drawing/2014/main" id="{A87A6231-656C-05D9-7FF8-15FC68BDC75D}"/>
              </a:ext>
            </a:extLst>
          </p:cNvPr>
          <p:cNvPicPr>
            <a:picLocks noChangeAspect="1"/>
          </p:cNvPicPr>
          <p:nvPr/>
        </p:nvPicPr>
        <p:blipFill>
          <a:blip r:embed="rId3"/>
          <a:stretch>
            <a:fillRect/>
          </a:stretch>
        </p:blipFill>
        <p:spPr>
          <a:xfrm>
            <a:off x="924113" y="2843752"/>
            <a:ext cx="9658350" cy="704850"/>
          </a:xfrm>
          <a:prstGeom prst="rect">
            <a:avLst/>
          </a:prstGeom>
          <a:ln>
            <a:solidFill>
              <a:schemeClr val="accent1"/>
            </a:solidFill>
          </a:ln>
        </p:spPr>
      </p:pic>
      <p:pic>
        <p:nvPicPr>
          <p:cNvPr id="9" name="Picture 8" descr="screen has columns for test, TA name, session ID, status, date started, and date completed">
            <a:extLst>
              <a:ext uri="{FF2B5EF4-FFF2-40B4-BE49-F238E27FC236}">
                <a16:creationId xmlns:a16="http://schemas.microsoft.com/office/drawing/2014/main" id="{F244C849-A11C-7906-3AFF-8A0D549CE602}"/>
              </a:ext>
            </a:extLst>
          </p:cNvPr>
          <p:cNvPicPr>
            <a:picLocks noChangeAspect="1"/>
          </p:cNvPicPr>
          <p:nvPr/>
        </p:nvPicPr>
        <p:blipFill>
          <a:blip r:embed="rId4"/>
          <a:stretch>
            <a:fillRect/>
          </a:stretch>
        </p:blipFill>
        <p:spPr>
          <a:xfrm>
            <a:off x="924113" y="4381572"/>
            <a:ext cx="9639300" cy="876300"/>
          </a:xfrm>
          <a:prstGeom prst="rect">
            <a:avLst/>
          </a:prstGeom>
          <a:ln>
            <a:solidFill>
              <a:schemeClr val="accent1"/>
            </a:solidFill>
          </a:ln>
        </p:spPr>
      </p:pic>
      <p:sp>
        <p:nvSpPr>
          <p:cNvPr id="3" name="Slide Number Placeholder 2">
            <a:extLst>
              <a:ext uri="{FF2B5EF4-FFF2-40B4-BE49-F238E27FC236}">
                <a16:creationId xmlns:a16="http://schemas.microsoft.com/office/drawing/2014/main" id="{14118DB5-9840-C103-C6C3-85CBBE11F3B3}"/>
              </a:ext>
            </a:extLst>
          </p:cNvPr>
          <p:cNvSpPr>
            <a:spLocks noGrp="1"/>
          </p:cNvSpPr>
          <p:nvPr>
            <p:ph type="sldNum" sz="quarter" idx="4"/>
          </p:nvPr>
        </p:nvSpPr>
        <p:spPr/>
        <p:txBody>
          <a:bodyPr/>
          <a:lstStyle/>
          <a:p>
            <a:fld id="{65248FEF-978F-4B24-93F3-B987601DAD06}" type="slidenum">
              <a:rPr lang="en-US" smtClean="0"/>
              <a:pPr/>
              <a:t>36</a:t>
            </a:fld>
            <a:endParaRPr lang="en-US"/>
          </a:p>
        </p:txBody>
      </p:sp>
      <p:sp>
        <p:nvSpPr>
          <p:cNvPr id="2" name="Date Placeholder 1">
            <a:extLst>
              <a:ext uri="{FF2B5EF4-FFF2-40B4-BE49-F238E27FC236}">
                <a16:creationId xmlns:a16="http://schemas.microsoft.com/office/drawing/2014/main" id="{617D8071-D738-0F41-ECDD-8F253935E860}"/>
              </a:ext>
            </a:extLst>
          </p:cNvPr>
          <p:cNvSpPr>
            <a:spLocks noGrp="1"/>
          </p:cNvSpPr>
          <p:nvPr>
            <p:ph type="dt" sz="half" idx="11"/>
          </p:nvPr>
        </p:nvSpPr>
        <p:spPr/>
        <p:txBody>
          <a:bodyPr/>
          <a:lstStyle/>
          <a:p>
            <a:pPr algn="ctr"/>
            <a:r>
              <a:rPr lang="en-US"/>
              <a:t>3/20/2024</a:t>
            </a:r>
          </a:p>
        </p:txBody>
      </p:sp>
      <p:sp>
        <p:nvSpPr>
          <p:cNvPr id="4" name="Footer Placeholder 3">
            <a:extLst>
              <a:ext uri="{FF2B5EF4-FFF2-40B4-BE49-F238E27FC236}">
                <a16:creationId xmlns:a16="http://schemas.microsoft.com/office/drawing/2014/main" id="{1CF0380A-EC34-48C9-AEAD-35951CD24FF7}"/>
              </a:ext>
            </a:extLst>
          </p:cNvPr>
          <p:cNvSpPr>
            <a:spLocks noGrp="1"/>
          </p:cNvSpPr>
          <p:nvPr>
            <p:ph type="ftr" sz="quarter" idx="3"/>
          </p:nvPr>
        </p:nvSpPr>
        <p:spPr/>
        <p:txBody>
          <a:bodyPr/>
          <a:lstStyle/>
          <a:p>
            <a:pPr algn="r"/>
            <a:r>
              <a:rPr lang="en-US"/>
              <a:t>State Assessment Team</a:t>
            </a:r>
          </a:p>
        </p:txBody>
      </p:sp>
    </p:spTree>
    <p:extLst>
      <p:ext uri="{BB962C8B-B14F-4D97-AF65-F5344CB8AC3E}">
        <p14:creationId xmlns:p14="http://schemas.microsoft.com/office/powerpoint/2010/main" val="3998481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A8FFC4-C5A6-1259-48B8-F5388BDF2EFC}"/>
              </a:ext>
            </a:extLst>
          </p:cNvPr>
          <p:cNvSpPr>
            <a:spLocks noGrp="1"/>
          </p:cNvSpPr>
          <p:nvPr>
            <p:ph type="title"/>
          </p:nvPr>
        </p:nvSpPr>
        <p:spPr/>
        <p:txBody>
          <a:bodyPr/>
          <a:lstStyle/>
          <a:p>
            <a:r>
              <a:rPr lang="en-US"/>
              <a:t>Another quick way to know…</a:t>
            </a:r>
          </a:p>
        </p:txBody>
      </p:sp>
      <p:sp>
        <p:nvSpPr>
          <p:cNvPr id="6" name="Content Placeholder 5">
            <a:extLst>
              <a:ext uri="{FF2B5EF4-FFF2-40B4-BE49-F238E27FC236}">
                <a16:creationId xmlns:a16="http://schemas.microsoft.com/office/drawing/2014/main" id="{0B3AB01A-02DA-E759-A7FF-FE66459DE88B}"/>
              </a:ext>
            </a:extLst>
          </p:cNvPr>
          <p:cNvSpPr>
            <a:spLocks noGrp="1"/>
          </p:cNvSpPr>
          <p:nvPr>
            <p:ph idx="1"/>
          </p:nvPr>
        </p:nvSpPr>
        <p:spPr>
          <a:xfrm>
            <a:off x="838200" y="1825625"/>
            <a:ext cx="3805989" cy="4255861"/>
          </a:xfrm>
        </p:spPr>
        <p:txBody>
          <a:bodyPr/>
          <a:lstStyle/>
          <a:p>
            <a:pPr marL="0" indent="0">
              <a:buNone/>
            </a:pPr>
            <a:r>
              <a:rPr lang="en-US"/>
              <a:t>Have student log into a session that includes the test.</a:t>
            </a:r>
          </a:p>
          <a:p>
            <a:pPr marL="0" indent="0">
              <a:buNone/>
            </a:pPr>
            <a:r>
              <a:rPr lang="en-US"/>
              <a:t>On the </a:t>
            </a:r>
            <a:r>
              <a:rPr lang="en-US" i="1"/>
              <a:t>Your Tests </a:t>
            </a:r>
            <a:r>
              <a:rPr lang="en-US"/>
              <a:t>screen, completed tests appear as “Inactive SUMM….”</a:t>
            </a:r>
          </a:p>
          <a:p>
            <a:pPr marL="0" indent="0">
              <a:buNone/>
            </a:pPr>
            <a:endParaRPr lang="en-US"/>
          </a:p>
        </p:txBody>
      </p:sp>
      <p:pic>
        <p:nvPicPr>
          <p:cNvPr id="1026" name="img672352" descr="Your Tests screen with an Inactive Summative G4 ELA CAT and an active, ready to start summative G4 ELA PT.">
            <a:extLst>
              <a:ext uri="{FF2B5EF4-FFF2-40B4-BE49-F238E27FC236}">
                <a16:creationId xmlns:a16="http://schemas.microsoft.com/office/drawing/2014/main" id="{035DB147-BD7C-AA7E-F890-5C6C274EA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869" y="1574062"/>
            <a:ext cx="6540416" cy="459344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Oval 6" descr="Red oval around Inactive Summative">
            <a:extLst>
              <a:ext uri="{FF2B5EF4-FFF2-40B4-BE49-F238E27FC236}">
                <a16:creationId xmlns:a16="http://schemas.microsoft.com/office/drawing/2014/main" id="{81ED8F12-3A67-DDC7-308C-AA2D25CD99F7}"/>
              </a:ext>
            </a:extLst>
          </p:cNvPr>
          <p:cNvSpPr/>
          <p:nvPr/>
        </p:nvSpPr>
        <p:spPr>
          <a:xfrm>
            <a:off x="5362575" y="3829050"/>
            <a:ext cx="2286000" cy="457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B23AD79-57D5-3955-A0E5-6E7AF070E0E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 name="Date Placeholder 1">
            <a:extLst>
              <a:ext uri="{FF2B5EF4-FFF2-40B4-BE49-F238E27FC236}">
                <a16:creationId xmlns:a16="http://schemas.microsoft.com/office/drawing/2014/main" id="{27327639-ECEB-DF24-0CED-8AAEA9B4C2D6}"/>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4" name="Footer Placeholder 3">
            <a:extLst>
              <a:ext uri="{FF2B5EF4-FFF2-40B4-BE49-F238E27FC236}">
                <a16:creationId xmlns:a16="http://schemas.microsoft.com/office/drawing/2014/main" id="{596E12F3-5C3F-94AB-309A-43EC21D48E78}"/>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Tree>
    <p:extLst>
      <p:ext uri="{BB962C8B-B14F-4D97-AF65-F5344CB8AC3E}">
        <p14:creationId xmlns:p14="http://schemas.microsoft.com/office/powerpoint/2010/main" val="928945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3/20/2024</a:t>
            </a: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38</a:t>
            </a:fld>
            <a:endParaRPr lang="en-US"/>
          </a:p>
        </p:txBody>
      </p:sp>
      <p:sp>
        <p:nvSpPr>
          <p:cNvPr id="4" name="Footer Placeholder 3">
            <a:extLs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State Assessment Team</a:t>
            </a:r>
          </a:p>
        </p:txBody>
      </p:sp>
      <p:sp>
        <p:nvSpPr>
          <p:cNvPr id="6" name="Title 5"/>
          <p:cNvSpPr>
            <a:spLocks noGrp="1"/>
          </p:cNvSpPr>
          <p:nvPr>
            <p:ph type="title"/>
          </p:nvPr>
        </p:nvSpPr>
        <p:spPr/>
        <p:txBody>
          <a:bodyPr/>
          <a:lstStyle/>
          <a:p>
            <a:r>
              <a:rPr lang="en-US"/>
              <a:t>Data</a:t>
            </a:r>
          </a:p>
        </p:txBody>
      </p:sp>
    </p:spTree>
    <p:extLst>
      <p:ext uri="{BB962C8B-B14F-4D97-AF65-F5344CB8AC3E}">
        <p14:creationId xmlns:p14="http://schemas.microsoft.com/office/powerpoint/2010/main" val="174399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F55E7A-5078-213F-8BDE-0995D0953E7D}"/>
              </a:ext>
            </a:extLst>
          </p:cNvPr>
          <p:cNvSpPr>
            <a:spLocks noGrp="1"/>
          </p:cNvSpPr>
          <p:nvPr>
            <p:ph type="title"/>
          </p:nvPr>
        </p:nvSpPr>
        <p:spPr/>
        <p:txBody>
          <a:bodyPr/>
          <a:lstStyle/>
          <a:p>
            <a:r>
              <a:rPr lang="en-US">
                <a:cs typeface="Segoe UI"/>
              </a:rPr>
              <a:t>Pre-ID Reminders</a:t>
            </a:r>
            <a:endParaRPr lang="en-US"/>
          </a:p>
        </p:txBody>
      </p:sp>
      <p:sp>
        <p:nvSpPr>
          <p:cNvPr id="6" name="Content Placeholder 5">
            <a:extLst>
              <a:ext uri="{FF2B5EF4-FFF2-40B4-BE49-F238E27FC236}">
                <a16:creationId xmlns:a16="http://schemas.microsoft.com/office/drawing/2014/main" id="{9F310F1C-F4B4-A776-0349-B32E07E0FA73}"/>
              </a:ext>
            </a:extLst>
          </p:cNvPr>
          <p:cNvSpPr>
            <a:spLocks noGrp="1"/>
          </p:cNvSpPr>
          <p:nvPr>
            <p:ph idx="1"/>
          </p:nvPr>
        </p:nvSpPr>
        <p:spPr/>
        <p:txBody>
          <a:bodyPr vert="horz" lIns="91440" tIns="45720" rIns="91440" bIns="45720" rtlCol="0" anchor="t">
            <a:normAutofit/>
          </a:bodyPr>
          <a:lstStyle/>
          <a:p>
            <a:r>
              <a:rPr lang="en-US">
                <a:cs typeface="Segoe UI"/>
              </a:rPr>
              <a:t>WA-AIM Students not in TIDE: "Preserve Record in TIDE" in WAMS</a:t>
            </a:r>
          </a:p>
          <a:p>
            <a:r>
              <a:rPr lang="en-US">
                <a:cs typeface="Segoe UI"/>
              </a:rPr>
              <a:t>Mobile students with accommodations – will bounce off of TIDE if not flagged as eligible for service(s)</a:t>
            </a:r>
          </a:p>
          <a:p>
            <a:endParaRPr lang="en-US">
              <a:cs typeface="Segoe UI"/>
            </a:endParaRPr>
          </a:p>
        </p:txBody>
      </p:sp>
      <p:sp>
        <p:nvSpPr>
          <p:cNvPr id="3" name="Slide Number Placeholder 2">
            <a:extLst>
              <a:ext uri="{FF2B5EF4-FFF2-40B4-BE49-F238E27FC236}">
                <a16:creationId xmlns:a16="http://schemas.microsoft.com/office/drawing/2014/main" id="{6A1FDF5A-C25D-4633-C48B-F2F4D940A9A2}"/>
              </a:ext>
            </a:extLst>
          </p:cNvPr>
          <p:cNvSpPr>
            <a:spLocks noGrp="1"/>
          </p:cNvSpPr>
          <p:nvPr>
            <p:ph type="sldNum" sz="quarter" idx="4"/>
          </p:nvPr>
        </p:nvSpPr>
        <p:spPr/>
        <p:txBody>
          <a:bodyPr/>
          <a:lstStyle/>
          <a:p>
            <a:fld id="{65248FEF-978F-4B24-93F3-B987601DAD06}" type="slidenum">
              <a:rPr lang="en-US" smtClean="0"/>
              <a:pPr/>
              <a:t>39</a:t>
            </a:fld>
            <a:endParaRPr lang="en-US"/>
          </a:p>
        </p:txBody>
      </p:sp>
      <p:sp>
        <p:nvSpPr>
          <p:cNvPr id="2" name="Date Placeholder 1">
            <a:extLst>
              <a:ext uri="{FF2B5EF4-FFF2-40B4-BE49-F238E27FC236}">
                <a16:creationId xmlns:a16="http://schemas.microsoft.com/office/drawing/2014/main" id="{DFE2D72A-102E-B95A-980D-1AF195558972}"/>
              </a:ext>
            </a:extLst>
          </p:cNvPr>
          <p:cNvSpPr>
            <a:spLocks noGrp="1"/>
          </p:cNvSpPr>
          <p:nvPr>
            <p:ph type="dt" sz="half" idx="11"/>
          </p:nvPr>
        </p:nvSpPr>
        <p:spPr/>
        <p:txBody>
          <a:bodyPr/>
          <a:lstStyle/>
          <a:p>
            <a:pPr algn="ctr"/>
            <a:r>
              <a:rPr lang="en-US"/>
              <a:t>3/20/2024</a:t>
            </a:r>
          </a:p>
        </p:txBody>
      </p:sp>
      <p:sp>
        <p:nvSpPr>
          <p:cNvPr id="4" name="Footer Placeholder 3">
            <a:extLst>
              <a:ext uri="{FF2B5EF4-FFF2-40B4-BE49-F238E27FC236}">
                <a16:creationId xmlns:a16="http://schemas.microsoft.com/office/drawing/2014/main" id="{824EC75A-6225-AB72-11DE-EA1E75F3FD60}"/>
              </a:ext>
            </a:extLst>
          </p:cNvPr>
          <p:cNvSpPr>
            <a:spLocks noGrp="1"/>
          </p:cNvSpPr>
          <p:nvPr>
            <p:ph type="ftr" sz="quarter" idx="3"/>
          </p:nvPr>
        </p:nvSpPr>
        <p:spPr/>
        <p:txBody>
          <a:bodyPr/>
          <a:lstStyle/>
          <a:p>
            <a:pPr algn="r"/>
            <a:r>
              <a:rPr lang="en-US"/>
              <a:t>State Assessment Team</a:t>
            </a:r>
          </a:p>
        </p:txBody>
      </p:sp>
    </p:spTree>
    <p:extLst>
      <p:ext uri="{BB962C8B-B14F-4D97-AF65-F5344CB8AC3E}">
        <p14:creationId xmlns:p14="http://schemas.microsoft.com/office/powerpoint/2010/main" val="1511564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4352" y="34983"/>
            <a:ext cx="10377755" cy="779423"/>
          </a:xfrm>
        </p:spPr>
        <p:txBody>
          <a:bodyPr>
            <a:noAutofit/>
          </a:bodyPr>
          <a:lstStyle/>
          <a:p>
            <a:r>
              <a:rPr lang="en-US"/>
              <a:t>Today’s Topics</a:t>
            </a:r>
            <a:endParaRPr lang="en-US">
              <a:solidFill>
                <a:srgbClr val="FF0000"/>
              </a:solidFill>
            </a:endParaRPr>
          </a:p>
        </p:txBody>
      </p:sp>
      <p:sp>
        <p:nvSpPr>
          <p:cNvPr id="7" name="Content Placeholder 4"/>
          <p:cNvSpPr>
            <a:spLocks noGrp="1"/>
          </p:cNvSpPr>
          <p:nvPr>
            <p:ph idx="1"/>
          </p:nvPr>
        </p:nvSpPr>
        <p:spPr>
          <a:xfrm>
            <a:off x="693683" y="952500"/>
            <a:ext cx="10839187" cy="5155337"/>
          </a:xfrm>
        </p:spPr>
        <p:txBody>
          <a:bodyPr vert="horz" lIns="91440" tIns="45720" rIns="91440" bIns="45720" numCol="2" rtlCol="0" anchor="t">
            <a:normAutofit fontScale="25000" lnSpcReduction="20000"/>
          </a:bodyPr>
          <a:lstStyle/>
          <a:p>
            <a:pPr marL="228600" lvl="1">
              <a:lnSpc>
                <a:spcPct val="120000"/>
              </a:lnSpc>
              <a:spcBef>
                <a:spcPts val="600"/>
              </a:spcBef>
              <a:spcAft>
                <a:spcPts val="600"/>
              </a:spcAft>
              <a:buNone/>
            </a:pPr>
            <a:r>
              <a:rPr lang="en-US" sz="6800" b="1" err="1">
                <a:solidFill>
                  <a:srgbClr val="40403D"/>
                </a:solidFill>
              </a:rPr>
              <a:t>WaKIDS</a:t>
            </a:r>
            <a:endParaRPr lang="en-US" sz="6800" b="1">
              <a:solidFill>
                <a:srgbClr val="40403D"/>
              </a:solidFill>
              <a:cs typeface="Segoe UI"/>
            </a:endParaRPr>
          </a:p>
          <a:p>
            <a:pPr>
              <a:lnSpc>
                <a:spcPct val="100000"/>
              </a:lnSpc>
            </a:pPr>
            <a:r>
              <a:rPr lang="en-US" sz="6500"/>
              <a:t>No Update</a:t>
            </a:r>
          </a:p>
          <a:p>
            <a:pPr>
              <a:lnSpc>
                <a:spcPct val="120000"/>
              </a:lnSpc>
              <a:spcBef>
                <a:spcPts val="600"/>
              </a:spcBef>
              <a:spcAft>
                <a:spcPts val="600"/>
              </a:spcAft>
              <a:buNone/>
            </a:pPr>
            <a:r>
              <a:rPr lang="en-US" sz="6800" b="1"/>
              <a:t>Select Assessments</a:t>
            </a:r>
            <a:endParaRPr lang="en-US" sz="6800">
              <a:ea typeface="Calibri" panose="020F0502020204030204" pitchFamily="34" charset="0"/>
              <a:cs typeface="Times New Roman" panose="02020603050405020304" pitchFamily="18" charset="0"/>
            </a:endParaRPr>
          </a:p>
          <a:p>
            <a:pPr marL="0" indent="0">
              <a:lnSpc>
                <a:spcPct val="100000"/>
              </a:lnSpc>
              <a:buNone/>
            </a:pPr>
            <a:r>
              <a:rPr lang="en-US" sz="6800"/>
              <a:t>WIDA</a:t>
            </a:r>
            <a:endParaRPr lang="en-US" sz="6800">
              <a:cs typeface="Segoe UI"/>
            </a:endParaRPr>
          </a:p>
          <a:p>
            <a:pPr>
              <a:lnSpc>
                <a:spcPct val="100000"/>
              </a:lnSpc>
            </a:pPr>
            <a:r>
              <a:rPr lang="en-US" sz="6800"/>
              <a:t>Alternate ACCESS Speaking Domain</a:t>
            </a:r>
          </a:p>
          <a:p>
            <a:pPr>
              <a:lnSpc>
                <a:spcPct val="100000"/>
              </a:lnSpc>
            </a:pPr>
            <a:r>
              <a:rPr lang="en-US" sz="6800"/>
              <a:t>Test Window Closing</a:t>
            </a:r>
            <a:endParaRPr lang="en-US" sz="6800">
              <a:cs typeface="Segoe UI"/>
            </a:endParaRPr>
          </a:p>
          <a:p>
            <a:pPr>
              <a:lnSpc>
                <a:spcPct val="100000"/>
              </a:lnSpc>
            </a:pPr>
            <a:r>
              <a:rPr lang="en-US" sz="6800">
                <a:cs typeface="Segoe UI"/>
              </a:rPr>
              <a:t>Data Validation</a:t>
            </a:r>
          </a:p>
          <a:p>
            <a:pPr>
              <a:lnSpc>
                <a:spcPct val="100000"/>
              </a:lnSpc>
            </a:pPr>
            <a:r>
              <a:rPr lang="en-US" sz="6800">
                <a:cs typeface="Segoe UI"/>
              </a:rPr>
              <a:t>Results</a:t>
            </a:r>
          </a:p>
          <a:p>
            <a:pPr>
              <a:lnSpc>
                <a:spcPct val="100000"/>
              </a:lnSpc>
            </a:pPr>
            <a:r>
              <a:rPr lang="en-US" sz="6800">
                <a:cs typeface="Segoe UI"/>
              </a:rPr>
              <a:t>Lunch with Leslie</a:t>
            </a:r>
          </a:p>
          <a:p>
            <a:pPr>
              <a:lnSpc>
                <a:spcPct val="100000"/>
              </a:lnSpc>
            </a:pPr>
            <a:r>
              <a:rPr lang="en-US" sz="6800">
                <a:cs typeface="Segoe UI"/>
              </a:rPr>
              <a:t>Survey</a:t>
            </a:r>
          </a:p>
          <a:p>
            <a:pPr marL="0" indent="0">
              <a:lnSpc>
                <a:spcPct val="100000"/>
              </a:lnSpc>
              <a:buNone/>
            </a:pPr>
            <a:r>
              <a:rPr lang="en-US" sz="6800"/>
              <a:t>WA-AIM</a:t>
            </a:r>
            <a:endParaRPr lang="en-US" sz="6800">
              <a:cs typeface="Segoe UI"/>
            </a:endParaRPr>
          </a:p>
          <a:p>
            <a:pPr>
              <a:lnSpc>
                <a:spcPct val="100000"/>
              </a:lnSpc>
            </a:pPr>
            <a:r>
              <a:rPr lang="en-US" sz="6800"/>
              <a:t>New WA-AIM Coordinator</a:t>
            </a:r>
            <a:endParaRPr lang="en-US" sz="6800">
              <a:cs typeface="Segoe UI"/>
            </a:endParaRPr>
          </a:p>
          <a:p>
            <a:pPr marL="228600" lvl="1">
              <a:lnSpc>
                <a:spcPct val="120000"/>
              </a:lnSpc>
              <a:spcBef>
                <a:spcPts val="600"/>
              </a:spcBef>
              <a:spcAft>
                <a:spcPts val="600"/>
              </a:spcAft>
              <a:buNone/>
            </a:pPr>
            <a:endParaRPr lang="en-US" sz="6800" b="1">
              <a:solidFill>
                <a:srgbClr val="40403D"/>
              </a:solidFill>
            </a:endParaRPr>
          </a:p>
          <a:p>
            <a:pPr marL="228600" lvl="1">
              <a:lnSpc>
                <a:spcPct val="120000"/>
              </a:lnSpc>
              <a:spcBef>
                <a:spcPts val="600"/>
              </a:spcBef>
              <a:spcAft>
                <a:spcPts val="600"/>
              </a:spcAft>
              <a:buNone/>
            </a:pPr>
            <a:endParaRPr lang="en-US" sz="6800" b="1">
              <a:solidFill>
                <a:srgbClr val="40403D"/>
              </a:solidFill>
            </a:endParaRPr>
          </a:p>
          <a:p>
            <a:pPr marL="228600" lvl="1">
              <a:lnSpc>
                <a:spcPct val="120000"/>
              </a:lnSpc>
              <a:spcBef>
                <a:spcPts val="600"/>
              </a:spcBef>
              <a:spcAft>
                <a:spcPts val="600"/>
              </a:spcAft>
              <a:buNone/>
            </a:pPr>
            <a:r>
              <a:rPr lang="en-US" sz="6800" b="1">
                <a:solidFill>
                  <a:srgbClr val="40403D"/>
                </a:solidFill>
              </a:rPr>
              <a:t>Assessment Development</a:t>
            </a:r>
            <a:endParaRPr lang="en-US" sz="6800" b="1">
              <a:solidFill>
                <a:srgbClr val="40403D"/>
              </a:solidFill>
              <a:cs typeface="Segoe UI"/>
            </a:endParaRPr>
          </a:p>
          <a:p>
            <a:pPr lvl="0">
              <a:lnSpc>
                <a:spcPct val="100000"/>
              </a:lnSpc>
            </a:pPr>
            <a:r>
              <a:rPr lang="en-US" sz="6500"/>
              <a:t>G11 WCAS Participation Tips</a:t>
            </a:r>
            <a:endParaRPr lang="en-US" sz="6500">
              <a:cs typeface="Segoe UI"/>
            </a:endParaRPr>
          </a:p>
          <a:p>
            <a:pPr lvl="0">
              <a:lnSpc>
                <a:spcPct val="100000"/>
              </a:lnSpc>
            </a:pPr>
            <a:r>
              <a:rPr lang="en-US" sz="6500"/>
              <a:t>New Video Resources</a:t>
            </a:r>
            <a:endParaRPr lang="en-US" sz="6500">
              <a:cs typeface="Segoe UI"/>
            </a:endParaRPr>
          </a:p>
          <a:p>
            <a:pPr lvl="0">
              <a:lnSpc>
                <a:spcPct val="100000"/>
              </a:lnSpc>
            </a:pPr>
            <a:r>
              <a:rPr lang="en-US" sz="6500"/>
              <a:t>Length of Tests &amp; Preparation</a:t>
            </a:r>
            <a:endParaRPr lang="en-US" sz="6500">
              <a:cs typeface="Segoe UI"/>
            </a:endParaRPr>
          </a:p>
          <a:p>
            <a:pPr lvl="0">
              <a:lnSpc>
                <a:spcPct val="100000"/>
              </a:lnSpc>
            </a:pPr>
            <a:r>
              <a:rPr lang="en-US" sz="6500"/>
              <a:t>Smarter Reporting System</a:t>
            </a:r>
            <a:endParaRPr lang="en-US" sz="6500">
              <a:cs typeface="Segoe UI"/>
            </a:endParaRPr>
          </a:p>
          <a:p>
            <a:pPr lvl="0">
              <a:lnSpc>
                <a:spcPct val="100000"/>
              </a:lnSpc>
            </a:pPr>
            <a:r>
              <a:rPr lang="en-US" sz="6500"/>
              <a:t>Check Participation</a:t>
            </a:r>
            <a:endParaRPr lang="en-US" sz="6500">
              <a:cs typeface="Segoe UI"/>
            </a:endParaRPr>
          </a:p>
          <a:p>
            <a:pPr marL="228600" lvl="1">
              <a:lnSpc>
                <a:spcPct val="120000"/>
              </a:lnSpc>
              <a:spcBef>
                <a:spcPts val="600"/>
              </a:spcBef>
              <a:spcAft>
                <a:spcPts val="600"/>
              </a:spcAft>
              <a:buNone/>
            </a:pPr>
            <a:r>
              <a:rPr lang="en-US" sz="6800" b="1">
                <a:solidFill>
                  <a:srgbClr val="40403D"/>
                </a:solidFill>
              </a:rPr>
              <a:t>Data</a:t>
            </a:r>
            <a:endParaRPr lang="en-US" sz="6800" b="1">
              <a:solidFill>
                <a:srgbClr val="40403D"/>
              </a:solidFill>
              <a:cs typeface="Segoe UI"/>
            </a:endParaRPr>
          </a:p>
          <a:p>
            <a:pPr>
              <a:lnSpc>
                <a:spcPct val="100000"/>
              </a:lnSpc>
            </a:pPr>
            <a:r>
              <a:rPr lang="en-US" sz="6500">
                <a:cs typeface="Segoe UI"/>
              </a:rPr>
              <a:t>Pre-ID Reminders</a:t>
            </a:r>
            <a:endParaRPr lang="en-US" sz="6500"/>
          </a:p>
          <a:p>
            <a:pPr lvl="0">
              <a:lnSpc>
                <a:spcPct val="100000"/>
              </a:lnSpc>
            </a:pPr>
            <a:r>
              <a:rPr lang="en-US" sz="6500"/>
              <a:t>Testing Progress Dashboard and SRS</a:t>
            </a:r>
          </a:p>
          <a:p>
            <a:pPr marL="0" lvl="0" indent="0">
              <a:lnSpc>
                <a:spcPct val="100000"/>
              </a:lnSpc>
              <a:buNone/>
            </a:pPr>
            <a:endParaRPr lang="en-US" sz="6500">
              <a:cs typeface="Segoe UI"/>
            </a:endParaRPr>
          </a:p>
          <a:p>
            <a:pPr marL="228600" lvl="1">
              <a:lnSpc>
                <a:spcPct val="120000"/>
              </a:lnSpc>
              <a:spcBef>
                <a:spcPts val="600"/>
              </a:spcBef>
              <a:spcAft>
                <a:spcPts val="600"/>
              </a:spcAft>
              <a:buNone/>
            </a:pPr>
            <a:r>
              <a:rPr lang="en-US" sz="6800" b="1">
                <a:solidFill>
                  <a:srgbClr val="40403D"/>
                </a:solidFill>
              </a:rPr>
              <a:t>Assessment Operations</a:t>
            </a:r>
            <a:endParaRPr lang="en-US" sz="6800" b="1">
              <a:solidFill>
                <a:srgbClr val="40403D"/>
              </a:solidFill>
              <a:cs typeface="Segoe UI"/>
            </a:endParaRPr>
          </a:p>
          <a:p>
            <a:pPr>
              <a:lnSpc>
                <a:spcPct val="100000"/>
              </a:lnSpc>
            </a:pPr>
            <a:r>
              <a:rPr lang="en-US" sz="6500"/>
              <a:t>Important Dates for March and April</a:t>
            </a:r>
            <a:endParaRPr lang="en-US" sz="6500">
              <a:cs typeface="Segoe UI"/>
            </a:endParaRPr>
          </a:p>
          <a:p>
            <a:pPr marL="0" indent="0">
              <a:lnSpc>
                <a:spcPct val="100000"/>
              </a:lnSpc>
              <a:buNone/>
            </a:pPr>
            <a:endParaRPr lang="en-US" sz="2400"/>
          </a:p>
        </p:txBody>
      </p:sp>
      <p:sp>
        <p:nvSpPr>
          <p:cNvPr id="8" name="Footer Placeholder 7">
            <a:extLst>
              <a:ext uri="{FF2B5EF4-FFF2-40B4-BE49-F238E27FC236}">
                <a16:creationId xmlns:a16="http://schemas.microsoft.com/office/drawing/2014/main" id="{2875C1FB-9613-48CF-95B8-D4E316B186ED}"/>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
        <p:nvSpPr>
          <p:cNvPr id="6" name="Date Placeholder 5">
            <a:extLst>
              <a:ext uri="{FF2B5EF4-FFF2-40B4-BE49-F238E27FC236}">
                <a16:creationId xmlns:a16="http://schemas.microsoft.com/office/drawing/2014/main" id="{9CD5CF97-FD65-4E3E-A582-72A4CE08DA8C}"/>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2" name="Slide Number Placeholder 1">
            <a:extLst>
              <a:ext uri="{FF2B5EF4-FFF2-40B4-BE49-F238E27FC236}">
                <a16:creationId xmlns:a16="http://schemas.microsoft.com/office/drawing/2014/main" id="{168C9AAE-639B-4970-AD72-217FC2EFFCB9}"/>
              </a:ext>
            </a:extLst>
          </p:cNvPr>
          <p:cNvSpPr>
            <a:spLocks noGrp="1"/>
          </p:cNvSpPr>
          <p:nvPr>
            <p:ph type="sldNum" sz="quarter" idx="4"/>
          </p:nvPr>
        </p:nvSpPr>
        <p:spPr/>
        <p:txBody>
          <a:bodyPr/>
          <a:lstStyle/>
          <a:p>
            <a:fld id="{65248FEF-978F-4B24-93F3-B987601DAD06}" type="slidenum">
              <a:rPr lang="en-US" smtClean="0"/>
              <a:pPr/>
              <a:t>4</a:t>
            </a:fld>
            <a:endParaRPr lang="en-US"/>
          </a:p>
        </p:txBody>
      </p:sp>
    </p:spTree>
    <p:extLst>
      <p:ext uri="{BB962C8B-B14F-4D97-AF65-F5344CB8AC3E}">
        <p14:creationId xmlns:p14="http://schemas.microsoft.com/office/powerpoint/2010/main" val="259550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D79189-0039-C684-79A4-B7087CD66150}"/>
              </a:ext>
            </a:extLst>
          </p:cNvPr>
          <p:cNvSpPr>
            <a:spLocks noGrp="1"/>
          </p:cNvSpPr>
          <p:nvPr>
            <p:ph type="title"/>
          </p:nvPr>
        </p:nvSpPr>
        <p:spPr/>
        <p:txBody>
          <a:bodyPr/>
          <a:lstStyle/>
          <a:p>
            <a:r>
              <a:rPr lang="en-US">
                <a:cs typeface="Segoe UI"/>
              </a:rPr>
              <a:t>Testing Progress Dashboard and SRS</a:t>
            </a:r>
            <a:endParaRPr lang="en-US"/>
          </a:p>
        </p:txBody>
      </p:sp>
      <p:sp>
        <p:nvSpPr>
          <p:cNvPr id="6" name="Content Placeholder 5">
            <a:extLst>
              <a:ext uri="{FF2B5EF4-FFF2-40B4-BE49-F238E27FC236}">
                <a16:creationId xmlns:a16="http://schemas.microsoft.com/office/drawing/2014/main" id="{05AA39B7-D2F6-1BFF-E3BB-C089EF857231}"/>
              </a:ext>
            </a:extLst>
          </p:cNvPr>
          <p:cNvSpPr>
            <a:spLocks noGrp="1"/>
          </p:cNvSpPr>
          <p:nvPr>
            <p:ph idx="1"/>
          </p:nvPr>
        </p:nvSpPr>
        <p:spPr/>
        <p:txBody>
          <a:bodyPr vert="horz" lIns="91440" tIns="45720" rIns="91440" bIns="45720" rtlCol="0" anchor="t">
            <a:normAutofit/>
          </a:bodyPr>
          <a:lstStyle/>
          <a:p>
            <a:r>
              <a:rPr lang="en-US">
                <a:cs typeface="Segoe UI"/>
              </a:rPr>
              <a:t>Available mid-April (tentative)</a:t>
            </a:r>
          </a:p>
          <a:p>
            <a:r>
              <a:rPr lang="en-US">
                <a:cs typeface="Segoe UI"/>
              </a:rPr>
              <a:t>Scored tests begin arriving this week</a:t>
            </a:r>
          </a:p>
          <a:p>
            <a:r>
              <a:rPr lang="en-US">
                <a:cs typeface="Segoe UI"/>
              </a:rPr>
              <a:t>Once open SRS will be one day ahead of TPD</a:t>
            </a:r>
          </a:p>
          <a:p>
            <a:r>
              <a:rPr lang="en-US">
                <a:cs typeface="Segoe UI"/>
              </a:rPr>
              <a:t>TPD: monitoring completeness of test admin</a:t>
            </a:r>
          </a:p>
          <a:p>
            <a:r>
              <a:rPr lang="en-US">
                <a:cs typeface="Segoe UI"/>
              </a:rPr>
              <a:t>SRS: teacher-facing</a:t>
            </a:r>
          </a:p>
          <a:p>
            <a:r>
              <a:rPr lang="en-US">
                <a:cs typeface="Segoe UI"/>
              </a:rPr>
              <a:t>Scores identical in both tools</a:t>
            </a:r>
          </a:p>
        </p:txBody>
      </p:sp>
      <p:sp>
        <p:nvSpPr>
          <p:cNvPr id="3" name="Slide Number Placeholder 2">
            <a:extLst>
              <a:ext uri="{FF2B5EF4-FFF2-40B4-BE49-F238E27FC236}">
                <a16:creationId xmlns:a16="http://schemas.microsoft.com/office/drawing/2014/main" id="{66606C92-7CBE-2F50-59B9-C7D91E54EC6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 name="Date Placeholder 1">
            <a:extLst>
              <a:ext uri="{FF2B5EF4-FFF2-40B4-BE49-F238E27FC236}">
                <a16:creationId xmlns:a16="http://schemas.microsoft.com/office/drawing/2014/main" id="{26438224-95E4-0597-8AC6-7F315DF1FB4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4" name="Footer Placeholder 3">
            <a:extLst>
              <a:ext uri="{FF2B5EF4-FFF2-40B4-BE49-F238E27FC236}">
                <a16:creationId xmlns:a16="http://schemas.microsoft.com/office/drawing/2014/main" id="{F17300C8-3802-193F-4FF3-5ECCA24341AE}"/>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Tree>
    <p:extLst>
      <p:ext uri="{BB962C8B-B14F-4D97-AF65-F5344CB8AC3E}">
        <p14:creationId xmlns:p14="http://schemas.microsoft.com/office/powerpoint/2010/main" val="367187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F40669-1007-49BE-BDE4-86B3A8A2FF4F}"/>
              </a:ext>
            </a:extLst>
          </p:cNvPr>
          <p:cNvSpPr>
            <a:spLocks noGrp="1"/>
          </p:cNvSpPr>
          <p:nvPr>
            <p:ph type="title"/>
          </p:nvPr>
        </p:nvSpPr>
        <p:spPr/>
        <p:txBody>
          <a:bodyPr/>
          <a:lstStyle/>
          <a:p>
            <a:r>
              <a:rPr lang="en-US"/>
              <a:t>Assessment Operations</a:t>
            </a:r>
          </a:p>
        </p:txBody>
      </p:sp>
      <p:sp>
        <p:nvSpPr>
          <p:cNvPr id="2" name="Date Placeholder 1">
            <a:extLst>
              <a:ext uri="{FF2B5EF4-FFF2-40B4-BE49-F238E27FC236}">
                <a16:creationId xmlns:a16="http://schemas.microsoft.com/office/drawing/2014/main" id="{6C8B0C6D-F618-416E-BE9E-17056DD35791}"/>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3/20/2024</a:t>
            </a:r>
          </a:p>
        </p:txBody>
      </p:sp>
      <p:sp>
        <p:nvSpPr>
          <p:cNvPr id="3" name="Slide Number Placeholder 2">
            <a:extLst>
              <a:ext uri="{FF2B5EF4-FFF2-40B4-BE49-F238E27FC236}">
                <a16:creationId xmlns:a16="http://schemas.microsoft.com/office/drawing/2014/main" id="{33D5FCA4-D507-4861-846D-D855B876834E}"/>
              </a:ex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41</a:t>
            </a:fld>
            <a:endParaRPr lang="en-US"/>
          </a:p>
        </p:txBody>
      </p:sp>
      <p:sp>
        <p:nvSpPr>
          <p:cNvPr id="4" name="Footer Placeholder 3">
            <a:extLst>
              <a:ext uri="{FF2B5EF4-FFF2-40B4-BE49-F238E27FC236}">
                <a16:creationId xmlns:a16="http://schemas.microsoft.com/office/drawing/2014/main" id="{546CAD0A-04EB-4877-982B-C794C97B5C01}"/>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State Assessment Team</a:t>
            </a:r>
          </a:p>
        </p:txBody>
      </p:sp>
    </p:spTree>
    <p:extLst>
      <p:ext uri="{BB962C8B-B14F-4D97-AF65-F5344CB8AC3E}">
        <p14:creationId xmlns:p14="http://schemas.microsoft.com/office/powerpoint/2010/main" val="4276188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42395-07A1-0535-8A35-5910A225C3AE}"/>
              </a:ext>
            </a:extLst>
          </p:cNvPr>
          <p:cNvSpPr>
            <a:spLocks noGrp="1"/>
          </p:cNvSpPr>
          <p:nvPr>
            <p:ph type="title"/>
          </p:nvPr>
        </p:nvSpPr>
        <p:spPr/>
        <p:txBody>
          <a:bodyPr/>
          <a:lstStyle/>
          <a:p>
            <a:r>
              <a:rPr lang="en-US">
                <a:cs typeface="Segoe UI"/>
              </a:rPr>
              <a:t>March Important Dates and Tasks</a:t>
            </a:r>
            <a:endParaRPr lang="en-US"/>
          </a:p>
        </p:txBody>
      </p:sp>
      <p:pic>
        <p:nvPicPr>
          <p:cNvPr id="7" name="Content Placeholder 6" descr="March Calendar with important dates highlighted.">
            <a:extLst>
              <a:ext uri="{FF2B5EF4-FFF2-40B4-BE49-F238E27FC236}">
                <a16:creationId xmlns:a16="http://schemas.microsoft.com/office/drawing/2014/main" id="{FB1EAF4C-7B7A-0C5D-6850-7C712C05605A}"/>
              </a:ext>
            </a:extLst>
          </p:cNvPr>
          <p:cNvPicPr>
            <a:picLocks noGrp="1" noChangeAspect="1"/>
          </p:cNvPicPr>
          <p:nvPr>
            <p:ph idx="1"/>
          </p:nvPr>
        </p:nvPicPr>
        <p:blipFill>
          <a:blip r:embed="rId3"/>
          <a:stretch>
            <a:fillRect/>
          </a:stretch>
        </p:blipFill>
        <p:spPr>
          <a:xfrm>
            <a:off x="863900" y="1616284"/>
            <a:ext cx="10330222" cy="4255861"/>
          </a:xfrm>
        </p:spPr>
      </p:pic>
      <p:sp>
        <p:nvSpPr>
          <p:cNvPr id="5" name="Slide Number Placeholder 4">
            <a:extLst>
              <a:ext uri="{FF2B5EF4-FFF2-40B4-BE49-F238E27FC236}">
                <a16:creationId xmlns:a16="http://schemas.microsoft.com/office/drawing/2014/main" id="{70351BE4-D6DD-FA65-C4BA-A10E014FA727}"/>
              </a:ext>
            </a:extLst>
          </p:cNvPr>
          <p:cNvSpPr>
            <a:spLocks noGrp="1"/>
          </p:cNvSpPr>
          <p:nvPr>
            <p:ph type="sldNum" sz="quarter" idx="4"/>
          </p:nvPr>
        </p:nvSpPr>
        <p:spPr/>
        <p:txBody>
          <a:bodyPr/>
          <a:lstStyle/>
          <a:p>
            <a:fld id="{65248FEF-978F-4B24-93F3-B987601DAD06}" type="slidenum">
              <a:rPr lang="en-US" smtClean="0"/>
              <a:pPr/>
              <a:t>42</a:t>
            </a:fld>
            <a:endParaRPr lang="en-US"/>
          </a:p>
        </p:txBody>
      </p:sp>
      <p:sp>
        <p:nvSpPr>
          <p:cNvPr id="4" name="Date Placeholder 3">
            <a:extLst>
              <a:ext uri="{FF2B5EF4-FFF2-40B4-BE49-F238E27FC236}">
                <a16:creationId xmlns:a16="http://schemas.microsoft.com/office/drawing/2014/main" id="{3CCDAF12-9860-7CFE-0ECD-567EFAB3440F}"/>
              </a:ext>
            </a:extLst>
          </p:cNvPr>
          <p:cNvSpPr>
            <a:spLocks noGrp="1"/>
          </p:cNvSpPr>
          <p:nvPr>
            <p:ph type="dt" sz="half" idx="11"/>
          </p:nvPr>
        </p:nvSpPr>
        <p:spPr/>
        <p:txBody>
          <a:bodyPr/>
          <a:lstStyle/>
          <a:p>
            <a:pPr algn="ctr"/>
            <a:r>
              <a:rPr lang="en-US"/>
              <a:t>3/20/2024</a:t>
            </a:r>
          </a:p>
        </p:txBody>
      </p:sp>
      <p:sp>
        <p:nvSpPr>
          <p:cNvPr id="6" name="Footer Placeholder 5">
            <a:extLst>
              <a:ext uri="{FF2B5EF4-FFF2-40B4-BE49-F238E27FC236}">
                <a16:creationId xmlns:a16="http://schemas.microsoft.com/office/drawing/2014/main" id="{6AD8687B-7E12-8D38-BF9C-8498F8F8D5BF}"/>
              </a:ext>
            </a:extLst>
          </p:cNvPr>
          <p:cNvSpPr>
            <a:spLocks noGrp="1"/>
          </p:cNvSpPr>
          <p:nvPr>
            <p:ph type="ftr" sz="quarter" idx="3"/>
          </p:nvPr>
        </p:nvSpPr>
        <p:spPr/>
        <p:txBody>
          <a:bodyPr/>
          <a:lstStyle/>
          <a:p>
            <a:pPr algn="r"/>
            <a:r>
              <a:rPr lang="en-US"/>
              <a:t>State Assessment Team</a:t>
            </a:r>
          </a:p>
        </p:txBody>
      </p:sp>
    </p:spTree>
    <p:extLst>
      <p:ext uri="{BB962C8B-B14F-4D97-AF65-F5344CB8AC3E}">
        <p14:creationId xmlns:p14="http://schemas.microsoft.com/office/powerpoint/2010/main" val="3558581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D3773-5928-D2F4-3796-E2190493E618}"/>
              </a:ext>
            </a:extLst>
          </p:cNvPr>
          <p:cNvSpPr>
            <a:spLocks noGrp="1"/>
          </p:cNvSpPr>
          <p:nvPr>
            <p:ph type="title"/>
          </p:nvPr>
        </p:nvSpPr>
        <p:spPr/>
        <p:txBody>
          <a:bodyPr/>
          <a:lstStyle/>
          <a:p>
            <a:r>
              <a:rPr lang="en-US">
                <a:cs typeface="Segoe UI"/>
              </a:rPr>
              <a:t>April Important Dates And Tasks</a:t>
            </a:r>
            <a:endParaRPr lang="en-US"/>
          </a:p>
        </p:txBody>
      </p:sp>
      <p:pic>
        <p:nvPicPr>
          <p:cNvPr id="7" name="Content Placeholder 6" descr="April calendar with important dates highlighted.">
            <a:extLst>
              <a:ext uri="{FF2B5EF4-FFF2-40B4-BE49-F238E27FC236}">
                <a16:creationId xmlns:a16="http://schemas.microsoft.com/office/drawing/2014/main" id="{3576C5FD-831B-31D5-5448-437B0B407086}"/>
              </a:ext>
            </a:extLst>
          </p:cNvPr>
          <p:cNvPicPr>
            <a:picLocks noGrp="1" noChangeAspect="1"/>
          </p:cNvPicPr>
          <p:nvPr>
            <p:ph idx="1"/>
          </p:nvPr>
        </p:nvPicPr>
        <p:blipFill>
          <a:blip r:embed="rId3"/>
          <a:stretch>
            <a:fillRect/>
          </a:stretch>
        </p:blipFill>
        <p:spPr>
          <a:xfrm>
            <a:off x="918624" y="1750262"/>
            <a:ext cx="9651367" cy="4255861"/>
          </a:xfrm>
        </p:spPr>
      </p:pic>
      <p:sp>
        <p:nvSpPr>
          <p:cNvPr id="5" name="Slide Number Placeholder 4">
            <a:extLst>
              <a:ext uri="{FF2B5EF4-FFF2-40B4-BE49-F238E27FC236}">
                <a16:creationId xmlns:a16="http://schemas.microsoft.com/office/drawing/2014/main" id="{01411811-B04F-447C-E51C-3FD17A0550AA}"/>
              </a:ext>
            </a:extLst>
          </p:cNvPr>
          <p:cNvSpPr>
            <a:spLocks noGrp="1"/>
          </p:cNvSpPr>
          <p:nvPr>
            <p:ph type="sldNum" sz="quarter" idx="4"/>
          </p:nvPr>
        </p:nvSpPr>
        <p:spPr/>
        <p:txBody>
          <a:bodyPr/>
          <a:lstStyle/>
          <a:p>
            <a:fld id="{65248FEF-978F-4B24-93F3-B987601DAD06}" type="slidenum">
              <a:rPr lang="en-US" smtClean="0"/>
              <a:pPr/>
              <a:t>43</a:t>
            </a:fld>
            <a:endParaRPr lang="en-US"/>
          </a:p>
        </p:txBody>
      </p:sp>
      <p:sp>
        <p:nvSpPr>
          <p:cNvPr id="4" name="Date Placeholder 3">
            <a:extLst>
              <a:ext uri="{FF2B5EF4-FFF2-40B4-BE49-F238E27FC236}">
                <a16:creationId xmlns:a16="http://schemas.microsoft.com/office/drawing/2014/main" id="{96A4A580-B46C-EE25-22FC-2198E2838D04}"/>
              </a:ext>
            </a:extLst>
          </p:cNvPr>
          <p:cNvSpPr>
            <a:spLocks noGrp="1"/>
          </p:cNvSpPr>
          <p:nvPr>
            <p:ph type="dt" sz="half" idx="11"/>
          </p:nvPr>
        </p:nvSpPr>
        <p:spPr/>
        <p:txBody>
          <a:bodyPr/>
          <a:lstStyle/>
          <a:p>
            <a:pPr algn="ctr"/>
            <a:r>
              <a:rPr lang="en-US"/>
              <a:t>3/20/2024</a:t>
            </a:r>
          </a:p>
        </p:txBody>
      </p:sp>
      <p:sp>
        <p:nvSpPr>
          <p:cNvPr id="6" name="Footer Placeholder 5">
            <a:extLst>
              <a:ext uri="{FF2B5EF4-FFF2-40B4-BE49-F238E27FC236}">
                <a16:creationId xmlns:a16="http://schemas.microsoft.com/office/drawing/2014/main" id="{584A3CC2-15F5-7C9B-245D-920176F6FD3A}"/>
              </a:ext>
            </a:extLst>
          </p:cNvPr>
          <p:cNvSpPr>
            <a:spLocks noGrp="1"/>
          </p:cNvSpPr>
          <p:nvPr>
            <p:ph type="ftr" sz="quarter" idx="3"/>
          </p:nvPr>
        </p:nvSpPr>
        <p:spPr/>
        <p:txBody>
          <a:bodyPr/>
          <a:lstStyle/>
          <a:p>
            <a:pPr algn="r"/>
            <a:r>
              <a:rPr lang="en-US"/>
              <a:t>State Assessment Team</a:t>
            </a:r>
          </a:p>
        </p:txBody>
      </p:sp>
    </p:spTree>
    <p:extLst>
      <p:ext uri="{BB962C8B-B14F-4D97-AF65-F5344CB8AC3E}">
        <p14:creationId xmlns:p14="http://schemas.microsoft.com/office/powerpoint/2010/main" val="797322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30EB1-19E7-42D8-A7BF-893DBC91793D}"/>
              </a:ext>
            </a:extLst>
          </p:cNvPr>
          <p:cNvSpPr>
            <a:spLocks noGrp="1"/>
          </p:cNvSpPr>
          <p:nvPr>
            <p:ph type="title"/>
          </p:nvPr>
        </p:nvSpPr>
        <p:spPr>
          <a:xfrm>
            <a:off x="765041" y="395855"/>
            <a:ext cx="10515600" cy="721746"/>
          </a:xfrm>
        </p:spPr>
        <p:txBody>
          <a:bodyPr/>
          <a:lstStyle/>
          <a:p>
            <a:r>
              <a:rPr lang="en-US">
                <a:cs typeface="Segoe UI Light" panose="020B0502040204020203" pitchFamily="34" charset="0"/>
              </a:rPr>
              <a:t>WCAP Contacts</a:t>
            </a:r>
            <a:endParaRPr lang="en-US"/>
          </a:p>
        </p:txBody>
      </p:sp>
      <p:sp>
        <p:nvSpPr>
          <p:cNvPr id="2" name="Text Placeholder 1">
            <a:extLst>
              <a:ext uri="{FF2B5EF4-FFF2-40B4-BE49-F238E27FC236}">
                <a16:creationId xmlns:a16="http://schemas.microsoft.com/office/drawing/2014/main" id="{9E0BF4E6-C504-4538-BA2D-EFCF7E6D8E71}"/>
              </a:ext>
            </a:extLst>
          </p:cNvPr>
          <p:cNvSpPr>
            <a:spLocks noGrp="1"/>
          </p:cNvSpPr>
          <p:nvPr>
            <p:ph type="body" sz="quarter" idx="10"/>
          </p:nvPr>
        </p:nvSpPr>
        <p:spPr>
          <a:xfrm>
            <a:off x="765041" y="1117602"/>
            <a:ext cx="10661918" cy="4127498"/>
          </a:xfrm>
        </p:spPr>
        <p:txBody>
          <a:bodyPr>
            <a:normAutofit fontScale="77500" lnSpcReduction="20000"/>
          </a:bodyPr>
          <a:lstStyle/>
          <a:p>
            <a:pPr marL="0" indent="0">
              <a:lnSpc>
                <a:spcPct val="110000"/>
              </a:lnSpc>
              <a:spcBef>
                <a:spcPts val="600"/>
              </a:spcBef>
              <a:buNone/>
            </a:pPr>
            <a:r>
              <a:rPr lang="en-US" sz="2600" b="1"/>
              <a:t>OSPI Assessment Analysts </a:t>
            </a:r>
            <a:r>
              <a:rPr lang="en-US" sz="2600"/>
              <a:t>for student data issues:</a:t>
            </a:r>
          </a:p>
          <a:p>
            <a:pPr marL="274638" lvl="1" indent="0">
              <a:lnSpc>
                <a:spcPct val="110000"/>
              </a:lnSpc>
              <a:spcBef>
                <a:spcPts val="600"/>
              </a:spcBef>
              <a:buNone/>
            </a:pPr>
            <a:r>
              <a:rPr lang="en-US" sz="2600">
                <a:hlinkClick r:id="rId3"/>
              </a:rPr>
              <a:t>a</a:t>
            </a:r>
            <a:r>
              <a:rPr lang="en-US" sz="2600">
                <a:solidFill>
                  <a:srgbClr val="FF0000"/>
                </a:solidFill>
                <a:hlinkClick r:id="rId3"/>
              </a:rPr>
              <a:t>ssessmentanalysts@k12.wa.us</a:t>
            </a:r>
            <a:r>
              <a:rPr lang="en-US" sz="2600">
                <a:solidFill>
                  <a:srgbClr val="FF0000"/>
                </a:solidFill>
              </a:rPr>
              <a:t> </a:t>
            </a:r>
            <a:r>
              <a:rPr lang="en-US" sz="2600"/>
              <a:t>360–725–6109</a:t>
            </a:r>
            <a:endParaRPr lang="en-US" sz="2600">
              <a:cs typeface="Segoe UI" panose="020B0502040204020203" pitchFamily="34" charset="0"/>
            </a:endParaRPr>
          </a:p>
          <a:p>
            <a:pPr marL="0" indent="0">
              <a:lnSpc>
                <a:spcPct val="110000"/>
              </a:lnSpc>
              <a:spcBef>
                <a:spcPts val="600"/>
              </a:spcBef>
              <a:buNone/>
            </a:pPr>
            <a:r>
              <a:rPr lang="en-US" sz="2600" b="1">
                <a:cs typeface="Segoe UI" panose="020B0502040204020203" pitchFamily="34" charset="0"/>
              </a:rPr>
              <a:t>OSPI Assessment Development </a:t>
            </a:r>
            <a:r>
              <a:rPr lang="en-US" sz="2600">
                <a:cs typeface="Segoe UI" panose="020B0502040204020203" pitchFamily="34" charset="0"/>
              </a:rPr>
              <a:t>for content questions:</a:t>
            </a:r>
          </a:p>
          <a:p>
            <a:pPr marL="274638" lvl="1" indent="0">
              <a:lnSpc>
                <a:spcPct val="110000"/>
              </a:lnSpc>
              <a:spcBef>
                <a:spcPts val="600"/>
              </a:spcBef>
              <a:buNone/>
            </a:pPr>
            <a:r>
              <a:rPr lang="en-US" sz="2600">
                <a:cs typeface="Segoe UI" panose="020B0502040204020203" pitchFamily="34" charset="0"/>
              </a:rPr>
              <a:t>ELA and Math assessments: </a:t>
            </a:r>
            <a:r>
              <a:rPr lang="en-US" sz="2600">
                <a:cs typeface="Segoe UI" panose="020B0502040204020203" pitchFamily="34" charset="0"/>
                <a:hlinkClick r:id="rId4"/>
              </a:rPr>
              <a:t>asi@k12.wa.us</a:t>
            </a:r>
            <a:r>
              <a:rPr lang="en-US" sz="2600">
                <a:cs typeface="Segoe UI" panose="020B0502040204020203" pitchFamily="34" charset="0"/>
              </a:rPr>
              <a:t> </a:t>
            </a:r>
          </a:p>
          <a:p>
            <a:pPr marL="274638" lvl="1" indent="0">
              <a:lnSpc>
                <a:spcPct val="110000"/>
              </a:lnSpc>
              <a:spcBef>
                <a:spcPts val="600"/>
              </a:spcBef>
              <a:buNone/>
            </a:pPr>
            <a:r>
              <a:rPr lang="en-US" sz="2600">
                <a:cs typeface="Segoe UI" panose="020B0502040204020203" pitchFamily="34" charset="0"/>
              </a:rPr>
              <a:t>Science assessment: </a:t>
            </a:r>
            <a:r>
              <a:rPr lang="en-US" sz="2600">
                <a:cs typeface="Segoe UI" panose="020B0502040204020203" pitchFamily="34" charset="0"/>
                <a:hlinkClick r:id="rId5"/>
              </a:rPr>
              <a:t>science@k12.wa.us</a:t>
            </a:r>
            <a:r>
              <a:rPr lang="en-US" sz="2600">
                <a:cs typeface="Segoe UI" panose="020B0502040204020203" pitchFamily="34" charset="0"/>
              </a:rPr>
              <a:t> </a:t>
            </a:r>
          </a:p>
          <a:p>
            <a:pPr marL="0" indent="0">
              <a:lnSpc>
                <a:spcPct val="110000"/>
              </a:lnSpc>
              <a:spcBef>
                <a:spcPts val="600"/>
              </a:spcBef>
              <a:buNone/>
            </a:pPr>
            <a:r>
              <a:rPr lang="en-US" sz="2600" b="1">
                <a:cs typeface="Segoe UI" panose="020B0502040204020203" pitchFamily="34" charset="0"/>
              </a:rPr>
              <a:t>OSPI Assessment Operations </a:t>
            </a:r>
            <a:r>
              <a:rPr lang="en-US" sz="2600">
                <a:cs typeface="Segoe UI" panose="020B0502040204020203" pitchFamily="34" charset="0"/>
              </a:rPr>
              <a:t>for assessment policy and test materials:</a:t>
            </a:r>
          </a:p>
          <a:p>
            <a:pPr marL="274638" lvl="1" indent="0">
              <a:lnSpc>
                <a:spcPct val="110000"/>
              </a:lnSpc>
              <a:spcBef>
                <a:spcPts val="600"/>
              </a:spcBef>
              <a:buNone/>
            </a:pPr>
            <a:r>
              <a:rPr lang="en-US" sz="2600">
                <a:cs typeface="Segoe UI" panose="020B0502040204020203" pitchFamily="34" charset="0"/>
                <a:hlinkClick r:id="rId6"/>
              </a:rPr>
              <a:t>Assessment@k12.wa.us</a:t>
            </a:r>
            <a:r>
              <a:rPr lang="en-US" sz="2600">
                <a:cs typeface="Segoe UI" panose="020B0502040204020203" pitchFamily="34" charset="0"/>
              </a:rPr>
              <a:t> 360–725–6348 or 1–800-725–4311</a:t>
            </a:r>
          </a:p>
          <a:p>
            <a:pPr marL="0" indent="0">
              <a:lnSpc>
                <a:spcPct val="110000"/>
              </a:lnSpc>
              <a:spcBef>
                <a:spcPts val="600"/>
              </a:spcBef>
              <a:buNone/>
            </a:pPr>
            <a:r>
              <a:rPr lang="en-US" sz="2600" b="1">
                <a:cs typeface="Segoe UI" panose="020B0502040204020203" pitchFamily="34" charset="0"/>
              </a:rPr>
              <a:t>Cambium Washington Help Desk </a:t>
            </a:r>
            <a:r>
              <a:rPr lang="en-US" sz="2600">
                <a:cs typeface="Segoe UI" panose="020B0502040204020203" pitchFamily="34" charset="0"/>
              </a:rPr>
              <a:t>for Technical, Network, and password issues:</a:t>
            </a:r>
          </a:p>
          <a:p>
            <a:pPr marL="274638" lvl="1" indent="0">
              <a:lnSpc>
                <a:spcPct val="110000"/>
              </a:lnSpc>
              <a:spcBef>
                <a:spcPts val="600"/>
              </a:spcBef>
              <a:buNone/>
            </a:pPr>
            <a:r>
              <a:rPr lang="en-US" sz="2600">
                <a:cs typeface="Segoe UI" panose="020B0502040204020203" pitchFamily="34" charset="0"/>
                <a:hlinkClick r:id="rId7"/>
              </a:rPr>
              <a:t>wahelpdesk@cambiumassessment.com</a:t>
            </a:r>
            <a:r>
              <a:rPr lang="en-US" sz="2600">
                <a:cs typeface="Segoe UI" panose="020B0502040204020203" pitchFamily="34" charset="0"/>
              </a:rPr>
              <a:t> 1–844–560–7366</a:t>
            </a:r>
          </a:p>
          <a:p>
            <a:pPr marL="0" indent="-182562">
              <a:lnSpc>
                <a:spcPct val="110000"/>
              </a:lnSpc>
              <a:spcBef>
                <a:spcPts val="600"/>
              </a:spcBef>
              <a:buNone/>
            </a:pPr>
            <a:r>
              <a:rPr lang="en-US" sz="2600" b="1">
                <a:cs typeface="Segoe UI" panose="020B0502040204020203" pitchFamily="34" charset="0"/>
              </a:rPr>
              <a:t>WIDA Client Services Center </a:t>
            </a:r>
            <a:r>
              <a:rPr lang="en-US" sz="2600">
                <a:cs typeface="Segoe UI" panose="020B0502040204020203" pitchFamily="34" charset="0"/>
              </a:rPr>
              <a:t>for accounts, assessments, and resources</a:t>
            </a:r>
          </a:p>
          <a:p>
            <a:pPr marL="0" indent="-182562">
              <a:lnSpc>
                <a:spcPct val="110000"/>
              </a:lnSpc>
              <a:spcBef>
                <a:spcPts val="600"/>
              </a:spcBef>
              <a:buNone/>
            </a:pPr>
            <a:r>
              <a:rPr lang="en-US" sz="2600">
                <a:cs typeface="Segoe UI" panose="020B0502040204020203" pitchFamily="34" charset="0"/>
                <a:hlinkClick r:id="rId8"/>
              </a:rPr>
              <a:t>help@wida.us</a:t>
            </a:r>
            <a:r>
              <a:rPr lang="en-US" sz="2600">
                <a:cs typeface="Segoe UI" panose="020B0502040204020203" pitchFamily="34" charset="0"/>
              </a:rPr>
              <a:t> 1-866-276-7735</a:t>
            </a:r>
          </a:p>
          <a:p>
            <a:pPr marL="274638" lvl="1" indent="0">
              <a:lnSpc>
                <a:spcPct val="110000"/>
              </a:lnSpc>
              <a:spcBef>
                <a:spcPts val="600"/>
              </a:spcBef>
              <a:buNone/>
            </a:pPr>
            <a:endParaRPr lang="en-US" sz="2600">
              <a:cs typeface="Segoe UI" panose="020B0502040204020203" pitchFamily="34" charset="0"/>
            </a:endParaRPr>
          </a:p>
          <a:p>
            <a:endParaRPr lang="en-US"/>
          </a:p>
        </p:txBody>
      </p:sp>
      <p:sp>
        <p:nvSpPr>
          <p:cNvPr id="8" name="Footer Placeholder 7">
            <a:extLst>
              <a:ext uri="{FF2B5EF4-FFF2-40B4-BE49-F238E27FC236}">
                <a16:creationId xmlns:a16="http://schemas.microsoft.com/office/drawing/2014/main" id="{0FDBAAEA-8217-4443-8155-0BC18FB062D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 Team</a:t>
            </a:r>
          </a:p>
        </p:txBody>
      </p:sp>
      <p:sp>
        <p:nvSpPr>
          <p:cNvPr id="7" name="Date Placeholder 6">
            <a:extLst>
              <a:ext uri="{FF2B5EF4-FFF2-40B4-BE49-F238E27FC236}">
                <a16:creationId xmlns:a16="http://schemas.microsoft.com/office/drawing/2014/main" id="{14A72746-F037-4FAE-AC81-43DE98CE2296}"/>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3/20/2024</a:t>
            </a:r>
          </a:p>
        </p:txBody>
      </p:sp>
      <p:sp>
        <p:nvSpPr>
          <p:cNvPr id="4" name="Slide Number Placeholder 3">
            <a:extLst>
              <a:ext uri="{FF2B5EF4-FFF2-40B4-BE49-F238E27FC236}">
                <a16:creationId xmlns:a16="http://schemas.microsoft.com/office/drawing/2014/main" id="{2213D490-0902-4865-BE55-96B2E239FDE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9198018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5E7244-2949-57B6-1008-9F58E6C40488}"/>
              </a:ext>
              <a:ext uri="{C183D7F6-B498-43B3-948B-1728B52AA6E4}">
                <adec:decorative xmlns:adec="http://schemas.microsoft.com/office/drawing/2017/decorative" val="1"/>
              </a:ext>
            </a:extLst>
          </p:cNvPr>
          <p:cNvSpPr/>
          <p:nvPr/>
        </p:nvSpPr>
        <p:spPr>
          <a:xfrm>
            <a:off x="2569029" y="3817257"/>
            <a:ext cx="1306285" cy="391886"/>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D2A933A-5820-61D9-B871-53A1A85E22E6}"/>
              </a:ext>
            </a:extLst>
          </p:cNvPr>
          <p:cNvSpPr txBox="1"/>
          <p:nvPr/>
        </p:nvSpPr>
        <p:spPr>
          <a:xfrm>
            <a:off x="2569029" y="3911600"/>
            <a:ext cx="1959429" cy="369332"/>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Ospi.k12.wa.us</a:t>
            </a:r>
          </a:p>
        </p:txBody>
      </p:sp>
      <p:sp>
        <p:nvSpPr>
          <p:cNvPr id="7" name="Slide Number Placeholder 6">
            <a:extLst>
              <a:ext uri="{FF2B5EF4-FFF2-40B4-BE49-F238E27FC236}">
                <a16:creationId xmlns:a16="http://schemas.microsoft.com/office/drawing/2014/main" id="{B65AA21B-D57C-8DEA-63F6-ED2C9CB30A3E}"/>
              </a:ext>
            </a:extLst>
          </p:cNvPr>
          <p:cNvSpPr>
            <a:spLocks noGrp="1"/>
          </p:cNvSpPr>
          <p:nvPr>
            <p:ph type="sldNum" sz="quarter" idx="4"/>
          </p:nvPr>
        </p:nvSpPr>
        <p:spPr/>
        <p:txBody>
          <a:bodyPr/>
          <a:lstStyle/>
          <a:p>
            <a:fld id="{65248FEF-978F-4B24-93F3-B987601DAD06}" type="slidenum">
              <a:rPr lang="en-US" smtClean="0"/>
              <a:pPr/>
              <a:t>45</a:t>
            </a:fld>
            <a:endParaRPr lang="en-US"/>
          </a:p>
        </p:txBody>
      </p:sp>
      <p:sp>
        <p:nvSpPr>
          <p:cNvPr id="2" name="Date Placeholder 1">
            <a:extLst>
              <a:ext uri="{FF2B5EF4-FFF2-40B4-BE49-F238E27FC236}">
                <a16:creationId xmlns:a16="http://schemas.microsoft.com/office/drawing/2014/main" id="{CF791AA5-BF18-4417-98DB-AAF128B25285}"/>
              </a:ext>
            </a:extLst>
          </p:cNvPr>
          <p:cNvSpPr>
            <a:spLocks noGrp="1"/>
          </p:cNvSpPr>
          <p:nvPr>
            <p:ph type="dt" sz="half" idx="10"/>
          </p:nvPr>
        </p:nvSpPr>
        <p:spPr/>
        <p:txBody>
          <a:bodyPr/>
          <a:lstStyle/>
          <a:p>
            <a:pPr algn="ctr"/>
            <a:r>
              <a:rPr lang="en-US"/>
              <a:t>3/20/2024</a:t>
            </a:r>
          </a:p>
        </p:txBody>
      </p:sp>
      <p:sp>
        <p:nvSpPr>
          <p:cNvPr id="3" name="Footer Placeholder 2">
            <a:extLst>
              <a:ext uri="{FF2B5EF4-FFF2-40B4-BE49-F238E27FC236}">
                <a16:creationId xmlns:a16="http://schemas.microsoft.com/office/drawing/2014/main" id="{60B4FE2C-25ED-D337-BF58-90CB1AFEB794}"/>
              </a:ext>
              <a:ext uri="{C183D7F6-B498-43B3-948B-1728B52AA6E4}">
                <adec:decorative xmlns:adec="http://schemas.microsoft.com/office/drawing/2017/decorative" val="0"/>
              </a:ext>
            </a:extLst>
          </p:cNvPr>
          <p:cNvSpPr>
            <a:spLocks noGrp="1"/>
          </p:cNvSpPr>
          <p:nvPr>
            <p:ph type="ftr" sz="quarter" idx="3"/>
          </p:nvPr>
        </p:nvSpPr>
        <p:spPr>
          <a:xfrm>
            <a:off x="5149053" y="6332330"/>
            <a:ext cx="4114800" cy="365125"/>
          </a:xfrm>
        </p:spPr>
        <p:txBody>
          <a:bodyPr/>
          <a:lstStyle/>
          <a:p>
            <a:pPr algn="r"/>
            <a:r>
              <a:rPr lang="en-US"/>
              <a:t>State Assessment Team</a:t>
            </a:r>
          </a:p>
        </p:txBody>
      </p:sp>
      <p:sp>
        <p:nvSpPr>
          <p:cNvPr id="4" name="Title 3">
            <a:extLst>
              <a:ext uri="{FF2B5EF4-FFF2-40B4-BE49-F238E27FC236}">
                <a16:creationId xmlns:a16="http://schemas.microsoft.com/office/drawing/2014/main" id="{BA10C740-32D0-4CA1-BF85-CB4BA6B86FFC}"/>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Connect with us</a:t>
            </a:r>
          </a:p>
        </p:txBody>
      </p:sp>
    </p:spTree>
    <p:extLst>
      <p:ext uri="{BB962C8B-B14F-4D97-AF65-F5344CB8AC3E}">
        <p14:creationId xmlns:p14="http://schemas.microsoft.com/office/powerpoint/2010/main" val="2941973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castle-like brick structure OSPI offices are located within">
            <a:extLst>
              <a:ext uri="{FF2B5EF4-FFF2-40B4-BE49-F238E27FC236}">
                <a16:creationId xmlns:a16="http://schemas.microsoft.com/office/drawing/2014/main" id="{3F412243-6AD4-444B-AF3E-F4640C90B7E3}"/>
              </a:ext>
            </a:extLst>
          </p:cNvPr>
          <p:cNvPicPr>
            <a:picLocks noChangeAspect="1"/>
          </p:cNvPicPr>
          <p:nvPr/>
        </p:nvPicPr>
        <p:blipFill rotWithShape="1">
          <a:blip r:embed="rId3"/>
          <a:srcRect b="11161"/>
          <a:stretch/>
        </p:blipFill>
        <p:spPr>
          <a:xfrm>
            <a:off x="20" y="0"/>
            <a:ext cx="12191980" cy="6092565"/>
          </a:xfrm>
          <a:prstGeom prst="rect">
            <a:avLst/>
          </a:prstGeom>
          <a:noFill/>
        </p:spPr>
      </p:pic>
      <p:sp>
        <p:nvSpPr>
          <p:cNvPr id="9" name="Title 8">
            <a:extLst>
              <a:ext uri="{FF2B5EF4-FFF2-40B4-BE49-F238E27FC236}">
                <a16:creationId xmlns:a16="http://schemas.microsoft.com/office/drawing/2014/main" id="{3C616572-5596-457A-9B69-7DBE6B24EFEE}"/>
              </a:ext>
            </a:extLst>
          </p:cNvPr>
          <p:cNvSpPr>
            <a:spLocks noGrp="1"/>
          </p:cNvSpPr>
          <p:nvPr>
            <p:ph type="title"/>
          </p:nvPr>
        </p:nvSpPr>
        <p:spPr/>
        <p:txBody>
          <a:bodyPr>
            <a:normAutofit/>
          </a:bodyPr>
          <a:lstStyle/>
          <a:p>
            <a:r>
              <a:rPr lang="en-US" sz="1200">
                <a:solidFill>
                  <a:srgbClr val="FFFFFF"/>
                </a:solidFill>
              </a:rPr>
              <a:t>Thank you</a:t>
            </a:r>
          </a:p>
        </p:txBody>
      </p:sp>
      <p:sp>
        <p:nvSpPr>
          <p:cNvPr id="3" name="Footer Placeholder 2">
            <a:extLst>
              <a:ext uri="{FF2B5EF4-FFF2-40B4-BE49-F238E27FC236}">
                <a16:creationId xmlns:a16="http://schemas.microsoft.com/office/drawing/2014/main" id="{FFC2E65E-302B-4003-B90F-CE7C0685C569}"/>
              </a:ext>
            </a:extLst>
          </p:cNvPr>
          <p:cNvSpPr>
            <a:spLocks noGrp="1"/>
          </p:cNvSpPr>
          <p:nvPr>
            <p:ph type="ftr" sz="quarter" idx="3"/>
          </p:nvPr>
        </p:nvSpPr>
        <p:spPr/>
        <p:txBody>
          <a:bodyPr/>
          <a:lstStyle/>
          <a:p>
            <a:r>
              <a:rPr lang="en-US"/>
              <a:t>State Assessment Team</a:t>
            </a:r>
          </a:p>
        </p:txBody>
      </p:sp>
      <p:sp>
        <p:nvSpPr>
          <p:cNvPr id="2" name="Date Placeholder 1">
            <a:extLst>
              <a:ext uri="{FF2B5EF4-FFF2-40B4-BE49-F238E27FC236}">
                <a16:creationId xmlns:a16="http://schemas.microsoft.com/office/drawing/2014/main" id="{4C6963B6-F333-4282-90CC-D2A7F0EF67F2}"/>
              </a:ext>
            </a:extLst>
          </p:cNvPr>
          <p:cNvSpPr>
            <a:spLocks noGrp="1"/>
          </p:cNvSpPr>
          <p:nvPr>
            <p:ph type="dt" sz="half" idx="11"/>
          </p:nvPr>
        </p:nvSpPr>
        <p:spPr>
          <a:xfrm>
            <a:off x="8836057" y="6253531"/>
            <a:ext cx="1531571" cy="365125"/>
          </a:xfrm>
        </p:spPr>
        <p:txBody>
          <a:bodyPr/>
          <a:lstStyle/>
          <a:p>
            <a:r>
              <a:rPr lang="en-US"/>
              <a:t>3/20/2024</a:t>
            </a:r>
          </a:p>
        </p:txBody>
      </p:sp>
      <p:sp>
        <p:nvSpPr>
          <p:cNvPr id="5" name="Slide Number Placeholder 4">
            <a:extLst>
              <a:ext uri="{FF2B5EF4-FFF2-40B4-BE49-F238E27FC236}">
                <a16:creationId xmlns:a16="http://schemas.microsoft.com/office/drawing/2014/main" id="{AB8D90B1-1C3C-487D-AD1E-4B6C50051B51}"/>
              </a:ext>
            </a:extLst>
          </p:cNvPr>
          <p:cNvSpPr>
            <a:spLocks noGrp="1"/>
          </p:cNvSpPr>
          <p:nvPr>
            <p:ph type="sldNum" sz="quarter" idx="4"/>
          </p:nvPr>
        </p:nvSpPr>
        <p:spPr/>
        <p:txBody>
          <a:bodyPr/>
          <a:lstStyle/>
          <a:p>
            <a:fld id="{65248FEF-978F-4B24-93F3-B987601DAD06}" type="slidenum">
              <a:rPr lang="en-US" smtClean="0"/>
              <a:pPr/>
              <a:t>46</a:t>
            </a:fld>
            <a:endParaRPr lang="en-US"/>
          </a:p>
        </p:txBody>
      </p:sp>
    </p:spTree>
    <p:extLst>
      <p:ext uri="{BB962C8B-B14F-4D97-AF65-F5344CB8AC3E}">
        <p14:creationId xmlns:p14="http://schemas.microsoft.com/office/powerpoint/2010/main" val="367031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111651A-4EA7-859C-B37A-D3BA82C5713A}"/>
              </a:ext>
            </a:extLst>
          </p:cNvPr>
          <p:cNvSpPr>
            <a:spLocks noGrp="1"/>
          </p:cNvSpPr>
          <p:nvPr>
            <p:ph type="title"/>
          </p:nvPr>
        </p:nvSpPr>
        <p:spPr>
          <a:xfrm>
            <a:off x="803031" y="4462341"/>
            <a:ext cx="10515600" cy="1325563"/>
          </a:xfrm>
        </p:spPr>
        <p:txBody>
          <a:bodyPr/>
          <a:lstStyle/>
          <a:p>
            <a:r>
              <a:rPr lang="en-US" err="1"/>
              <a:t>WaKIDS</a:t>
            </a:r>
            <a:endParaRPr lang="en-US"/>
          </a:p>
        </p:txBody>
      </p:sp>
      <p:sp>
        <p:nvSpPr>
          <p:cNvPr id="3" name="Footer Placeholder 2">
            <a:extLst>
              <a:ext uri="{FF2B5EF4-FFF2-40B4-BE49-F238E27FC236}">
                <a16:creationId xmlns:a16="http://schemas.microsoft.com/office/drawing/2014/main" id="{2E7ACF6B-6817-6BAA-18DD-2D63BB7CA7AA}"/>
              </a:ext>
            </a:extLst>
          </p:cNvPr>
          <p:cNvSpPr>
            <a:spLocks noGrp="1"/>
          </p:cNvSpPr>
          <p:nvPr>
            <p:ph type="ftr" sz="quarter" idx="3"/>
          </p:nvPr>
        </p:nvSpPr>
        <p:spPr/>
        <p:txBody>
          <a:bodyPr/>
          <a:lstStyle/>
          <a:p>
            <a:pPr algn="r"/>
            <a:r>
              <a:rPr lang="en-US"/>
              <a:t>State Assessment Team</a:t>
            </a:r>
          </a:p>
        </p:txBody>
      </p:sp>
      <p:sp>
        <p:nvSpPr>
          <p:cNvPr id="2" name="Date Placeholder 1">
            <a:extLst>
              <a:ext uri="{FF2B5EF4-FFF2-40B4-BE49-F238E27FC236}">
                <a16:creationId xmlns:a16="http://schemas.microsoft.com/office/drawing/2014/main" id="{790964AE-764A-6EE6-DD39-C9FB2785B841}"/>
              </a:ext>
            </a:extLst>
          </p:cNvPr>
          <p:cNvSpPr>
            <a:spLocks noGrp="1"/>
          </p:cNvSpPr>
          <p:nvPr>
            <p:ph type="dt" sz="half" idx="10"/>
          </p:nvPr>
        </p:nvSpPr>
        <p:spPr/>
        <p:txBody>
          <a:bodyPr/>
          <a:lstStyle/>
          <a:p>
            <a:pPr algn="ctr"/>
            <a:r>
              <a:rPr lang="en-US"/>
              <a:t>3/20/2024</a:t>
            </a:r>
          </a:p>
        </p:txBody>
      </p:sp>
      <p:sp>
        <p:nvSpPr>
          <p:cNvPr id="4" name="Slide Number Placeholder 3">
            <a:extLst>
              <a:ext uri="{FF2B5EF4-FFF2-40B4-BE49-F238E27FC236}">
                <a16:creationId xmlns:a16="http://schemas.microsoft.com/office/drawing/2014/main" id="{AD67FC4A-8DB6-2EF9-560E-A5BDABAA143C}"/>
              </a:ext>
            </a:extLst>
          </p:cNvPr>
          <p:cNvSpPr>
            <a:spLocks noGrp="1"/>
          </p:cNvSpPr>
          <p:nvPr>
            <p:ph type="sldNum" sz="quarter" idx="4"/>
          </p:nvPr>
        </p:nvSpPr>
        <p:spPr/>
        <p:txBody>
          <a:bodyPr/>
          <a:lstStyle/>
          <a:p>
            <a:fld id="{65248FEF-978F-4B24-93F3-B987601DAD06}" type="slidenum">
              <a:rPr lang="en-US" smtClean="0"/>
              <a:pPr/>
              <a:t>5</a:t>
            </a:fld>
            <a:endParaRPr lang="en-US"/>
          </a:p>
        </p:txBody>
      </p:sp>
    </p:spTree>
    <p:extLst>
      <p:ext uri="{BB962C8B-B14F-4D97-AF65-F5344CB8AC3E}">
        <p14:creationId xmlns:p14="http://schemas.microsoft.com/office/powerpoint/2010/main" val="2404503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3710169E-1DE1-4E37-A53E-4942029E49CF}"/>
              </a:ext>
            </a:extLst>
          </p:cNvPr>
          <p:cNvSpPr>
            <a:spLocks noGrp="1"/>
          </p:cNvSpPr>
          <p:nvPr>
            <p:ph type="title"/>
          </p:nvPr>
        </p:nvSpPr>
        <p:spPr>
          <a:xfrm>
            <a:off x="803031" y="4462341"/>
            <a:ext cx="10515600" cy="1325563"/>
          </a:xfrm>
        </p:spPr>
        <p:txBody>
          <a:bodyPr/>
          <a:lstStyle/>
          <a:p>
            <a:r>
              <a:rPr lang="en-US"/>
              <a:t>Select Assessments</a:t>
            </a:r>
          </a:p>
        </p:txBody>
      </p:sp>
      <p:sp>
        <p:nvSpPr>
          <p:cNvPr id="3" name="Date Placeholder 2">
            <a:extLst>
              <a:ext uri="{FF2B5EF4-FFF2-40B4-BE49-F238E27FC236}">
                <a16:creationId xmlns:a16="http://schemas.microsoft.com/office/drawing/2014/main" id="{09E8E9B1-19EC-4972-857B-DBB384B743C7}"/>
              </a:ext>
              <a:ext uri="{C183D7F6-B498-43B3-948B-1728B52AA6E4}">
                <adec:decorative xmlns:adec="http://schemas.microsoft.com/office/drawing/2017/decorative" val="1"/>
              </a:ext>
            </a:extLst>
          </p:cNvPr>
          <p:cNvSpPr>
            <a:spLocks noGrp="1"/>
          </p:cNvSpPr>
          <p:nvPr>
            <p:ph type="dt" sz="half" idx="10"/>
          </p:nvPr>
        </p:nvSpPr>
        <p:spPr>
          <a:xfrm>
            <a:off x="9776298" y="6311900"/>
            <a:ext cx="1065056" cy="367123"/>
          </a:xfrm>
        </p:spPr>
        <p:txBody>
          <a:bodyPr anchor="ctr">
            <a:normAutofit/>
          </a:bodyPr>
          <a:lstStyle/>
          <a:p>
            <a:pPr algn="ctr">
              <a:spcAft>
                <a:spcPts val="600"/>
              </a:spcAft>
            </a:pPr>
            <a:r>
              <a:rPr lang="en-US"/>
              <a:t>3/20/2024</a:t>
            </a:r>
          </a:p>
        </p:txBody>
      </p:sp>
      <p:sp>
        <p:nvSpPr>
          <p:cNvPr id="4" name="Footer Placeholder 3">
            <a:extLst>
              <a:ext uri="{FF2B5EF4-FFF2-40B4-BE49-F238E27FC236}">
                <a16:creationId xmlns:a16="http://schemas.microsoft.com/office/drawing/2014/main" id="{DB6ED5A9-6B8A-4BBF-8581-22D0083D8C41}"/>
              </a:ext>
              <a:ext uri="{C183D7F6-B498-43B3-948B-1728B52AA6E4}">
                <adec:decorative xmlns:adec="http://schemas.microsoft.com/office/drawing/2017/decorative" val="1"/>
              </a:ext>
            </a:extLst>
          </p:cNvPr>
          <p:cNvSpPr>
            <a:spLocks noGrp="1"/>
          </p:cNvSpPr>
          <p:nvPr>
            <p:ph type="ftr" sz="quarter" idx="3"/>
          </p:nvPr>
        </p:nvSpPr>
        <p:spPr>
          <a:xfrm>
            <a:off x="5750668" y="6311900"/>
            <a:ext cx="4114800" cy="365125"/>
          </a:xfrm>
        </p:spPr>
        <p:txBody>
          <a:bodyPr anchor="ctr">
            <a:normAutofit/>
          </a:bodyPr>
          <a:lstStyle/>
          <a:p>
            <a:pPr algn="r">
              <a:spcAft>
                <a:spcPts val="600"/>
              </a:spcAft>
            </a:pPr>
            <a:r>
              <a:rPr lang="en-US"/>
              <a:t>State Assessment Team</a:t>
            </a:r>
          </a:p>
        </p:txBody>
      </p:sp>
      <p:sp>
        <p:nvSpPr>
          <p:cNvPr id="6" name="Slide Number Placeholder 5">
            <a:extLst>
              <a:ext uri="{FF2B5EF4-FFF2-40B4-BE49-F238E27FC236}">
                <a16:creationId xmlns:a16="http://schemas.microsoft.com/office/drawing/2014/main" id="{88FD6763-2759-47ED-8884-EF544287E68B}"/>
              </a:ext>
              <a:ext uri="{C183D7F6-B498-43B3-948B-1728B52AA6E4}">
                <adec:decorative xmlns:adec="http://schemas.microsoft.com/office/drawing/2017/decorative" val="1"/>
              </a:ext>
            </a:extLst>
          </p:cNvPr>
          <p:cNvSpPr>
            <a:spLocks noGrp="1"/>
          </p:cNvSpPr>
          <p:nvPr>
            <p:ph type="sldNum" sz="quarter" idx="4"/>
          </p:nvPr>
        </p:nvSpPr>
        <p:spPr>
          <a:xfrm>
            <a:off x="10709328" y="6311900"/>
            <a:ext cx="644471" cy="365125"/>
          </a:xfrm>
        </p:spPr>
        <p:txBody>
          <a:bodyPr anchor="ctr">
            <a:normAutofit/>
          </a:bodyPr>
          <a:lstStyle/>
          <a:p>
            <a:pPr>
              <a:spcAft>
                <a:spcPts val="600"/>
              </a:spcAft>
            </a:pPr>
            <a:fld id="{65248FEF-978F-4B24-93F3-B987601DAD06}" type="slidenum">
              <a:rPr lang="en-US" smtClean="0"/>
              <a:pPr>
                <a:spcAft>
                  <a:spcPts val="600"/>
                </a:spcAft>
              </a:pPr>
              <a:t>6</a:t>
            </a:fld>
            <a:endParaRPr lang="en-US"/>
          </a:p>
        </p:txBody>
      </p:sp>
    </p:spTree>
    <p:extLst>
      <p:ext uri="{BB962C8B-B14F-4D97-AF65-F5344CB8AC3E}">
        <p14:creationId xmlns:p14="http://schemas.microsoft.com/office/powerpoint/2010/main" val="1708496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824-5A25-4750-A4C7-7EF158E80723}"/>
              </a:ext>
            </a:extLst>
          </p:cNvPr>
          <p:cNvSpPr>
            <a:spLocks noGrp="1"/>
          </p:cNvSpPr>
          <p:nvPr>
            <p:ph type="ctrTitle"/>
          </p:nvPr>
        </p:nvSpPr>
        <p:spPr/>
        <p:txBody>
          <a:bodyPr/>
          <a:lstStyle/>
          <a:p>
            <a:r>
              <a:rPr lang="en-US"/>
              <a:t>ELP Assessment Update</a:t>
            </a:r>
          </a:p>
        </p:txBody>
      </p:sp>
      <p:sp>
        <p:nvSpPr>
          <p:cNvPr id="3" name="Subtitle 2">
            <a:extLst>
              <a:ext uri="{FF2B5EF4-FFF2-40B4-BE49-F238E27FC236}">
                <a16:creationId xmlns:a16="http://schemas.microsoft.com/office/drawing/2014/main" id="{C15FB404-3062-4C14-B45E-234815FBB1CC}"/>
              </a:ext>
            </a:extLst>
          </p:cNvPr>
          <p:cNvSpPr>
            <a:spLocks noGrp="1"/>
          </p:cNvSpPr>
          <p:nvPr>
            <p:ph type="subTitle" idx="1"/>
          </p:nvPr>
        </p:nvSpPr>
        <p:spPr/>
        <p:txBody>
          <a:bodyPr/>
          <a:lstStyle/>
          <a:p>
            <a:endParaRPr lang="en-US"/>
          </a:p>
        </p:txBody>
      </p:sp>
      <p:sp>
        <p:nvSpPr>
          <p:cNvPr id="5" name="Footer Placeholder 4">
            <a:extLst>
              <a:ext uri="{FF2B5EF4-FFF2-40B4-BE49-F238E27FC236}">
                <a16:creationId xmlns:a16="http://schemas.microsoft.com/office/drawing/2014/main" id="{338C4506-7F66-E60A-642D-B4D228F0FD43}"/>
              </a:ext>
            </a:extLst>
          </p:cNvPr>
          <p:cNvSpPr>
            <a:spLocks noGrp="1"/>
          </p:cNvSpPr>
          <p:nvPr>
            <p:ph type="ftr" sz="quarter" idx="3"/>
          </p:nvPr>
        </p:nvSpPr>
        <p:spPr/>
        <p:txBody>
          <a:bodyPr/>
          <a:lstStyle/>
          <a:p>
            <a:pPr algn="r"/>
            <a:r>
              <a:rPr lang="en-US"/>
              <a:t>State Assessment Team</a:t>
            </a:r>
          </a:p>
        </p:txBody>
      </p:sp>
      <p:sp>
        <p:nvSpPr>
          <p:cNvPr id="4" name="Date Placeholder 3">
            <a:extLst>
              <a:ext uri="{FF2B5EF4-FFF2-40B4-BE49-F238E27FC236}">
                <a16:creationId xmlns:a16="http://schemas.microsoft.com/office/drawing/2014/main" id="{80D2B2D6-DA3F-E9C9-548F-C6212C416A33}"/>
              </a:ext>
            </a:extLst>
          </p:cNvPr>
          <p:cNvSpPr>
            <a:spLocks noGrp="1"/>
          </p:cNvSpPr>
          <p:nvPr>
            <p:ph type="dt" sz="half" idx="10"/>
          </p:nvPr>
        </p:nvSpPr>
        <p:spPr/>
        <p:txBody>
          <a:bodyPr/>
          <a:lstStyle/>
          <a:p>
            <a:pPr algn="ctr"/>
            <a:r>
              <a:rPr lang="en-US"/>
              <a:t>3/20/2024</a:t>
            </a:r>
          </a:p>
        </p:txBody>
      </p:sp>
      <p:sp>
        <p:nvSpPr>
          <p:cNvPr id="6" name="Slide Number Placeholder 5">
            <a:extLst>
              <a:ext uri="{FF2B5EF4-FFF2-40B4-BE49-F238E27FC236}">
                <a16:creationId xmlns:a16="http://schemas.microsoft.com/office/drawing/2014/main" id="{9AD2AA1B-CEE4-D596-A64A-7B5F17A703B6}"/>
              </a:ext>
            </a:extLst>
          </p:cNvPr>
          <p:cNvSpPr>
            <a:spLocks noGrp="1"/>
          </p:cNvSpPr>
          <p:nvPr>
            <p:ph type="sldNum" sz="quarter" idx="4"/>
          </p:nvPr>
        </p:nvSpPr>
        <p:spPr/>
        <p:txBody>
          <a:bodyPr/>
          <a:lstStyle/>
          <a:p>
            <a:fld id="{65248FEF-978F-4B24-93F3-B987601DAD06}" type="slidenum">
              <a:rPr lang="en-US" smtClean="0"/>
              <a:pPr/>
              <a:t>7</a:t>
            </a:fld>
            <a:endParaRPr lang="en-US"/>
          </a:p>
        </p:txBody>
      </p:sp>
    </p:spTree>
    <p:extLst>
      <p:ext uri="{BB962C8B-B14F-4D97-AF65-F5344CB8AC3E}">
        <p14:creationId xmlns:p14="http://schemas.microsoft.com/office/powerpoint/2010/main" val="306111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BED66-3756-39C2-B671-567F614B2041}"/>
              </a:ext>
            </a:extLst>
          </p:cNvPr>
          <p:cNvSpPr>
            <a:spLocks noGrp="1"/>
          </p:cNvSpPr>
          <p:nvPr>
            <p:ph type="title"/>
          </p:nvPr>
        </p:nvSpPr>
        <p:spPr>
          <a:xfrm>
            <a:off x="838200" y="378188"/>
            <a:ext cx="10515600" cy="1325563"/>
          </a:xfrm>
        </p:spPr>
        <p:txBody>
          <a:bodyPr/>
          <a:lstStyle/>
          <a:p>
            <a:r>
              <a:rPr lang="en-US">
                <a:latin typeface="Segoe UI"/>
                <a:cs typeface="Segoe UI"/>
              </a:rPr>
              <a:t>Alternate ACCESS Speaking Domain</a:t>
            </a:r>
            <a:endParaRPr lang="en-US"/>
          </a:p>
        </p:txBody>
      </p:sp>
      <p:sp>
        <p:nvSpPr>
          <p:cNvPr id="3" name="Content Placeholder 2">
            <a:extLst>
              <a:ext uri="{FF2B5EF4-FFF2-40B4-BE49-F238E27FC236}">
                <a16:creationId xmlns:a16="http://schemas.microsoft.com/office/drawing/2014/main" id="{333E3A53-CE0B-3138-6FA0-C52DE1D80A89}"/>
              </a:ext>
            </a:extLst>
          </p:cNvPr>
          <p:cNvSpPr>
            <a:spLocks noGrp="1"/>
          </p:cNvSpPr>
          <p:nvPr>
            <p:ph idx="1"/>
          </p:nvPr>
        </p:nvSpPr>
        <p:spPr/>
        <p:txBody>
          <a:bodyPr vert="horz" lIns="91440" tIns="45720" rIns="91440" bIns="45720" rtlCol="0" anchor="t">
            <a:normAutofit/>
          </a:bodyPr>
          <a:lstStyle/>
          <a:p>
            <a:r>
              <a:rPr lang="en-US">
                <a:latin typeface="Segoe UI"/>
                <a:cs typeface="Segoe UI"/>
              </a:rPr>
              <a:t>Please double check your Alternate ACCESS tests, particularly in grades K-5. </a:t>
            </a:r>
          </a:p>
          <a:p>
            <a:endParaRPr lang="en-US">
              <a:latin typeface="Segoe UI"/>
              <a:cs typeface="Segoe UI"/>
            </a:endParaRPr>
          </a:p>
          <a:p>
            <a:r>
              <a:rPr lang="en-US">
                <a:latin typeface="Segoe UI"/>
                <a:cs typeface="Segoe UI"/>
              </a:rPr>
              <a:t>WIDA has found that the new format has resulted in a large number of TAs bubbling in multiple scores for speaking items. Please make sure that no items have more than one bubble filled in. If you run across tests with more than one bubble filled in on a Speaking domain item, please check with the TA to select one and erase the other fully.</a:t>
            </a:r>
          </a:p>
        </p:txBody>
      </p:sp>
      <p:sp>
        <p:nvSpPr>
          <p:cNvPr id="5" name="Slide Number Placeholder 4">
            <a:extLst>
              <a:ext uri="{FF2B5EF4-FFF2-40B4-BE49-F238E27FC236}">
                <a16:creationId xmlns:a16="http://schemas.microsoft.com/office/drawing/2014/main" id="{B1ED94F5-BCD7-C520-5C46-321331B3AFB0}"/>
              </a:ext>
            </a:extLst>
          </p:cNvPr>
          <p:cNvSpPr>
            <a:spLocks noGrp="1"/>
          </p:cNvSpPr>
          <p:nvPr>
            <p:ph type="sldNum" sz="quarter" idx="4"/>
          </p:nvPr>
        </p:nvSpPr>
        <p:spPr/>
        <p:txBody>
          <a:bodyPr/>
          <a:lstStyle/>
          <a:p>
            <a:fld id="{65248FEF-978F-4B24-93F3-B987601DAD06}" type="slidenum">
              <a:rPr lang="en-US" smtClean="0"/>
              <a:pPr/>
              <a:t>8</a:t>
            </a:fld>
            <a:endParaRPr lang="en-US"/>
          </a:p>
        </p:txBody>
      </p:sp>
      <p:sp>
        <p:nvSpPr>
          <p:cNvPr id="4" name="Date Placeholder 3">
            <a:extLst>
              <a:ext uri="{FF2B5EF4-FFF2-40B4-BE49-F238E27FC236}">
                <a16:creationId xmlns:a16="http://schemas.microsoft.com/office/drawing/2014/main" id="{73BA04B1-6087-8285-3675-5F7D247B843D}"/>
              </a:ext>
            </a:extLst>
          </p:cNvPr>
          <p:cNvSpPr>
            <a:spLocks noGrp="1"/>
          </p:cNvSpPr>
          <p:nvPr>
            <p:ph type="dt" sz="half" idx="11"/>
          </p:nvPr>
        </p:nvSpPr>
        <p:spPr/>
        <p:txBody>
          <a:bodyPr/>
          <a:lstStyle/>
          <a:p>
            <a:pPr algn="ctr"/>
            <a:r>
              <a:rPr lang="en-US"/>
              <a:t>3/15/2023</a:t>
            </a:r>
          </a:p>
        </p:txBody>
      </p:sp>
      <p:sp>
        <p:nvSpPr>
          <p:cNvPr id="6" name="Footer Placeholder 5">
            <a:extLst>
              <a:ext uri="{FF2B5EF4-FFF2-40B4-BE49-F238E27FC236}">
                <a16:creationId xmlns:a16="http://schemas.microsoft.com/office/drawing/2014/main" id="{72FAAD85-2B5B-A084-14E6-22E91E67EE62}"/>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3080941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96AF9-9951-21EC-9908-90ED3F583860}"/>
              </a:ext>
            </a:extLst>
          </p:cNvPr>
          <p:cNvSpPr>
            <a:spLocks noGrp="1"/>
          </p:cNvSpPr>
          <p:nvPr>
            <p:ph type="title"/>
          </p:nvPr>
        </p:nvSpPr>
        <p:spPr/>
        <p:txBody>
          <a:bodyPr/>
          <a:lstStyle/>
          <a:p>
            <a:r>
              <a:rPr lang="en-US"/>
              <a:t>Test Window Closing </a:t>
            </a:r>
          </a:p>
        </p:txBody>
      </p:sp>
      <p:sp>
        <p:nvSpPr>
          <p:cNvPr id="3" name="Content Placeholder 2">
            <a:extLst>
              <a:ext uri="{FF2B5EF4-FFF2-40B4-BE49-F238E27FC236}">
                <a16:creationId xmlns:a16="http://schemas.microsoft.com/office/drawing/2014/main" id="{D626AACD-2E9A-87E0-AAA9-2EEA11F7EA25}"/>
              </a:ext>
            </a:extLst>
          </p:cNvPr>
          <p:cNvSpPr>
            <a:spLocks noGrp="1"/>
          </p:cNvSpPr>
          <p:nvPr>
            <p:ph idx="1"/>
          </p:nvPr>
        </p:nvSpPr>
        <p:spPr>
          <a:xfrm>
            <a:off x="699655" y="1835521"/>
            <a:ext cx="11049989" cy="4255861"/>
          </a:xfrm>
        </p:spPr>
        <p:txBody>
          <a:bodyPr vert="horz" lIns="91440" tIns="45720" rIns="91440" bIns="45720" rtlCol="0" anchor="t">
            <a:normAutofit lnSpcReduction="10000"/>
          </a:bodyPr>
          <a:lstStyle/>
          <a:p>
            <a:r>
              <a:rPr lang="en-US">
                <a:latin typeface="Segoe UI"/>
                <a:cs typeface="Segoe UI"/>
              </a:rPr>
              <a:t>WIDA Testing Window: March 22</a:t>
            </a:r>
            <a:endParaRPr lang="en-US"/>
          </a:p>
          <a:p>
            <a:r>
              <a:rPr lang="en-US">
                <a:latin typeface="Segoe UI"/>
                <a:cs typeface="Segoe UI"/>
              </a:rPr>
              <a:t>Additional Materials: Closed </a:t>
            </a:r>
            <a:endParaRPr lang="en-US"/>
          </a:p>
          <a:p>
            <a:r>
              <a:rPr lang="en-US">
                <a:latin typeface="Segoe UI"/>
                <a:cs typeface="Segoe UI"/>
              </a:rPr>
              <a:t>Materials Return: March 29</a:t>
            </a:r>
          </a:p>
          <a:p>
            <a:pPr lvl="1">
              <a:buFont typeface="Courier New" panose="020B0604020202020204" pitchFamily="34" charset="0"/>
              <a:buChar char="o"/>
            </a:pPr>
            <a:r>
              <a:rPr lang="en-US">
                <a:latin typeface="Segoe UI"/>
                <a:cs typeface="Segoe UI"/>
              </a:rPr>
              <a:t>UPS must PICK UP materials by March 29 so they are included in the regular scheduled scoring process. </a:t>
            </a:r>
          </a:p>
          <a:p>
            <a:pPr lvl="1">
              <a:buFont typeface="Courier New" panose="020B0604020202020204" pitchFamily="34" charset="0"/>
              <a:buChar char="o"/>
            </a:pPr>
            <a:r>
              <a:rPr lang="en-US">
                <a:latin typeface="Segoe UI"/>
                <a:cs typeface="Segoe UI"/>
              </a:rPr>
              <a:t>For those tests not picked up by March 29, there will be no opportunity for data validation.</a:t>
            </a:r>
            <a:endParaRPr lang="en-US"/>
          </a:p>
          <a:p>
            <a:r>
              <a:rPr lang="en-US">
                <a:latin typeface="Segoe UI"/>
                <a:cs typeface="Segoe UI"/>
              </a:rPr>
              <a:t>If you need yellow district labels email </a:t>
            </a:r>
            <a:r>
              <a:rPr lang="en-US">
                <a:latin typeface="Segoe UI"/>
                <a:cs typeface="Segoe UI"/>
                <a:hlinkClick r:id="rId3"/>
              </a:rPr>
              <a:t>ELPAssessments@k12.wa.us</a:t>
            </a:r>
            <a:r>
              <a:rPr lang="en-US">
                <a:latin typeface="Segoe UI"/>
                <a:cs typeface="Segoe UI"/>
              </a:rPr>
              <a:t>.  TODAY to request these. They must be mailed and will not arrive in time to meet the materials return date after today.</a:t>
            </a:r>
            <a:endParaRPr lang="en-US"/>
          </a:p>
          <a:p>
            <a:pPr marL="0" indent="0">
              <a:buNone/>
            </a:pPr>
            <a:endParaRPr lang="en-US"/>
          </a:p>
        </p:txBody>
      </p:sp>
      <p:sp>
        <p:nvSpPr>
          <p:cNvPr id="5" name="Footer Placeholder 4">
            <a:extLst>
              <a:ext uri="{FF2B5EF4-FFF2-40B4-BE49-F238E27FC236}">
                <a16:creationId xmlns:a16="http://schemas.microsoft.com/office/drawing/2014/main" id="{B53979DA-09D0-8750-1D7F-457A5892AA19}"/>
              </a:ext>
            </a:extLst>
          </p:cNvPr>
          <p:cNvSpPr>
            <a:spLocks noGrp="1"/>
          </p:cNvSpPr>
          <p:nvPr>
            <p:ph type="ftr" sz="quarter" idx="3"/>
          </p:nvPr>
        </p:nvSpPr>
        <p:spPr/>
        <p:txBody>
          <a:bodyPr/>
          <a:lstStyle/>
          <a:p>
            <a:pPr algn="r"/>
            <a:r>
              <a:rPr lang="en-US"/>
              <a:t>Assessment and Student Information</a:t>
            </a:r>
          </a:p>
        </p:txBody>
      </p:sp>
      <p:sp>
        <p:nvSpPr>
          <p:cNvPr id="4" name="Date Placeholder 3">
            <a:extLst>
              <a:ext uri="{FF2B5EF4-FFF2-40B4-BE49-F238E27FC236}">
                <a16:creationId xmlns:a16="http://schemas.microsoft.com/office/drawing/2014/main" id="{F13F4EBE-129E-AB52-6310-0F28CEB6C3DE}"/>
              </a:ext>
            </a:extLst>
          </p:cNvPr>
          <p:cNvSpPr>
            <a:spLocks noGrp="1"/>
          </p:cNvSpPr>
          <p:nvPr>
            <p:ph type="dt" sz="half" idx="11"/>
          </p:nvPr>
        </p:nvSpPr>
        <p:spPr/>
        <p:txBody>
          <a:bodyPr/>
          <a:lstStyle/>
          <a:p>
            <a:pPr algn="ctr"/>
            <a:r>
              <a:rPr lang="en-US"/>
              <a:t>3/20/2024</a:t>
            </a:r>
          </a:p>
        </p:txBody>
      </p:sp>
      <p:sp>
        <p:nvSpPr>
          <p:cNvPr id="6" name="Slide Number Placeholder 5">
            <a:extLst>
              <a:ext uri="{FF2B5EF4-FFF2-40B4-BE49-F238E27FC236}">
                <a16:creationId xmlns:a16="http://schemas.microsoft.com/office/drawing/2014/main" id="{63F85F67-8F8A-6E42-B72A-B3A33D779165}"/>
              </a:ext>
            </a:extLst>
          </p:cNvPr>
          <p:cNvSpPr>
            <a:spLocks noGrp="1"/>
          </p:cNvSpPr>
          <p:nvPr>
            <p:ph type="sldNum" sz="quarter" idx="4"/>
          </p:nvPr>
        </p:nvSpPr>
        <p:spPr/>
        <p:txBody>
          <a:bodyPr/>
          <a:lstStyle/>
          <a:p>
            <a:fld id="{65248FEF-978F-4B24-93F3-B987601DAD06}" type="slidenum">
              <a:rPr lang="en-US" smtClean="0"/>
              <a:pPr/>
              <a:t>9</a:t>
            </a:fld>
            <a:endParaRPr lang="en-US"/>
          </a:p>
        </p:txBody>
      </p:sp>
    </p:spTree>
    <p:extLst>
      <p:ext uri="{BB962C8B-B14F-4D97-AF65-F5344CB8AC3E}">
        <p14:creationId xmlns:p14="http://schemas.microsoft.com/office/powerpoint/2010/main" val="3642902412"/>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2021" id="{4D9F2BF3-A7DF-41CA-92EF-EAA0B5D8D671}" vid="{8D9E45D8-B76A-40CC-AA2C-2064184B69E9}"/>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sessment Update Webcast January DRAFT" id="{B83FE8F4-466C-4F9A-AEAA-01FA3DC6B867}" vid="{A4E7E870-98A0-4F92-BEF6-54C7E2F7B4D7}"/>
    </a:ext>
  </a:extLst>
</a:theme>
</file>

<file path=ppt/theme/theme3.xml><?xml version="1.0" encoding="utf-8"?>
<a:theme xmlns:a="http://schemas.openxmlformats.org/drawingml/2006/main" name="1_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45D7D4-19A1-4CA7-9A72-2D3052BE62BE}" vid="{0486E735-312E-4BA1-A20D-2A8345E09E4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D3368BF5FE19478432F6989E581751" ma:contentTypeVersion="6" ma:contentTypeDescription="Create a new document." ma:contentTypeScope="" ma:versionID="749c3e3c9d038d866bad0a70cdaf9196">
  <xsd:schema xmlns:xsd="http://www.w3.org/2001/XMLSchema" xmlns:xs="http://www.w3.org/2001/XMLSchema" xmlns:p="http://schemas.microsoft.com/office/2006/metadata/properties" xmlns:ns2="eb340689-12b5-4d7c-b2a1-792cb3d5c95f" xmlns:ns3="bc560a65-3de0-4f41-bc39-afd733a42d7f" targetNamespace="http://schemas.microsoft.com/office/2006/metadata/properties" ma:root="true" ma:fieldsID="63782647fd8a1546c97e4e760a054563" ns2:_="" ns3:_="">
    <xsd:import namespace="eb340689-12b5-4d7c-b2a1-792cb3d5c95f"/>
    <xsd:import namespace="bc560a65-3de0-4f41-bc39-afd733a42d7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340689-12b5-4d7c-b2a1-792cb3d5c9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560a65-3de0-4f41-bc39-afd733a42d7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c560a65-3de0-4f41-bc39-afd733a42d7f">
      <UserInfo>
        <DisplayName>Carolyn Scott</DisplayName>
        <AccountId>24</AccountId>
        <AccountType/>
      </UserInfo>
    </SharedWithUsers>
  </documentManagement>
</p:properties>
</file>

<file path=customXml/itemProps1.xml><?xml version="1.0" encoding="utf-8"?>
<ds:datastoreItem xmlns:ds="http://schemas.openxmlformats.org/officeDocument/2006/customXml" ds:itemID="{D4873D0F-D994-41BC-ACA9-E5C125361231}">
  <ds:schemaRefs>
    <ds:schemaRef ds:uri="http://schemas.microsoft.com/sharepoint/v3/contenttype/forms"/>
  </ds:schemaRefs>
</ds:datastoreItem>
</file>

<file path=customXml/itemProps2.xml><?xml version="1.0" encoding="utf-8"?>
<ds:datastoreItem xmlns:ds="http://schemas.openxmlformats.org/officeDocument/2006/customXml" ds:itemID="{4490D7FC-707C-45B5-B266-3C75A9E16DBA}">
  <ds:schemaRefs>
    <ds:schemaRef ds:uri="bc560a65-3de0-4f41-bc39-afd733a42d7f"/>
    <ds:schemaRef ds:uri="eb340689-12b5-4d7c-b2a1-792cb3d5c9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0B56168-B928-44E8-851B-21EEF54135B0}">
  <ds:schemaRefs>
    <ds:schemaRef ds:uri="bc560a65-3de0-4f41-bc39-afd733a42d7f"/>
    <ds:schemaRef ds:uri="http://schemas.microsoft.com/office/2006/documentManagement/types"/>
    <ds:schemaRef ds:uri="http://purl.org/dc/dcmitype/"/>
    <ds:schemaRef ds:uri="http://schemas.openxmlformats.org/package/2006/metadata/core-properties"/>
    <ds:schemaRef ds:uri="http://purl.org/dc/elements/1.1/"/>
    <ds:schemaRef ds:uri="eb340689-12b5-4d7c-b2a1-792cb3d5c95f"/>
    <ds:schemaRef ds:uri="http://schemas.microsoft.com/office/2006/metadata/properties"/>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6543</Words>
  <Application>Microsoft Office PowerPoint</Application>
  <PresentationFormat>Widescreen</PresentationFormat>
  <Paragraphs>602</Paragraphs>
  <Slides>46</Slides>
  <Notes>46</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46</vt:i4>
      </vt:variant>
    </vt:vector>
  </HeadingPairs>
  <TitlesOfParts>
    <vt:vector size="58" baseType="lpstr">
      <vt:lpstr>Arial</vt:lpstr>
      <vt:lpstr>Calibri</vt:lpstr>
      <vt:lpstr>Courier New</vt:lpstr>
      <vt:lpstr>Quattrocento Sans</vt:lpstr>
      <vt:lpstr>Segoe UI</vt:lpstr>
      <vt:lpstr>Segoe UI Black</vt:lpstr>
      <vt:lpstr>Segoe UI Light</vt:lpstr>
      <vt:lpstr>Times New Roman</vt:lpstr>
      <vt:lpstr>Wingdings</vt:lpstr>
      <vt:lpstr>Title Slides</vt:lpstr>
      <vt:lpstr>Content Slides</vt:lpstr>
      <vt:lpstr>1_Title Slides</vt:lpstr>
      <vt:lpstr>Assessment Update Webcast</vt:lpstr>
      <vt:lpstr>Land Acknowledgment</vt:lpstr>
      <vt:lpstr>Let us recognize historical and ongoing injustice and hate targeted toward race, culture, religion, gender and gender identity, sexual orientation, disability, and nationality. </vt:lpstr>
      <vt:lpstr>Today’s Topics</vt:lpstr>
      <vt:lpstr>WaKIDS</vt:lpstr>
      <vt:lpstr>Select Assessments</vt:lpstr>
      <vt:lpstr>ELP Assessment Update</vt:lpstr>
      <vt:lpstr>Alternate ACCESS Speaking Domain</vt:lpstr>
      <vt:lpstr>Test Window Closing </vt:lpstr>
      <vt:lpstr>Data Validation</vt:lpstr>
      <vt:lpstr>Results</vt:lpstr>
      <vt:lpstr>Lunch with Leslie</vt:lpstr>
      <vt:lpstr>Survey</vt:lpstr>
      <vt:lpstr>WA-AIM</vt:lpstr>
      <vt:lpstr>New WA-AIM Coordinator </vt:lpstr>
      <vt:lpstr>Assessment Development</vt:lpstr>
      <vt:lpstr>Tips to Increase G11 WCAS participation</vt:lpstr>
      <vt:lpstr>New Resource Videos Posted</vt:lpstr>
      <vt:lpstr>Length of Tests</vt:lpstr>
      <vt:lpstr>Math Practice PT: Highly Recommended</vt:lpstr>
      <vt:lpstr>Prepare with Purpose!</vt:lpstr>
      <vt:lpstr>Preparing for Tests </vt:lpstr>
      <vt:lpstr>Avoid over-testing</vt:lpstr>
      <vt:lpstr>#1 Request About SRS</vt:lpstr>
      <vt:lpstr>#1 Request About SRS: Response</vt:lpstr>
      <vt:lpstr>#1 Request About SRS: Bottom Line</vt:lpstr>
      <vt:lpstr>Helpful Improvements from Cambium</vt:lpstr>
      <vt:lpstr>SRS Introductory Guide</vt:lpstr>
      <vt:lpstr>Troubleshooting Student Groups #1</vt:lpstr>
      <vt:lpstr>Troubleshooting Student Groups #1</vt:lpstr>
      <vt:lpstr>Troubleshooting Student Groups #2</vt:lpstr>
      <vt:lpstr>SRS Training Videos</vt:lpstr>
      <vt:lpstr>Prevent FERPA Violations</vt:lpstr>
      <vt:lpstr>Problem Scenario</vt:lpstr>
      <vt:lpstr>Target Reports</vt:lpstr>
      <vt:lpstr>Quick way to know if a student has tested</vt:lpstr>
      <vt:lpstr>Another quick way to know…</vt:lpstr>
      <vt:lpstr>Data</vt:lpstr>
      <vt:lpstr>Pre-ID Reminders</vt:lpstr>
      <vt:lpstr>Testing Progress Dashboard and SRS</vt:lpstr>
      <vt:lpstr>Assessment Operations</vt:lpstr>
      <vt:lpstr>March Important Dates and Tasks</vt:lpstr>
      <vt:lpstr>April Important Dates And Tasks</vt:lpstr>
      <vt:lpstr>WCAP Contacts</vt:lpstr>
      <vt:lpstr>Connect with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Update Webcast</dc:title>
  <dc:creator>Cybil Wilson</dc:creator>
  <cp:lastModifiedBy>Jenna Sheets</cp:lastModifiedBy>
  <cp:revision>2</cp:revision>
  <cp:lastPrinted>2024-03-20T22:05:27Z</cp:lastPrinted>
  <dcterms:created xsi:type="dcterms:W3CDTF">2021-06-08T16:54:25Z</dcterms:created>
  <dcterms:modified xsi:type="dcterms:W3CDTF">2024-03-22T21:01:26Z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0x0101003FD3368BF5FE19478432F6989E581751</vt:lpwstr>
  </property>
  <property fmtid="{D5CDD505-2E9C-101B-9397-08002B2CF9AE}" pid="3" name="MediaServiceImageTags">
    <vt:lpwstr/>
  </property>
</Properties>
</file>