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25" r:id="rId6"/>
  </p:sldMasterIdLst>
  <p:notesMasterIdLst>
    <p:notesMasterId r:id="rId48"/>
  </p:notesMasterIdLst>
  <p:sldIdLst>
    <p:sldId id="257" r:id="rId7"/>
    <p:sldId id="258" r:id="rId8"/>
    <p:sldId id="281" r:id="rId9"/>
    <p:sldId id="1462" r:id="rId10"/>
    <p:sldId id="310" r:id="rId11"/>
    <p:sldId id="1568" r:id="rId12"/>
    <p:sldId id="1560" r:id="rId13"/>
    <p:sldId id="1561" r:id="rId14"/>
    <p:sldId id="1386" r:id="rId15"/>
    <p:sldId id="256" r:id="rId16"/>
    <p:sldId id="1589" r:id="rId17"/>
    <p:sldId id="1590" r:id="rId18"/>
    <p:sldId id="1591" r:id="rId19"/>
    <p:sldId id="259" r:id="rId20"/>
    <p:sldId id="261" r:id="rId21"/>
    <p:sldId id="260" r:id="rId22"/>
    <p:sldId id="1531" r:id="rId23"/>
    <p:sldId id="1547" r:id="rId24"/>
    <p:sldId id="1463" r:id="rId25"/>
    <p:sldId id="1464" r:id="rId26"/>
    <p:sldId id="1539" r:id="rId27"/>
    <p:sldId id="1540" r:id="rId28"/>
    <p:sldId id="1541" r:id="rId29"/>
    <p:sldId id="1533" r:id="rId30"/>
    <p:sldId id="1534" r:id="rId31"/>
    <p:sldId id="1538" r:id="rId32"/>
    <p:sldId id="1468" r:id="rId33"/>
    <p:sldId id="1530" r:id="rId34"/>
    <p:sldId id="1537" r:id="rId35"/>
    <p:sldId id="1548" r:id="rId36"/>
    <p:sldId id="1549" r:id="rId37"/>
    <p:sldId id="1588" r:id="rId38"/>
    <p:sldId id="262" r:id="rId39"/>
    <p:sldId id="1544" r:id="rId40"/>
    <p:sldId id="1396" r:id="rId41"/>
    <p:sldId id="1414" r:id="rId42"/>
    <p:sldId id="1545" r:id="rId43"/>
    <p:sldId id="1546" r:id="rId44"/>
    <p:sldId id="1382" r:id="rId45"/>
    <p:sldId id="1532" r:id="rId46"/>
    <p:sldId id="2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244A41-0DF6-4EAA-3B47-F3344A78E2EF}" name="Kara Todd" initials="KT" userId="S::kara.todd@k12.wa.us::7733c5f3-cac4-4860-bb49-ef9b8685960e" providerId="AD"/>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66616-5590-4582-9630-04B2084F0164}" v="149" dt="2024-01-18T20:54:31.536"/>
    <p1510:client id="{77862700-201B-4F48-93E9-B3C321B49983}" v="136" vWet="138" dt="2024-01-17T22:27:24.654"/>
    <p1510:client id="{A43801FA-DBD4-41CC-85DC-B4359BCBEC23}" v="425" dt="2024-01-18T20:45:52.10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43"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76671-3995-4D4A-85E7-835000389289}"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6357DEFC-4BD6-47C7-82B6-592B6D4C7D5A}">
      <dgm:prSet/>
      <dgm:spPr>
        <a:solidFill>
          <a:schemeClr val="bg1"/>
        </a:solidFill>
      </dgm:spPr>
      <dgm:t>
        <a:bodyPr/>
        <a:lstStyle/>
        <a:p>
          <a:pPr>
            <a:lnSpc>
              <a:spcPct val="100000"/>
            </a:lnSpc>
          </a:pPr>
          <a:r>
            <a:rPr lang="en-US"/>
            <a:t>The window </a:t>
          </a:r>
          <a:r>
            <a:rPr lang="en-US">
              <a:latin typeface="Segoe UI"/>
              <a:cs typeface="Segoe UI"/>
            </a:rPr>
            <a:t>for identifying a paper tester in TIDE </a:t>
          </a:r>
          <a:r>
            <a:rPr lang="en-US"/>
            <a:t>for the spring </a:t>
          </a:r>
          <a:r>
            <a:rPr lang="en-US">
              <a:latin typeface="Calibri Light" panose="020F0302020204030204"/>
            </a:rPr>
            <a:t>2024</a:t>
          </a:r>
          <a:r>
            <a:rPr lang="en-US"/>
            <a:t> administration ends on </a:t>
          </a:r>
          <a:r>
            <a:rPr lang="en-US">
              <a:solidFill>
                <a:srgbClr val="FF0000"/>
              </a:solidFill>
            </a:rPr>
            <a:t>January 30, 2024</a:t>
          </a:r>
          <a:r>
            <a:rPr lang="en-US"/>
            <a:t>.</a:t>
          </a:r>
        </a:p>
      </dgm:t>
    </dgm:pt>
    <dgm:pt modelId="{4BF1C401-1C50-4BAF-B45F-29B089F4A4B8}" type="parTrans" cxnId="{4A412FFC-5894-4393-BA00-3631863F8F77}">
      <dgm:prSet/>
      <dgm:spPr/>
      <dgm:t>
        <a:bodyPr/>
        <a:lstStyle/>
        <a:p>
          <a:endParaRPr lang="en-US"/>
        </a:p>
      </dgm:t>
    </dgm:pt>
    <dgm:pt modelId="{5AA9114A-47D6-4EF2-8A4D-12A9A496B43D}" type="sibTrans" cxnId="{4A412FFC-5894-4393-BA00-3631863F8F77}">
      <dgm:prSet/>
      <dgm:spPr/>
      <dgm:t>
        <a:bodyPr/>
        <a:lstStyle/>
        <a:p>
          <a:endParaRPr lang="en-US"/>
        </a:p>
      </dgm:t>
    </dgm:pt>
    <dgm:pt modelId="{B3061545-7B24-48F4-BE33-DDAE16906037}">
      <dgm:prSet/>
      <dgm:spPr>
        <a:solidFill>
          <a:schemeClr val="bg1"/>
        </a:solidFill>
      </dgm:spPr>
      <dgm:t>
        <a:bodyPr/>
        <a:lstStyle/>
        <a:p>
          <a:pPr>
            <a:lnSpc>
              <a:spcPct val="100000"/>
            </a:lnSpc>
          </a:pPr>
          <a:r>
            <a:rPr lang="en-US"/>
            <a:t>Paper test kits needed after that date will be ordered through the additional order window.</a:t>
          </a:r>
        </a:p>
      </dgm:t>
    </dgm:pt>
    <dgm:pt modelId="{28E08FCC-18DD-43FE-A4A8-B7C50371AE81}" type="parTrans" cxnId="{3B369E57-7AD5-4307-A243-FDC7FDC829E0}">
      <dgm:prSet/>
      <dgm:spPr/>
      <dgm:t>
        <a:bodyPr/>
        <a:lstStyle/>
        <a:p>
          <a:endParaRPr lang="en-US"/>
        </a:p>
      </dgm:t>
    </dgm:pt>
    <dgm:pt modelId="{AAACFDE0-E9F9-4C97-9B66-F030EFDD518C}" type="sibTrans" cxnId="{3B369E57-7AD5-4307-A243-FDC7FDC829E0}">
      <dgm:prSet/>
      <dgm:spPr/>
      <dgm:t>
        <a:bodyPr/>
        <a:lstStyle/>
        <a:p>
          <a:endParaRPr lang="en-US"/>
        </a:p>
      </dgm:t>
    </dgm:pt>
    <dgm:pt modelId="{2DD8F30D-0E5D-476F-ABC2-41A5FE4D6015}">
      <dgm:prSet/>
      <dgm:spPr/>
      <dgm:t>
        <a:bodyPr/>
        <a:lstStyle/>
        <a:p>
          <a:pPr>
            <a:lnSpc>
              <a:spcPct val="100000"/>
            </a:lnSpc>
          </a:pPr>
          <a:r>
            <a:rPr lang="en-US">
              <a:latin typeface="Segoe UI" panose="020B0502040204020203" pitchFamily="34" charset="0"/>
              <a:cs typeface="Segoe UI" panose="020B0502040204020203" pitchFamily="34" charset="0"/>
            </a:rPr>
            <a:t>Additional order window runs March 26 through May 3, 2024. </a:t>
          </a:r>
          <a:endParaRPr lang="en-US"/>
        </a:p>
      </dgm:t>
    </dgm:pt>
    <dgm:pt modelId="{3CA415CC-F021-4C47-85A1-74CA772D844C}" type="parTrans" cxnId="{47E86D63-689C-403F-AC0A-C2D351609751}">
      <dgm:prSet/>
      <dgm:spPr/>
      <dgm:t>
        <a:bodyPr/>
        <a:lstStyle/>
        <a:p>
          <a:endParaRPr lang="en-US"/>
        </a:p>
      </dgm:t>
    </dgm:pt>
    <dgm:pt modelId="{5118CD89-5417-473D-B5CE-D87FAD79A701}" type="sibTrans" cxnId="{47E86D63-689C-403F-AC0A-C2D351609751}">
      <dgm:prSet/>
      <dgm:spPr/>
      <dgm:t>
        <a:bodyPr/>
        <a:lstStyle/>
        <a:p>
          <a:endParaRPr lang="en-US"/>
        </a:p>
      </dgm:t>
    </dgm:pt>
    <dgm:pt modelId="{4000BBF8-ECB0-41F5-AADC-6B421015C9E6}" type="pres">
      <dgm:prSet presAssocID="{D1876671-3995-4D4A-85E7-835000389289}" presName="root" presStyleCnt="0">
        <dgm:presLayoutVars>
          <dgm:dir/>
          <dgm:resizeHandles val="exact"/>
        </dgm:presLayoutVars>
      </dgm:prSet>
      <dgm:spPr/>
    </dgm:pt>
    <dgm:pt modelId="{3E764D34-477B-446E-93A1-3CA7A9F1EFAC}" type="pres">
      <dgm:prSet presAssocID="{6357DEFC-4BD6-47C7-82B6-592B6D4C7D5A}" presName="compNode" presStyleCnt="0"/>
      <dgm:spPr/>
    </dgm:pt>
    <dgm:pt modelId="{B41291CE-4F04-4111-A43E-55CE27531854}" type="pres">
      <dgm:prSet presAssocID="{6357DEFC-4BD6-47C7-82B6-592B6D4C7D5A}" presName="bgRect" presStyleLbl="bgShp" presStyleIdx="0" presStyleCnt="3"/>
      <dgm:spPr>
        <a:solidFill>
          <a:schemeClr val="bg1"/>
        </a:solidFill>
      </dgm:spPr>
    </dgm:pt>
    <dgm:pt modelId="{7CF18F00-221D-4C20-8B56-470C77377413}" type="pres">
      <dgm:prSet presAssocID="{6357DEFC-4BD6-47C7-82B6-592B6D4C7D5A}"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ip Calendar"/>
        </a:ext>
      </dgm:extLst>
    </dgm:pt>
    <dgm:pt modelId="{9EA9C6BA-4879-4F20-B253-1AB336DA474A}" type="pres">
      <dgm:prSet presAssocID="{6357DEFC-4BD6-47C7-82B6-592B6D4C7D5A}" presName="spaceRect" presStyleCnt="0"/>
      <dgm:spPr/>
    </dgm:pt>
    <dgm:pt modelId="{C1B80D54-85AB-4B2F-9A36-2218FFE556E9}" type="pres">
      <dgm:prSet presAssocID="{6357DEFC-4BD6-47C7-82B6-592B6D4C7D5A}" presName="parTx" presStyleLbl="revTx" presStyleIdx="0" presStyleCnt="3" custLinFactY="-100000" custLinFactNeighborX="-14029" custLinFactNeighborY="-128872">
        <dgm:presLayoutVars>
          <dgm:chMax val="0"/>
          <dgm:chPref val="0"/>
        </dgm:presLayoutVars>
      </dgm:prSet>
      <dgm:spPr/>
    </dgm:pt>
    <dgm:pt modelId="{02C8A017-AE00-436F-8077-B07F3DB107C9}" type="pres">
      <dgm:prSet presAssocID="{5AA9114A-47D6-4EF2-8A4D-12A9A496B43D}" presName="sibTrans" presStyleCnt="0"/>
      <dgm:spPr/>
    </dgm:pt>
    <dgm:pt modelId="{3885095B-7381-48E2-8739-94DF8B591F3F}" type="pres">
      <dgm:prSet presAssocID="{B3061545-7B24-48F4-BE33-DDAE16906037}" presName="compNode" presStyleCnt="0"/>
      <dgm:spPr/>
    </dgm:pt>
    <dgm:pt modelId="{3E38E440-3FE7-4B76-A455-B55873A610F0}" type="pres">
      <dgm:prSet presAssocID="{B3061545-7B24-48F4-BE33-DDAE16906037}" presName="bgRect" presStyleLbl="bgShp" presStyleIdx="1" presStyleCnt="3"/>
      <dgm:spPr>
        <a:solidFill>
          <a:schemeClr val="bg1"/>
        </a:solidFill>
      </dgm:spPr>
    </dgm:pt>
    <dgm:pt modelId="{47827A2D-55BC-4316-A05C-9C8E64BB55B8}" type="pres">
      <dgm:prSet presAssocID="{B3061545-7B24-48F4-BE33-DDAE169060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ncil outline"/>
        </a:ext>
      </dgm:extLst>
    </dgm:pt>
    <dgm:pt modelId="{12DBFCE4-C4E0-444B-96A2-75B521602651}" type="pres">
      <dgm:prSet presAssocID="{B3061545-7B24-48F4-BE33-DDAE16906037}" presName="spaceRect" presStyleCnt="0"/>
      <dgm:spPr/>
    </dgm:pt>
    <dgm:pt modelId="{F57D39E1-1DBA-4C69-8B29-5036489D1288}" type="pres">
      <dgm:prSet presAssocID="{B3061545-7B24-48F4-BE33-DDAE16906037}" presName="parTx" presStyleLbl="revTx" presStyleIdx="1" presStyleCnt="3">
        <dgm:presLayoutVars>
          <dgm:chMax val="0"/>
          <dgm:chPref val="0"/>
        </dgm:presLayoutVars>
      </dgm:prSet>
      <dgm:spPr/>
    </dgm:pt>
    <dgm:pt modelId="{64760525-6531-49DF-BC5D-247297120155}" type="pres">
      <dgm:prSet presAssocID="{AAACFDE0-E9F9-4C97-9B66-F030EFDD518C}" presName="sibTrans" presStyleCnt="0"/>
      <dgm:spPr/>
    </dgm:pt>
    <dgm:pt modelId="{FD199C64-97E6-4F29-B215-C0D863452A8A}" type="pres">
      <dgm:prSet presAssocID="{2DD8F30D-0E5D-476F-ABC2-41A5FE4D6015}" presName="compNode" presStyleCnt="0"/>
      <dgm:spPr/>
    </dgm:pt>
    <dgm:pt modelId="{1BE71162-BA33-43DA-AF65-1E841A89067A}" type="pres">
      <dgm:prSet presAssocID="{2DD8F30D-0E5D-476F-ABC2-41A5FE4D6015}" presName="bgRect" presStyleLbl="bgShp" presStyleIdx="2" presStyleCnt="3"/>
      <dgm:spPr>
        <a:solidFill>
          <a:schemeClr val="bg1"/>
        </a:solidFill>
      </dgm:spPr>
    </dgm:pt>
    <dgm:pt modelId="{69AF04FF-242F-4B68-B48F-861DC8F6CDCD}" type="pres">
      <dgm:prSet presAssocID="{2DD8F30D-0E5D-476F-ABC2-41A5FE4D60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ox trolley with solid fill"/>
        </a:ext>
      </dgm:extLst>
    </dgm:pt>
    <dgm:pt modelId="{5E62E085-269C-41A0-82D4-A57BE605D2C6}" type="pres">
      <dgm:prSet presAssocID="{2DD8F30D-0E5D-476F-ABC2-41A5FE4D6015}" presName="spaceRect" presStyleCnt="0"/>
      <dgm:spPr/>
    </dgm:pt>
    <dgm:pt modelId="{BCE12E86-CA78-437E-B8BF-7AED28ABA4F0}" type="pres">
      <dgm:prSet presAssocID="{2DD8F30D-0E5D-476F-ABC2-41A5FE4D6015}" presName="parTx" presStyleLbl="revTx" presStyleIdx="2" presStyleCnt="3">
        <dgm:presLayoutVars>
          <dgm:chMax val="0"/>
          <dgm:chPref val="0"/>
        </dgm:presLayoutVars>
      </dgm:prSet>
      <dgm:spPr/>
    </dgm:pt>
  </dgm:ptLst>
  <dgm:cxnLst>
    <dgm:cxn modelId="{0998C60A-95B0-42B3-8C30-EAE947F249CC}" type="presOf" srcId="{2DD8F30D-0E5D-476F-ABC2-41A5FE4D6015}" destId="{BCE12E86-CA78-437E-B8BF-7AED28ABA4F0}" srcOrd="0" destOrd="0" presId="urn:microsoft.com/office/officeart/2018/2/layout/IconVerticalSolidList"/>
    <dgm:cxn modelId="{F50B2710-DEC1-4D5E-A1F5-DDB9711E259A}" type="presOf" srcId="{B3061545-7B24-48F4-BE33-DDAE16906037}" destId="{F57D39E1-1DBA-4C69-8B29-5036489D1288}" srcOrd="0" destOrd="0" presId="urn:microsoft.com/office/officeart/2018/2/layout/IconVerticalSolidList"/>
    <dgm:cxn modelId="{47E86D63-689C-403F-AC0A-C2D351609751}" srcId="{D1876671-3995-4D4A-85E7-835000389289}" destId="{2DD8F30D-0E5D-476F-ABC2-41A5FE4D6015}" srcOrd="2" destOrd="0" parTransId="{3CA415CC-F021-4C47-85A1-74CA772D844C}" sibTransId="{5118CD89-5417-473D-B5CE-D87FAD79A701}"/>
    <dgm:cxn modelId="{3B369E57-7AD5-4307-A243-FDC7FDC829E0}" srcId="{D1876671-3995-4D4A-85E7-835000389289}" destId="{B3061545-7B24-48F4-BE33-DDAE16906037}" srcOrd="1" destOrd="0" parTransId="{28E08FCC-18DD-43FE-A4A8-B7C50371AE81}" sibTransId="{AAACFDE0-E9F9-4C97-9B66-F030EFDD518C}"/>
    <dgm:cxn modelId="{1CA5E2A2-084C-4014-8528-77DEFAEEA54F}" type="presOf" srcId="{D1876671-3995-4D4A-85E7-835000389289}" destId="{4000BBF8-ECB0-41F5-AADC-6B421015C9E6}" srcOrd="0" destOrd="0" presId="urn:microsoft.com/office/officeart/2018/2/layout/IconVerticalSolidList"/>
    <dgm:cxn modelId="{BDE4D1CE-C5E3-4E58-A0A5-05AC1BC8F736}" type="presOf" srcId="{6357DEFC-4BD6-47C7-82B6-592B6D4C7D5A}" destId="{C1B80D54-85AB-4B2F-9A36-2218FFE556E9}" srcOrd="0" destOrd="0" presId="urn:microsoft.com/office/officeart/2018/2/layout/IconVerticalSolidList"/>
    <dgm:cxn modelId="{4A412FFC-5894-4393-BA00-3631863F8F77}" srcId="{D1876671-3995-4D4A-85E7-835000389289}" destId="{6357DEFC-4BD6-47C7-82B6-592B6D4C7D5A}" srcOrd="0" destOrd="0" parTransId="{4BF1C401-1C50-4BAF-B45F-29B089F4A4B8}" sibTransId="{5AA9114A-47D6-4EF2-8A4D-12A9A496B43D}"/>
    <dgm:cxn modelId="{6557528E-4762-4B19-8073-84A8974D35AE}" type="presParOf" srcId="{4000BBF8-ECB0-41F5-AADC-6B421015C9E6}" destId="{3E764D34-477B-446E-93A1-3CA7A9F1EFAC}" srcOrd="0" destOrd="0" presId="urn:microsoft.com/office/officeart/2018/2/layout/IconVerticalSolidList"/>
    <dgm:cxn modelId="{9159FD30-202F-405A-A28F-13837C4CD610}" type="presParOf" srcId="{3E764D34-477B-446E-93A1-3CA7A9F1EFAC}" destId="{B41291CE-4F04-4111-A43E-55CE27531854}" srcOrd="0" destOrd="0" presId="urn:microsoft.com/office/officeart/2018/2/layout/IconVerticalSolidList"/>
    <dgm:cxn modelId="{A0B532E1-35E9-4EF2-8F3F-CA170DFE0024}" type="presParOf" srcId="{3E764D34-477B-446E-93A1-3CA7A9F1EFAC}" destId="{7CF18F00-221D-4C20-8B56-470C77377413}" srcOrd="1" destOrd="0" presId="urn:microsoft.com/office/officeart/2018/2/layout/IconVerticalSolidList"/>
    <dgm:cxn modelId="{DF4C2CE0-F98E-472D-8E75-CB012412D37F}" type="presParOf" srcId="{3E764D34-477B-446E-93A1-3CA7A9F1EFAC}" destId="{9EA9C6BA-4879-4F20-B253-1AB336DA474A}" srcOrd="2" destOrd="0" presId="urn:microsoft.com/office/officeart/2018/2/layout/IconVerticalSolidList"/>
    <dgm:cxn modelId="{2EA70502-A964-4AE9-845F-7C806A19974E}" type="presParOf" srcId="{3E764D34-477B-446E-93A1-3CA7A9F1EFAC}" destId="{C1B80D54-85AB-4B2F-9A36-2218FFE556E9}" srcOrd="3" destOrd="0" presId="urn:microsoft.com/office/officeart/2018/2/layout/IconVerticalSolidList"/>
    <dgm:cxn modelId="{2F27ACAC-BA23-47FB-86BF-E6DADB481044}" type="presParOf" srcId="{4000BBF8-ECB0-41F5-AADC-6B421015C9E6}" destId="{02C8A017-AE00-436F-8077-B07F3DB107C9}" srcOrd="1" destOrd="0" presId="urn:microsoft.com/office/officeart/2018/2/layout/IconVerticalSolidList"/>
    <dgm:cxn modelId="{0E4153A3-9872-4267-81C5-12A4B1AD5470}" type="presParOf" srcId="{4000BBF8-ECB0-41F5-AADC-6B421015C9E6}" destId="{3885095B-7381-48E2-8739-94DF8B591F3F}" srcOrd="2" destOrd="0" presId="urn:microsoft.com/office/officeart/2018/2/layout/IconVerticalSolidList"/>
    <dgm:cxn modelId="{117C8211-C93C-4E83-9D7A-39C6BA55731B}" type="presParOf" srcId="{3885095B-7381-48E2-8739-94DF8B591F3F}" destId="{3E38E440-3FE7-4B76-A455-B55873A610F0}" srcOrd="0" destOrd="0" presId="urn:microsoft.com/office/officeart/2018/2/layout/IconVerticalSolidList"/>
    <dgm:cxn modelId="{2BD79542-C248-424E-97F6-2B373F6E174D}" type="presParOf" srcId="{3885095B-7381-48E2-8739-94DF8B591F3F}" destId="{47827A2D-55BC-4316-A05C-9C8E64BB55B8}" srcOrd="1" destOrd="0" presId="urn:microsoft.com/office/officeart/2018/2/layout/IconVerticalSolidList"/>
    <dgm:cxn modelId="{0AC7714E-BD04-4D65-BCF1-3DF5848ADAE3}" type="presParOf" srcId="{3885095B-7381-48E2-8739-94DF8B591F3F}" destId="{12DBFCE4-C4E0-444B-96A2-75B521602651}" srcOrd="2" destOrd="0" presId="urn:microsoft.com/office/officeart/2018/2/layout/IconVerticalSolidList"/>
    <dgm:cxn modelId="{DA47F053-284F-4587-9927-40466256F165}" type="presParOf" srcId="{3885095B-7381-48E2-8739-94DF8B591F3F}" destId="{F57D39E1-1DBA-4C69-8B29-5036489D1288}" srcOrd="3" destOrd="0" presId="urn:microsoft.com/office/officeart/2018/2/layout/IconVerticalSolidList"/>
    <dgm:cxn modelId="{2792D2D6-3109-4411-BF0D-24C27187DA6C}" type="presParOf" srcId="{4000BBF8-ECB0-41F5-AADC-6B421015C9E6}" destId="{64760525-6531-49DF-BC5D-247297120155}" srcOrd="3" destOrd="0" presId="urn:microsoft.com/office/officeart/2018/2/layout/IconVerticalSolidList"/>
    <dgm:cxn modelId="{F1EDF719-44DE-4BB4-BD38-4C5A07CCC73E}" type="presParOf" srcId="{4000BBF8-ECB0-41F5-AADC-6B421015C9E6}" destId="{FD199C64-97E6-4F29-B215-C0D863452A8A}" srcOrd="4" destOrd="0" presId="urn:microsoft.com/office/officeart/2018/2/layout/IconVerticalSolidList"/>
    <dgm:cxn modelId="{4DFC0B68-D4C8-4FAE-B728-84C17142600A}" type="presParOf" srcId="{FD199C64-97E6-4F29-B215-C0D863452A8A}" destId="{1BE71162-BA33-43DA-AF65-1E841A89067A}" srcOrd="0" destOrd="0" presId="urn:microsoft.com/office/officeart/2018/2/layout/IconVerticalSolidList"/>
    <dgm:cxn modelId="{0059C9EA-DF22-453E-B509-B3446863EA9C}" type="presParOf" srcId="{FD199C64-97E6-4F29-B215-C0D863452A8A}" destId="{69AF04FF-242F-4B68-B48F-861DC8F6CDCD}" srcOrd="1" destOrd="0" presId="urn:microsoft.com/office/officeart/2018/2/layout/IconVerticalSolidList"/>
    <dgm:cxn modelId="{702B9EB6-7F3C-42A8-ABB8-C9034E8C0A65}" type="presParOf" srcId="{FD199C64-97E6-4F29-B215-C0D863452A8A}" destId="{5E62E085-269C-41A0-82D4-A57BE605D2C6}" srcOrd="2" destOrd="0" presId="urn:microsoft.com/office/officeart/2018/2/layout/IconVerticalSolidList"/>
    <dgm:cxn modelId="{599617F1-1252-4A6B-AEE3-8DBFB381D156}" type="presParOf" srcId="{FD199C64-97E6-4F29-B215-C0D863452A8A}" destId="{BCE12E86-CA78-437E-B8BF-7AED28ABA4F0}"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291CE-4F04-4111-A43E-55CE27531854}">
      <dsp:nvSpPr>
        <dsp:cNvPr id="0" name=""/>
        <dsp:cNvSpPr/>
      </dsp:nvSpPr>
      <dsp:spPr>
        <a:xfrm>
          <a:off x="0" y="519"/>
          <a:ext cx="10515600" cy="121566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CF18F00-221D-4C20-8B56-470C77377413}">
      <dsp:nvSpPr>
        <dsp:cNvPr id="0" name=""/>
        <dsp:cNvSpPr/>
      </dsp:nvSpPr>
      <dsp:spPr>
        <a:xfrm>
          <a:off x="367738" y="274043"/>
          <a:ext cx="668614" cy="66861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80D54-85AB-4B2F-9A36-2218FFE556E9}">
      <dsp:nvSpPr>
        <dsp:cNvPr id="0" name=""/>
        <dsp:cNvSpPr/>
      </dsp:nvSpPr>
      <dsp:spPr>
        <a:xfrm>
          <a:off x="125837" y="0"/>
          <a:ext cx="9111508" cy="1215663"/>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a:t>The window </a:t>
          </a:r>
          <a:r>
            <a:rPr lang="en-US" sz="2500" kern="1200">
              <a:latin typeface="Segoe UI"/>
              <a:cs typeface="Segoe UI"/>
            </a:rPr>
            <a:t>for identifying a paper tester in TIDE </a:t>
          </a:r>
          <a:r>
            <a:rPr lang="en-US" sz="2500" kern="1200"/>
            <a:t>for the spring </a:t>
          </a:r>
          <a:r>
            <a:rPr lang="en-US" sz="2500" kern="1200">
              <a:latin typeface="Calibri Light" panose="020F0302020204030204"/>
            </a:rPr>
            <a:t>2024</a:t>
          </a:r>
          <a:r>
            <a:rPr lang="en-US" sz="2500" kern="1200"/>
            <a:t> administration ends on </a:t>
          </a:r>
          <a:r>
            <a:rPr lang="en-US" sz="2500" kern="1200">
              <a:solidFill>
                <a:srgbClr val="FF0000"/>
              </a:solidFill>
            </a:rPr>
            <a:t>January 30, 2024</a:t>
          </a:r>
          <a:r>
            <a:rPr lang="en-US" sz="2500" kern="1200"/>
            <a:t>.</a:t>
          </a:r>
        </a:p>
      </dsp:txBody>
      <dsp:txXfrm>
        <a:off x="125837" y="0"/>
        <a:ext cx="9111508" cy="1215663"/>
      </dsp:txXfrm>
    </dsp:sp>
    <dsp:sp modelId="{3E38E440-3FE7-4B76-A455-B55873A610F0}">
      <dsp:nvSpPr>
        <dsp:cNvPr id="0" name=""/>
        <dsp:cNvSpPr/>
      </dsp:nvSpPr>
      <dsp:spPr>
        <a:xfrm>
          <a:off x="0" y="1520098"/>
          <a:ext cx="10515600" cy="121566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7827A2D-55BC-4316-A05C-9C8E64BB55B8}">
      <dsp:nvSpPr>
        <dsp:cNvPr id="0" name=""/>
        <dsp:cNvSpPr/>
      </dsp:nvSpPr>
      <dsp:spPr>
        <a:xfrm>
          <a:off x="367738" y="1793623"/>
          <a:ext cx="668614" cy="668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D39E1-1DBA-4C69-8B29-5036489D1288}">
      <dsp:nvSpPr>
        <dsp:cNvPr id="0" name=""/>
        <dsp:cNvSpPr/>
      </dsp:nvSpPr>
      <dsp:spPr>
        <a:xfrm>
          <a:off x="1404091" y="1520098"/>
          <a:ext cx="9111508" cy="1215663"/>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a:t>Paper test kits needed after that date will be ordered through the additional order window.</a:t>
          </a:r>
        </a:p>
      </dsp:txBody>
      <dsp:txXfrm>
        <a:off x="1404091" y="1520098"/>
        <a:ext cx="9111508" cy="1215663"/>
      </dsp:txXfrm>
    </dsp:sp>
    <dsp:sp modelId="{1BE71162-BA33-43DA-AF65-1E841A89067A}">
      <dsp:nvSpPr>
        <dsp:cNvPr id="0" name=""/>
        <dsp:cNvSpPr/>
      </dsp:nvSpPr>
      <dsp:spPr>
        <a:xfrm>
          <a:off x="0" y="3039678"/>
          <a:ext cx="10515600" cy="121566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9AF04FF-242F-4B68-B48F-861DC8F6CDCD}">
      <dsp:nvSpPr>
        <dsp:cNvPr id="0" name=""/>
        <dsp:cNvSpPr/>
      </dsp:nvSpPr>
      <dsp:spPr>
        <a:xfrm>
          <a:off x="367738" y="3313202"/>
          <a:ext cx="668614" cy="668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12E86-CA78-437E-B8BF-7AED28ABA4F0}">
      <dsp:nvSpPr>
        <dsp:cNvPr id="0" name=""/>
        <dsp:cNvSpPr/>
      </dsp:nvSpPr>
      <dsp:spPr>
        <a:xfrm>
          <a:off x="1404091" y="3039678"/>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a:latin typeface="Segoe UI" panose="020B0502040204020203" pitchFamily="34" charset="0"/>
              <a:cs typeface="Segoe UI" panose="020B0502040204020203" pitchFamily="34" charset="0"/>
            </a:rPr>
            <a:t>Additional order window runs March 26 through May 3, 2024. </a:t>
          </a:r>
          <a:endParaRPr lang="en-US" sz="2500" kern="1200"/>
        </a:p>
      </dsp:txBody>
      <dsp:txXfrm>
        <a:off x="1404091" y="3039678"/>
        <a:ext cx="9111508" cy="12156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k12.wa.us/student-success/testing/test-administration/monitoring-state-assessment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mailto:Assessment@k12.wa.u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a.portal.cambiumast.com/resources/ordering-contracted-and-uncontracted-braille-kit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support better tracking and resolution of issues or request, all test incidents that result in some kind of action on a student’s test must come through ARMS this year for WIDA assessments. </a:t>
            </a:r>
          </a:p>
          <a:p>
            <a:endParaRPr lang="en-US"/>
          </a:p>
          <a:p>
            <a:r>
              <a:rPr lang="en-US"/>
              <a:t>The only exception for this is the Manual Tier Override process for students with Listening or Reading domain exemptions. </a:t>
            </a:r>
          </a:p>
        </p:txBody>
      </p:sp>
      <p:sp>
        <p:nvSpPr>
          <p:cNvPr id="4" name="Slide Number Placeholder 3"/>
          <p:cNvSpPr>
            <a:spLocks noGrp="1"/>
          </p:cNvSpPr>
          <p:nvPr>
            <p:ph type="sldNum" sz="quarter" idx="5"/>
          </p:nvPr>
        </p:nvSpPr>
        <p:spPr/>
        <p:txBody>
          <a:bodyPr/>
          <a:lstStyle/>
          <a:p>
            <a:fld id="{727E59B0-7C5C-4326-BD42-DCDF8E679B86}" type="slidenum">
              <a:rPr lang="en-US" smtClean="0"/>
              <a:t>11</a:t>
            </a:fld>
            <a:endParaRPr lang="en-US"/>
          </a:p>
        </p:txBody>
      </p:sp>
    </p:spTree>
    <p:extLst>
      <p:ext uri="{BB962C8B-B14F-4D97-AF65-F5344CB8AC3E}">
        <p14:creationId xmlns:p14="http://schemas.microsoft.com/office/powerpoint/2010/main" val="298538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important dates to keep in mind as we get into testing. </a:t>
            </a:r>
          </a:p>
          <a:p>
            <a:r>
              <a:rPr lang="en-US"/>
              <a:t>Materials will be arriving on Friday or Monday this week. These are secure test materials and someone must be available to sign for them. </a:t>
            </a:r>
          </a:p>
          <a:p>
            <a:r>
              <a:rPr lang="en-US"/>
              <a:t>The Additional Materials ordering window opens on Friday and will close on March 22. Please consolidate your orders so that you are only ordering materials 2 or 3 times during the testing window. This will help streamline the approval process.</a:t>
            </a:r>
          </a:p>
        </p:txBody>
      </p:sp>
      <p:sp>
        <p:nvSpPr>
          <p:cNvPr id="4" name="Slide Number Placeholder 3"/>
          <p:cNvSpPr>
            <a:spLocks noGrp="1"/>
          </p:cNvSpPr>
          <p:nvPr>
            <p:ph type="sldNum" sz="quarter" idx="5"/>
          </p:nvPr>
        </p:nvSpPr>
        <p:spPr/>
        <p:txBody>
          <a:bodyPr/>
          <a:lstStyle/>
          <a:p>
            <a:fld id="{727E59B0-7C5C-4326-BD42-DCDF8E679B86}" type="slidenum">
              <a:rPr lang="en-US" smtClean="0"/>
              <a:t>12</a:t>
            </a:fld>
            <a:endParaRPr lang="en-US"/>
          </a:p>
        </p:txBody>
      </p:sp>
    </p:spTree>
    <p:extLst>
      <p:ext uri="{BB962C8B-B14F-4D97-AF65-F5344CB8AC3E}">
        <p14:creationId xmlns:p14="http://schemas.microsoft.com/office/powerpoint/2010/main" val="246920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ELPA21 large print and braille assessment should be mailed out by Monday or Tuesday next week. Districts must return signed NDAs before we can send ELPA21 materials.</a:t>
            </a:r>
          </a:p>
          <a:p>
            <a:r>
              <a:rPr lang="en-US"/>
              <a:t>WIDA Alternate ACCESS Braille Supplements will be mailed out by Monday or Tuesday next week. </a:t>
            </a:r>
          </a:p>
          <a:p>
            <a:r>
              <a:rPr lang="en-US"/>
              <a:t>If you need accommodated test versions students with visual impairments, please contact </a:t>
            </a:r>
            <a:r>
              <a:rPr lang="en-US">
                <a:hlinkClick r:id="rId3"/>
              </a:rPr>
              <a:t>ELPAssessments@k12.wa.us</a:t>
            </a:r>
            <a:r>
              <a:rPr lang="en-US"/>
              <a:t>. OSPI makes one order for Braille and Large Print materials. We will try to accommodate requests that come in, but our supply is very limited. </a:t>
            </a:r>
          </a:p>
          <a:p>
            <a:r>
              <a:rPr lang="en-US"/>
              <a:t>Orders for ELPA21 tests are typically submitted in the fall. Please set a calendar reminder for October to submit your 2025 requests to OSPI.</a:t>
            </a:r>
          </a:p>
          <a:p>
            <a:endParaRPr lang="en-US"/>
          </a:p>
        </p:txBody>
      </p:sp>
      <p:sp>
        <p:nvSpPr>
          <p:cNvPr id="4" name="Slide Number Placeholder 3"/>
          <p:cNvSpPr>
            <a:spLocks noGrp="1"/>
          </p:cNvSpPr>
          <p:nvPr>
            <p:ph type="sldNum" sz="quarter" idx="5"/>
          </p:nvPr>
        </p:nvSpPr>
        <p:spPr/>
        <p:txBody>
          <a:bodyPr/>
          <a:lstStyle/>
          <a:p>
            <a:fld id="{727E59B0-7C5C-4326-BD42-DCDF8E679B86}" type="slidenum">
              <a:rPr lang="en-US" smtClean="0"/>
              <a:t>14</a:t>
            </a:fld>
            <a:endParaRPr lang="en-US"/>
          </a:p>
        </p:txBody>
      </p:sp>
    </p:spTree>
    <p:extLst>
      <p:ext uri="{BB962C8B-B14F-4D97-AF65-F5344CB8AC3E}">
        <p14:creationId xmlns:p14="http://schemas.microsoft.com/office/powerpoint/2010/main" val="32671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a:t>Due to some unexpected issues, we anticipate that errors in materials shipments for some district. Please check your orders carefully both for all paper materials. </a:t>
            </a:r>
          </a:p>
          <a:p>
            <a:pPr lvl="1"/>
            <a:endParaRPr lang="en-US"/>
          </a:p>
          <a:p>
            <a:pPr lvl="1"/>
            <a:r>
              <a:rPr lang="en-US"/>
              <a:t>Please prioritize inventorying the WIDA Alternate materials you receive. These are easy to identify because they have a dog on the box. </a:t>
            </a:r>
          </a:p>
          <a:p>
            <a:pPr lvl="1"/>
            <a:r>
              <a:rPr lang="en-US"/>
              <a:t>If the materials you received do not match your need</a:t>
            </a:r>
          </a:p>
          <a:p>
            <a:pPr marL="1085850" lvl="2" indent="-171450">
              <a:buFont typeface="Arial" panose="020B0604020202020204" pitchFamily="34" charset="0"/>
              <a:buChar char="•"/>
            </a:pPr>
            <a:r>
              <a:rPr lang="en-US"/>
              <a:t>Return unused materials with no markings or labels with other materials when you complete testing</a:t>
            </a:r>
          </a:p>
          <a:p>
            <a:pPr marL="1085850" lvl="2" indent="-171450">
              <a:buFont typeface="Arial" panose="020B0604020202020204" pitchFamily="34" charset="0"/>
              <a:buChar char="•"/>
            </a:pPr>
            <a:r>
              <a:rPr lang="en-US"/>
              <a:t>Order materials you need through the Additional Materials process.</a:t>
            </a:r>
          </a:p>
          <a:p>
            <a:endParaRPr lang="en-US"/>
          </a:p>
        </p:txBody>
      </p:sp>
      <p:sp>
        <p:nvSpPr>
          <p:cNvPr id="4" name="Slide Number Placeholder 3"/>
          <p:cNvSpPr>
            <a:spLocks noGrp="1"/>
          </p:cNvSpPr>
          <p:nvPr>
            <p:ph type="sldNum" sz="quarter" idx="5"/>
          </p:nvPr>
        </p:nvSpPr>
        <p:spPr/>
        <p:txBody>
          <a:bodyPr/>
          <a:lstStyle/>
          <a:p>
            <a:fld id="{727E59B0-7C5C-4326-BD42-DCDF8E679B86}" type="slidenum">
              <a:rPr lang="en-US" smtClean="0"/>
              <a:t>15</a:t>
            </a:fld>
            <a:endParaRPr lang="en-US"/>
          </a:p>
        </p:txBody>
      </p:sp>
    </p:spTree>
    <p:extLst>
      <p:ext uri="{BB962C8B-B14F-4D97-AF65-F5344CB8AC3E}">
        <p14:creationId xmlns:p14="http://schemas.microsoft.com/office/powerpoint/2010/main" val="121738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ordering, only orders that use the District-level Additional Materials site can be approved.  This site is selected in the “school” drop down. OSPI must review each additional materials order for approval. If districts can consolidate their orders throughout the window, it will help streamline the approval process. </a:t>
            </a:r>
          </a:p>
          <a:p>
            <a:endParaRPr lang="en-US"/>
          </a:p>
          <a:p>
            <a:endParaRPr lang="en-US"/>
          </a:p>
        </p:txBody>
      </p:sp>
      <p:sp>
        <p:nvSpPr>
          <p:cNvPr id="4" name="Slide Number Placeholder 3"/>
          <p:cNvSpPr>
            <a:spLocks noGrp="1"/>
          </p:cNvSpPr>
          <p:nvPr>
            <p:ph type="sldNum" sz="quarter" idx="5"/>
          </p:nvPr>
        </p:nvSpPr>
        <p:spPr/>
        <p:txBody>
          <a:bodyPr/>
          <a:lstStyle/>
          <a:p>
            <a:fld id="{727E59B0-7C5C-4326-BD42-DCDF8E679B86}" type="slidenum">
              <a:rPr lang="en-US" smtClean="0"/>
              <a:t>16</a:t>
            </a:fld>
            <a:endParaRPr lang="en-US"/>
          </a:p>
        </p:txBody>
      </p:sp>
    </p:spTree>
    <p:extLst>
      <p:ext uri="{BB962C8B-B14F-4D97-AF65-F5344CB8AC3E}">
        <p14:creationId xmlns:p14="http://schemas.microsoft.com/office/powerpoint/2010/main" val="201817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https://ospi.k12.wa.us/student-success/learning-standards-instructional-materials/washington-state-learning-standards-review </a:t>
            </a:r>
          </a:p>
          <a:p>
            <a:r>
              <a:rPr lang="en-US"/>
              <a:t>https://us02web.zoom.us/webinar/register/WN_BBj06RmQTDalLPN7kyKl3Q#/registration</a:t>
            </a:r>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353492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a:t>
            </a:r>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382262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a:t>
            </a:r>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197430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 or Toni</a:t>
            </a:r>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3404513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Toni or Kara</a:t>
            </a:r>
          </a:p>
        </p:txBody>
      </p:sp>
      <p:sp>
        <p:nvSpPr>
          <p:cNvPr id="4" name="Slide Number Placeholder 3"/>
          <p:cNvSpPr>
            <a:spLocks noGrp="1"/>
          </p:cNvSpPr>
          <p:nvPr>
            <p:ph type="sldNum" sz="quarter" idx="5"/>
          </p:nvPr>
        </p:nvSpPr>
        <p:spPr/>
        <p:txBody>
          <a:bodyPr/>
          <a:lstStyle/>
          <a:p>
            <a:fld id="{D66AA3FC-0EAD-4A40-ADBB-E4EE01557051}" type="slidenum">
              <a:rPr lang="en-US" smtClean="0"/>
              <a:t>26</a:t>
            </a:fld>
            <a:endParaRPr lang="en-US"/>
          </a:p>
        </p:txBody>
      </p:sp>
    </p:spTree>
    <p:extLst>
      <p:ext uri="{BB962C8B-B14F-4D97-AF65-F5344CB8AC3E}">
        <p14:creationId xmlns:p14="http://schemas.microsoft.com/office/powerpoint/2010/main" val="381561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latin typeface="Segoe UI"/>
                <a:cs typeface="Segoe UI"/>
              </a:rPr>
              <a:t>Washington recognizes that there are unique circumstances in which a student with a documented disability may require an accommodation or support that is not detailed in the GTSA to access the assessment. </a:t>
            </a:r>
            <a:endParaRPr lang="en-US" sz="1200"/>
          </a:p>
          <a:p>
            <a:pPr marL="0" indent="0">
              <a:buNone/>
            </a:pPr>
            <a:r>
              <a:rPr lang="en-US" sz="1200">
                <a:latin typeface="Segoe UI"/>
                <a:cs typeface="Segoe UI"/>
              </a:rPr>
              <a:t>If a student’s IEP or 504 plan documents the need for an accommodation or designated support that is not addressed in the GTSA, the student’s IEP team or educator may request that the DAC submit a Non-standard Accommodation or Designated Support Request to OSPI. </a:t>
            </a:r>
          </a:p>
          <a:p>
            <a:r>
              <a:rPr lang="en-US" sz="1200">
                <a:latin typeface="Segoe UI"/>
                <a:cs typeface="Segoe UI"/>
              </a:rPr>
              <a:t>Districts can submit Non-standard Accommodations Requests for Smarter Balanced, WCAS, and WIDA assessments; when applying for more than one assessment, each assessment must be addressed separately. </a:t>
            </a:r>
          </a:p>
          <a:p>
            <a:r>
              <a:rPr lang="en-US" sz="1200">
                <a:latin typeface="Segoe UI"/>
                <a:cs typeface="Segoe UI"/>
              </a:rPr>
              <a:t>The Non-standard Accommodation Request is available in the Assessment Reporting Management System (ARMS). </a:t>
            </a:r>
          </a:p>
          <a:p>
            <a:r>
              <a:rPr lang="en-US" sz="1200">
                <a:latin typeface="Segoe UI"/>
                <a:cs typeface="Segoe UI"/>
              </a:rPr>
              <a:t>All non-standard accommodations and designated supports are subject to approval by the Office of Superintendent of Public Instruction (OSPI). </a:t>
            </a:r>
          </a:p>
          <a:p>
            <a:r>
              <a:rPr lang="en-US" sz="1200">
                <a:latin typeface="Segoe UI"/>
                <a:cs typeface="Segoe UI"/>
              </a:rPr>
              <a:t>Approvals are only valid for the test administration (2023–24 school year) listed on the request</a:t>
            </a:r>
            <a:endParaRPr lang="en-US" sz="1200"/>
          </a:p>
        </p:txBody>
      </p:sp>
      <p:sp>
        <p:nvSpPr>
          <p:cNvPr id="4" name="Slide Number Placeholder 3"/>
          <p:cNvSpPr>
            <a:spLocks noGrp="1"/>
          </p:cNvSpPr>
          <p:nvPr>
            <p:ph type="sldNum" sz="quarter" idx="5"/>
          </p:nvPr>
        </p:nvSpPr>
        <p:spPr/>
        <p:txBody>
          <a:bodyPr/>
          <a:lstStyle/>
          <a:p>
            <a:fld id="{D66AA3FC-0EAD-4A40-ADBB-E4EE01557051}" type="slidenum">
              <a:rPr lang="en-US" smtClean="0"/>
              <a:t>27</a:t>
            </a:fld>
            <a:endParaRPr lang="en-US"/>
          </a:p>
        </p:txBody>
      </p:sp>
    </p:spTree>
    <p:extLst>
      <p:ext uri="{BB962C8B-B14F-4D97-AF65-F5344CB8AC3E}">
        <p14:creationId xmlns:p14="http://schemas.microsoft.com/office/powerpoint/2010/main" val="4109637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Toni or Kara</a:t>
            </a:r>
          </a:p>
        </p:txBody>
      </p:sp>
      <p:sp>
        <p:nvSpPr>
          <p:cNvPr id="4" name="Slide Number Placeholder 3"/>
          <p:cNvSpPr>
            <a:spLocks noGrp="1"/>
          </p:cNvSpPr>
          <p:nvPr>
            <p:ph type="sldNum" sz="quarter" idx="5"/>
          </p:nvPr>
        </p:nvSpPr>
        <p:spPr/>
        <p:txBody>
          <a:bodyPr/>
          <a:lstStyle/>
          <a:p>
            <a:fld id="{D66AA3FC-0EAD-4A40-ADBB-E4EE01557051}" type="slidenum">
              <a:rPr lang="en-US" smtClean="0"/>
              <a:t>29</a:t>
            </a:fld>
            <a:endParaRPr lang="en-US"/>
          </a:p>
        </p:txBody>
      </p:sp>
    </p:spTree>
    <p:extLst>
      <p:ext uri="{BB962C8B-B14F-4D97-AF65-F5344CB8AC3E}">
        <p14:creationId xmlns:p14="http://schemas.microsoft.com/office/powerpoint/2010/main" val="2498376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Grad Pathways was posted on time and is available through the "Data Displays" page on OSPI's website</a:t>
            </a:r>
          </a:p>
          <a:p>
            <a:endParaRPr lang="en-US">
              <a:cs typeface="Calibri"/>
            </a:endParaRPr>
          </a:p>
          <a:p>
            <a:r>
              <a:rPr lang="en-US" err="1">
                <a:cs typeface="Calibri"/>
              </a:rPr>
              <a:t>WaKIDS</a:t>
            </a:r>
            <a:r>
              <a:rPr lang="en-US">
                <a:cs typeface="Calibri"/>
              </a:rPr>
              <a:t> is being prepped for secure and public release. One major note on </a:t>
            </a:r>
            <a:r>
              <a:rPr lang="en-US" err="1">
                <a:cs typeface="Calibri"/>
              </a:rPr>
              <a:t>WaKIDS</a:t>
            </a:r>
            <a:r>
              <a:rPr lang="en-US">
                <a:cs typeface="Calibri"/>
              </a:rPr>
              <a:t> is that the language and literacy domains will now be resolved across the English and Spanish versions of these areas. The default to date has been to present the data from the English versions of the language and literacy domains. Now, the figures will resolve across the two versions such that if a </a:t>
            </a:r>
            <a:r>
              <a:rPr lang="en-US" err="1">
                <a:cs typeface="Calibri"/>
              </a:rPr>
              <a:t>studentt</a:t>
            </a:r>
            <a:r>
              <a:rPr lang="en-US">
                <a:cs typeface="Calibri"/>
              </a:rPr>
              <a:t> was assessed in </a:t>
            </a:r>
            <a:r>
              <a:rPr lang="en-US" err="1">
                <a:cs typeface="Calibri"/>
              </a:rPr>
              <a:t>spanish</a:t>
            </a:r>
            <a:r>
              <a:rPr lang="en-US">
                <a:cs typeface="Calibri"/>
              </a:rPr>
              <a:t> language or literacy, those data will be included, and if a student was assessed in one of those domains in both </a:t>
            </a:r>
            <a:r>
              <a:rPr lang="en-US" err="1">
                <a:cs typeface="Calibri"/>
              </a:rPr>
              <a:t>english</a:t>
            </a:r>
            <a:r>
              <a:rPr lang="en-US">
                <a:cs typeface="Calibri"/>
              </a:rPr>
              <a:t> and </a:t>
            </a:r>
            <a:r>
              <a:rPr lang="en-US" err="1">
                <a:cs typeface="Calibri"/>
              </a:rPr>
              <a:t>spanish</a:t>
            </a:r>
            <a:r>
              <a:rPr lang="en-US">
                <a:cs typeface="Calibri"/>
              </a:rPr>
              <a:t>, the better score will be the score of record for public reporting. Nothing is changed at the student record level, only the way in which these areas are resolved for public reporting.</a:t>
            </a:r>
          </a:p>
          <a:p>
            <a:endParaRPr lang="en-US">
              <a:cs typeface="Calibri"/>
            </a:endParaRPr>
          </a:p>
          <a:p>
            <a:r>
              <a:rPr lang="en-US">
                <a:cs typeface="Calibri"/>
              </a:rPr>
              <a:t>WSIF work is happening in the background with the secure preview scheduled for early </a:t>
            </a:r>
            <a:r>
              <a:rPr lang="en-US" err="1">
                <a:cs typeface="Calibri"/>
              </a:rPr>
              <a:t>february</a:t>
            </a:r>
            <a:r>
              <a:rPr lang="en-US">
                <a:cs typeface="Calibri"/>
              </a:rPr>
              <a:t> and the public release scheduled for mid-march</a:t>
            </a:r>
          </a:p>
        </p:txBody>
      </p:sp>
      <p:sp>
        <p:nvSpPr>
          <p:cNvPr id="4" name="Slide Number Placeholder 3"/>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1271143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SSID Issuance has been modified such that when a district requests that a new SSID be issued for a student that has never had one, that SSID will be available for use the following day rather than immediately as has been the case to date. This change should help with the overall performance of CEDARS and the applications that depend on CEDARS data. The main assessment takeaway here is that brand new SSIDS – those issued for a student who is new to the state and has never been issued an SSID – cannot be used for day-of, walk-up testing. </a:t>
            </a:r>
          </a:p>
          <a:p>
            <a:endParaRPr lang="en-US">
              <a:cs typeface="Calibri"/>
            </a:endParaRPr>
          </a:p>
          <a:p>
            <a:r>
              <a:rPr lang="en-US">
                <a:cs typeface="Calibri"/>
              </a:rPr>
              <a:t>Students who have had an SSID issued previously, including both in-state transfer students and guest testers are not impacted – the Send Student to TIDE function in WAMS will work exactly as it always has. For brand new students, the timeline might now look like: issue the SSID on a Monday, it's available on Tuesday, WAMS will recognize it exists on Wednesday for the purpose of sending records to TIDE, so if the "send student to TIDE" action is taken on Wednesday, the record will be available Thursday. </a:t>
            </a:r>
          </a:p>
        </p:txBody>
      </p:sp>
      <p:sp>
        <p:nvSpPr>
          <p:cNvPr id="4" name="Slide Number Placeholder 3"/>
          <p:cNvSpPr>
            <a:spLocks noGrp="1"/>
          </p:cNvSpPr>
          <p:nvPr>
            <p:ph type="sldNum" sz="quarter" idx="5"/>
          </p:nvPr>
        </p:nvSpPr>
        <p:spPr/>
        <p:txBody>
          <a:bodyPr/>
          <a:lstStyle/>
          <a:p>
            <a:fld id="{D66AA3FC-0EAD-4A40-ADBB-E4EE01557051}" type="slidenum">
              <a:rPr lang="en-US" smtClean="0"/>
              <a:t>31</a:t>
            </a:fld>
            <a:endParaRPr lang="en-US"/>
          </a:p>
        </p:txBody>
      </p:sp>
    </p:spTree>
    <p:extLst>
      <p:ext uri="{BB962C8B-B14F-4D97-AF65-F5344CB8AC3E}">
        <p14:creationId xmlns:p14="http://schemas.microsoft.com/office/powerpoint/2010/main" val="3166155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33</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750"/>
              </a:spcAft>
              <a:buNone/>
            </a:pPr>
            <a:r>
              <a:rPr lang="en-US" sz="1200">
                <a:solidFill>
                  <a:srgbClr val="000000"/>
                </a:solidFill>
                <a:effectLst/>
                <a:latin typeface="Segoe UI"/>
                <a:ea typeface="Times New Roman" panose="02020603050405020304" pitchFamily="18" charset="0"/>
                <a:cs typeface="Segoe UI"/>
              </a:rPr>
              <a:t>As part of the Every Student Succeeds Act (ESSA), OSPI is required to develop and implement a formal monitoring plan that provides the agency feedback on district and school assessment administration procedures. Monitoring is not compliance-driven and is not punitive, nor will it cause any negative impacts to the district.</a:t>
            </a:r>
            <a:r>
              <a:rPr lang="en-US" sz="1200">
                <a:solidFill>
                  <a:srgbClr val="000000"/>
                </a:solidFill>
                <a:latin typeface="Segoe UI"/>
                <a:ea typeface="Times New Roman" panose="02020603050405020304" pitchFamily="18" charset="0"/>
                <a:cs typeface="Segoe UI"/>
              </a:rPr>
              <a:t> </a:t>
            </a:r>
            <a:endParaRPr lang="en-US" sz="1200">
              <a:solidFill>
                <a:srgbClr val="000000"/>
              </a:solidFill>
              <a:effectLst/>
              <a:ea typeface="Times New Roman" panose="02020603050405020304" pitchFamily="18" charset="0"/>
            </a:endParaRPr>
          </a:p>
          <a:p>
            <a:pPr>
              <a:spcBef>
                <a:spcPts val="0"/>
              </a:spcBef>
              <a:spcAft>
                <a:spcPts val="750"/>
              </a:spcAft>
            </a:pPr>
            <a:r>
              <a:rPr lang="en-US" sz="1200">
                <a:solidFill>
                  <a:srgbClr val="000000"/>
                </a:solidFill>
                <a:effectLst/>
                <a:latin typeface="Segoe UI"/>
                <a:ea typeface="Times New Roman" panose="02020603050405020304" pitchFamily="18" charset="0"/>
                <a:cs typeface="Segoe UI"/>
              </a:rPr>
              <a:t>OSPI </a:t>
            </a:r>
            <a:r>
              <a:rPr lang="en-US" sz="1200">
                <a:solidFill>
                  <a:srgbClr val="000000"/>
                </a:solidFill>
                <a:latin typeface="Segoe UI"/>
                <a:ea typeface="Times New Roman" panose="02020603050405020304" pitchFamily="18" charset="0"/>
                <a:cs typeface="Segoe UI"/>
              </a:rPr>
              <a:t>has randomly</a:t>
            </a:r>
            <a:r>
              <a:rPr lang="en-US" sz="1200">
                <a:solidFill>
                  <a:srgbClr val="000000"/>
                </a:solidFill>
                <a:effectLst/>
                <a:latin typeface="Segoe UI"/>
                <a:ea typeface="Times New Roman" panose="02020603050405020304" pitchFamily="18" charset="0"/>
                <a:cs typeface="Segoe UI"/>
              </a:rPr>
              <a:t> </a:t>
            </a:r>
            <a:r>
              <a:rPr lang="en-US" sz="1200">
                <a:solidFill>
                  <a:srgbClr val="000000"/>
                </a:solidFill>
                <a:latin typeface="Segoe UI"/>
                <a:ea typeface="Times New Roman" panose="02020603050405020304" pitchFamily="18" charset="0"/>
                <a:cs typeface="Segoe UI"/>
              </a:rPr>
              <a:t>selected</a:t>
            </a:r>
            <a:r>
              <a:rPr lang="en-US" sz="1200">
                <a:solidFill>
                  <a:srgbClr val="000000"/>
                </a:solidFill>
                <a:effectLst/>
                <a:latin typeface="Segoe UI"/>
                <a:ea typeface="Times New Roman" panose="02020603050405020304" pitchFamily="18" charset="0"/>
                <a:cs typeface="Segoe UI"/>
              </a:rPr>
              <a:t> 20 districts from the list of 60+ districts originally selected and posted to </a:t>
            </a:r>
            <a:r>
              <a:rPr lang="en-US" sz="1200">
                <a:solidFill>
                  <a:srgbClr val="000000"/>
                </a:solidFill>
                <a:latin typeface="Segoe UI"/>
                <a:ea typeface="Times New Roman" panose="02020603050405020304" pitchFamily="18" charset="0"/>
                <a:cs typeface="Segoe UI"/>
              </a:rPr>
              <a:t>our website for spring 2024 monitoring. </a:t>
            </a:r>
            <a:r>
              <a:rPr lang="en-US" sz="1200">
                <a:solidFill>
                  <a:srgbClr val="000000"/>
                </a:solidFill>
                <a:latin typeface="Segoe UI"/>
                <a:ea typeface="Times New Roman" panose="02020603050405020304" pitchFamily="18" charset="0"/>
                <a:cs typeface="Segoe UI"/>
                <a:hlinkClick r:id="rId3"/>
              </a:rPr>
              <a:t>https://www.k12.wa.us/student-success/testing/test-administration/monitoring-state-assessments</a:t>
            </a:r>
            <a:r>
              <a:rPr lang="en-US" sz="1200">
                <a:solidFill>
                  <a:srgbClr val="000000"/>
                </a:solidFill>
                <a:latin typeface="Segoe UI"/>
                <a:ea typeface="Times New Roman" panose="02020603050405020304" pitchFamily="18" charset="0"/>
                <a:cs typeface="Segoe UI"/>
              </a:rPr>
              <a:t> </a:t>
            </a:r>
            <a:endParaRPr lang="en-US" sz="1200">
              <a:solidFill>
                <a:srgbClr val="000000"/>
              </a:solidFill>
              <a:ea typeface="Times New Roman" panose="02020603050405020304" pitchFamily="18" charset="0"/>
            </a:endParaRPr>
          </a:p>
          <a:p>
            <a:pPr>
              <a:spcBef>
                <a:spcPts val="0"/>
              </a:spcBef>
              <a:spcAft>
                <a:spcPts val="750"/>
              </a:spcAft>
            </a:pPr>
            <a:r>
              <a:rPr lang="en-US" sz="1200">
                <a:solidFill>
                  <a:srgbClr val="000000"/>
                </a:solidFill>
                <a:effectLst/>
                <a:ea typeface="Times New Roman" panose="02020603050405020304" pitchFamily="18" charset="0"/>
              </a:rPr>
              <a:t>Only desk/virtual monitoring will be arranged. No on-site monitoring will be scheduled.</a:t>
            </a:r>
          </a:p>
          <a:p>
            <a:pPr>
              <a:spcAft>
                <a:spcPts val="750"/>
              </a:spcAft>
            </a:pPr>
            <a:r>
              <a:rPr lang="en-US">
                <a:solidFill>
                  <a:srgbClr val="000000"/>
                </a:solidFill>
                <a:ea typeface="Times New Roman" panose="02020603050405020304" pitchFamily="18" charset="0"/>
              </a:rPr>
              <a:t>The selected</a:t>
            </a:r>
            <a:r>
              <a:rPr lang="en-US" sz="1200">
                <a:solidFill>
                  <a:srgbClr val="000000"/>
                </a:solidFill>
                <a:ea typeface="Times New Roman" panose="02020603050405020304" pitchFamily="18" charset="0"/>
              </a:rPr>
              <a:t> districts will be notified by January 31.</a:t>
            </a:r>
            <a:endParaRPr lang="en-US" sz="1200">
              <a:solidFill>
                <a:srgbClr val="000000"/>
              </a:solidFill>
              <a:ea typeface="Times New Roman" panose="02020603050405020304" pitchFamily="18" charset="0"/>
              <a:cs typeface="Calibri"/>
            </a:endParaRPr>
          </a:p>
          <a:p>
            <a:pPr>
              <a:spcBef>
                <a:spcPts val="0"/>
              </a:spcBef>
              <a:spcAft>
                <a:spcPts val="750"/>
              </a:spcAft>
            </a:pPr>
            <a:r>
              <a:rPr lang="en-US" sz="1200">
                <a:solidFill>
                  <a:srgbClr val="000000"/>
                </a:solidFill>
                <a:ea typeface="Times New Roman" panose="02020603050405020304" pitchFamily="18" charset="0"/>
              </a:rPr>
              <a:t>Information and documentation needed will be communicated well in advance of the monitoring meeting.</a:t>
            </a:r>
          </a:p>
          <a:p>
            <a:pPr>
              <a:spcAft>
                <a:spcPts val="750"/>
              </a:spcAft>
            </a:pPr>
            <a:r>
              <a:rPr lang="en-US" sz="1200">
                <a:solidFill>
                  <a:srgbClr val="000000"/>
                </a:solidFill>
                <a:effectLst/>
                <a:ea typeface="Times New Roman" panose="02020603050405020304" pitchFamily="18" charset="0"/>
              </a:rPr>
              <a:t>Assessment staff will conduct the virtual </a:t>
            </a:r>
            <a:r>
              <a:rPr lang="en-US">
                <a:solidFill>
                  <a:srgbClr val="000000"/>
                </a:solidFill>
                <a:ea typeface="Times New Roman" panose="02020603050405020304" pitchFamily="18" charset="0"/>
              </a:rPr>
              <a:t>hour-long</a:t>
            </a:r>
            <a:r>
              <a:rPr lang="en-US" sz="1200">
                <a:solidFill>
                  <a:srgbClr val="000000"/>
                </a:solidFill>
                <a:effectLst/>
                <a:ea typeface="Times New Roman" panose="02020603050405020304" pitchFamily="18" charset="0"/>
              </a:rPr>
              <a:t> monitoring meeting and follow up with a formal summary of the discussion.</a:t>
            </a:r>
            <a:endParaRPr lang="en-US" sz="1200">
              <a:solidFill>
                <a:srgbClr val="000000"/>
              </a:solidFill>
              <a:effectLst/>
              <a:ea typeface="Times New Roman" panose="02020603050405020304" pitchFamily="18" charset="0"/>
              <a:cs typeface="Calibri"/>
            </a:endParaRPr>
          </a:p>
          <a:p>
            <a:pPr marL="0" indent="0">
              <a:spcBef>
                <a:spcPts val="0"/>
              </a:spcBef>
              <a:spcAft>
                <a:spcPts val="750"/>
              </a:spcAft>
              <a:buNone/>
            </a:pPr>
            <a:r>
              <a:rPr lang="en-US" sz="1200">
                <a:solidFill>
                  <a:srgbClr val="000000"/>
                </a:solidFill>
                <a:ea typeface="Times New Roman" panose="02020603050405020304" pitchFamily="18" charset="0"/>
              </a:rPr>
              <a:t>Email </a:t>
            </a:r>
            <a:r>
              <a:rPr lang="en-US" sz="1200">
                <a:solidFill>
                  <a:srgbClr val="000000"/>
                </a:solidFill>
                <a:ea typeface="Times New Roman" panose="02020603050405020304" pitchFamily="18" charset="0"/>
                <a:hlinkClick r:id="rId4"/>
              </a:rPr>
              <a:t>Assessment@k12.wa.us</a:t>
            </a:r>
            <a:r>
              <a:rPr lang="en-US" sz="1200">
                <a:solidFill>
                  <a:srgbClr val="000000"/>
                </a:solidFill>
                <a:ea typeface="Times New Roman" panose="02020603050405020304" pitchFamily="18" charset="0"/>
              </a:rPr>
              <a:t> with any questions.</a:t>
            </a:r>
            <a:endParaRPr lang="en-US" sz="1200">
              <a:solidFill>
                <a:srgbClr val="000000"/>
              </a:solidFill>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930311">
              <a:defRPr/>
            </a:pPr>
            <a:fld id="{59D7590F-9B62-44F4-BD2B-4AC40334EC12}" type="slidenum">
              <a:rPr lang="en-US">
                <a:solidFill>
                  <a:prstClr val="black"/>
                </a:solidFill>
                <a:latin typeface="Calibri" panose="020F0502020204030204"/>
              </a:rPr>
              <a:pPr defTabSz="930311">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592244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r>
              <a:rPr lang="en-US">
                <a:latin typeface="Segoe UI" panose="020B0502040204020203" pitchFamily="34" charset="0"/>
                <a:cs typeface="Segoe UI" panose="020B0502040204020203" pitchFamily="34" charset="0"/>
              </a:rPr>
              <a:t>The window for identifying a paper tester in TIDE student test settings ends on January 30. After that date accommodated test kits will be ordered through the additional order window. The spring additional order window runs March 26th through May 3rd. </a:t>
            </a:r>
          </a:p>
          <a:p>
            <a:endParaRPr lang="en-US"/>
          </a:p>
        </p:txBody>
      </p:sp>
      <p:sp>
        <p:nvSpPr>
          <p:cNvPr id="4" name="Slide Number Placeholder 3"/>
          <p:cNvSpPr>
            <a:spLocks noGrp="1"/>
          </p:cNvSpPr>
          <p:nvPr>
            <p:ph type="sldNum" sz="quarter" idx="10"/>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11311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0"/>
              </a:spcBef>
              <a:spcAft>
                <a:spcPts val="610"/>
              </a:spcAft>
            </a:pPr>
            <a:r>
              <a:rPr lang="en-US"/>
              <a:t>A window for identifying students in grades 3 – 6 for a contracted or uncontracted Braille test kit has been created.</a:t>
            </a:r>
          </a:p>
          <a:p>
            <a:pPr marL="171450" indent="-171450">
              <a:spcBef>
                <a:spcPts val="610"/>
              </a:spcBef>
              <a:spcAft>
                <a:spcPts val="610"/>
              </a:spcAft>
              <a:buFont typeface="Arial" panose="020B0604020202020204" pitchFamily="34" charset="0"/>
              <a:buChar char="•"/>
            </a:pPr>
            <a:r>
              <a:rPr lang="en-US"/>
              <a:t>The window is January 31st – February 13th.</a:t>
            </a:r>
          </a:p>
          <a:p>
            <a:pPr marL="171450" indent="-171450">
              <a:spcBef>
                <a:spcPts val="610"/>
              </a:spcBef>
              <a:spcAft>
                <a:spcPts val="610"/>
              </a:spcAft>
              <a:buFont typeface="Arial" panose="020B0604020202020204" pitchFamily="34" charset="0"/>
              <a:buChar char="•"/>
            </a:pPr>
            <a:r>
              <a:rPr lang="en-US"/>
              <a:t>This allows districts to receive grade 3 – 6 Braille test kits in their initial order.</a:t>
            </a:r>
          </a:p>
          <a:p>
            <a:pPr marL="171450" indent="-171450">
              <a:spcBef>
                <a:spcPts val="610"/>
              </a:spcBef>
              <a:spcAft>
                <a:spcPts val="610"/>
              </a:spcAft>
              <a:buFont typeface="Arial" panose="020B0604020202020204" pitchFamily="34" charset="0"/>
              <a:buChar char="•"/>
            </a:pPr>
            <a:r>
              <a:rPr lang="en-US"/>
              <a:t>The test kits will still be available through the additional order window.</a:t>
            </a:r>
            <a:endParaRPr lang="en-US" sz="1200"/>
          </a:p>
          <a:p>
            <a:pPr marL="171450" indent="-171450">
              <a:spcBef>
                <a:spcPts val="610"/>
              </a:spcBef>
              <a:spcAft>
                <a:spcPts val="610"/>
              </a:spcAft>
              <a:buFont typeface="Arial" panose="020B0604020202020204" pitchFamily="34" charset="0"/>
              <a:buChar char="•"/>
            </a:pPr>
            <a:r>
              <a:rPr lang="en-US" sz="2000"/>
              <a:t>Instructions for </a:t>
            </a:r>
            <a:r>
              <a:rPr lang="en-US" sz="2000">
                <a:hlinkClick r:id="rId3"/>
              </a:rPr>
              <a:t>Ordering Contracted/Uncontracted Braille Kits</a:t>
            </a:r>
            <a:r>
              <a:rPr lang="en-US" sz="2000"/>
              <a:t> is available on the WCAP portal.</a:t>
            </a:r>
          </a:p>
        </p:txBody>
      </p:sp>
      <p:sp>
        <p:nvSpPr>
          <p:cNvPr id="4" name="Slide Number Placeholder 3"/>
          <p:cNvSpPr>
            <a:spLocks noGrp="1"/>
          </p:cNvSpPr>
          <p:nvPr>
            <p:ph type="sldNum" sz="quarter" idx="10"/>
          </p:nvPr>
        </p:nvSpPr>
        <p:spPr/>
        <p:txBody>
          <a:bodyPr/>
          <a:lstStyle/>
          <a:p>
            <a:fld id="{D66AA3FC-0EAD-4A40-ADBB-E4EE01557051}" type="slidenum">
              <a:rPr lang="en-US" smtClean="0"/>
              <a:t>36</a:t>
            </a:fld>
            <a:endParaRPr lang="en-US"/>
          </a:p>
        </p:txBody>
      </p:sp>
    </p:spTree>
    <p:extLst>
      <p:ext uri="{BB962C8B-B14F-4D97-AF65-F5344CB8AC3E}">
        <p14:creationId xmlns:p14="http://schemas.microsoft.com/office/powerpoint/2010/main" val="24180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January is a busy month. As a reminder, the tasks calendar is also available in WAMS File Downloads.</a:t>
            </a:r>
          </a:p>
        </p:txBody>
      </p:sp>
      <p:sp>
        <p:nvSpPr>
          <p:cNvPr id="4" name="Slide Number Placeholder 3"/>
          <p:cNvSpPr>
            <a:spLocks noGrp="1"/>
          </p:cNvSpPr>
          <p:nvPr>
            <p:ph type="sldNum" sz="quarter" idx="5"/>
          </p:nvPr>
        </p:nvSpPr>
        <p:spPr/>
        <p:txBody>
          <a:bodyPr/>
          <a:lstStyle/>
          <a:p>
            <a:fld id="{D66AA3FC-0EAD-4A40-ADBB-E4EE01557051}" type="slidenum">
              <a:rPr lang="en-US" smtClean="0"/>
              <a:t>37</a:t>
            </a:fld>
            <a:endParaRPr lang="en-US"/>
          </a:p>
        </p:txBody>
      </p:sp>
    </p:spTree>
    <p:extLst>
      <p:ext uri="{BB962C8B-B14F-4D97-AF65-F5344CB8AC3E}">
        <p14:creationId xmlns:p14="http://schemas.microsoft.com/office/powerpoint/2010/main" val="2142144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here are important dates and upcoming tasks for February.</a:t>
            </a:r>
          </a:p>
        </p:txBody>
      </p:sp>
      <p:sp>
        <p:nvSpPr>
          <p:cNvPr id="4" name="Slide Number Placeholder 3"/>
          <p:cNvSpPr>
            <a:spLocks noGrp="1"/>
          </p:cNvSpPr>
          <p:nvPr>
            <p:ph type="sldNum" sz="quarter" idx="5"/>
          </p:nvPr>
        </p:nvSpPr>
        <p:spPr/>
        <p:txBody>
          <a:bodyPr/>
          <a:lstStyle/>
          <a:p>
            <a:fld id="{D66AA3FC-0EAD-4A40-ADBB-E4EE01557051}" type="slidenum">
              <a:rPr lang="en-US" smtClean="0"/>
              <a:t>38</a:t>
            </a:fld>
            <a:endParaRPr lang="en-US"/>
          </a:p>
        </p:txBody>
      </p:sp>
    </p:spTree>
    <p:extLst>
      <p:ext uri="{BB962C8B-B14F-4D97-AF65-F5344CB8AC3E}">
        <p14:creationId xmlns:p14="http://schemas.microsoft.com/office/powerpoint/2010/main" val="290109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39</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40</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41</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58275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141769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37218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D642F3-633A-4125-9C80-7CE6D52FCD48}" type="slidenum">
              <a:rPr lang="en-US" smtClean="0"/>
              <a:t>10</a:t>
            </a:fld>
            <a:endParaRPr lang="en-US"/>
          </a:p>
        </p:txBody>
      </p:sp>
    </p:spTree>
    <p:extLst>
      <p:ext uri="{BB962C8B-B14F-4D97-AF65-F5344CB8AC3E}">
        <p14:creationId xmlns:p14="http://schemas.microsoft.com/office/powerpoint/2010/main" val="274020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1/17/2024</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Washington State Assessments</a:t>
            </a:r>
          </a:p>
        </p:txBody>
      </p:sp>
    </p:spTree>
    <p:extLst>
      <p:ext uri="{BB962C8B-B14F-4D97-AF65-F5344CB8AC3E}">
        <p14:creationId xmlns:p14="http://schemas.microsoft.com/office/powerpoint/2010/main" val="2886741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1/17/2024</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Washington State Assessments</a:t>
            </a:r>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1/17/2024</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Washington State Assessments</a:t>
            </a:r>
          </a:p>
        </p:txBody>
      </p:sp>
    </p:spTree>
    <p:extLst>
      <p:ext uri="{BB962C8B-B14F-4D97-AF65-F5344CB8AC3E}">
        <p14:creationId xmlns:p14="http://schemas.microsoft.com/office/powerpoint/2010/main" val="314427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1/17/2024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Washington State Assessments</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us02web.zoom.us/webinar/register/WN_BBj06RmQTDalLPN7kyKl3Q#/registratio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a.portal.cambiumast.com/-/media/project/client-portals/washington/pdf/manuals/23-24-test-coordinators-manual_final.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hyperlink" Target="https://us06web.zoom.us/meeting/register/tZ0ldemgpzstEtH3u8dVq_1pnVmYjrwP4sk0#/registration"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assessment@k12.wa.us"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k12.wa.us/student-success/testing/test-administration/monitoring-state-assessments"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mailto:Assessment@k12.wa.us"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s://wa.portal.cambiumast.com/resources/ordering-contracted-and-uncontracted-braille-ki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mailto:WaKIDS@k12.wa.us"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#6</a:t>
            </a:r>
          </a:p>
          <a:p>
            <a:r>
              <a:rPr lang="en-US"/>
              <a:t>January 17, 2024</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1/17/2024</a:t>
            </a:r>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Washington State Assessments</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Washington State Assessments</a:t>
            </a:r>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1/17/2024</a:t>
            </a:r>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10</a:t>
            </a:fld>
            <a:endParaRPr lang="en-US"/>
          </a:p>
        </p:txBody>
      </p:sp>
    </p:spTree>
    <p:extLst>
      <p:ext uri="{BB962C8B-B14F-4D97-AF65-F5344CB8AC3E}">
        <p14:creationId xmlns:p14="http://schemas.microsoft.com/office/powerpoint/2010/main" val="30611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61B06F-E9B6-4BF9-0B45-CE8488DE9A7F}"/>
              </a:ext>
            </a:extLst>
          </p:cNvPr>
          <p:cNvSpPr>
            <a:spLocks noGrp="1"/>
          </p:cNvSpPr>
          <p:nvPr>
            <p:ph type="title"/>
          </p:nvPr>
        </p:nvSpPr>
        <p:spPr/>
        <p:txBody>
          <a:bodyPr/>
          <a:lstStyle/>
          <a:p>
            <a:r>
              <a:rPr lang="en-US"/>
              <a:t>ARMS Requests</a:t>
            </a:r>
          </a:p>
        </p:txBody>
      </p:sp>
      <p:sp>
        <p:nvSpPr>
          <p:cNvPr id="5" name="Content Placeholder 4">
            <a:extLst>
              <a:ext uri="{FF2B5EF4-FFF2-40B4-BE49-F238E27FC236}">
                <a16:creationId xmlns:a16="http://schemas.microsoft.com/office/drawing/2014/main" id="{A785FC0C-0E55-CE3A-9341-38A1DF9447C9}"/>
              </a:ext>
            </a:extLst>
          </p:cNvPr>
          <p:cNvSpPr>
            <a:spLocks noGrp="1"/>
          </p:cNvSpPr>
          <p:nvPr>
            <p:ph idx="1"/>
          </p:nvPr>
        </p:nvSpPr>
        <p:spPr/>
        <p:txBody>
          <a:bodyPr/>
          <a:lstStyle/>
          <a:p>
            <a:pPr marL="0" indent="0">
              <a:buNone/>
            </a:pPr>
            <a:r>
              <a:rPr lang="en-US"/>
              <a:t>All requests to regenerate, invalidate, move, or in other ways impact a student test in WIDA AMS, go through ARMS, not the </a:t>
            </a:r>
            <a:r>
              <a:rPr lang="en-US">
                <a:hlinkClick r:id="rId3"/>
              </a:rPr>
              <a:t>ELPAssessments@k12.wa.us</a:t>
            </a:r>
            <a:r>
              <a:rPr lang="en-US"/>
              <a:t> inbox. </a:t>
            </a:r>
          </a:p>
          <a:p>
            <a:pPr marL="0" indent="0">
              <a:buNone/>
            </a:pPr>
            <a:endParaRPr lang="en-US"/>
          </a:p>
          <a:p>
            <a:pPr marL="0" indent="0">
              <a:buNone/>
            </a:pPr>
            <a:r>
              <a:rPr lang="en-US"/>
              <a:t>EXCEPTION: Requests for a Manual Tier Override go directly to the </a:t>
            </a:r>
            <a:r>
              <a:rPr lang="en-US">
                <a:hlinkClick r:id="rId3"/>
              </a:rPr>
              <a:t>ELPAssessments@k12.wa.us</a:t>
            </a:r>
            <a:r>
              <a:rPr lang="en-US"/>
              <a:t> inbox</a:t>
            </a:r>
          </a:p>
        </p:txBody>
      </p:sp>
      <p:sp>
        <p:nvSpPr>
          <p:cNvPr id="3" name="Footer Placeholder 2">
            <a:extLst>
              <a:ext uri="{FF2B5EF4-FFF2-40B4-BE49-F238E27FC236}">
                <a16:creationId xmlns:a16="http://schemas.microsoft.com/office/drawing/2014/main" id="{61FA904B-1ED3-DF19-B741-B574CD548198}"/>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C5EA0181-52B7-44F4-66A3-899AAD701805}"/>
              </a:ext>
            </a:extLst>
          </p:cNvPr>
          <p:cNvSpPr>
            <a:spLocks noGrp="1"/>
          </p:cNvSpPr>
          <p:nvPr>
            <p:ph type="dt" sz="half" idx="11"/>
          </p:nvPr>
        </p:nvSpPr>
        <p:spPr/>
        <p:txBody>
          <a:bodyPr/>
          <a:lstStyle/>
          <a:p>
            <a:pPr algn="ctr"/>
            <a:r>
              <a:rPr lang="en-US"/>
              <a:t>1/17/2024</a:t>
            </a:r>
          </a:p>
        </p:txBody>
      </p:sp>
      <p:sp>
        <p:nvSpPr>
          <p:cNvPr id="6" name="Slide Number Placeholder 5">
            <a:extLst>
              <a:ext uri="{FF2B5EF4-FFF2-40B4-BE49-F238E27FC236}">
                <a16:creationId xmlns:a16="http://schemas.microsoft.com/office/drawing/2014/main" id="{5DA69240-A978-70CC-D9BF-0A8E19776F0B}"/>
              </a:ext>
            </a:extLst>
          </p:cNvPr>
          <p:cNvSpPr>
            <a:spLocks noGrp="1"/>
          </p:cNvSpPr>
          <p:nvPr>
            <p:ph type="sldNum" sz="quarter" idx="4"/>
          </p:nvPr>
        </p:nvSpPr>
        <p:spPr/>
        <p:txBody>
          <a:bodyPr/>
          <a:lstStyle/>
          <a:p>
            <a:fld id="{65248FEF-978F-4B24-93F3-B987601DAD06}" type="slidenum">
              <a:rPr lang="en-US" smtClean="0"/>
              <a:pPr/>
              <a:t>11</a:t>
            </a:fld>
            <a:endParaRPr lang="en-US"/>
          </a:p>
        </p:txBody>
      </p:sp>
    </p:spTree>
    <p:extLst>
      <p:ext uri="{BB962C8B-B14F-4D97-AF65-F5344CB8AC3E}">
        <p14:creationId xmlns:p14="http://schemas.microsoft.com/office/powerpoint/2010/main" val="3959324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2C7A-533C-D968-F93D-8AAA5958A7F7}"/>
              </a:ext>
            </a:extLst>
          </p:cNvPr>
          <p:cNvSpPr>
            <a:spLocks noGrp="1"/>
          </p:cNvSpPr>
          <p:nvPr>
            <p:ph type="title"/>
          </p:nvPr>
        </p:nvSpPr>
        <p:spPr/>
        <p:txBody>
          <a:bodyPr/>
          <a:lstStyle/>
          <a:p>
            <a:r>
              <a:rPr lang="en-US"/>
              <a:t>Important Dates</a:t>
            </a:r>
          </a:p>
        </p:txBody>
      </p:sp>
      <p:sp>
        <p:nvSpPr>
          <p:cNvPr id="3" name="Content Placeholder 2">
            <a:extLst>
              <a:ext uri="{FF2B5EF4-FFF2-40B4-BE49-F238E27FC236}">
                <a16:creationId xmlns:a16="http://schemas.microsoft.com/office/drawing/2014/main" id="{F915D2D2-4DC2-CDE2-4245-CC00CD418744}"/>
              </a:ext>
            </a:extLst>
          </p:cNvPr>
          <p:cNvSpPr>
            <a:spLocks noGrp="1"/>
          </p:cNvSpPr>
          <p:nvPr>
            <p:ph idx="1"/>
          </p:nvPr>
        </p:nvSpPr>
        <p:spPr/>
        <p:txBody>
          <a:bodyPr>
            <a:normAutofit lnSpcReduction="10000"/>
          </a:bodyPr>
          <a:lstStyle/>
          <a:p>
            <a:r>
              <a:rPr lang="en-US" b="1"/>
              <a:t>January 19 or 22</a:t>
            </a:r>
            <a:r>
              <a:rPr lang="en-US"/>
              <a:t>: Initial Materials arrive in districts</a:t>
            </a:r>
          </a:p>
          <a:p>
            <a:r>
              <a:rPr lang="en-US" b="1"/>
              <a:t>January 19</a:t>
            </a:r>
            <a:r>
              <a:rPr lang="en-US"/>
              <a:t>: Additional Materials ordering window opens. </a:t>
            </a:r>
          </a:p>
          <a:p>
            <a:r>
              <a:rPr lang="en-US" b="1"/>
              <a:t>January 29</a:t>
            </a:r>
            <a:r>
              <a:rPr lang="en-US"/>
              <a:t>: Testing begins</a:t>
            </a:r>
          </a:p>
          <a:p>
            <a:r>
              <a:rPr lang="en-US" b="1"/>
              <a:t>February 24</a:t>
            </a:r>
            <a:r>
              <a:rPr lang="en-US"/>
              <a:t>: is the first day district has the authority to decide if students enrolling in school will take both the screener and the annual test before the end of the test window. All potentially eligible students must screen within 10 days. Districts can decide if annual testing is feasible for students enrolling on or after February 24. </a:t>
            </a:r>
          </a:p>
          <a:p>
            <a:r>
              <a:rPr lang="en-US" b="1"/>
              <a:t>March 29</a:t>
            </a:r>
            <a:r>
              <a:rPr lang="en-US"/>
              <a:t>: The deadline to return materials</a:t>
            </a:r>
          </a:p>
          <a:p>
            <a:endParaRPr lang="en-US"/>
          </a:p>
        </p:txBody>
      </p:sp>
      <p:sp>
        <p:nvSpPr>
          <p:cNvPr id="5" name="Footer Placeholder 4">
            <a:extLst>
              <a:ext uri="{FF2B5EF4-FFF2-40B4-BE49-F238E27FC236}">
                <a16:creationId xmlns:a16="http://schemas.microsoft.com/office/drawing/2014/main" id="{F5A0CFCC-48FD-E8AB-D2CA-421816676F19}"/>
              </a:ext>
            </a:extLst>
          </p:cNvPr>
          <p:cNvSpPr>
            <a:spLocks noGrp="1"/>
          </p:cNvSpPr>
          <p:nvPr>
            <p:ph type="ftr" sz="quarter" idx="3"/>
          </p:nvPr>
        </p:nvSpPr>
        <p:spPr/>
        <p:txBody>
          <a:bodyPr/>
          <a:lstStyle/>
          <a:p>
            <a:pPr algn="r"/>
            <a:r>
              <a:rPr lang="en-US"/>
              <a:t>Washington State Assessments</a:t>
            </a:r>
          </a:p>
        </p:txBody>
      </p:sp>
      <p:sp>
        <p:nvSpPr>
          <p:cNvPr id="4" name="Date Placeholder 3">
            <a:extLst>
              <a:ext uri="{FF2B5EF4-FFF2-40B4-BE49-F238E27FC236}">
                <a16:creationId xmlns:a16="http://schemas.microsoft.com/office/drawing/2014/main" id="{DA821E07-E39F-FE68-447C-6F67FB627869}"/>
              </a:ext>
            </a:extLst>
          </p:cNvPr>
          <p:cNvSpPr>
            <a:spLocks noGrp="1"/>
          </p:cNvSpPr>
          <p:nvPr>
            <p:ph type="dt" sz="half" idx="11"/>
          </p:nvPr>
        </p:nvSpPr>
        <p:spPr/>
        <p:txBody>
          <a:bodyPr/>
          <a:lstStyle/>
          <a:p>
            <a:pPr algn="ctr"/>
            <a:r>
              <a:rPr lang="en-US"/>
              <a:t>1/17/2024</a:t>
            </a:r>
          </a:p>
        </p:txBody>
      </p:sp>
      <p:sp>
        <p:nvSpPr>
          <p:cNvPr id="6" name="Slide Number Placeholder 5">
            <a:extLst>
              <a:ext uri="{FF2B5EF4-FFF2-40B4-BE49-F238E27FC236}">
                <a16:creationId xmlns:a16="http://schemas.microsoft.com/office/drawing/2014/main" id="{D7320AA2-48A3-5335-0B33-FD1FE1C2F1DB}"/>
              </a:ext>
            </a:extLst>
          </p:cNvPr>
          <p:cNvSpPr>
            <a:spLocks noGrp="1"/>
          </p:cNvSpPr>
          <p:nvPr>
            <p:ph type="sldNum" sz="quarter" idx="4"/>
          </p:nvPr>
        </p:nvSpPr>
        <p:spPr/>
        <p:txBody>
          <a:bodyPr/>
          <a:lstStyle/>
          <a:p>
            <a:fld id="{65248FEF-978F-4B24-93F3-B987601DAD06}" type="slidenum">
              <a:rPr lang="en-US" smtClean="0"/>
              <a:pPr/>
              <a:t>12</a:t>
            </a:fld>
            <a:endParaRPr lang="en-US"/>
          </a:p>
        </p:txBody>
      </p:sp>
    </p:spTree>
    <p:extLst>
      <p:ext uri="{BB962C8B-B14F-4D97-AF65-F5344CB8AC3E}">
        <p14:creationId xmlns:p14="http://schemas.microsoft.com/office/powerpoint/2010/main" val="142020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EAD-7F5D-668D-DD84-36208D20071D}"/>
              </a:ext>
            </a:extLst>
          </p:cNvPr>
          <p:cNvSpPr>
            <a:spLocks noGrp="1"/>
          </p:cNvSpPr>
          <p:nvPr>
            <p:ph type="title"/>
          </p:nvPr>
        </p:nvSpPr>
        <p:spPr/>
        <p:txBody>
          <a:bodyPr/>
          <a:lstStyle/>
          <a:p>
            <a:r>
              <a:rPr lang="en-US"/>
              <a:t>WIDA ACCESS Exit Criteria</a:t>
            </a:r>
          </a:p>
        </p:txBody>
      </p:sp>
      <p:sp>
        <p:nvSpPr>
          <p:cNvPr id="3" name="Content Placeholder 2">
            <a:extLst>
              <a:ext uri="{FF2B5EF4-FFF2-40B4-BE49-F238E27FC236}">
                <a16:creationId xmlns:a16="http://schemas.microsoft.com/office/drawing/2014/main" id="{05831ADD-3A10-AE70-3436-1211D1073A40}"/>
              </a:ext>
            </a:extLst>
          </p:cNvPr>
          <p:cNvSpPr>
            <a:spLocks noGrp="1"/>
          </p:cNvSpPr>
          <p:nvPr>
            <p:ph idx="1"/>
          </p:nvPr>
        </p:nvSpPr>
        <p:spPr>
          <a:xfrm>
            <a:off x="838200" y="1459149"/>
            <a:ext cx="10515600" cy="4794383"/>
          </a:xfrm>
        </p:spPr>
        <p:txBody>
          <a:bodyPr>
            <a:normAutofit/>
          </a:bodyPr>
          <a:lstStyle/>
          <a:p>
            <a:pPr marL="0" indent="0">
              <a:buNone/>
            </a:pPr>
            <a:r>
              <a:rPr lang="en-US" dirty="0"/>
              <a:t>OSPI has updated exit criteria for the WIDA ACCESS assessment</a:t>
            </a:r>
          </a:p>
          <a:p>
            <a:pPr marL="0" marR="0" indent="0">
              <a:spcBef>
                <a:spcPts val="600"/>
              </a:spcBef>
              <a:spcAft>
                <a:spcPts val="0"/>
              </a:spcAft>
              <a:buNone/>
            </a:pPr>
            <a:r>
              <a:rPr lang="en-US" sz="2000" dirty="0">
                <a:effectLst/>
                <a:latin typeface="Segoe UI" panose="020B0502040204020203" pitchFamily="34" charset="0"/>
                <a:ea typeface="Times New Roman" panose="02020603050405020304" pitchFamily="18" charset="0"/>
                <a:cs typeface="Times New Roman" panose="02020603050405020304" pitchFamily="18" charset="0"/>
              </a:rPr>
              <a:t>Beginning in 2024 students who score close to proficient on the WIDA ACCESS assessment will have an additional opportunity to demonstrate their readiness to exit ELD services using scores from their Smarter Balanced (SB) ELA test.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a:spcBef>
                <a:spcPts val="600"/>
              </a:spcBef>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Students in grades K-1 who score 4.0 on the Kindergarten ACCESS or ACCESS test will exit ELD services. (</a:t>
            </a:r>
            <a:r>
              <a:rPr lang="en-US" sz="1800" dirty="0">
                <a:solidFill>
                  <a:srgbClr val="C00000"/>
                </a:solidFill>
                <a:effectLst/>
                <a:latin typeface="Segoe UI" panose="020B0502040204020203" pitchFamily="34" charset="0"/>
                <a:ea typeface="Times New Roman" panose="02020603050405020304" pitchFamily="18" charset="0"/>
                <a:cs typeface="Times New Roman" panose="02020603050405020304" pitchFamily="18" charset="0"/>
              </a:rPr>
              <a:t>no change</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a:spcBef>
                <a:spcPts val="600"/>
              </a:spcBef>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Students in grades 2-12 who score 4.7 on the ACCESS test will exit ELD services. (</a:t>
            </a:r>
            <a:r>
              <a:rPr lang="en-US" sz="1800" dirty="0">
                <a:solidFill>
                  <a:srgbClr val="C00000"/>
                </a:solidFill>
                <a:effectLst/>
                <a:latin typeface="Segoe UI" panose="020B0502040204020203" pitchFamily="34" charset="0"/>
                <a:ea typeface="Times New Roman" panose="02020603050405020304" pitchFamily="18" charset="0"/>
                <a:cs typeface="Times New Roman" panose="02020603050405020304" pitchFamily="18" charset="0"/>
              </a:rPr>
              <a:t>no change</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a:spcBef>
                <a:spcPts val="600"/>
              </a:spcBef>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Students in grades 3-12 who score 4.3-4.6 on the ACCESS test may exit ELD services</a:t>
            </a:r>
            <a:r>
              <a:rPr lang="en-US" sz="1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if they also score a level 3 or 4 on the state required ELA content assessment. (</a:t>
            </a:r>
            <a:r>
              <a:rPr lang="en-US" sz="1800" dirty="0">
                <a:solidFill>
                  <a:srgbClr val="C00000"/>
                </a:solidFill>
                <a:effectLst/>
                <a:latin typeface="Segoe UI" panose="020B0502040204020203" pitchFamily="34" charset="0"/>
                <a:ea typeface="Times New Roman" panose="02020603050405020304" pitchFamily="18" charset="0"/>
                <a:cs typeface="Times New Roman" panose="02020603050405020304" pitchFamily="18" charset="0"/>
              </a:rPr>
              <a:t>new</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p>
          <a:p>
            <a:pPr marL="457200" lvl="1">
              <a:spcBef>
                <a:spcPts val="0"/>
              </a:spcBef>
            </a:pP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spcBef>
                <a:spcPts val="0"/>
              </a:spcBef>
              <a:buNone/>
            </a:pPr>
            <a:r>
              <a:rPr lang="en-US" sz="2000" dirty="0">
                <a:latin typeface="Segoe UI" panose="020B0502040204020203" pitchFamily="34" charset="0"/>
                <a:ea typeface="Times New Roman" panose="02020603050405020304" pitchFamily="18" charset="0"/>
                <a:cs typeface="Times New Roman" panose="02020603050405020304" pitchFamily="18" charset="0"/>
              </a:rPr>
              <a:t>Grades not tested on Smarter Balanced ELA</a:t>
            </a:r>
            <a:endParaRPr lang="en-US" sz="2000" dirty="0">
              <a:effectLst/>
              <a:latin typeface="Segoe UI" panose="020B0502040204020203" pitchFamily="34" charset="0"/>
              <a:ea typeface="Times New Roman" panose="02020603050405020304" pitchFamily="18" charset="0"/>
              <a:cs typeface="Times New Roman" panose="02020603050405020304" pitchFamily="18" charset="0"/>
            </a:endParaRPr>
          </a:p>
          <a:p>
            <a:pPr marL="514350" lvl="1" indent="-285750">
              <a:spcBef>
                <a:spcPts val="0"/>
              </a:spcBef>
            </a:pPr>
            <a:r>
              <a:rPr lang="en-US" sz="1800" dirty="0">
                <a:effectLst/>
                <a:latin typeface="Segoe UI" panose="020B0502040204020203" pitchFamily="34" charset="0"/>
                <a:ea typeface="Times New Roman" panose="02020603050405020304" pitchFamily="18" charset="0"/>
                <a:cs typeface="Segoe UI" panose="020B0502040204020203" pitchFamily="34" charset="0"/>
              </a:rPr>
              <a:t>Students in grades 2 and 9 will not have an opportunity to use the new exit criteria. Federal regulations do not allow for off grade assessments in these kinds of situations. Since students in grades 2 and 9 do not take Smarter Balanced tests, all SB tests would be off grade.</a:t>
            </a:r>
          </a:p>
          <a:p>
            <a:pPr marL="0" indent="0">
              <a:buNone/>
            </a:pPr>
            <a:r>
              <a:rPr lang="en-US" sz="2000" dirty="0">
                <a:latin typeface="Segoe UI" panose="020B0502040204020203" pitchFamily="34" charset="0"/>
                <a:cs typeface="Segoe UI" panose="020B0502040204020203" pitchFamily="34" charset="0"/>
              </a:rPr>
              <a:t>Reporting</a:t>
            </a:r>
          </a:p>
          <a:p>
            <a:pPr lvl="1"/>
            <a:r>
              <a:rPr lang="en-US" sz="1800" dirty="0">
                <a:latin typeface="Segoe UI" panose="020B0502040204020203" pitchFamily="34" charset="0"/>
                <a:cs typeface="Segoe UI" panose="020B0502040204020203" pitchFamily="34" charset="0"/>
              </a:rPr>
              <a:t>There is no change in how districts report exit codes and dates in CEDARS.</a:t>
            </a:r>
          </a:p>
        </p:txBody>
      </p:sp>
      <p:sp>
        <p:nvSpPr>
          <p:cNvPr id="5" name="Footer Placeholder 4">
            <a:extLst>
              <a:ext uri="{FF2B5EF4-FFF2-40B4-BE49-F238E27FC236}">
                <a16:creationId xmlns:a16="http://schemas.microsoft.com/office/drawing/2014/main" id="{417975A8-9FA8-D828-D7C3-796B89BF60FD}"/>
              </a:ext>
            </a:extLst>
          </p:cNvPr>
          <p:cNvSpPr>
            <a:spLocks noGrp="1"/>
          </p:cNvSpPr>
          <p:nvPr>
            <p:ph type="ftr" sz="quarter" idx="3"/>
          </p:nvPr>
        </p:nvSpPr>
        <p:spPr/>
        <p:txBody>
          <a:bodyPr/>
          <a:lstStyle/>
          <a:p>
            <a:pPr algn="r"/>
            <a:r>
              <a:rPr lang="en-US"/>
              <a:t>Washington State Assessments</a:t>
            </a:r>
          </a:p>
        </p:txBody>
      </p:sp>
      <p:sp>
        <p:nvSpPr>
          <p:cNvPr id="4" name="Date Placeholder 3">
            <a:extLst>
              <a:ext uri="{FF2B5EF4-FFF2-40B4-BE49-F238E27FC236}">
                <a16:creationId xmlns:a16="http://schemas.microsoft.com/office/drawing/2014/main" id="{4F97F94F-C0FC-70D0-7AFA-427A2CAA475F}"/>
              </a:ext>
            </a:extLst>
          </p:cNvPr>
          <p:cNvSpPr>
            <a:spLocks noGrp="1"/>
          </p:cNvSpPr>
          <p:nvPr>
            <p:ph type="dt" sz="half" idx="11"/>
          </p:nvPr>
        </p:nvSpPr>
        <p:spPr/>
        <p:txBody>
          <a:bodyPr/>
          <a:lstStyle/>
          <a:p>
            <a:pPr algn="ctr"/>
            <a:r>
              <a:rPr lang="en-US"/>
              <a:t>1/17/2024</a:t>
            </a:r>
          </a:p>
        </p:txBody>
      </p:sp>
      <p:sp>
        <p:nvSpPr>
          <p:cNvPr id="6" name="Slide Number Placeholder 5">
            <a:extLst>
              <a:ext uri="{FF2B5EF4-FFF2-40B4-BE49-F238E27FC236}">
                <a16:creationId xmlns:a16="http://schemas.microsoft.com/office/drawing/2014/main" id="{FCD249AA-C6CE-153F-0698-B152806168BE}"/>
              </a:ext>
            </a:extLst>
          </p:cNvPr>
          <p:cNvSpPr>
            <a:spLocks noGrp="1"/>
          </p:cNvSpPr>
          <p:nvPr>
            <p:ph type="sldNum" sz="quarter" idx="4"/>
          </p:nvPr>
        </p:nvSpPr>
        <p:spPr/>
        <p:txBody>
          <a:bodyPr/>
          <a:lstStyle/>
          <a:p>
            <a:fld id="{65248FEF-978F-4B24-93F3-B987601DAD06}" type="slidenum">
              <a:rPr lang="en-US" smtClean="0"/>
              <a:pPr/>
              <a:t>13</a:t>
            </a:fld>
            <a:endParaRPr lang="en-US"/>
          </a:p>
        </p:txBody>
      </p:sp>
    </p:spTree>
    <p:extLst>
      <p:ext uri="{BB962C8B-B14F-4D97-AF65-F5344CB8AC3E}">
        <p14:creationId xmlns:p14="http://schemas.microsoft.com/office/powerpoint/2010/main" val="322257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AA4F-6FE3-394C-C687-FFA1875EA964}"/>
              </a:ext>
            </a:extLst>
          </p:cNvPr>
          <p:cNvSpPr>
            <a:spLocks noGrp="1"/>
          </p:cNvSpPr>
          <p:nvPr>
            <p:ph type="title"/>
          </p:nvPr>
        </p:nvSpPr>
        <p:spPr/>
        <p:txBody>
          <a:bodyPr/>
          <a:lstStyle/>
          <a:p>
            <a:r>
              <a:rPr lang="en-US"/>
              <a:t>Testing students with visual impairment</a:t>
            </a:r>
          </a:p>
        </p:txBody>
      </p:sp>
      <p:sp>
        <p:nvSpPr>
          <p:cNvPr id="3" name="Content Placeholder 2">
            <a:extLst>
              <a:ext uri="{FF2B5EF4-FFF2-40B4-BE49-F238E27FC236}">
                <a16:creationId xmlns:a16="http://schemas.microsoft.com/office/drawing/2014/main" id="{E3A7C9EC-E287-BF44-608F-BB5F052BBD46}"/>
              </a:ext>
            </a:extLst>
          </p:cNvPr>
          <p:cNvSpPr>
            <a:spLocks noGrp="1"/>
          </p:cNvSpPr>
          <p:nvPr>
            <p:ph idx="1"/>
          </p:nvPr>
        </p:nvSpPr>
        <p:spPr/>
        <p:txBody>
          <a:bodyPr>
            <a:normAutofit/>
          </a:bodyPr>
          <a:lstStyle/>
          <a:p>
            <a:r>
              <a:rPr lang="en-US"/>
              <a:t>ELPA21 large print and braille assessment should be mailed out by Monday or Tuesday next week. </a:t>
            </a:r>
          </a:p>
          <a:p>
            <a:r>
              <a:rPr lang="en-US"/>
              <a:t>WIDA Alternate ACCESS Braille Supplements will be mailed out by Monday or Tuesday next week. </a:t>
            </a:r>
          </a:p>
          <a:p>
            <a:r>
              <a:rPr lang="en-US"/>
              <a:t>If you need accommodated test versions students with visual impairments, please contact </a:t>
            </a:r>
            <a:r>
              <a:rPr lang="en-US">
                <a:hlinkClick r:id="rId3"/>
              </a:rPr>
              <a:t>ELPAssessments@k12.wa.us</a:t>
            </a:r>
            <a:r>
              <a:rPr lang="en-US"/>
              <a:t>. </a:t>
            </a:r>
          </a:p>
          <a:p>
            <a:r>
              <a:rPr lang="en-US"/>
              <a:t>Orders for ELPA21 tests are typically submitted in the fall. Please set a calendar reminder for October to submit your 2025 requests to OSPI.</a:t>
            </a:r>
          </a:p>
        </p:txBody>
      </p:sp>
      <p:sp>
        <p:nvSpPr>
          <p:cNvPr id="4" name="Date Placeholder 3">
            <a:extLst>
              <a:ext uri="{FF2B5EF4-FFF2-40B4-BE49-F238E27FC236}">
                <a16:creationId xmlns:a16="http://schemas.microsoft.com/office/drawing/2014/main" id="{073842FE-731E-C39C-C438-A172688BCB3F}"/>
              </a:ext>
            </a:extLst>
          </p:cNvPr>
          <p:cNvSpPr>
            <a:spLocks noGrp="1"/>
          </p:cNvSpPr>
          <p:nvPr>
            <p:ph type="dt" sz="half" idx="11"/>
          </p:nvPr>
        </p:nvSpPr>
        <p:spPr/>
        <p:txBody>
          <a:bodyPr/>
          <a:lstStyle/>
          <a:p>
            <a:pPr algn="ctr"/>
            <a:r>
              <a:rPr lang="en-US"/>
              <a:t>1/17/2024</a:t>
            </a:r>
          </a:p>
        </p:txBody>
      </p:sp>
      <p:sp>
        <p:nvSpPr>
          <p:cNvPr id="5" name="Footer Placeholder 4">
            <a:extLst>
              <a:ext uri="{FF2B5EF4-FFF2-40B4-BE49-F238E27FC236}">
                <a16:creationId xmlns:a16="http://schemas.microsoft.com/office/drawing/2014/main" id="{D153FCBE-9EB4-F57F-3E7A-AB2836CFFBEE}"/>
              </a:ext>
            </a:extLst>
          </p:cNvPr>
          <p:cNvSpPr>
            <a:spLocks noGrp="1"/>
          </p:cNvSpPr>
          <p:nvPr>
            <p:ph type="ftr" sz="quarter" idx="3"/>
          </p:nvPr>
        </p:nvSpPr>
        <p:spPr/>
        <p:txBody>
          <a:bodyPr/>
          <a:lstStyle/>
          <a:p>
            <a:pPr algn="r"/>
            <a:r>
              <a:rPr lang="en-US"/>
              <a:t>Washington State Assessments</a:t>
            </a:r>
          </a:p>
        </p:txBody>
      </p:sp>
      <p:sp>
        <p:nvSpPr>
          <p:cNvPr id="6" name="Slide Number Placeholder 5">
            <a:extLst>
              <a:ext uri="{FF2B5EF4-FFF2-40B4-BE49-F238E27FC236}">
                <a16:creationId xmlns:a16="http://schemas.microsoft.com/office/drawing/2014/main" id="{F5489958-2AD4-1F42-EE15-52DE9CE96916}"/>
              </a:ext>
            </a:extLst>
          </p:cNvPr>
          <p:cNvSpPr>
            <a:spLocks noGrp="1"/>
          </p:cNvSpPr>
          <p:nvPr>
            <p:ph type="sldNum" sz="quarter" idx="4"/>
          </p:nvPr>
        </p:nvSpPr>
        <p:spPr/>
        <p:txBody>
          <a:bodyPr/>
          <a:lstStyle/>
          <a:p>
            <a:fld id="{65248FEF-978F-4B24-93F3-B987601DAD06}" type="slidenum">
              <a:rPr lang="en-US" smtClean="0"/>
              <a:pPr/>
              <a:t>14</a:t>
            </a:fld>
            <a:endParaRPr lang="en-US"/>
          </a:p>
        </p:txBody>
      </p:sp>
    </p:spTree>
    <p:extLst>
      <p:ext uri="{BB962C8B-B14F-4D97-AF65-F5344CB8AC3E}">
        <p14:creationId xmlns:p14="http://schemas.microsoft.com/office/powerpoint/2010/main" val="2100704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75EC-F454-C454-8BCF-012716280EE8}"/>
              </a:ext>
            </a:extLst>
          </p:cNvPr>
          <p:cNvSpPr>
            <a:spLocks noGrp="1"/>
          </p:cNvSpPr>
          <p:nvPr>
            <p:ph type="title"/>
          </p:nvPr>
        </p:nvSpPr>
        <p:spPr/>
        <p:txBody>
          <a:bodyPr/>
          <a:lstStyle/>
          <a:p>
            <a:r>
              <a:rPr lang="en-US"/>
              <a:t>Initial Materials</a:t>
            </a:r>
          </a:p>
        </p:txBody>
      </p:sp>
      <p:sp>
        <p:nvSpPr>
          <p:cNvPr id="3" name="Content Placeholder 2">
            <a:extLst>
              <a:ext uri="{FF2B5EF4-FFF2-40B4-BE49-F238E27FC236}">
                <a16:creationId xmlns:a16="http://schemas.microsoft.com/office/drawing/2014/main" id="{5866E952-C838-4CF5-2584-304A6888A1BB}"/>
              </a:ext>
            </a:extLst>
          </p:cNvPr>
          <p:cNvSpPr>
            <a:spLocks noGrp="1"/>
          </p:cNvSpPr>
          <p:nvPr>
            <p:ph idx="1"/>
          </p:nvPr>
        </p:nvSpPr>
        <p:spPr/>
        <p:txBody>
          <a:bodyPr/>
          <a:lstStyle/>
          <a:p>
            <a:pPr marL="0" indent="0">
              <a:buNone/>
            </a:pPr>
            <a:r>
              <a:rPr lang="en-US"/>
              <a:t>Due to some unexpected issues, we anticipate that errors in materials shipments for some district. Please check your orders carefully for all paper materials. </a:t>
            </a:r>
          </a:p>
          <a:p>
            <a:pPr lvl="1"/>
            <a:endParaRPr lang="en-US"/>
          </a:p>
          <a:p>
            <a:r>
              <a:rPr lang="en-US"/>
              <a:t>If the materials received do not match your needs</a:t>
            </a:r>
          </a:p>
          <a:p>
            <a:pPr lvl="2"/>
            <a:r>
              <a:rPr lang="en-US"/>
              <a:t>Return unused materials with no markings or labels</a:t>
            </a:r>
          </a:p>
          <a:p>
            <a:pPr lvl="2"/>
            <a:r>
              <a:rPr lang="en-US"/>
              <a:t>Order materials you need through the Additional Materials process.</a:t>
            </a:r>
          </a:p>
        </p:txBody>
      </p:sp>
      <p:sp>
        <p:nvSpPr>
          <p:cNvPr id="4" name="Date Placeholder 3">
            <a:extLst>
              <a:ext uri="{FF2B5EF4-FFF2-40B4-BE49-F238E27FC236}">
                <a16:creationId xmlns:a16="http://schemas.microsoft.com/office/drawing/2014/main" id="{1B25736A-D0B8-DED9-5152-E20DED98CBA3}"/>
              </a:ext>
            </a:extLst>
          </p:cNvPr>
          <p:cNvSpPr>
            <a:spLocks noGrp="1"/>
          </p:cNvSpPr>
          <p:nvPr>
            <p:ph type="dt" sz="half" idx="11"/>
          </p:nvPr>
        </p:nvSpPr>
        <p:spPr/>
        <p:txBody>
          <a:bodyPr/>
          <a:lstStyle/>
          <a:p>
            <a:pPr algn="ctr"/>
            <a:r>
              <a:rPr lang="en-US"/>
              <a:t>1/17/2024</a:t>
            </a:r>
          </a:p>
        </p:txBody>
      </p:sp>
      <p:sp>
        <p:nvSpPr>
          <p:cNvPr id="5" name="Footer Placeholder 4">
            <a:extLst>
              <a:ext uri="{FF2B5EF4-FFF2-40B4-BE49-F238E27FC236}">
                <a16:creationId xmlns:a16="http://schemas.microsoft.com/office/drawing/2014/main" id="{21A18145-153F-05EF-BE57-4BDF9B9D913A}"/>
              </a:ext>
            </a:extLst>
          </p:cNvPr>
          <p:cNvSpPr>
            <a:spLocks noGrp="1"/>
          </p:cNvSpPr>
          <p:nvPr>
            <p:ph type="ftr" sz="quarter" idx="3"/>
          </p:nvPr>
        </p:nvSpPr>
        <p:spPr/>
        <p:txBody>
          <a:bodyPr/>
          <a:lstStyle/>
          <a:p>
            <a:pPr algn="r"/>
            <a:r>
              <a:rPr lang="en-US"/>
              <a:t>Washington State Assessments</a:t>
            </a:r>
          </a:p>
        </p:txBody>
      </p:sp>
      <p:sp>
        <p:nvSpPr>
          <p:cNvPr id="6" name="Slide Number Placeholder 5">
            <a:extLst>
              <a:ext uri="{FF2B5EF4-FFF2-40B4-BE49-F238E27FC236}">
                <a16:creationId xmlns:a16="http://schemas.microsoft.com/office/drawing/2014/main" id="{362FCD4C-1465-071E-BC95-1EA9EA938B13}"/>
              </a:ext>
            </a:extLst>
          </p:cNvPr>
          <p:cNvSpPr>
            <a:spLocks noGrp="1"/>
          </p:cNvSpPr>
          <p:nvPr>
            <p:ph type="sldNum" sz="quarter" idx="4"/>
          </p:nvPr>
        </p:nvSpPr>
        <p:spPr/>
        <p:txBody>
          <a:bodyPr/>
          <a:lstStyle/>
          <a:p>
            <a:fld id="{65248FEF-978F-4B24-93F3-B987601DAD06}" type="slidenum">
              <a:rPr lang="en-US" smtClean="0"/>
              <a:pPr/>
              <a:t>15</a:t>
            </a:fld>
            <a:endParaRPr lang="en-US"/>
          </a:p>
        </p:txBody>
      </p:sp>
    </p:spTree>
    <p:extLst>
      <p:ext uri="{BB962C8B-B14F-4D97-AF65-F5344CB8AC3E}">
        <p14:creationId xmlns:p14="http://schemas.microsoft.com/office/powerpoint/2010/main" val="109058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134D-5428-07EE-A800-D95ED2F4C856}"/>
              </a:ext>
            </a:extLst>
          </p:cNvPr>
          <p:cNvSpPr>
            <a:spLocks noGrp="1"/>
          </p:cNvSpPr>
          <p:nvPr>
            <p:ph type="title"/>
          </p:nvPr>
        </p:nvSpPr>
        <p:spPr/>
        <p:txBody>
          <a:bodyPr/>
          <a:lstStyle/>
          <a:p>
            <a:r>
              <a:rPr lang="en-US"/>
              <a:t>Additional Materials</a:t>
            </a:r>
          </a:p>
        </p:txBody>
      </p:sp>
      <p:sp>
        <p:nvSpPr>
          <p:cNvPr id="3" name="Content Placeholder 2">
            <a:extLst>
              <a:ext uri="{FF2B5EF4-FFF2-40B4-BE49-F238E27FC236}">
                <a16:creationId xmlns:a16="http://schemas.microsoft.com/office/drawing/2014/main" id="{B78D866B-AF34-939B-16A8-903BCCF58982}"/>
              </a:ext>
            </a:extLst>
          </p:cNvPr>
          <p:cNvSpPr>
            <a:spLocks noGrp="1"/>
          </p:cNvSpPr>
          <p:nvPr>
            <p:ph idx="1"/>
          </p:nvPr>
        </p:nvSpPr>
        <p:spPr/>
        <p:txBody>
          <a:bodyPr/>
          <a:lstStyle/>
          <a:p>
            <a:r>
              <a:rPr lang="en-US"/>
              <a:t>“</a:t>
            </a:r>
            <a:r>
              <a:rPr lang="en-US" err="1"/>
              <a:t>District_level</a:t>
            </a:r>
            <a:r>
              <a:rPr lang="en-US"/>
              <a:t> Additional Materials site”</a:t>
            </a:r>
          </a:p>
          <a:p>
            <a:r>
              <a:rPr lang="en-US"/>
              <a:t>Consolidate Orders to 2 or 3 for the test window</a:t>
            </a:r>
          </a:p>
          <a:p>
            <a:r>
              <a:rPr lang="en-US"/>
              <a:t>Use the </a:t>
            </a:r>
            <a:r>
              <a:rPr lang="en-US" b="1"/>
              <a:t>Additional Materials </a:t>
            </a:r>
            <a:r>
              <a:rPr lang="en-US"/>
              <a:t>tab in WIDA AMS to order materials. The </a:t>
            </a:r>
            <a:r>
              <a:rPr lang="en-US" strike="sngStrike"/>
              <a:t>Ordering Materials </a:t>
            </a:r>
            <a:r>
              <a:rPr lang="en-US"/>
              <a:t>tab is not what you think it is. </a:t>
            </a:r>
          </a:p>
          <a:p>
            <a:endParaRPr lang="en-US"/>
          </a:p>
        </p:txBody>
      </p:sp>
      <p:sp>
        <p:nvSpPr>
          <p:cNvPr id="4" name="Date Placeholder 3">
            <a:extLst>
              <a:ext uri="{FF2B5EF4-FFF2-40B4-BE49-F238E27FC236}">
                <a16:creationId xmlns:a16="http://schemas.microsoft.com/office/drawing/2014/main" id="{54AC4C8C-2E04-6F62-0860-C63B6DC9CCCA}"/>
              </a:ext>
            </a:extLst>
          </p:cNvPr>
          <p:cNvSpPr>
            <a:spLocks noGrp="1"/>
          </p:cNvSpPr>
          <p:nvPr>
            <p:ph type="dt" sz="half" idx="11"/>
          </p:nvPr>
        </p:nvSpPr>
        <p:spPr/>
        <p:txBody>
          <a:bodyPr/>
          <a:lstStyle/>
          <a:p>
            <a:pPr algn="ctr"/>
            <a:r>
              <a:rPr lang="en-US"/>
              <a:t>1/17/2024</a:t>
            </a:r>
          </a:p>
        </p:txBody>
      </p:sp>
      <p:sp>
        <p:nvSpPr>
          <p:cNvPr id="5" name="Footer Placeholder 4">
            <a:extLst>
              <a:ext uri="{FF2B5EF4-FFF2-40B4-BE49-F238E27FC236}">
                <a16:creationId xmlns:a16="http://schemas.microsoft.com/office/drawing/2014/main" id="{BDC9AF75-1514-38E6-75E7-B7C53467C49C}"/>
              </a:ext>
            </a:extLst>
          </p:cNvPr>
          <p:cNvSpPr>
            <a:spLocks noGrp="1"/>
          </p:cNvSpPr>
          <p:nvPr>
            <p:ph type="ftr" sz="quarter" idx="3"/>
          </p:nvPr>
        </p:nvSpPr>
        <p:spPr/>
        <p:txBody>
          <a:bodyPr/>
          <a:lstStyle/>
          <a:p>
            <a:pPr algn="r"/>
            <a:r>
              <a:rPr lang="en-US"/>
              <a:t>Washington State Assessments</a:t>
            </a:r>
          </a:p>
        </p:txBody>
      </p:sp>
      <p:sp>
        <p:nvSpPr>
          <p:cNvPr id="6" name="Slide Number Placeholder 5">
            <a:extLst>
              <a:ext uri="{FF2B5EF4-FFF2-40B4-BE49-F238E27FC236}">
                <a16:creationId xmlns:a16="http://schemas.microsoft.com/office/drawing/2014/main" id="{C8ABBDF4-CD2A-11A1-ED4E-10769E9284F5}"/>
              </a:ext>
            </a:extLst>
          </p:cNvPr>
          <p:cNvSpPr>
            <a:spLocks noGrp="1"/>
          </p:cNvSpPr>
          <p:nvPr>
            <p:ph type="sldNum" sz="quarter" idx="4"/>
          </p:nvPr>
        </p:nvSpPr>
        <p:spPr/>
        <p:txBody>
          <a:bodyPr/>
          <a:lstStyle/>
          <a:p>
            <a:fld id="{65248FEF-978F-4B24-93F3-B987601DAD06}" type="slidenum">
              <a:rPr lang="en-US" smtClean="0"/>
              <a:pPr/>
              <a:t>16</a:t>
            </a:fld>
            <a:endParaRPr lang="en-US"/>
          </a:p>
        </p:txBody>
      </p:sp>
    </p:spTree>
    <p:extLst>
      <p:ext uri="{BB962C8B-B14F-4D97-AF65-F5344CB8AC3E}">
        <p14:creationId xmlns:p14="http://schemas.microsoft.com/office/powerpoint/2010/main" val="68286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17</a:t>
            </a:fld>
            <a:endParaRPr lang="en-US"/>
          </a:p>
        </p:txBody>
      </p:sp>
    </p:spTree>
    <p:extLst>
      <p:ext uri="{BB962C8B-B14F-4D97-AF65-F5344CB8AC3E}">
        <p14:creationId xmlns:p14="http://schemas.microsoft.com/office/powerpoint/2010/main" val="4229367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C1E1-E6D2-CB3B-D2BA-1695592462E4}"/>
              </a:ext>
            </a:extLst>
          </p:cNvPr>
          <p:cNvSpPr>
            <a:spLocks noGrp="1"/>
          </p:cNvSpPr>
          <p:nvPr>
            <p:ph type="title"/>
          </p:nvPr>
        </p:nvSpPr>
        <p:spPr/>
        <p:txBody>
          <a:bodyPr/>
          <a:lstStyle/>
          <a:p>
            <a:r>
              <a:rPr lang="en-US">
                <a:latin typeface="Segoe UI"/>
                <a:cs typeface="Segoe UI"/>
              </a:rPr>
              <a:t>WA-AIM Spring 2024</a:t>
            </a:r>
            <a:endParaRPr lang="en-US"/>
          </a:p>
        </p:txBody>
      </p:sp>
      <p:sp>
        <p:nvSpPr>
          <p:cNvPr id="3" name="Content Placeholder 2">
            <a:extLst>
              <a:ext uri="{FF2B5EF4-FFF2-40B4-BE49-F238E27FC236}">
                <a16:creationId xmlns:a16="http://schemas.microsoft.com/office/drawing/2014/main" id="{9A0079A5-E641-FB26-0F91-F7052EA86BE1}"/>
              </a:ext>
            </a:extLst>
          </p:cNvPr>
          <p:cNvSpPr>
            <a:spLocks noGrp="1"/>
          </p:cNvSpPr>
          <p:nvPr>
            <p:ph idx="1"/>
          </p:nvPr>
        </p:nvSpPr>
        <p:spPr/>
        <p:txBody>
          <a:bodyPr vert="horz" lIns="91440" tIns="45720" rIns="91440" bIns="45720" rtlCol="0" anchor="t">
            <a:normAutofit lnSpcReduction="10000"/>
          </a:bodyPr>
          <a:lstStyle/>
          <a:p>
            <a:pPr marL="0" indent="0">
              <a:buNone/>
            </a:pPr>
            <a:r>
              <a:rPr lang="en-US" b="1">
                <a:latin typeface="Segoe UI"/>
                <a:cs typeface="Segoe UI"/>
              </a:rPr>
              <a:t>Window:</a:t>
            </a:r>
            <a:r>
              <a:rPr lang="en-US">
                <a:latin typeface="Segoe UI"/>
                <a:cs typeface="Segoe UI"/>
              </a:rPr>
              <a:t> January 29 through May 3, 2024</a:t>
            </a:r>
            <a:endParaRPr lang="en-US"/>
          </a:p>
          <a:p>
            <a:pPr marL="0" indent="0">
              <a:buNone/>
            </a:pPr>
            <a:r>
              <a:rPr lang="en-US" b="1">
                <a:latin typeface="Segoe UI"/>
                <a:cs typeface="Segoe UI"/>
              </a:rPr>
              <a:t>INSIGHT Systems Currently Open:</a:t>
            </a:r>
          </a:p>
          <a:p>
            <a:r>
              <a:rPr lang="en-US">
                <a:latin typeface="Segoe UI"/>
                <a:cs typeface="Segoe UI"/>
              </a:rPr>
              <a:t>User Management</a:t>
            </a:r>
            <a:endParaRPr lang="en-US" b="1">
              <a:latin typeface="Segoe UI"/>
              <a:cs typeface="Segoe UI"/>
            </a:endParaRPr>
          </a:p>
          <a:p>
            <a:r>
              <a:rPr lang="en-US">
                <a:latin typeface="Segoe UI"/>
                <a:cs typeface="Segoe UI"/>
              </a:rPr>
              <a:t>Item and Form Management</a:t>
            </a:r>
          </a:p>
          <a:p>
            <a:r>
              <a:rPr lang="en-US">
                <a:latin typeface="Segoe UI"/>
                <a:cs typeface="Segoe UI"/>
              </a:rPr>
              <a:t>Report Delivery</a:t>
            </a:r>
          </a:p>
          <a:p>
            <a:pPr marL="0" indent="0">
              <a:buNone/>
            </a:pPr>
            <a:r>
              <a:rPr lang="en-US" b="1">
                <a:latin typeface="Segoe UI"/>
                <a:cs typeface="Segoe UI"/>
              </a:rPr>
              <a:t>INSIGHT System Opening January 29:</a:t>
            </a:r>
          </a:p>
          <a:p>
            <a:r>
              <a:rPr lang="en-US">
                <a:latin typeface="Segoe UI"/>
                <a:cs typeface="Segoe UI"/>
              </a:rPr>
              <a:t>Student Management (students previously pre-ID in WAMS)</a:t>
            </a:r>
          </a:p>
          <a:p>
            <a:r>
              <a:rPr lang="en-US">
                <a:latin typeface="Segoe UI"/>
                <a:cs typeface="Segoe UI"/>
              </a:rPr>
              <a:t>Registration (assigning forms to students)</a:t>
            </a:r>
          </a:p>
          <a:p>
            <a:r>
              <a:rPr lang="en-US">
                <a:latin typeface="Segoe UI"/>
                <a:cs typeface="Segoe UI"/>
              </a:rPr>
              <a:t>Student Performance Data (entering assessment data)</a:t>
            </a:r>
          </a:p>
          <a:p>
            <a:endParaRPr lang="en-US">
              <a:latin typeface="Segoe UI"/>
              <a:cs typeface="Segoe UI"/>
            </a:endParaRPr>
          </a:p>
        </p:txBody>
      </p:sp>
      <p:sp>
        <p:nvSpPr>
          <p:cNvPr id="4" name="Date Placeholder 3">
            <a:extLst>
              <a:ext uri="{FF2B5EF4-FFF2-40B4-BE49-F238E27FC236}">
                <a16:creationId xmlns:a16="http://schemas.microsoft.com/office/drawing/2014/main" id="{81684511-3797-F51B-26F8-3D84C5971FBF}"/>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E8F364C1-E127-2886-AC3D-A8BB376288C8}"/>
              </a:ext>
            </a:extLst>
          </p:cNvPr>
          <p:cNvSpPr>
            <a:spLocks noGrp="1"/>
          </p:cNvSpPr>
          <p:nvPr>
            <p:ph type="sldNum" sz="quarter" idx="4"/>
          </p:nvPr>
        </p:nvSpPr>
        <p:spPr/>
        <p:txBody>
          <a:bodyPr/>
          <a:lstStyle/>
          <a:p>
            <a:fld id="{65248FEF-978F-4B24-93F3-B987601DAD06}" type="slidenum">
              <a:rPr lang="en-US" smtClean="0"/>
              <a:pPr/>
              <a:t>18</a:t>
            </a:fld>
            <a:endParaRPr lang="en-US"/>
          </a:p>
        </p:txBody>
      </p:sp>
      <p:sp>
        <p:nvSpPr>
          <p:cNvPr id="6" name="Footer Placeholder 5">
            <a:extLst>
              <a:ext uri="{FF2B5EF4-FFF2-40B4-BE49-F238E27FC236}">
                <a16:creationId xmlns:a16="http://schemas.microsoft.com/office/drawing/2014/main" id="{98604EAF-CABD-21FD-FC84-05F57C5C3349}"/>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37636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a:t>Technology</a:t>
            </a:r>
          </a:p>
        </p:txBody>
      </p:sp>
      <p:sp>
        <p:nvSpPr>
          <p:cNvPr id="4" name="Footer Placeholder 3">
            <a:extLst>
              <a:ext uri="{FF2B5EF4-FFF2-40B4-BE49-F238E27FC236}">
                <a16:creationId xmlns:a16="http://schemas.microsoft.com/office/drawing/2014/main" id="{45C1BCA9-7150-5DC1-EE69-3234B5750B63}"/>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1A89385B-1020-5149-373B-3A12E5ACF4AE}"/>
              </a:ext>
            </a:extLst>
          </p:cNvPr>
          <p:cNvSpPr>
            <a:spLocks noGrp="1"/>
          </p:cNvSpPr>
          <p:nvPr>
            <p:ph type="sldNum" sz="quarter" idx="4"/>
          </p:nvPr>
        </p:nvSpPr>
        <p:spPr/>
        <p:txBody>
          <a:bodyPr/>
          <a:lstStyle/>
          <a:p>
            <a:fld id="{65248FEF-978F-4B24-93F3-B987601DAD06}" type="slidenum">
              <a:rPr lang="en-US" smtClean="0"/>
              <a:pPr/>
              <a:t>19</a:t>
            </a:fld>
            <a:endParaRPr lang="en-US"/>
          </a:p>
        </p:txBody>
      </p:sp>
    </p:spTree>
    <p:extLst>
      <p:ext uri="{BB962C8B-B14F-4D97-AF65-F5344CB8AC3E}">
        <p14:creationId xmlns:p14="http://schemas.microsoft.com/office/powerpoint/2010/main" val="169035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D2794-3587-EECD-745E-CAF05BB16B6B}"/>
              </a:ext>
            </a:extLst>
          </p:cNvPr>
          <p:cNvSpPr>
            <a:spLocks noGrp="1"/>
          </p:cNvSpPr>
          <p:nvPr>
            <p:ph type="title"/>
          </p:nvPr>
        </p:nvSpPr>
        <p:spPr>
          <a:xfrm>
            <a:off x="838199" y="-186205"/>
            <a:ext cx="10515600" cy="1325563"/>
          </a:xfrm>
        </p:spPr>
        <p:txBody>
          <a:bodyPr>
            <a:normAutofit/>
          </a:bodyPr>
          <a:lstStyle/>
          <a:p>
            <a:r>
              <a:rPr lang="en-US" sz="800">
                <a:solidFill>
                  <a:schemeClr val="bg2"/>
                </a:solidFill>
              </a:rPr>
              <a:t>Land Acknowledgment</a:t>
            </a: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Washington State Assessments</a:t>
            </a:r>
          </a:p>
        </p:txBody>
      </p:sp>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1/17/2024</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20</a:t>
            </a:fld>
            <a:endParaRPr lang="en-US"/>
          </a:p>
        </p:txBody>
      </p:sp>
    </p:spTree>
    <p:extLst>
      <p:ext uri="{BB962C8B-B14F-4D97-AF65-F5344CB8AC3E}">
        <p14:creationId xmlns:p14="http://schemas.microsoft.com/office/powerpoint/2010/main" val="195212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p:txBody>
          <a:bodyPr/>
          <a:lstStyle/>
          <a:p>
            <a:r>
              <a:rPr lang="en-US"/>
              <a:t>Learning Standards Review Project</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p:txBody>
          <a:bodyPr/>
          <a:lstStyle/>
          <a:p>
            <a:r>
              <a:rPr lang="en-US" b="1"/>
              <a:t>Webpage: </a:t>
            </a:r>
            <a:r>
              <a:rPr lang="en-US"/>
              <a:t>Student Success&gt;Learning Standards &amp; Instructional Materials&gt; Washington State Learning Standards Review</a:t>
            </a:r>
          </a:p>
          <a:p>
            <a:r>
              <a:rPr lang="en-US" b="1"/>
              <a:t>Recordings:</a:t>
            </a:r>
            <a:r>
              <a:rPr lang="en-US"/>
              <a:t> of October and December webinars are posted</a:t>
            </a:r>
          </a:p>
          <a:p>
            <a:r>
              <a:rPr lang="en-US" b="1"/>
              <a:t>Upcoming webinar: </a:t>
            </a:r>
            <a:r>
              <a:rPr lang="en-US"/>
              <a:t>January 31 </a:t>
            </a:r>
            <a:r>
              <a:rPr lang="en-US">
                <a:hlinkClick r:id="rId3"/>
              </a:rPr>
              <a:t>Registration Link</a:t>
            </a:r>
            <a:r>
              <a:rPr lang="en-US"/>
              <a:t> </a:t>
            </a:r>
          </a:p>
          <a:p>
            <a:r>
              <a:rPr lang="en-US" b="1"/>
              <a:t>Upcoming bulletin: </a:t>
            </a:r>
            <a:r>
              <a:rPr lang="en-US"/>
              <a:t>in the next few weeks; likely one every 3 months.</a:t>
            </a:r>
          </a:p>
          <a:p>
            <a:r>
              <a:rPr lang="en-US" b="1"/>
              <a:t>Please: </a:t>
            </a:r>
            <a:r>
              <a:rPr lang="en-US"/>
              <a:t>share with curriculum directors, other staff</a:t>
            </a:r>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21</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21051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p:txBody>
          <a:bodyPr/>
          <a:lstStyle/>
          <a:p>
            <a:r>
              <a:rPr lang="en-US"/>
              <a:t>Interims vs. Practice/Training Tests</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a:xfrm>
            <a:off x="838200" y="1575881"/>
            <a:ext cx="10515600" cy="4677651"/>
          </a:xfrm>
        </p:spPr>
        <p:txBody>
          <a:bodyPr>
            <a:noAutofit/>
          </a:bodyPr>
          <a:lstStyle/>
          <a:p>
            <a:r>
              <a:rPr lang="en-US" b="1"/>
              <a:t>Training Tests: 1) </a:t>
            </a:r>
            <a:r>
              <a:rPr lang="en-US"/>
              <a:t>Used</a:t>
            </a:r>
            <a:r>
              <a:rPr lang="en-US" b="1"/>
              <a:t> </a:t>
            </a:r>
            <a:r>
              <a:rPr lang="en-US"/>
              <a:t>to help students, teachers, and families become familiar with the various question types, tools, and navigation used in the online testing system. </a:t>
            </a:r>
            <a:r>
              <a:rPr lang="en-US" b="1"/>
              <a:t>2)</a:t>
            </a:r>
            <a:r>
              <a:rPr lang="en-US"/>
              <a:t> Used to help students decide which Designated Supports and/ or Accommodations they prefer.</a:t>
            </a:r>
          </a:p>
          <a:p>
            <a:r>
              <a:rPr lang="en-US" b="1"/>
              <a:t>Practice Tests: </a:t>
            </a:r>
            <a:r>
              <a:rPr lang="en-US"/>
              <a:t>Used to give student more practice.</a:t>
            </a:r>
          </a:p>
          <a:p>
            <a:pPr lvl="1"/>
            <a:r>
              <a:rPr lang="en-US"/>
              <a:t>Recommend using only Practice Performance Tasks.</a:t>
            </a:r>
          </a:p>
          <a:p>
            <a:pPr lvl="1"/>
            <a:r>
              <a:rPr lang="en-US"/>
              <a:t>Suggest teacher-led lesson through Math Practice Performance Task.  </a:t>
            </a:r>
          </a:p>
          <a:p>
            <a:r>
              <a:rPr lang="en-US" b="1"/>
              <a:t>Interims:</a:t>
            </a:r>
            <a:r>
              <a:rPr lang="en-US"/>
              <a:t> Used to check student progress and provide teachers information to improve classroom instruction.</a:t>
            </a:r>
          </a:p>
          <a:p>
            <a:pPr marL="0" indent="0">
              <a:buNone/>
            </a:pPr>
            <a:r>
              <a:rPr lang="en-US" sz="1800">
                <a:hlinkClick r:id="rId3"/>
              </a:rPr>
              <a:t>Page 33 of the TAM </a:t>
            </a:r>
            <a:endParaRPr lang="en-US" sz="1800"/>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22</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pic>
        <p:nvPicPr>
          <p:cNvPr id="8" name="Picture 7">
            <a:extLst>
              <a:ext uri="{FF2B5EF4-FFF2-40B4-BE49-F238E27FC236}">
                <a16:creationId xmlns:a16="http://schemas.microsoft.com/office/drawing/2014/main" id="{1834C729-44A3-CBDD-7BD4-8D752E7F11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12506" y="3926671"/>
            <a:ext cx="2533171" cy="638127"/>
          </a:xfrm>
          <a:prstGeom prst="rect">
            <a:avLst/>
          </a:prstGeom>
        </p:spPr>
      </p:pic>
    </p:spTree>
    <p:extLst>
      <p:ext uri="{BB962C8B-B14F-4D97-AF65-F5344CB8AC3E}">
        <p14:creationId xmlns:p14="http://schemas.microsoft.com/office/powerpoint/2010/main" val="331697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p:txBody>
          <a:bodyPr/>
          <a:lstStyle/>
          <a:p>
            <a:r>
              <a:rPr lang="en-US"/>
              <a:t>Spanish Text-to-Speech</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a:xfrm>
            <a:off x="838199" y="1825625"/>
            <a:ext cx="10669621" cy="4255861"/>
          </a:xfrm>
        </p:spPr>
        <p:txBody>
          <a:bodyPr/>
          <a:lstStyle/>
          <a:p>
            <a:r>
              <a:rPr lang="en-US" b="1"/>
              <a:t>Fact:</a:t>
            </a:r>
            <a:r>
              <a:rPr lang="en-US"/>
              <a:t> Starting with ChromeOS 119, the Spanish language </a:t>
            </a:r>
            <a:r>
              <a:rPr lang="en-US" err="1"/>
              <a:t>voicepack</a:t>
            </a:r>
            <a:r>
              <a:rPr lang="en-US"/>
              <a:t> will not be automatically installed on Chrome devices.</a:t>
            </a:r>
          </a:p>
          <a:p>
            <a:r>
              <a:rPr lang="en-US" b="1"/>
              <a:t>Problem:</a:t>
            </a:r>
            <a:r>
              <a:rPr lang="en-US"/>
              <a:t> Spanish TTS will not work without this </a:t>
            </a:r>
            <a:r>
              <a:rPr lang="en-US" err="1"/>
              <a:t>voicepack</a:t>
            </a:r>
            <a:r>
              <a:rPr lang="en-US"/>
              <a:t>.</a:t>
            </a:r>
          </a:p>
          <a:p>
            <a:r>
              <a:rPr lang="en-US" b="1"/>
              <a:t>Solution #1:</a:t>
            </a:r>
            <a:r>
              <a:rPr lang="en-US"/>
              <a:t> If possible, do not update devices to v119 or above.</a:t>
            </a:r>
          </a:p>
          <a:p>
            <a:r>
              <a:rPr lang="en-US" b="1"/>
              <a:t>Solution #2:</a:t>
            </a:r>
            <a:r>
              <a:rPr lang="en-US"/>
              <a:t> Students needing Spanish TTS should test on a device with a different operating system, or a Chrome device with v118 or earlier.</a:t>
            </a:r>
          </a:p>
          <a:p>
            <a:r>
              <a:rPr lang="en-US" b="1"/>
              <a:t>Solution #3:</a:t>
            </a:r>
            <a:r>
              <a:rPr lang="en-US"/>
              <a:t> Install the Spanish </a:t>
            </a:r>
            <a:r>
              <a:rPr lang="en-US" err="1"/>
              <a:t>voicepack</a:t>
            </a:r>
            <a:r>
              <a:rPr lang="en-US"/>
              <a:t> manually onto each Chrome device.</a:t>
            </a:r>
          </a:p>
          <a:p>
            <a:endParaRPr lang="en-US"/>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23</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58049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57A16-DCDC-51EC-9314-F8AF2AC3D92F}"/>
              </a:ext>
            </a:extLst>
          </p:cNvPr>
          <p:cNvSpPr>
            <a:spLocks noGrp="1"/>
          </p:cNvSpPr>
          <p:nvPr>
            <p:ph type="dt" sz="half" idx="10"/>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D9C1834D-7AD0-47A2-DF86-CB20E395DE7E}"/>
              </a:ext>
            </a:extLst>
          </p:cNvPr>
          <p:cNvSpPr>
            <a:spLocks noGrp="1"/>
          </p:cNvSpPr>
          <p:nvPr>
            <p:ph type="sldNum" sz="quarter" idx="4"/>
          </p:nvPr>
        </p:nvSpPr>
        <p:spPr/>
        <p:txBody>
          <a:bodyPr/>
          <a:lstStyle/>
          <a:p>
            <a:fld id="{65248FEF-978F-4B24-93F3-B987601DAD06}" type="slidenum">
              <a:rPr lang="en-US" smtClean="0"/>
              <a:pPr/>
              <a:t>24</a:t>
            </a:fld>
            <a:endParaRPr lang="en-US"/>
          </a:p>
        </p:txBody>
      </p:sp>
      <p:sp>
        <p:nvSpPr>
          <p:cNvPr id="4" name="Footer Placeholder 3">
            <a:extLst>
              <a:ext uri="{FF2B5EF4-FFF2-40B4-BE49-F238E27FC236}">
                <a16:creationId xmlns:a16="http://schemas.microsoft.com/office/drawing/2014/main" id="{C0F19574-8E42-F316-F939-40095E3349CD}"/>
              </a:ext>
            </a:extLst>
          </p:cNvPr>
          <p:cNvSpPr>
            <a:spLocks noGrp="1"/>
          </p:cNvSpPr>
          <p:nvPr>
            <p:ph type="ftr" sz="quarter" idx="3"/>
          </p:nvPr>
        </p:nvSpPr>
        <p:spPr/>
        <p:txBody>
          <a:bodyPr/>
          <a:lstStyle/>
          <a:p>
            <a:pPr algn="r"/>
            <a:r>
              <a:rPr lang="en-US"/>
              <a:t>Washington State Assessments</a:t>
            </a:r>
          </a:p>
        </p:txBody>
      </p:sp>
      <p:sp>
        <p:nvSpPr>
          <p:cNvPr id="6" name="Title 5">
            <a:extLst>
              <a:ext uri="{FF2B5EF4-FFF2-40B4-BE49-F238E27FC236}">
                <a16:creationId xmlns:a16="http://schemas.microsoft.com/office/drawing/2014/main" id="{8BDB868C-7978-665C-1DB2-2C32554F2592}"/>
              </a:ext>
            </a:extLst>
          </p:cNvPr>
          <p:cNvSpPr>
            <a:spLocks noGrp="1"/>
          </p:cNvSpPr>
          <p:nvPr>
            <p:ph type="title"/>
          </p:nvPr>
        </p:nvSpPr>
        <p:spPr/>
        <p:txBody>
          <a:bodyPr/>
          <a:lstStyle/>
          <a:p>
            <a:r>
              <a:rPr lang="en-US">
                <a:latin typeface="Segoe UI"/>
                <a:cs typeface="Segoe UI"/>
              </a:rPr>
              <a:t>Accommodations</a:t>
            </a:r>
            <a:endParaRPr lang="en-US"/>
          </a:p>
        </p:txBody>
      </p:sp>
    </p:spTree>
    <p:extLst>
      <p:ext uri="{BB962C8B-B14F-4D97-AF65-F5344CB8AC3E}">
        <p14:creationId xmlns:p14="http://schemas.microsoft.com/office/powerpoint/2010/main" val="1575587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p:txBody>
          <a:bodyPr/>
          <a:lstStyle/>
          <a:p>
            <a:r>
              <a:rPr lang="en-US"/>
              <a:t>State Testing Webinar with SETC</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p:txBody>
          <a:bodyPr/>
          <a:lstStyle/>
          <a:p>
            <a:r>
              <a:rPr lang="en-US" sz="2800">
                <a:cs typeface="Segoe UI"/>
              </a:rPr>
              <a:t>Feb. 13 (</a:t>
            </a:r>
            <a:r>
              <a:rPr lang="en-US" sz="2800">
                <a:ea typeface="+mn-lt"/>
                <a:cs typeface="+mn-lt"/>
                <a:hlinkClick r:id="rId3"/>
              </a:rPr>
              <a:t>Meeting Registration - Zoom</a:t>
            </a:r>
            <a:r>
              <a:rPr lang="en-US" sz="2800">
                <a:ea typeface="+mn-lt"/>
                <a:cs typeface="+mn-lt"/>
              </a:rPr>
              <a:t>)</a:t>
            </a:r>
          </a:p>
          <a:p>
            <a:r>
              <a:rPr lang="en-US" i="1">
                <a:solidFill>
                  <a:srgbClr val="131619"/>
                </a:solidFill>
                <a:effectLst/>
              </a:rPr>
              <a:t>AT Accommodations in State Testing: 2024 Updates and Panel Discussion</a:t>
            </a:r>
            <a:endParaRPr lang="en-US" i="1">
              <a:solidFill>
                <a:srgbClr val="131619"/>
              </a:solidFill>
              <a:effectLst/>
              <a:ea typeface="+mn-lt"/>
              <a:cs typeface="+mn-lt"/>
            </a:endParaRPr>
          </a:p>
          <a:p>
            <a:pPr lvl="1"/>
            <a:r>
              <a:rPr lang="en-US">
                <a:solidFill>
                  <a:srgbClr val="131619"/>
                </a:solidFill>
                <a:ea typeface="+mn-lt"/>
                <a:cs typeface="+mn-lt"/>
              </a:rPr>
              <a:t>Toni and Kara are on the panel</a:t>
            </a:r>
            <a:endParaRPr lang="en-US"/>
          </a:p>
          <a:p>
            <a:endParaRPr lang="en-US"/>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25</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70455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a:xfrm>
            <a:off x="838199" y="365125"/>
            <a:ext cx="10893357" cy="1325563"/>
          </a:xfrm>
        </p:spPr>
        <p:txBody>
          <a:bodyPr/>
          <a:lstStyle/>
          <a:p>
            <a:r>
              <a:rPr lang="en-US"/>
              <a:t>New DS: Translated Test Directions in ASL </a:t>
            </a:r>
            <a:r>
              <a:rPr lang="en-US">
                <a:solidFill>
                  <a:srgbClr val="FF0000"/>
                </a:solidFill>
              </a:rPr>
              <a:t>Action required</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p:txBody>
          <a:bodyPr/>
          <a:lstStyle/>
          <a:p>
            <a:r>
              <a:rPr lang="en-US"/>
              <a:t>Directions for logging into and out of the assessment are translated into ASL videos. </a:t>
            </a:r>
          </a:p>
          <a:p>
            <a:r>
              <a:rPr lang="en-US"/>
              <a:t>Non-embedded: Requires a (second) computer to host the video files and play the videos for the student.</a:t>
            </a:r>
          </a:p>
          <a:p>
            <a:r>
              <a:rPr lang="en-US"/>
              <a:t>Purpose is to increase student autonomy when testing with ASL.</a:t>
            </a:r>
          </a:p>
          <a:p>
            <a:r>
              <a:rPr lang="en-US">
                <a:solidFill>
                  <a:srgbClr val="FF0000"/>
                </a:solidFill>
              </a:rPr>
              <a:t>Action:</a:t>
            </a:r>
            <a:r>
              <a:rPr lang="en-US"/>
              <a:t> email </a:t>
            </a:r>
            <a:r>
              <a:rPr lang="en-US">
                <a:hlinkClick r:id="rId3"/>
              </a:rPr>
              <a:t>assessment@k12.wa.us</a:t>
            </a:r>
            <a:r>
              <a:rPr lang="en-US"/>
              <a:t> by January 31 if you have students who might benefit from this support.</a:t>
            </a:r>
          </a:p>
          <a:p>
            <a:r>
              <a:rPr lang="en-US"/>
              <a:t>OSPI will set up an information session in mid-February.  </a:t>
            </a:r>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26</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423932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DA8F-3C14-AA4E-655F-254AED412A9A}"/>
              </a:ext>
            </a:extLst>
          </p:cNvPr>
          <p:cNvSpPr>
            <a:spLocks noGrp="1"/>
          </p:cNvSpPr>
          <p:nvPr>
            <p:ph type="title"/>
          </p:nvPr>
        </p:nvSpPr>
        <p:spPr/>
        <p:txBody>
          <a:bodyPr/>
          <a:lstStyle/>
          <a:p>
            <a:r>
              <a:rPr lang="en-US"/>
              <a:t>Non-Standard Accommodation Requests</a:t>
            </a:r>
          </a:p>
        </p:txBody>
      </p:sp>
      <p:sp>
        <p:nvSpPr>
          <p:cNvPr id="3" name="Content Placeholder 2">
            <a:extLst>
              <a:ext uri="{FF2B5EF4-FFF2-40B4-BE49-F238E27FC236}">
                <a16:creationId xmlns:a16="http://schemas.microsoft.com/office/drawing/2014/main" id="{159F78E3-B0EB-E7B0-7EEF-F5A28C14A490}"/>
              </a:ext>
            </a:extLst>
          </p:cNvPr>
          <p:cNvSpPr>
            <a:spLocks noGrp="1"/>
          </p:cNvSpPr>
          <p:nvPr>
            <p:ph idx="1"/>
          </p:nvPr>
        </p:nvSpPr>
        <p:spPr>
          <a:xfrm>
            <a:off x="838200" y="1339850"/>
            <a:ext cx="10515600" cy="4741636"/>
          </a:xfrm>
        </p:spPr>
        <p:txBody>
          <a:bodyPr vert="horz" lIns="91440" tIns="45720" rIns="91440" bIns="45720" rtlCol="0" anchor="t">
            <a:noAutofit/>
          </a:bodyPr>
          <a:lstStyle/>
          <a:p>
            <a:pPr marL="0" indent="0">
              <a:buNone/>
            </a:pPr>
            <a:r>
              <a:rPr lang="en-US" sz="1800">
                <a:latin typeface="Segoe UI"/>
                <a:cs typeface="Segoe UI"/>
              </a:rPr>
              <a:t>Washington recognizes that there are unique circumstances in which a student with a documented disability may require an accommodation or support that is not detailed in the GTSA to access the assessment. </a:t>
            </a:r>
            <a:endParaRPr lang="en-US" sz="1800"/>
          </a:p>
          <a:p>
            <a:pPr marL="0" indent="0">
              <a:buNone/>
            </a:pPr>
            <a:r>
              <a:rPr lang="en-US" sz="1800">
                <a:latin typeface="Segoe UI"/>
                <a:cs typeface="Segoe UI"/>
              </a:rPr>
              <a:t>If a student’s IEP or 504 plan documents the need for an accommodation or designated support that is not addressed in the GTSA, the student’s IEP team or educator may request that the DAC submit a Non-standard Accommodation or Designated Support Request to OSPI. </a:t>
            </a:r>
          </a:p>
          <a:p>
            <a:r>
              <a:rPr lang="en-US" sz="1800">
                <a:latin typeface="Segoe UI"/>
                <a:cs typeface="Segoe UI"/>
              </a:rPr>
              <a:t>Districts can submit Non-standard Accommodations Requests for Smarter Balanced, WCAS, and WIDA assessments; when applying for more than one assessment, each assessment must be addressed separately. </a:t>
            </a:r>
          </a:p>
          <a:p>
            <a:r>
              <a:rPr lang="en-US" sz="1800">
                <a:latin typeface="Segoe UI"/>
                <a:cs typeface="Segoe UI"/>
              </a:rPr>
              <a:t>The Non-standard Accommodation Request is available in the Assessment Reporting Management System (ARMS). </a:t>
            </a:r>
          </a:p>
          <a:p>
            <a:r>
              <a:rPr lang="en-US" sz="1800">
                <a:latin typeface="Segoe UI"/>
                <a:cs typeface="Segoe UI"/>
              </a:rPr>
              <a:t>All non-standard accommodations and designated supports are subject to approval by the Office of Superintendent of Public Instruction (OSPI). </a:t>
            </a:r>
          </a:p>
          <a:p>
            <a:r>
              <a:rPr lang="en-US" sz="1800">
                <a:latin typeface="Segoe UI"/>
                <a:cs typeface="Segoe UI"/>
              </a:rPr>
              <a:t>Approvals are only valid for the test administration (2023–24 school year) listed on the request</a:t>
            </a:r>
            <a:endParaRPr lang="en-US" sz="1800"/>
          </a:p>
        </p:txBody>
      </p:sp>
      <p:sp>
        <p:nvSpPr>
          <p:cNvPr id="4" name="Date Placeholder 3">
            <a:extLst>
              <a:ext uri="{FF2B5EF4-FFF2-40B4-BE49-F238E27FC236}">
                <a16:creationId xmlns:a16="http://schemas.microsoft.com/office/drawing/2014/main" id="{78A777EA-2DD2-1023-FDBF-0BD35C357666}"/>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4C7ECC7C-6BF8-00B2-9E52-3A8A81D251CB}"/>
              </a:ext>
            </a:extLst>
          </p:cNvPr>
          <p:cNvSpPr>
            <a:spLocks noGrp="1"/>
          </p:cNvSpPr>
          <p:nvPr>
            <p:ph type="sldNum" sz="quarter" idx="4"/>
          </p:nvPr>
        </p:nvSpPr>
        <p:spPr/>
        <p:txBody>
          <a:bodyPr/>
          <a:lstStyle/>
          <a:p>
            <a:fld id="{65248FEF-978F-4B24-93F3-B987601DAD06}" type="slidenum">
              <a:rPr lang="en-US" smtClean="0"/>
              <a:pPr/>
              <a:t>27</a:t>
            </a:fld>
            <a:endParaRPr lang="en-US"/>
          </a:p>
        </p:txBody>
      </p:sp>
      <p:sp>
        <p:nvSpPr>
          <p:cNvPr id="6" name="Footer Placeholder 5">
            <a:extLst>
              <a:ext uri="{FF2B5EF4-FFF2-40B4-BE49-F238E27FC236}">
                <a16:creationId xmlns:a16="http://schemas.microsoft.com/office/drawing/2014/main" id="{ADFC7C7F-70C4-7F61-87BF-0740DE0C424E}"/>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3325505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1/17/2024</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28</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Washington State Assessments</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D8FD2-7930-338D-7A8F-1E775F5A67F5}"/>
              </a:ext>
            </a:extLst>
          </p:cNvPr>
          <p:cNvSpPr>
            <a:spLocks noGrp="1"/>
          </p:cNvSpPr>
          <p:nvPr>
            <p:ph type="title"/>
          </p:nvPr>
        </p:nvSpPr>
        <p:spPr/>
        <p:txBody>
          <a:bodyPr/>
          <a:lstStyle/>
          <a:p>
            <a:r>
              <a:rPr lang="en-US"/>
              <a:t>DC/DA can change 504/IDEA in TIDE</a:t>
            </a:r>
          </a:p>
        </p:txBody>
      </p:sp>
      <p:sp>
        <p:nvSpPr>
          <p:cNvPr id="7" name="Content Placeholder 6">
            <a:extLst>
              <a:ext uri="{FF2B5EF4-FFF2-40B4-BE49-F238E27FC236}">
                <a16:creationId xmlns:a16="http://schemas.microsoft.com/office/drawing/2014/main" id="{6388E6A6-4486-ED92-B36C-11259C00DA17}"/>
              </a:ext>
            </a:extLst>
          </p:cNvPr>
          <p:cNvSpPr>
            <a:spLocks noGrp="1"/>
          </p:cNvSpPr>
          <p:nvPr>
            <p:ph idx="1"/>
          </p:nvPr>
        </p:nvSpPr>
        <p:spPr/>
        <p:txBody>
          <a:bodyPr/>
          <a:lstStyle/>
          <a:p>
            <a:r>
              <a:rPr lang="en-US"/>
              <a:t>New ability this school year</a:t>
            </a:r>
          </a:p>
          <a:p>
            <a:r>
              <a:rPr lang="en-US"/>
              <a:t>Use cases:</a:t>
            </a:r>
          </a:p>
          <a:p>
            <a:pPr lvl="1"/>
            <a:r>
              <a:rPr lang="en-US"/>
              <a:t>After a NSAR is approved, but the student doesn’t have an IEP/504. District user can change the setting in TIDE so the student can have the approved accommodation.</a:t>
            </a:r>
          </a:p>
          <a:p>
            <a:pPr lvl="1"/>
            <a:endParaRPr lang="en-US"/>
          </a:p>
        </p:txBody>
      </p:sp>
      <p:sp>
        <p:nvSpPr>
          <p:cNvPr id="2" name="Date Placeholder 1">
            <a:extLst>
              <a:ext uri="{FF2B5EF4-FFF2-40B4-BE49-F238E27FC236}">
                <a16:creationId xmlns:a16="http://schemas.microsoft.com/office/drawing/2014/main" id="{B062A429-C94E-ED89-BC53-A7DA3316EBBF}"/>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F4A6F9F4-4E79-45D4-03EE-1CA74D295C42}"/>
              </a:ext>
            </a:extLst>
          </p:cNvPr>
          <p:cNvSpPr>
            <a:spLocks noGrp="1"/>
          </p:cNvSpPr>
          <p:nvPr>
            <p:ph type="sldNum" sz="quarter" idx="4"/>
          </p:nvPr>
        </p:nvSpPr>
        <p:spPr/>
        <p:txBody>
          <a:bodyPr/>
          <a:lstStyle/>
          <a:p>
            <a:fld id="{65248FEF-978F-4B24-93F3-B987601DAD06}" type="slidenum">
              <a:rPr lang="en-US" smtClean="0"/>
              <a:pPr/>
              <a:t>29</a:t>
            </a:fld>
            <a:endParaRPr lang="en-US"/>
          </a:p>
        </p:txBody>
      </p:sp>
      <p:sp>
        <p:nvSpPr>
          <p:cNvPr id="4" name="Footer Placeholder 3">
            <a:extLst>
              <a:ext uri="{FF2B5EF4-FFF2-40B4-BE49-F238E27FC236}">
                <a16:creationId xmlns:a16="http://schemas.microsoft.com/office/drawing/2014/main" id="{2C3A0F69-FE8B-5FC3-EBD3-29A9744C9A98}"/>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125188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AFE761-17F7-6C35-6388-249138B54782}"/>
              </a:ext>
            </a:extLst>
          </p:cNvPr>
          <p:cNvSpPr>
            <a:spLocks noGrp="1"/>
          </p:cNvSpPr>
          <p:nvPr>
            <p:ph type="title"/>
          </p:nvPr>
        </p:nvSpPr>
        <p:spPr/>
        <p:txBody>
          <a:bodyPr/>
          <a:lstStyle/>
          <a:p>
            <a:r>
              <a:rPr lang="en-US">
                <a:cs typeface="Segoe UI"/>
              </a:rPr>
              <a:t>Data Releases</a:t>
            </a:r>
            <a:endParaRPr lang="en-US"/>
          </a:p>
        </p:txBody>
      </p:sp>
      <p:sp>
        <p:nvSpPr>
          <p:cNvPr id="6" name="Content Placeholder 5">
            <a:extLst>
              <a:ext uri="{FF2B5EF4-FFF2-40B4-BE49-F238E27FC236}">
                <a16:creationId xmlns:a16="http://schemas.microsoft.com/office/drawing/2014/main" id="{11462CA0-98EF-AB6A-9C5F-633CD608EBE7}"/>
              </a:ext>
            </a:extLst>
          </p:cNvPr>
          <p:cNvSpPr>
            <a:spLocks noGrp="1"/>
          </p:cNvSpPr>
          <p:nvPr>
            <p:ph idx="1"/>
          </p:nvPr>
        </p:nvSpPr>
        <p:spPr/>
        <p:txBody>
          <a:bodyPr vert="horz" lIns="91440" tIns="45720" rIns="91440" bIns="45720" rtlCol="0" anchor="t">
            <a:normAutofit/>
          </a:bodyPr>
          <a:lstStyle/>
          <a:p>
            <a:r>
              <a:rPr lang="en-US">
                <a:cs typeface="Segoe UI"/>
              </a:rPr>
              <a:t>Grad Pathways posted January 10</a:t>
            </a:r>
          </a:p>
          <a:p>
            <a:r>
              <a:rPr lang="en-US" err="1">
                <a:cs typeface="Segoe UI"/>
              </a:rPr>
              <a:t>WaKIDS</a:t>
            </a:r>
            <a:r>
              <a:rPr lang="en-US">
                <a:cs typeface="Segoe UI"/>
              </a:rPr>
              <a:t>: district preview expected this week, report card expected week of January 29</a:t>
            </a:r>
          </a:p>
          <a:p>
            <a:r>
              <a:rPr lang="en-US" err="1">
                <a:cs typeface="Segoe UI"/>
              </a:rPr>
              <a:t>WaKIDS</a:t>
            </a:r>
            <a:r>
              <a:rPr lang="en-US">
                <a:cs typeface="Segoe UI"/>
              </a:rPr>
              <a:t>: "Resolved" language and literacy in preview and report card, including retroactively to 2017-2018</a:t>
            </a:r>
          </a:p>
          <a:p>
            <a:r>
              <a:rPr lang="en-US">
                <a:cs typeface="Segoe UI"/>
              </a:rPr>
              <a:t>WSIF: district preview expected early February, public release mid-March</a:t>
            </a:r>
          </a:p>
        </p:txBody>
      </p:sp>
      <p:sp>
        <p:nvSpPr>
          <p:cNvPr id="2" name="Date Placeholder 1">
            <a:extLst>
              <a:ext uri="{FF2B5EF4-FFF2-40B4-BE49-F238E27FC236}">
                <a16:creationId xmlns:a16="http://schemas.microsoft.com/office/drawing/2014/main" id="{00D422FB-7DE9-BEC9-A206-F2C8C6EFE9C5}"/>
              </a:ext>
            </a:extLst>
          </p:cNvPr>
          <p:cNvSpPr>
            <a:spLocks noGrp="1"/>
          </p:cNvSpPr>
          <p:nvPr>
            <p:ph type="dt" sz="half" idx="11"/>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5C246A8A-CF0A-842F-246C-D0B3AAF04DDE}"/>
              </a:ext>
            </a:extLst>
          </p:cNvPr>
          <p:cNvSpPr>
            <a:spLocks noGrp="1"/>
          </p:cNvSpPr>
          <p:nvPr>
            <p:ph type="sldNum" sz="quarter" idx="4"/>
          </p:nvPr>
        </p:nvSpPr>
        <p:spPr/>
        <p:txBody>
          <a:bodyPr/>
          <a:lstStyle/>
          <a:p>
            <a:fld id="{65248FEF-978F-4B24-93F3-B987601DAD06}" type="slidenum">
              <a:rPr lang="en-US" smtClean="0"/>
              <a:pPr/>
              <a:t>30</a:t>
            </a:fld>
            <a:endParaRPr lang="en-US"/>
          </a:p>
        </p:txBody>
      </p:sp>
      <p:sp>
        <p:nvSpPr>
          <p:cNvPr id="4" name="Footer Placeholder 3">
            <a:extLst>
              <a:ext uri="{FF2B5EF4-FFF2-40B4-BE49-F238E27FC236}">
                <a16:creationId xmlns:a16="http://schemas.microsoft.com/office/drawing/2014/main" id="{9D8DF426-2106-2A6C-5CA0-C92CC892BB13}"/>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2132818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706EB8-3F0E-99B6-36DC-1C30F9F3A4FA}"/>
              </a:ext>
            </a:extLst>
          </p:cNvPr>
          <p:cNvSpPr>
            <a:spLocks noGrp="1"/>
          </p:cNvSpPr>
          <p:nvPr>
            <p:ph type="title"/>
          </p:nvPr>
        </p:nvSpPr>
        <p:spPr/>
        <p:txBody>
          <a:bodyPr/>
          <a:lstStyle/>
          <a:p>
            <a:r>
              <a:rPr lang="en-US">
                <a:cs typeface="Segoe UI"/>
              </a:rPr>
              <a:t>SSID Issuance and Send Student to TIDE</a:t>
            </a:r>
            <a:endParaRPr lang="en-US"/>
          </a:p>
        </p:txBody>
      </p:sp>
      <p:sp>
        <p:nvSpPr>
          <p:cNvPr id="6" name="Content Placeholder 5">
            <a:extLst>
              <a:ext uri="{FF2B5EF4-FFF2-40B4-BE49-F238E27FC236}">
                <a16:creationId xmlns:a16="http://schemas.microsoft.com/office/drawing/2014/main" id="{F98B0A9E-18FB-3308-2C89-AE398BE32312}"/>
              </a:ext>
            </a:extLst>
          </p:cNvPr>
          <p:cNvSpPr>
            <a:spLocks noGrp="1"/>
          </p:cNvSpPr>
          <p:nvPr>
            <p:ph idx="1"/>
          </p:nvPr>
        </p:nvSpPr>
        <p:spPr/>
        <p:txBody>
          <a:bodyPr vert="horz" lIns="91440" tIns="45720" rIns="91440" bIns="45720" rtlCol="0" anchor="t">
            <a:normAutofit/>
          </a:bodyPr>
          <a:lstStyle/>
          <a:p>
            <a:r>
              <a:rPr lang="en-US">
                <a:cs typeface="Segoe UI"/>
              </a:rPr>
              <a:t>Newly-issued SSIDs no longer immediately available for use</a:t>
            </a:r>
          </a:p>
          <a:p>
            <a:r>
              <a:rPr lang="en-US">
                <a:cs typeface="Segoe UI"/>
              </a:rPr>
              <a:t>New SSIDs available the day after requested</a:t>
            </a:r>
          </a:p>
          <a:p>
            <a:r>
              <a:rPr lang="en-US">
                <a:cs typeface="Segoe UI"/>
              </a:rPr>
              <a:t>Students impacted: only students who have never had an SSID and that will sit for testing</a:t>
            </a:r>
          </a:p>
          <a:p>
            <a:r>
              <a:rPr lang="en-US">
                <a:cs typeface="Segoe UI"/>
              </a:rPr>
              <a:t>Non-enrolled guest testers with previously-issued SSIDs will not be impacted</a:t>
            </a:r>
          </a:p>
        </p:txBody>
      </p:sp>
      <p:sp>
        <p:nvSpPr>
          <p:cNvPr id="2" name="Date Placeholder 1">
            <a:extLst>
              <a:ext uri="{FF2B5EF4-FFF2-40B4-BE49-F238E27FC236}">
                <a16:creationId xmlns:a16="http://schemas.microsoft.com/office/drawing/2014/main" id="{1778A77B-7E8E-5A95-0F27-B126129EA55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B2695BEC-F7FD-1A84-43C0-81F25FBE91B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417B20E8-2953-6EAA-64E7-CAB99772D8B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Tree>
    <p:extLst>
      <p:ext uri="{BB962C8B-B14F-4D97-AF65-F5344CB8AC3E}">
        <p14:creationId xmlns:p14="http://schemas.microsoft.com/office/powerpoint/2010/main" val="3753628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216847-31C5-05C4-72E0-B9E37FDAEBE7}"/>
              </a:ext>
            </a:extLst>
          </p:cNvPr>
          <p:cNvSpPr>
            <a:spLocks noGrp="1"/>
          </p:cNvSpPr>
          <p:nvPr>
            <p:ph type="title"/>
          </p:nvPr>
        </p:nvSpPr>
        <p:spPr/>
        <p:txBody>
          <a:bodyPr/>
          <a:lstStyle/>
          <a:p>
            <a:r>
              <a:rPr lang="en-US">
                <a:cs typeface="Segoe UI"/>
              </a:rPr>
              <a:t>Family Reports (ISRs) Spring 2024</a:t>
            </a:r>
          </a:p>
        </p:txBody>
      </p:sp>
      <p:sp>
        <p:nvSpPr>
          <p:cNvPr id="6" name="Content Placeholder 5">
            <a:extLst>
              <a:ext uri="{FF2B5EF4-FFF2-40B4-BE49-F238E27FC236}">
                <a16:creationId xmlns:a16="http://schemas.microsoft.com/office/drawing/2014/main" id="{3F8B46EB-C75D-5C1C-5729-633A5F3E156A}"/>
              </a:ext>
            </a:extLst>
          </p:cNvPr>
          <p:cNvSpPr>
            <a:spLocks noGrp="1"/>
          </p:cNvSpPr>
          <p:nvPr>
            <p:ph idx="1"/>
          </p:nvPr>
        </p:nvSpPr>
        <p:spPr/>
        <p:txBody>
          <a:bodyPr vert="horz" lIns="91440" tIns="45720" rIns="91440" bIns="45720" rtlCol="0" anchor="t">
            <a:normAutofit/>
          </a:bodyPr>
          <a:lstStyle/>
          <a:p>
            <a:r>
              <a:rPr lang="en-US">
                <a:cs typeface="Segoe UI"/>
              </a:rPr>
              <a:t>Default format = PDF</a:t>
            </a:r>
          </a:p>
          <a:p>
            <a:r>
              <a:rPr lang="en-US">
                <a:cs typeface="Segoe UI"/>
              </a:rPr>
              <a:t>MUST OPT-IN TO PRINTED REPORTS!!!</a:t>
            </a:r>
          </a:p>
          <a:p>
            <a:r>
              <a:rPr lang="en-US">
                <a:cs typeface="Segoe UI"/>
              </a:rPr>
              <a:t>WAMS application will open later this year</a:t>
            </a:r>
          </a:p>
          <a:p>
            <a:pPr lvl="1">
              <a:buFont typeface="Courier New" panose="020B0604020202020204" pitchFamily="34" charset="0"/>
              <a:buChar char="o"/>
            </a:pPr>
            <a:r>
              <a:rPr lang="en-US">
                <a:cs typeface="Segoe UI"/>
              </a:rPr>
              <a:t>Select whether all/some schools will get hard-copies printed</a:t>
            </a:r>
          </a:p>
        </p:txBody>
      </p:sp>
      <p:sp>
        <p:nvSpPr>
          <p:cNvPr id="4" name="Footer Placeholder 3">
            <a:extLst>
              <a:ext uri="{FF2B5EF4-FFF2-40B4-BE49-F238E27FC236}">
                <a16:creationId xmlns:a16="http://schemas.microsoft.com/office/drawing/2014/main" id="{650D7C19-C7C0-477C-DD24-D8ECF20CC2D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2" name="Date Placeholder 1">
            <a:extLst>
              <a:ext uri="{FF2B5EF4-FFF2-40B4-BE49-F238E27FC236}">
                <a16:creationId xmlns:a16="http://schemas.microsoft.com/office/drawing/2014/main" id="{229BB712-E760-5FFD-97E2-4814B8479AC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2A5AEA64-1C36-8111-60AB-FFCAE2999F9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1497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1/17/2024</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33</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4276188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AFF4D5-79EF-D729-39DA-BB683BFF9678}"/>
              </a:ext>
            </a:extLst>
          </p:cNvPr>
          <p:cNvSpPr>
            <a:spLocks noGrp="1"/>
          </p:cNvSpPr>
          <p:nvPr>
            <p:ph type="title"/>
          </p:nvPr>
        </p:nvSpPr>
        <p:spPr/>
        <p:txBody>
          <a:bodyPr/>
          <a:lstStyle/>
          <a:p>
            <a:r>
              <a:rPr lang="en-US">
                <a:latin typeface="Segoe UI"/>
                <a:cs typeface="Segoe UI"/>
              </a:rPr>
              <a:t>Assessment Monitoring 2024</a:t>
            </a:r>
            <a:endParaRPr lang="en-US"/>
          </a:p>
        </p:txBody>
      </p:sp>
      <p:sp>
        <p:nvSpPr>
          <p:cNvPr id="8" name="Content Placeholder 7">
            <a:extLst>
              <a:ext uri="{FF2B5EF4-FFF2-40B4-BE49-F238E27FC236}">
                <a16:creationId xmlns:a16="http://schemas.microsoft.com/office/drawing/2014/main" id="{2BE88760-A0A5-A396-5F4C-70B243FA3781}"/>
              </a:ext>
            </a:extLst>
          </p:cNvPr>
          <p:cNvSpPr>
            <a:spLocks noGrp="1"/>
          </p:cNvSpPr>
          <p:nvPr>
            <p:ph idx="1"/>
          </p:nvPr>
        </p:nvSpPr>
        <p:spPr>
          <a:xfrm>
            <a:off x="838200" y="1580827"/>
            <a:ext cx="10515600" cy="4500659"/>
          </a:xfrm>
        </p:spPr>
        <p:txBody>
          <a:bodyPr vert="horz" lIns="91440" tIns="45720" rIns="91440" bIns="45720" rtlCol="0" anchor="t">
            <a:normAutofit/>
          </a:bodyPr>
          <a:lstStyle/>
          <a:p>
            <a:pPr marL="0" indent="0">
              <a:spcBef>
                <a:spcPts val="0"/>
              </a:spcBef>
              <a:spcAft>
                <a:spcPts val="750"/>
              </a:spcAft>
              <a:buNone/>
            </a:pPr>
            <a:r>
              <a:rPr lang="en-US" sz="1800">
                <a:solidFill>
                  <a:srgbClr val="000000"/>
                </a:solidFill>
                <a:effectLst/>
                <a:latin typeface="Segoe UI"/>
                <a:ea typeface="Times New Roman" panose="02020603050405020304" pitchFamily="18" charset="0"/>
                <a:cs typeface="Segoe UI"/>
              </a:rPr>
              <a:t>As part of the Every Student Succeeds Act (ESSA), OSPI is required to develop and implement a formal monitoring plan that provides the agency feedback on district and school assessment administration procedures. Monitoring is not compliance-driven and is not punitive, nor will it cause any negative impacts to the district.</a:t>
            </a:r>
            <a:r>
              <a:rPr lang="en-US" sz="1800">
                <a:solidFill>
                  <a:srgbClr val="000000"/>
                </a:solidFill>
                <a:latin typeface="Segoe UI"/>
                <a:ea typeface="Times New Roman" panose="02020603050405020304" pitchFamily="18" charset="0"/>
                <a:cs typeface="Segoe UI"/>
              </a:rPr>
              <a:t> </a:t>
            </a:r>
            <a:endParaRPr lang="en-US" sz="1800">
              <a:solidFill>
                <a:srgbClr val="000000"/>
              </a:solidFill>
              <a:effectLst/>
              <a:ea typeface="Times New Roman" panose="02020603050405020304" pitchFamily="18" charset="0"/>
            </a:endParaRPr>
          </a:p>
          <a:p>
            <a:pPr>
              <a:spcBef>
                <a:spcPts val="0"/>
              </a:spcBef>
              <a:spcAft>
                <a:spcPts val="750"/>
              </a:spcAft>
            </a:pPr>
            <a:r>
              <a:rPr lang="en-US" sz="1800">
                <a:solidFill>
                  <a:srgbClr val="000000"/>
                </a:solidFill>
                <a:effectLst/>
                <a:latin typeface="Segoe UI"/>
                <a:ea typeface="Times New Roman" panose="02020603050405020304" pitchFamily="18" charset="0"/>
                <a:cs typeface="Segoe UI"/>
              </a:rPr>
              <a:t>OSPI </a:t>
            </a:r>
            <a:r>
              <a:rPr lang="en-US" sz="1800">
                <a:solidFill>
                  <a:srgbClr val="000000"/>
                </a:solidFill>
                <a:latin typeface="Segoe UI"/>
                <a:ea typeface="Times New Roman" panose="02020603050405020304" pitchFamily="18" charset="0"/>
                <a:cs typeface="Segoe UI"/>
              </a:rPr>
              <a:t>has randomly</a:t>
            </a:r>
            <a:r>
              <a:rPr lang="en-US" sz="1800">
                <a:solidFill>
                  <a:srgbClr val="000000"/>
                </a:solidFill>
                <a:effectLst/>
                <a:latin typeface="Segoe UI"/>
                <a:ea typeface="Times New Roman" panose="02020603050405020304" pitchFamily="18" charset="0"/>
                <a:cs typeface="Segoe UI"/>
              </a:rPr>
              <a:t> </a:t>
            </a:r>
            <a:r>
              <a:rPr lang="en-US" sz="1800">
                <a:solidFill>
                  <a:srgbClr val="000000"/>
                </a:solidFill>
                <a:latin typeface="Segoe UI"/>
                <a:ea typeface="Times New Roman" panose="02020603050405020304" pitchFamily="18" charset="0"/>
                <a:cs typeface="Segoe UI"/>
              </a:rPr>
              <a:t>selected</a:t>
            </a:r>
            <a:r>
              <a:rPr lang="en-US" sz="1800">
                <a:solidFill>
                  <a:srgbClr val="000000"/>
                </a:solidFill>
                <a:effectLst/>
                <a:latin typeface="Segoe UI"/>
                <a:ea typeface="Times New Roman" panose="02020603050405020304" pitchFamily="18" charset="0"/>
                <a:cs typeface="Segoe UI"/>
              </a:rPr>
              <a:t> 20 districts from the list of 60+ districts originally selected and posted to </a:t>
            </a:r>
            <a:r>
              <a:rPr lang="en-US" sz="1800">
                <a:solidFill>
                  <a:srgbClr val="000000"/>
                </a:solidFill>
                <a:latin typeface="Segoe UI"/>
                <a:ea typeface="Times New Roman" panose="02020603050405020304" pitchFamily="18" charset="0"/>
                <a:cs typeface="Segoe UI"/>
              </a:rPr>
              <a:t>our website for spring 2024 monitoring. </a:t>
            </a:r>
            <a:r>
              <a:rPr lang="en-US" sz="1800">
                <a:solidFill>
                  <a:srgbClr val="000000"/>
                </a:solidFill>
                <a:latin typeface="Segoe UI"/>
                <a:ea typeface="Times New Roman" panose="02020603050405020304" pitchFamily="18" charset="0"/>
                <a:cs typeface="Segoe UI"/>
                <a:hlinkClick r:id="rId3"/>
              </a:rPr>
              <a:t>https://www.k12.wa.us/student-success/testing/test-administration/monitoring-state-assessments</a:t>
            </a:r>
            <a:r>
              <a:rPr lang="en-US" sz="1800">
                <a:solidFill>
                  <a:srgbClr val="000000"/>
                </a:solidFill>
                <a:latin typeface="Segoe UI"/>
                <a:ea typeface="Times New Roman" panose="02020603050405020304" pitchFamily="18" charset="0"/>
                <a:cs typeface="Segoe UI"/>
              </a:rPr>
              <a:t> </a:t>
            </a:r>
            <a:endParaRPr lang="en-US" sz="1800">
              <a:solidFill>
                <a:srgbClr val="000000"/>
              </a:solidFill>
              <a:ea typeface="Times New Roman" panose="02020603050405020304" pitchFamily="18" charset="0"/>
            </a:endParaRPr>
          </a:p>
          <a:p>
            <a:pPr>
              <a:spcBef>
                <a:spcPts val="0"/>
              </a:spcBef>
              <a:spcAft>
                <a:spcPts val="750"/>
              </a:spcAft>
            </a:pPr>
            <a:r>
              <a:rPr lang="en-US" sz="1800">
                <a:solidFill>
                  <a:srgbClr val="000000"/>
                </a:solidFill>
                <a:effectLst/>
                <a:ea typeface="Times New Roman" panose="02020603050405020304" pitchFamily="18" charset="0"/>
              </a:rPr>
              <a:t>Only desk/virtual monitoring will be arranged. No on-site monitoring will be scheduled.</a:t>
            </a:r>
          </a:p>
          <a:p>
            <a:pPr>
              <a:spcBef>
                <a:spcPts val="0"/>
              </a:spcBef>
              <a:spcAft>
                <a:spcPts val="750"/>
              </a:spcAft>
            </a:pPr>
            <a:r>
              <a:rPr lang="en-US" sz="1800">
                <a:solidFill>
                  <a:srgbClr val="000000"/>
                </a:solidFill>
                <a:ea typeface="Times New Roman" panose="02020603050405020304" pitchFamily="18" charset="0"/>
              </a:rPr>
              <a:t>Selected districts will be notified by January 31.</a:t>
            </a:r>
          </a:p>
          <a:p>
            <a:pPr>
              <a:spcBef>
                <a:spcPts val="0"/>
              </a:spcBef>
              <a:spcAft>
                <a:spcPts val="750"/>
              </a:spcAft>
            </a:pPr>
            <a:r>
              <a:rPr lang="en-US" sz="1800">
                <a:solidFill>
                  <a:srgbClr val="000000"/>
                </a:solidFill>
                <a:ea typeface="Times New Roman" panose="02020603050405020304" pitchFamily="18" charset="0"/>
              </a:rPr>
              <a:t>Information and documentation needed will be communicated well in advance of the monitoring meeting.</a:t>
            </a:r>
          </a:p>
          <a:p>
            <a:pPr>
              <a:spcBef>
                <a:spcPts val="0"/>
              </a:spcBef>
              <a:spcAft>
                <a:spcPts val="750"/>
              </a:spcAft>
            </a:pPr>
            <a:r>
              <a:rPr lang="en-US" sz="1800">
                <a:solidFill>
                  <a:srgbClr val="000000"/>
                </a:solidFill>
                <a:effectLst/>
                <a:ea typeface="Times New Roman" panose="02020603050405020304" pitchFamily="18" charset="0"/>
              </a:rPr>
              <a:t>Assessment staff will conduct the virtual hour-long monitoring meeting and follow up with a formal summary of the discussion.</a:t>
            </a:r>
          </a:p>
          <a:p>
            <a:pPr marL="0" indent="0">
              <a:spcBef>
                <a:spcPts val="0"/>
              </a:spcBef>
              <a:spcAft>
                <a:spcPts val="750"/>
              </a:spcAft>
              <a:buNone/>
            </a:pPr>
            <a:r>
              <a:rPr lang="en-US" sz="1800">
                <a:solidFill>
                  <a:srgbClr val="000000"/>
                </a:solidFill>
                <a:ea typeface="Times New Roman" panose="02020603050405020304" pitchFamily="18" charset="0"/>
              </a:rPr>
              <a:t>Email </a:t>
            </a:r>
            <a:r>
              <a:rPr lang="en-US" sz="1800">
                <a:solidFill>
                  <a:srgbClr val="000000"/>
                </a:solidFill>
                <a:ea typeface="Times New Roman" panose="02020603050405020304" pitchFamily="18" charset="0"/>
                <a:hlinkClick r:id="rId4"/>
              </a:rPr>
              <a:t>Assessment@k12.wa.us</a:t>
            </a:r>
            <a:r>
              <a:rPr lang="en-US" sz="1800">
                <a:solidFill>
                  <a:srgbClr val="000000"/>
                </a:solidFill>
                <a:ea typeface="Times New Roman" panose="02020603050405020304" pitchFamily="18" charset="0"/>
              </a:rPr>
              <a:t> with any questions.</a:t>
            </a:r>
            <a:endParaRPr lang="en-US" sz="1800">
              <a:solidFill>
                <a:srgbClr val="000000"/>
              </a:solidFill>
              <a:effectLst/>
              <a:ea typeface="Times New Roman" panose="02020603050405020304" pitchFamily="18" charset="0"/>
            </a:endParaRPr>
          </a:p>
          <a:p>
            <a:pPr marL="0" marR="0" indent="0">
              <a:spcBef>
                <a:spcPts val="0"/>
              </a:spcBef>
              <a:spcAft>
                <a:spcPts val="750"/>
              </a:spcAft>
              <a:buNone/>
            </a:pPr>
            <a:endParaRPr lang="en-US" sz="1800">
              <a:effectLst/>
              <a:latin typeface="Times New Roman" panose="02020603050405020304" pitchFamily="18" charset="0"/>
              <a:ea typeface="Times New Roman" panose="02020603050405020304" pitchFamily="18" charset="0"/>
            </a:endParaRPr>
          </a:p>
        </p:txBody>
      </p:sp>
      <p:sp>
        <p:nvSpPr>
          <p:cNvPr id="2" name="Date Placeholder 1">
            <a:extLst>
              <a:ext uri="{FF2B5EF4-FFF2-40B4-BE49-F238E27FC236}">
                <a16:creationId xmlns:a16="http://schemas.microsoft.com/office/drawing/2014/main" id="{BC91FD1D-56A3-C1C0-68BF-A41D73C71329}"/>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B03D76D4-2BD8-855E-9A97-FB059F827B0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27D8578-C049-46C9-C24F-0B7FEB519B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Tree>
    <p:extLst>
      <p:ext uri="{BB962C8B-B14F-4D97-AF65-F5344CB8AC3E}">
        <p14:creationId xmlns:p14="http://schemas.microsoft.com/office/powerpoint/2010/main" val="1473666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Identifying a Paper Tester in TIDE</a:t>
            </a:r>
          </a:p>
        </p:txBody>
      </p:sp>
      <p:sp>
        <p:nvSpPr>
          <p:cNvPr id="3" name="Content Placeholder 2"/>
          <p:cNvSpPr>
            <a:spLocks noGrp="1"/>
          </p:cNvSpPr>
          <p:nvPr>
            <p:ph idx="1"/>
          </p:nvPr>
        </p:nvSpPr>
        <p:spPr/>
        <p:txBody>
          <a:bodyPr/>
          <a:lstStyle/>
          <a:p>
            <a:pPr marL="0" indent="0">
              <a:buNone/>
            </a:pPr>
            <a:endParaRPr lang="en-US"/>
          </a:p>
        </p:txBody>
      </p:sp>
      <p:graphicFrame>
        <p:nvGraphicFramePr>
          <p:cNvPr id="8" name="Content Placeholder 2" descr="Pre-Identifying students for Paper Testing">
            <a:extLst>
              <a:ext uri="{FF2B5EF4-FFF2-40B4-BE49-F238E27FC236}">
                <a16:creationId xmlns:a16="http://schemas.microsoft.com/office/drawing/2014/main" id="{B217CFED-8702-46B9-9022-2DCBF2BA3DA0}"/>
              </a:ext>
            </a:extLst>
          </p:cNvPr>
          <p:cNvGraphicFramePr>
            <a:graphicFrameLocks/>
          </p:cNvGraphicFramePr>
          <p:nvPr>
            <p:extLst>
              <p:ext uri="{D42A27DB-BD31-4B8C-83A1-F6EECF244321}">
                <p14:modId xmlns:p14="http://schemas.microsoft.com/office/powerpoint/2010/main" val="1911360698"/>
              </p:ext>
            </p:extLst>
          </p:nvPr>
        </p:nvGraphicFramePr>
        <p:xfrm>
          <a:off x="838200" y="1566131"/>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3"/>
          </p:nvPr>
        </p:nvSpPr>
        <p:spPr/>
        <p:txBody>
          <a:bodyPr/>
          <a:lstStyle/>
          <a:p>
            <a:pPr algn="r"/>
            <a:r>
              <a:rPr lang="en-US"/>
              <a:t>Washington State Assessments</a:t>
            </a:r>
          </a:p>
        </p:txBody>
      </p:sp>
      <p:sp>
        <p:nvSpPr>
          <p:cNvPr id="4" name="Date Placeholder 3"/>
          <p:cNvSpPr>
            <a:spLocks noGrp="1"/>
          </p:cNvSpPr>
          <p:nvPr>
            <p:ph type="dt" sz="half" idx="11"/>
          </p:nvPr>
        </p:nvSpPr>
        <p:spPr/>
        <p:txBody>
          <a:bodyPr/>
          <a:lstStyle/>
          <a:p>
            <a:pPr algn="ctr"/>
            <a:r>
              <a:rPr lang="en-US"/>
              <a:t>1/17/2024</a:t>
            </a:r>
          </a:p>
        </p:txBody>
      </p:sp>
      <p:sp>
        <p:nvSpPr>
          <p:cNvPr id="5" name="Slide Number Placeholder 4"/>
          <p:cNvSpPr>
            <a:spLocks noGrp="1"/>
          </p:cNvSpPr>
          <p:nvPr>
            <p:ph type="sldNum" sz="quarter" idx="4"/>
          </p:nvPr>
        </p:nvSpPr>
        <p:spPr/>
        <p:txBody>
          <a:bodyPr/>
          <a:lstStyle/>
          <a:p>
            <a:fld id="{65248FEF-978F-4B24-93F3-B987601DAD06}" type="slidenum">
              <a:rPr lang="en-US" smtClean="0"/>
              <a:pPr/>
              <a:t>35</a:t>
            </a:fld>
            <a:endParaRPr lang="en-US"/>
          </a:p>
        </p:txBody>
      </p:sp>
    </p:spTree>
    <p:extLst>
      <p:ext uri="{BB962C8B-B14F-4D97-AF65-F5344CB8AC3E}">
        <p14:creationId xmlns:p14="http://schemas.microsoft.com/office/powerpoint/2010/main" val="4167062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Identifying Students for Contracted and Uncontracted Braille </a:t>
            </a:r>
          </a:p>
        </p:txBody>
      </p:sp>
      <p:pic>
        <p:nvPicPr>
          <p:cNvPr id="8" name="Picture 7" descr="TIDE button graphic">
            <a:extLst>
              <a:ext uri="{FF2B5EF4-FFF2-40B4-BE49-F238E27FC236}">
                <a16:creationId xmlns:a16="http://schemas.microsoft.com/office/drawing/2014/main" id="{260CBB03-EC1B-4964-9A95-DEBAB34BDEC2}"/>
              </a:ext>
            </a:extLst>
          </p:cNvPr>
          <p:cNvPicPr>
            <a:picLocks noChangeAspect="1"/>
          </p:cNvPicPr>
          <p:nvPr/>
        </p:nvPicPr>
        <p:blipFill>
          <a:blip r:embed="rId3"/>
          <a:stretch>
            <a:fillRect/>
          </a:stretch>
        </p:blipFill>
        <p:spPr>
          <a:xfrm>
            <a:off x="1062489" y="2588842"/>
            <a:ext cx="2714625" cy="2209800"/>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11" name="Content Placeholder 2">
            <a:extLst>
              <a:ext uri="{FF2B5EF4-FFF2-40B4-BE49-F238E27FC236}">
                <a16:creationId xmlns:a16="http://schemas.microsoft.com/office/drawing/2014/main" id="{2B0828C0-7969-4BAA-B430-ADE2DFEE2C2C}"/>
              </a:ext>
            </a:extLst>
          </p:cNvPr>
          <p:cNvSpPr>
            <a:spLocks noGrp="1"/>
          </p:cNvSpPr>
          <p:nvPr>
            <p:ph idx="1"/>
          </p:nvPr>
        </p:nvSpPr>
        <p:spPr>
          <a:xfrm>
            <a:off x="4032128" y="2088134"/>
            <a:ext cx="7595992" cy="3548041"/>
          </a:xfrm>
        </p:spPr>
        <p:txBody>
          <a:bodyPr>
            <a:normAutofit/>
          </a:bodyPr>
          <a:lstStyle/>
          <a:p>
            <a:pPr>
              <a:lnSpc>
                <a:spcPct val="100000"/>
              </a:lnSpc>
              <a:spcBef>
                <a:spcPts val="600"/>
              </a:spcBef>
              <a:spcAft>
                <a:spcPts val="600"/>
              </a:spcAft>
            </a:pPr>
            <a:r>
              <a:rPr lang="en-US" sz="2000"/>
              <a:t>A window for identifying students in grades 3 – 6 for a contracted or uncontracted Braille test kit in TIDE has been created.</a:t>
            </a:r>
          </a:p>
          <a:p>
            <a:pPr>
              <a:lnSpc>
                <a:spcPct val="100000"/>
              </a:lnSpc>
              <a:spcBef>
                <a:spcPts val="600"/>
              </a:spcBef>
              <a:spcAft>
                <a:spcPts val="600"/>
              </a:spcAft>
            </a:pPr>
            <a:r>
              <a:rPr lang="en-US" sz="2000"/>
              <a:t>The window is January 31 – February 13.</a:t>
            </a:r>
          </a:p>
          <a:p>
            <a:pPr>
              <a:lnSpc>
                <a:spcPct val="100000"/>
              </a:lnSpc>
              <a:spcBef>
                <a:spcPts val="600"/>
              </a:spcBef>
              <a:spcAft>
                <a:spcPts val="600"/>
              </a:spcAft>
            </a:pPr>
            <a:r>
              <a:rPr lang="en-US" sz="2000"/>
              <a:t>This allows districts to receive grade 3 – 6 Braille test kits in their initial order.</a:t>
            </a:r>
          </a:p>
          <a:p>
            <a:pPr>
              <a:lnSpc>
                <a:spcPct val="100000"/>
              </a:lnSpc>
              <a:spcBef>
                <a:spcPts val="600"/>
              </a:spcBef>
              <a:spcAft>
                <a:spcPts val="600"/>
              </a:spcAft>
            </a:pPr>
            <a:r>
              <a:rPr lang="en-US" sz="2000"/>
              <a:t>The test kits will still be available through initial order.</a:t>
            </a:r>
          </a:p>
          <a:p>
            <a:pPr>
              <a:lnSpc>
                <a:spcPct val="100000"/>
              </a:lnSpc>
              <a:spcBef>
                <a:spcPts val="600"/>
              </a:spcBef>
              <a:spcAft>
                <a:spcPts val="600"/>
              </a:spcAft>
            </a:pPr>
            <a:r>
              <a:rPr lang="en-US" sz="2000"/>
              <a:t>Instructions for </a:t>
            </a:r>
            <a:r>
              <a:rPr lang="en-US" sz="2000">
                <a:hlinkClick r:id="rId4"/>
              </a:rPr>
              <a:t>Ordering Contracted/Uncontracted Braille Kits</a:t>
            </a:r>
            <a:r>
              <a:rPr lang="en-US" sz="2000"/>
              <a:t> is available on the WCAP portal.</a:t>
            </a:r>
          </a:p>
        </p:txBody>
      </p:sp>
      <p:sp>
        <p:nvSpPr>
          <p:cNvPr id="6" name="Footer Placeholder 5"/>
          <p:cNvSpPr>
            <a:spLocks noGrp="1"/>
          </p:cNvSpPr>
          <p:nvPr>
            <p:ph type="ftr" sz="quarter" idx="3"/>
          </p:nvPr>
        </p:nvSpPr>
        <p:spPr/>
        <p:txBody>
          <a:bodyPr/>
          <a:lstStyle/>
          <a:p>
            <a:pPr algn="r"/>
            <a:r>
              <a:rPr lang="en-US"/>
              <a:t>Washington State Assessments</a:t>
            </a:r>
          </a:p>
        </p:txBody>
      </p:sp>
      <p:sp>
        <p:nvSpPr>
          <p:cNvPr id="4" name="Date Placeholder 3"/>
          <p:cNvSpPr>
            <a:spLocks noGrp="1"/>
          </p:cNvSpPr>
          <p:nvPr>
            <p:ph type="dt" sz="half" idx="11"/>
          </p:nvPr>
        </p:nvSpPr>
        <p:spPr/>
        <p:txBody>
          <a:bodyPr/>
          <a:lstStyle/>
          <a:p>
            <a:pPr algn="ctr"/>
            <a:r>
              <a:rPr lang="en-US"/>
              <a:t>1/17/2024</a:t>
            </a:r>
          </a:p>
        </p:txBody>
      </p:sp>
      <p:sp>
        <p:nvSpPr>
          <p:cNvPr id="5" name="Slide Number Placeholder 4"/>
          <p:cNvSpPr>
            <a:spLocks noGrp="1"/>
          </p:cNvSpPr>
          <p:nvPr>
            <p:ph type="sldNum" sz="quarter" idx="4"/>
          </p:nvPr>
        </p:nvSpPr>
        <p:spPr/>
        <p:txBody>
          <a:bodyPr/>
          <a:lstStyle/>
          <a:p>
            <a:fld id="{65248FEF-978F-4B24-93F3-B987601DAD06}" type="slidenum">
              <a:rPr lang="en-US" smtClean="0"/>
              <a:pPr/>
              <a:t>36</a:t>
            </a:fld>
            <a:endParaRPr lang="en-US"/>
          </a:p>
        </p:txBody>
      </p:sp>
    </p:spTree>
    <p:extLst>
      <p:ext uri="{BB962C8B-B14F-4D97-AF65-F5344CB8AC3E}">
        <p14:creationId xmlns:p14="http://schemas.microsoft.com/office/powerpoint/2010/main" val="1729901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EA79-F16F-E4BD-FE05-55786CD1B3B4}"/>
              </a:ext>
            </a:extLst>
          </p:cNvPr>
          <p:cNvSpPr>
            <a:spLocks noGrp="1"/>
          </p:cNvSpPr>
          <p:nvPr>
            <p:ph type="title"/>
          </p:nvPr>
        </p:nvSpPr>
        <p:spPr/>
        <p:txBody>
          <a:bodyPr/>
          <a:lstStyle/>
          <a:p>
            <a:r>
              <a:rPr lang="en-US">
                <a:latin typeface="Segoe UI"/>
                <a:cs typeface="Segoe UI"/>
              </a:rPr>
              <a:t>January Important Dates and Tasks</a:t>
            </a:r>
            <a:endParaRPr lang="en-US"/>
          </a:p>
        </p:txBody>
      </p:sp>
      <p:pic>
        <p:nvPicPr>
          <p:cNvPr id="7" name="Content Placeholder 6" descr="A calendar of January with important dates and tasks highlighted.">
            <a:extLst>
              <a:ext uri="{FF2B5EF4-FFF2-40B4-BE49-F238E27FC236}">
                <a16:creationId xmlns:a16="http://schemas.microsoft.com/office/drawing/2014/main" id="{3B09E33F-C653-7597-9B92-0F65226C93B2}"/>
              </a:ext>
            </a:extLst>
          </p:cNvPr>
          <p:cNvPicPr>
            <a:picLocks noGrp="1" noChangeAspect="1"/>
          </p:cNvPicPr>
          <p:nvPr>
            <p:ph idx="1"/>
          </p:nvPr>
        </p:nvPicPr>
        <p:blipFill>
          <a:blip r:embed="rId3"/>
          <a:stretch>
            <a:fillRect/>
          </a:stretch>
        </p:blipFill>
        <p:spPr>
          <a:xfrm>
            <a:off x="2265562" y="1470721"/>
            <a:ext cx="7420794" cy="4777778"/>
          </a:xfrm>
        </p:spPr>
      </p:pic>
      <p:sp>
        <p:nvSpPr>
          <p:cNvPr id="4" name="Date Placeholder 3">
            <a:extLst>
              <a:ext uri="{FF2B5EF4-FFF2-40B4-BE49-F238E27FC236}">
                <a16:creationId xmlns:a16="http://schemas.microsoft.com/office/drawing/2014/main" id="{1EA57398-CB22-2C73-8017-F995AE9D875D}"/>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AFAF146E-660A-5AFA-AB1F-7726559CBD3E}"/>
              </a:ext>
            </a:extLst>
          </p:cNvPr>
          <p:cNvSpPr>
            <a:spLocks noGrp="1"/>
          </p:cNvSpPr>
          <p:nvPr>
            <p:ph type="sldNum" sz="quarter" idx="4"/>
          </p:nvPr>
        </p:nvSpPr>
        <p:spPr/>
        <p:txBody>
          <a:bodyPr/>
          <a:lstStyle/>
          <a:p>
            <a:fld id="{65248FEF-978F-4B24-93F3-B987601DAD06}" type="slidenum">
              <a:rPr lang="en-US" smtClean="0"/>
              <a:pPr/>
              <a:t>37</a:t>
            </a:fld>
            <a:endParaRPr lang="en-US"/>
          </a:p>
        </p:txBody>
      </p:sp>
      <p:sp>
        <p:nvSpPr>
          <p:cNvPr id="6" name="Footer Placeholder 5">
            <a:extLst>
              <a:ext uri="{FF2B5EF4-FFF2-40B4-BE49-F238E27FC236}">
                <a16:creationId xmlns:a16="http://schemas.microsoft.com/office/drawing/2014/main" id="{416997B3-A15B-ACE6-C100-18DDC19A144E}"/>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3324910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2EAA-8736-3678-94AB-0A6E9D41740E}"/>
              </a:ext>
            </a:extLst>
          </p:cNvPr>
          <p:cNvSpPr>
            <a:spLocks noGrp="1"/>
          </p:cNvSpPr>
          <p:nvPr>
            <p:ph type="title"/>
          </p:nvPr>
        </p:nvSpPr>
        <p:spPr/>
        <p:txBody>
          <a:bodyPr/>
          <a:lstStyle/>
          <a:p>
            <a:r>
              <a:rPr lang="en-US">
                <a:latin typeface="Segoe UI"/>
                <a:cs typeface="Segoe UI"/>
              </a:rPr>
              <a:t>February Important Dates and Tasks</a:t>
            </a:r>
            <a:endParaRPr lang="en-US"/>
          </a:p>
        </p:txBody>
      </p:sp>
      <p:pic>
        <p:nvPicPr>
          <p:cNvPr id="7" name="Content Placeholder 6" descr="A calendar of February with important dates and tasks highlighted.">
            <a:extLst>
              <a:ext uri="{FF2B5EF4-FFF2-40B4-BE49-F238E27FC236}">
                <a16:creationId xmlns:a16="http://schemas.microsoft.com/office/drawing/2014/main" id="{9731A6FE-FBDE-1DB3-5935-849CB6E1C964}"/>
              </a:ext>
            </a:extLst>
          </p:cNvPr>
          <p:cNvPicPr>
            <a:picLocks noGrp="1" noChangeAspect="1"/>
          </p:cNvPicPr>
          <p:nvPr>
            <p:ph idx="1"/>
          </p:nvPr>
        </p:nvPicPr>
        <p:blipFill>
          <a:blip r:embed="rId3"/>
          <a:stretch>
            <a:fillRect/>
          </a:stretch>
        </p:blipFill>
        <p:spPr>
          <a:xfrm>
            <a:off x="625057" y="2039281"/>
            <a:ext cx="10928517" cy="3454232"/>
          </a:xfrm>
        </p:spPr>
      </p:pic>
      <p:sp>
        <p:nvSpPr>
          <p:cNvPr id="4" name="Date Placeholder 3">
            <a:extLst>
              <a:ext uri="{FF2B5EF4-FFF2-40B4-BE49-F238E27FC236}">
                <a16:creationId xmlns:a16="http://schemas.microsoft.com/office/drawing/2014/main" id="{6754ABEB-3085-3E5A-85AF-B10C570270EA}"/>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440A9F4F-34C3-6CC6-0D05-2C3DF10CD99C}"/>
              </a:ext>
            </a:extLst>
          </p:cNvPr>
          <p:cNvSpPr>
            <a:spLocks noGrp="1"/>
          </p:cNvSpPr>
          <p:nvPr>
            <p:ph type="sldNum" sz="quarter" idx="4"/>
          </p:nvPr>
        </p:nvSpPr>
        <p:spPr/>
        <p:txBody>
          <a:bodyPr/>
          <a:lstStyle/>
          <a:p>
            <a:fld id="{65248FEF-978F-4B24-93F3-B987601DAD06}" type="slidenum">
              <a:rPr lang="en-US" smtClean="0"/>
              <a:pPr/>
              <a:t>38</a:t>
            </a:fld>
            <a:endParaRPr lang="en-US"/>
          </a:p>
        </p:txBody>
      </p:sp>
      <p:sp>
        <p:nvSpPr>
          <p:cNvPr id="6" name="Footer Placeholder 5">
            <a:extLst>
              <a:ext uri="{FF2B5EF4-FFF2-40B4-BE49-F238E27FC236}">
                <a16:creationId xmlns:a16="http://schemas.microsoft.com/office/drawing/2014/main" id="{24AB4355-36E7-96C8-485F-7CCAF38852C3}"/>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1322251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76406" y="680125"/>
            <a:ext cx="10839187" cy="5573407"/>
          </a:xfrm>
        </p:spPr>
        <p:txBody>
          <a:bodyPr vert="horz" lIns="91440" tIns="45720" rIns="91440" bIns="45720" numCol="2" rtlCol="0" anchor="t">
            <a:normAutofit fontScale="25000" lnSpcReduction="20000"/>
          </a:bodyPr>
          <a:lstStyle/>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cs typeface="Segoe UI"/>
            </a:endParaRPr>
          </a:p>
          <a:p>
            <a:pPr>
              <a:lnSpc>
                <a:spcPct val="100000"/>
              </a:lnSpc>
            </a:pPr>
            <a:r>
              <a:rPr lang="en-US" sz="5200">
                <a:cs typeface="Segoe UI"/>
              </a:rPr>
              <a:t>Current and upcoming </a:t>
            </a:r>
            <a:r>
              <a:rPr lang="en-US" sz="5200" err="1">
                <a:cs typeface="Segoe UI"/>
              </a:rPr>
              <a:t>WaKIDS</a:t>
            </a:r>
            <a:r>
              <a:rPr lang="en-US" sz="5200">
                <a:cs typeface="Segoe UI"/>
              </a:rPr>
              <a:t> 101 trainings</a:t>
            </a:r>
            <a:endParaRPr lang="en-US" sz="5200"/>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endParaRPr lang="en-US" sz="6800">
              <a:cs typeface="Segoe UI"/>
            </a:endParaRPr>
          </a:p>
          <a:p>
            <a:pPr>
              <a:lnSpc>
                <a:spcPct val="100000"/>
              </a:lnSpc>
            </a:pPr>
            <a:r>
              <a:rPr lang="en-US" sz="5200">
                <a:cs typeface="Segoe UI"/>
              </a:rPr>
              <a:t>ARMS Requests</a:t>
            </a:r>
          </a:p>
          <a:p>
            <a:pPr>
              <a:lnSpc>
                <a:spcPct val="100000"/>
              </a:lnSpc>
            </a:pPr>
            <a:r>
              <a:rPr lang="en-US" sz="5200">
                <a:cs typeface="Segoe UI"/>
              </a:rPr>
              <a:t>Important Dates</a:t>
            </a:r>
          </a:p>
          <a:p>
            <a:pPr>
              <a:lnSpc>
                <a:spcPct val="100000"/>
              </a:lnSpc>
            </a:pPr>
            <a:r>
              <a:rPr lang="en-US" sz="5200">
                <a:cs typeface="Segoe UI"/>
              </a:rPr>
              <a:t>New Exit Criteria</a:t>
            </a:r>
          </a:p>
          <a:p>
            <a:pPr>
              <a:lnSpc>
                <a:spcPct val="100000"/>
              </a:lnSpc>
            </a:pPr>
            <a:r>
              <a:rPr lang="en-US" sz="5200">
                <a:cs typeface="Segoe UI"/>
              </a:rPr>
              <a:t>Testing Students with Visual Impairments</a:t>
            </a:r>
          </a:p>
          <a:p>
            <a:pPr>
              <a:lnSpc>
                <a:spcPct val="100000"/>
              </a:lnSpc>
            </a:pPr>
            <a:r>
              <a:rPr lang="en-US" sz="5200">
                <a:cs typeface="Segoe UI"/>
              </a:rPr>
              <a:t>Materials</a:t>
            </a:r>
          </a:p>
          <a:p>
            <a:pPr marL="0" indent="0">
              <a:lnSpc>
                <a:spcPct val="100000"/>
              </a:lnSpc>
              <a:buNone/>
            </a:pPr>
            <a:r>
              <a:rPr lang="en-US" sz="6800"/>
              <a:t>WA-AIM</a:t>
            </a:r>
            <a:endParaRPr lang="en-US" sz="6800">
              <a:cs typeface="Segoe UI"/>
            </a:endParaRPr>
          </a:p>
          <a:p>
            <a:pPr>
              <a:lnSpc>
                <a:spcPct val="100000"/>
              </a:lnSpc>
            </a:pPr>
            <a:r>
              <a:rPr lang="en-US" sz="5200"/>
              <a:t>Spring Window</a:t>
            </a:r>
          </a:p>
          <a:p>
            <a:pPr marL="228600" lvl="1">
              <a:lnSpc>
                <a:spcPct val="120000"/>
              </a:lnSpc>
              <a:spcBef>
                <a:spcPts val="600"/>
              </a:spcBef>
              <a:spcAft>
                <a:spcPts val="600"/>
              </a:spcAft>
              <a:buNone/>
            </a:pPr>
            <a:r>
              <a:rPr lang="en-US" sz="6800" b="1">
                <a:solidFill>
                  <a:srgbClr val="40403D"/>
                </a:solidFill>
              </a:rPr>
              <a:t>Assessment Development</a:t>
            </a:r>
            <a:endParaRPr lang="en-US" sz="6800" b="1">
              <a:solidFill>
                <a:srgbClr val="40403D"/>
              </a:solidFill>
              <a:cs typeface="Segoe UI"/>
            </a:endParaRPr>
          </a:p>
          <a:p>
            <a:pPr>
              <a:lnSpc>
                <a:spcPct val="100000"/>
              </a:lnSpc>
            </a:pPr>
            <a:r>
              <a:rPr lang="en-US" sz="5200"/>
              <a:t>Standards Review Project</a:t>
            </a:r>
          </a:p>
          <a:p>
            <a:pPr>
              <a:lnSpc>
                <a:spcPct val="100000"/>
              </a:lnSpc>
            </a:pPr>
            <a:r>
              <a:rPr lang="en-US" sz="5200">
                <a:cs typeface="Segoe UI"/>
              </a:rPr>
              <a:t>Interims vs Practice/Training Tests</a:t>
            </a:r>
          </a:p>
          <a:p>
            <a:pPr>
              <a:lnSpc>
                <a:spcPct val="100000"/>
              </a:lnSpc>
            </a:pPr>
            <a:r>
              <a:rPr lang="en-US" sz="5200">
                <a:cs typeface="Segoe UI"/>
              </a:rPr>
              <a:t>Spanish TTS</a:t>
            </a:r>
            <a:endParaRPr lang="en-US" sz="5200"/>
          </a:p>
          <a:p>
            <a:pPr marL="0" indent="0">
              <a:lnSpc>
                <a:spcPct val="100000"/>
              </a:lnSpc>
              <a:buNone/>
            </a:pPr>
            <a:endParaRPr lang="en-US" sz="6600" b="1">
              <a:solidFill>
                <a:srgbClr val="40403D"/>
              </a:solidFill>
            </a:endParaRPr>
          </a:p>
          <a:p>
            <a:pPr marL="0" indent="0">
              <a:lnSpc>
                <a:spcPct val="100000"/>
              </a:lnSpc>
              <a:buNone/>
            </a:pPr>
            <a:endParaRPr lang="en-US" sz="6600" b="1">
              <a:solidFill>
                <a:srgbClr val="40403D"/>
              </a:solidFill>
            </a:endParaRPr>
          </a:p>
          <a:p>
            <a:pPr marL="0" indent="0">
              <a:lnSpc>
                <a:spcPct val="100000"/>
              </a:lnSpc>
              <a:buNone/>
            </a:pPr>
            <a:r>
              <a:rPr lang="en-US" sz="6600" b="1">
                <a:solidFill>
                  <a:srgbClr val="40403D"/>
                </a:solidFill>
              </a:rPr>
              <a:t>Accommodations</a:t>
            </a:r>
            <a:endParaRPr lang="en-US" sz="6500"/>
          </a:p>
          <a:p>
            <a:pPr>
              <a:lnSpc>
                <a:spcPct val="100000"/>
              </a:lnSpc>
            </a:pPr>
            <a:r>
              <a:rPr lang="en-US" sz="5200">
                <a:cs typeface="Segoe UI"/>
              </a:rPr>
              <a:t>State Testing webinar with SETC</a:t>
            </a:r>
          </a:p>
          <a:p>
            <a:pPr>
              <a:lnSpc>
                <a:spcPct val="100000"/>
              </a:lnSpc>
            </a:pPr>
            <a:r>
              <a:rPr lang="en-US" sz="5200">
                <a:cs typeface="Segoe UI"/>
              </a:rPr>
              <a:t>NSAR</a:t>
            </a:r>
          </a:p>
          <a:p>
            <a:pPr>
              <a:lnSpc>
                <a:spcPct val="100000"/>
              </a:lnSpc>
            </a:pPr>
            <a:r>
              <a:rPr lang="en-US" sz="5200">
                <a:cs typeface="Segoe UI"/>
              </a:rPr>
              <a:t>ASL Test Directions</a:t>
            </a:r>
          </a:p>
          <a:p>
            <a:pPr>
              <a:lnSpc>
                <a:spcPct val="100000"/>
              </a:lnSpc>
            </a:pPr>
            <a:r>
              <a:rPr lang="en-US" sz="5200">
                <a:cs typeface="Segoe UI"/>
              </a:rPr>
              <a:t>IEP/504 Flag and DC Role</a:t>
            </a:r>
          </a:p>
          <a:p>
            <a:pPr marL="228600" lvl="1">
              <a:lnSpc>
                <a:spcPct val="120000"/>
              </a:lnSpc>
              <a:spcBef>
                <a:spcPts val="600"/>
              </a:spcBef>
              <a:spcAft>
                <a:spcPts val="600"/>
              </a:spcAft>
              <a:buNone/>
            </a:pPr>
            <a:r>
              <a:rPr lang="en-US" sz="6800" b="1">
                <a:solidFill>
                  <a:srgbClr val="40403D"/>
                </a:solidFill>
              </a:rPr>
              <a:t>Data</a:t>
            </a:r>
            <a:endParaRPr lang="en-US" sz="6800" b="1">
              <a:solidFill>
                <a:srgbClr val="40403D"/>
              </a:solidFill>
              <a:cs typeface="Segoe UI"/>
            </a:endParaRPr>
          </a:p>
          <a:p>
            <a:pPr>
              <a:lnSpc>
                <a:spcPct val="100000"/>
              </a:lnSpc>
            </a:pPr>
            <a:r>
              <a:rPr lang="en-US" sz="5200">
                <a:cs typeface="Segoe UI"/>
              </a:rPr>
              <a:t>Data Release Dates</a:t>
            </a:r>
            <a:endParaRPr lang="en-US" sz="5200"/>
          </a:p>
          <a:p>
            <a:pPr>
              <a:lnSpc>
                <a:spcPct val="100000"/>
              </a:lnSpc>
            </a:pPr>
            <a:r>
              <a:rPr lang="en-US" sz="5200">
                <a:cs typeface="Segoe UI"/>
              </a:rPr>
              <a:t>SSID Issuance Update</a:t>
            </a:r>
            <a:endParaRPr lang="en-US" sz="5200"/>
          </a:p>
          <a:p>
            <a:pPr lvl="0">
              <a:lnSpc>
                <a:spcPct val="100000"/>
              </a:lnSpc>
            </a:pPr>
            <a:r>
              <a:rPr lang="en-US" sz="5200"/>
              <a:t>Family Report Print Options</a:t>
            </a:r>
            <a:endParaRPr lang="en-US" sz="5200">
              <a:cs typeface="Segoe UI"/>
            </a:endParaRP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lvl="0">
              <a:lnSpc>
                <a:spcPct val="100000"/>
              </a:lnSpc>
            </a:pPr>
            <a:r>
              <a:rPr lang="en-US" sz="5200"/>
              <a:t>Assessment Monitoring 2024</a:t>
            </a:r>
          </a:p>
          <a:p>
            <a:pPr lvl="0">
              <a:lnSpc>
                <a:spcPct val="100000"/>
              </a:lnSpc>
            </a:pPr>
            <a:r>
              <a:rPr lang="en-US" sz="5200">
                <a:cs typeface="Segoe UI"/>
              </a:rPr>
              <a:t>Identifying a Paper Tester in TIDE</a:t>
            </a:r>
          </a:p>
          <a:p>
            <a:pPr lvl="0">
              <a:lnSpc>
                <a:spcPct val="100000"/>
              </a:lnSpc>
            </a:pPr>
            <a:r>
              <a:rPr lang="en-US" sz="5200">
                <a:cs typeface="Segoe UI"/>
              </a:rPr>
              <a:t>Identifying Students for Contracted/Uncontracted Braille</a:t>
            </a:r>
          </a:p>
          <a:p>
            <a:pPr lvl="0">
              <a:lnSpc>
                <a:spcPct val="100000"/>
              </a:lnSpc>
            </a:pPr>
            <a:r>
              <a:rPr lang="en-US" sz="5200"/>
              <a:t>Important Dates for January and February</a:t>
            </a:r>
            <a:endParaRPr lang="en-US" sz="5200">
              <a:cs typeface="Segoe UI"/>
            </a:endParaRPr>
          </a:p>
          <a:p>
            <a:pPr marL="0" indent="0">
              <a:lnSpc>
                <a:spcPct val="100000"/>
              </a:lnSpc>
              <a:buNone/>
            </a:pPr>
            <a:endParaRPr lang="en-US" sz="240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1/17/2024</a:t>
            </a:r>
          </a:p>
        </p:txBody>
      </p:sp>
      <p:sp>
        <p:nvSpPr>
          <p:cNvPr id="7" name="Slide Number Placeholder 6">
            <a:extLst>
              <a:ext uri="{FF2B5EF4-FFF2-40B4-BE49-F238E27FC236}">
                <a16:creationId xmlns:a16="http://schemas.microsoft.com/office/drawing/2014/main" id="{B65AA21B-D57C-8DEA-63F6-ED2C9CB30A3E}"/>
              </a:ext>
            </a:extLst>
          </p:cNvPr>
          <p:cNvSpPr>
            <a:spLocks noGrp="1"/>
          </p:cNvSpPr>
          <p:nvPr>
            <p:ph type="sldNum" sz="quarter" idx="4"/>
          </p:nvPr>
        </p:nvSpPr>
        <p:spPr/>
        <p:txBody>
          <a:bodyPr/>
          <a:lstStyle/>
          <a:p>
            <a:fld id="{65248FEF-978F-4B24-93F3-B987601DAD06}" type="slidenum">
              <a:rPr lang="en-US" smtClean="0"/>
              <a:pPr/>
              <a:t>40</a:t>
            </a:fld>
            <a:endParaRPr lang="en-US"/>
          </a:p>
        </p:txBody>
      </p:sp>
      <p:sp>
        <p:nvSpPr>
          <p:cNvPr id="8" name="Rectangle 7">
            <a:extLst>
              <a:ext uri="{FF2B5EF4-FFF2-40B4-BE49-F238E27FC236}">
                <a16:creationId xmlns:a16="http://schemas.microsoft.com/office/drawing/2014/main" id="{6B5E7244-2949-57B6-1008-9F58E6C40488}"/>
              </a:ext>
              <a:ext uri="{C183D7F6-B498-43B3-948B-1728B52AA6E4}">
                <adec:decorative xmlns:adec="http://schemas.microsoft.com/office/drawing/2017/decorative" val="1"/>
              </a:ext>
            </a:extLst>
          </p:cNvPr>
          <p:cNvSpPr/>
          <p:nvPr/>
        </p:nvSpPr>
        <p:spPr>
          <a:xfrm>
            <a:off x="2569029" y="3817257"/>
            <a:ext cx="1306285" cy="39188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2A933A-5820-61D9-B871-53A1A85E22E6}"/>
              </a:ext>
            </a:extLst>
          </p:cNvPr>
          <p:cNvSpPr txBox="1"/>
          <p:nvPr/>
        </p:nvSpPr>
        <p:spPr>
          <a:xfrm>
            <a:off x="2569029" y="3911600"/>
            <a:ext cx="1959429"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Ospi.k12.wa.us</a:t>
            </a:r>
          </a:p>
        </p:txBody>
      </p:sp>
      <p:sp>
        <p:nvSpPr>
          <p:cNvPr id="3" name="Footer Placeholder 2">
            <a:extLst>
              <a:ext uri="{FF2B5EF4-FFF2-40B4-BE49-F238E27FC236}">
                <a16:creationId xmlns:a16="http://schemas.microsoft.com/office/drawing/2014/main" id="{60B4FE2C-25ED-D337-BF58-90CB1AFEB794}"/>
              </a:ext>
            </a:extLst>
          </p:cNvPr>
          <p:cNvSpPr>
            <a:spLocks noGrp="1"/>
          </p:cNvSpPr>
          <p:nvPr>
            <p:ph type="ftr" sz="quarter" idx="3"/>
          </p:nvPr>
        </p:nvSpPr>
        <p:spPr/>
        <p:txBody>
          <a:bodyPr/>
          <a:lstStyle/>
          <a:p>
            <a:pPr algn="r"/>
            <a:r>
              <a:rPr lang="en-US"/>
              <a:t>Washington State Assessments</a:t>
            </a:r>
          </a:p>
        </p:txBody>
      </p:sp>
    </p:spTree>
    <p:extLst>
      <p:ext uri="{BB962C8B-B14F-4D97-AF65-F5344CB8AC3E}">
        <p14:creationId xmlns:p14="http://schemas.microsoft.com/office/powerpoint/2010/main" val="2941973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Washington State Assessments</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1/17/2024</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41</a:t>
            </a:fld>
            <a:endParaRPr lang="en-US"/>
          </a:p>
        </p:txBody>
      </p:sp>
    </p:spTree>
    <p:extLst>
      <p:ext uri="{BB962C8B-B14F-4D97-AF65-F5344CB8AC3E}">
        <p14:creationId xmlns:p14="http://schemas.microsoft.com/office/powerpoint/2010/main" val="36703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err="1"/>
              <a:t>WaKIDS</a:t>
            </a:r>
            <a:endParaRPr lang="en-US"/>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Washington State Assessments</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1/17/2024</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EB41-4B3F-5A2F-9700-8804803912D6}"/>
              </a:ext>
            </a:extLst>
          </p:cNvPr>
          <p:cNvSpPr>
            <a:spLocks noGrp="1"/>
          </p:cNvSpPr>
          <p:nvPr>
            <p:ph type="title"/>
          </p:nvPr>
        </p:nvSpPr>
        <p:spPr/>
        <p:txBody>
          <a:bodyPr>
            <a:normAutofit/>
          </a:bodyPr>
          <a:lstStyle/>
          <a:p>
            <a:r>
              <a:rPr lang="en-US">
                <a:effectLst/>
              </a:rPr>
              <a:t>WaKIDS Data</a:t>
            </a:r>
            <a:endParaRPr lang="en-US"/>
          </a:p>
        </p:txBody>
      </p:sp>
      <p:sp>
        <p:nvSpPr>
          <p:cNvPr id="3" name="Content Placeholder 2">
            <a:extLst>
              <a:ext uri="{FF2B5EF4-FFF2-40B4-BE49-F238E27FC236}">
                <a16:creationId xmlns:a16="http://schemas.microsoft.com/office/drawing/2014/main" id="{7A0E1B03-9515-3113-6E5D-2B575E70AFE5}"/>
              </a:ext>
            </a:extLst>
          </p:cNvPr>
          <p:cNvSpPr>
            <a:spLocks noGrp="1"/>
          </p:cNvSpPr>
          <p:nvPr>
            <p:ph idx="1"/>
          </p:nvPr>
        </p:nvSpPr>
        <p:spPr/>
        <p:txBody>
          <a:bodyPr/>
          <a:lstStyle/>
          <a:p>
            <a:r>
              <a:rPr lang="en-US">
                <a:effectLst/>
              </a:rPr>
              <a:t>The district preview of WaKIDS data is now available to DACs in a tableau workbook accessed through EDS. Only those with access at the district will see the WaKIDS data.  </a:t>
            </a:r>
          </a:p>
          <a:p>
            <a:r>
              <a:rPr lang="en-US">
                <a:effectLst/>
              </a:rPr>
              <a:t>The timeline for publishing the WaKIDS Data to the report card is by February 1st.</a:t>
            </a:r>
            <a:endParaRPr lang="en-US"/>
          </a:p>
        </p:txBody>
      </p:sp>
      <p:sp>
        <p:nvSpPr>
          <p:cNvPr id="6" name="Footer Placeholder 5">
            <a:extLst>
              <a:ext uri="{FF2B5EF4-FFF2-40B4-BE49-F238E27FC236}">
                <a16:creationId xmlns:a16="http://schemas.microsoft.com/office/drawing/2014/main" id="{62A646D3-66DA-DB18-205D-2C594C22831D}"/>
              </a:ext>
            </a:extLst>
          </p:cNvPr>
          <p:cNvSpPr>
            <a:spLocks noGrp="1"/>
          </p:cNvSpPr>
          <p:nvPr>
            <p:ph type="ftr" sz="quarter" idx="3"/>
          </p:nvPr>
        </p:nvSpPr>
        <p:spPr/>
        <p:txBody>
          <a:bodyPr/>
          <a:lstStyle/>
          <a:p>
            <a:pPr algn="r"/>
            <a:r>
              <a:rPr lang="en-US"/>
              <a:t>Washington State Assessments</a:t>
            </a:r>
          </a:p>
        </p:txBody>
      </p:sp>
      <p:sp>
        <p:nvSpPr>
          <p:cNvPr id="4" name="Date Placeholder 3">
            <a:extLst>
              <a:ext uri="{FF2B5EF4-FFF2-40B4-BE49-F238E27FC236}">
                <a16:creationId xmlns:a16="http://schemas.microsoft.com/office/drawing/2014/main" id="{ED67502B-8DCC-02D4-252A-8165C04B64D9}"/>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A906D76A-0C84-A86C-F08F-9033B7C4E7E6}"/>
              </a:ext>
            </a:extLst>
          </p:cNvPr>
          <p:cNvSpPr>
            <a:spLocks noGrp="1"/>
          </p:cNvSpPr>
          <p:nvPr>
            <p:ph type="sldNum" sz="quarter" idx="4"/>
          </p:nvPr>
        </p:nvSpPr>
        <p:spPr/>
        <p:txBody>
          <a:bodyPr/>
          <a:lstStyle/>
          <a:p>
            <a:fld id="{65248FEF-978F-4B24-93F3-B987601DAD06}" type="slidenum">
              <a:rPr lang="en-US" smtClean="0"/>
              <a:pPr/>
              <a:t>6</a:t>
            </a:fld>
            <a:endParaRPr lang="en-US"/>
          </a:p>
        </p:txBody>
      </p:sp>
    </p:spTree>
    <p:extLst>
      <p:ext uri="{BB962C8B-B14F-4D97-AF65-F5344CB8AC3E}">
        <p14:creationId xmlns:p14="http://schemas.microsoft.com/office/powerpoint/2010/main" val="190184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F6B70-0895-5775-07B6-FE8E2D0D35FC}"/>
              </a:ext>
            </a:extLst>
          </p:cNvPr>
          <p:cNvSpPr>
            <a:spLocks noGrp="1"/>
          </p:cNvSpPr>
          <p:nvPr>
            <p:ph type="title"/>
          </p:nvPr>
        </p:nvSpPr>
        <p:spPr/>
        <p:txBody>
          <a:bodyPr/>
          <a:lstStyle/>
          <a:p>
            <a:r>
              <a:rPr lang="en-US"/>
              <a:t>Current &amp; Upcoming Trainings</a:t>
            </a:r>
          </a:p>
        </p:txBody>
      </p:sp>
      <p:sp>
        <p:nvSpPr>
          <p:cNvPr id="6" name="Content Placeholder 5">
            <a:extLst>
              <a:ext uri="{FF2B5EF4-FFF2-40B4-BE49-F238E27FC236}">
                <a16:creationId xmlns:a16="http://schemas.microsoft.com/office/drawing/2014/main" id="{31AB54AE-2269-1546-FA08-4465658F0601}"/>
              </a:ext>
            </a:extLst>
          </p:cNvPr>
          <p:cNvSpPr>
            <a:spLocks noGrp="1"/>
          </p:cNvSpPr>
          <p:nvPr>
            <p:ph idx="1"/>
          </p:nvPr>
        </p:nvSpPr>
        <p:spPr/>
        <p:txBody>
          <a:bodyPr/>
          <a:lstStyle/>
          <a:p>
            <a:r>
              <a:rPr lang="en-US"/>
              <a:t>Mid-year Training (registration currently open; session is only for TK teachers and kindergarten teachers who have 3 check points per year.) 	</a:t>
            </a:r>
          </a:p>
          <a:p>
            <a:pPr lvl="1"/>
            <a:r>
              <a:rPr lang="en-US"/>
              <a:t>Jan 24</a:t>
            </a:r>
            <a:r>
              <a:rPr lang="en-US" baseline="30000"/>
              <a:t>th</a:t>
            </a:r>
            <a:r>
              <a:rPr lang="en-US"/>
              <a:t> – Feb 7</a:t>
            </a:r>
            <a:r>
              <a:rPr lang="en-US" baseline="30000"/>
              <a:t>th</a:t>
            </a:r>
            <a:r>
              <a:rPr lang="en-US"/>
              <a:t> </a:t>
            </a:r>
          </a:p>
          <a:p>
            <a:pPr lvl="1"/>
            <a:r>
              <a:rPr lang="en-US"/>
              <a:t>Feb 12</a:t>
            </a:r>
            <a:r>
              <a:rPr lang="en-US" baseline="30000"/>
              <a:t>th</a:t>
            </a:r>
            <a:r>
              <a:rPr lang="en-US"/>
              <a:t> – Feb 26</a:t>
            </a:r>
            <a:r>
              <a:rPr lang="en-US" baseline="30000"/>
              <a:t>th</a:t>
            </a:r>
            <a:r>
              <a:rPr lang="en-US"/>
              <a:t> </a:t>
            </a:r>
          </a:p>
          <a:p>
            <a:pPr lvl="1"/>
            <a:endParaRPr lang="en-US"/>
          </a:p>
          <a:p>
            <a:r>
              <a:rPr lang="en-US"/>
              <a:t>Summer Training (registration opens in April) </a:t>
            </a:r>
          </a:p>
          <a:p>
            <a:pPr lvl="1"/>
            <a:r>
              <a:rPr lang="en-US"/>
              <a:t>July – October </a:t>
            </a:r>
          </a:p>
        </p:txBody>
      </p:sp>
      <p:sp>
        <p:nvSpPr>
          <p:cNvPr id="4" name="Footer Placeholder 3">
            <a:extLst>
              <a:ext uri="{FF2B5EF4-FFF2-40B4-BE49-F238E27FC236}">
                <a16:creationId xmlns:a16="http://schemas.microsoft.com/office/drawing/2014/main" id="{60CF1406-8943-9D6C-6935-5B96DC06E64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2" name="Date Placeholder 1">
            <a:extLst>
              <a:ext uri="{FF2B5EF4-FFF2-40B4-BE49-F238E27FC236}">
                <a16:creationId xmlns:a16="http://schemas.microsoft.com/office/drawing/2014/main" id="{4DA3A45F-4D34-D31C-B494-6676CD727D3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241011F9-775C-176D-3595-875ECA944A5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8059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9082-5C31-FD99-4F2C-36C16C38CBBC}"/>
              </a:ext>
            </a:extLst>
          </p:cNvPr>
          <p:cNvSpPr>
            <a:spLocks noGrp="1"/>
          </p:cNvSpPr>
          <p:nvPr>
            <p:ph type="title"/>
          </p:nvPr>
        </p:nvSpPr>
        <p:spPr/>
        <p:txBody>
          <a:bodyPr/>
          <a:lstStyle/>
          <a:p>
            <a:r>
              <a:rPr lang="en-US"/>
              <a:t>Contacts for WaKIDS</a:t>
            </a:r>
          </a:p>
        </p:txBody>
      </p:sp>
      <p:sp>
        <p:nvSpPr>
          <p:cNvPr id="6" name="Content Placeholder 5">
            <a:extLst>
              <a:ext uri="{FF2B5EF4-FFF2-40B4-BE49-F238E27FC236}">
                <a16:creationId xmlns:a16="http://schemas.microsoft.com/office/drawing/2014/main" id="{59685E73-53F2-32C0-4815-F1A54E2A7702}"/>
              </a:ext>
            </a:extLst>
          </p:cNvPr>
          <p:cNvSpPr>
            <a:spLocks noGrp="1"/>
          </p:cNvSpPr>
          <p:nvPr>
            <p:ph idx="1"/>
          </p:nvPr>
        </p:nvSpPr>
        <p:spPr/>
        <p:txBody>
          <a:bodyPr>
            <a:normAutofit/>
          </a:bodyPr>
          <a:lstStyle/>
          <a:p>
            <a:r>
              <a:rPr lang="en-US" b="1"/>
              <a:t>Your ESD WaKIDS Coordinator </a:t>
            </a:r>
            <a:r>
              <a:rPr lang="en-US"/>
              <a:t>is your first point of contact for technical assistance regarding WaKIDS including questions about the Quick Start Guide and WAMS transfers. </a:t>
            </a:r>
          </a:p>
          <a:p>
            <a:r>
              <a:rPr lang="en-US" b="1" i="0">
                <a:effectLst/>
                <a:hlinkClick r:id="rId3">
                  <a:extLst>
                    <a:ext uri="{A12FA001-AC4F-418D-AE19-62706E023703}">
                      <ahyp:hlinkClr xmlns:ahyp="http://schemas.microsoft.com/office/drawing/2018/hyperlinkcolor" val="tx"/>
                    </a:ext>
                  </a:extLst>
                </a:hlinkClick>
              </a:rPr>
              <a:t>WaKIDS@k12.wa.us</a:t>
            </a:r>
            <a:r>
              <a:rPr lang="en-US" b="1" i="0">
                <a:effectLst/>
              </a:rPr>
              <a:t> </a:t>
            </a:r>
            <a:r>
              <a:rPr lang="en-US"/>
              <a:t>for questions regarding course registration, completion, clock hours, reimbursements and WAMS transfers. </a:t>
            </a:r>
            <a:endParaRPr lang="en-US" i="0">
              <a:effectLst/>
            </a:endParaRPr>
          </a:p>
          <a:p>
            <a:pPr marL="0" indent="0">
              <a:buNone/>
            </a:pPr>
            <a:endParaRPr lang="en-US"/>
          </a:p>
          <a:p>
            <a:endParaRPr lang="en-US"/>
          </a:p>
        </p:txBody>
      </p:sp>
      <p:sp>
        <p:nvSpPr>
          <p:cNvPr id="4" name="Footer Placeholder 3">
            <a:extLst>
              <a:ext uri="{FF2B5EF4-FFF2-40B4-BE49-F238E27FC236}">
                <a16:creationId xmlns:a16="http://schemas.microsoft.com/office/drawing/2014/main" id="{A40BA5F1-DD67-D5B8-5C44-1F9520291DA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Washington State Assessments</a:t>
            </a:r>
          </a:p>
        </p:txBody>
      </p:sp>
      <p:sp>
        <p:nvSpPr>
          <p:cNvPr id="2" name="Date Placeholder 1">
            <a:extLst>
              <a:ext uri="{FF2B5EF4-FFF2-40B4-BE49-F238E27FC236}">
                <a16:creationId xmlns:a16="http://schemas.microsoft.com/office/drawing/2014/main" id="{9DA711E3-368B-17DC-68F5-443FB2F8BDF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06F03C49-69B5-6647-91D7-9B0B0858059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2474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1/17/2024</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Washington State Assessments</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9</a:t>
            </a:fld>
            <a:endParaRPr lang="en-US"/>
          </a:p>
        </p:txBody>
      </p:sp>
    </p:spTree>
    <p:extLst>
      <p:ext uri="{BB962C8B-B14F-4D97-AF65-F5344CB8AC3E}">
        <p14:creationId xmlns:p14="http://schemas.microsoft.com/office/powerpoint/2010/main" val="1708496262"/>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D3368BF5FE19478432F6989E581751" ma:contentTypeVersion="4" ma:contentTypeDescription="Create a new document." ma:contentTypeScope="" ma:versionID="60284e7820258882a7d9ffee688f21ac">
  <xsd:schema xmlns:xsd="http://www.w3.org/2001/XMLSchema" xmlns:xs="http://www.w3.org/2001/XMLSchema" xmlns:p="http://schemas.microsoft.com/office/2006/metadata/properties" xmlns:ns2="eb340689-12b5-4d7c-b2a1-792cb3d5c95f" targetNamespace="http://schemas.microsoft.com/office/2006/metadata/properties" ma:root="true" ma:fieldsID="9a6d34ffeae78811fb2c4a6f448a195f" ns2:_="">
    <xsd:import namespace="eb340689-12b5-4d7c-b2a1-792cb3d5c9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40689-12b5-4d7c-b2a1-792cb3d5c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B56168-B928-44E8-851B-21EEF54135B0}">
  <ds:schemaRefs>
    <ds:schemaRef ds:uri="http://schemas.microsoft.com/office/2006/metadata/properties"/>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eb340689-12b5-4d7c-b2a1-792cb3d5c95f"/>
  </ds:schemaRefs>
</ds:datastoreItem>
</file>

<file path=customXml/itemProps2.xml><?xml version="1.0" encoding="utf-8"?>
<ds:datastoreItem xmlns:ds="http://schemas.openxmlformats.org/officeDocument/2006/customXml" ds:itemID="{A7DC09BA-1F8F-4225-B39C-AF477D97B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340689-12b5-4d7c-b2a1-792cb3d5c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873D0F-D994-41BC-ACA9-E5C1253612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3736</Words>
  <Application>Microsoft Office PowerPoint</Application>
  <PresentationFormat>Widescreen</PresentationFormat>
  <Paragraphs>412</Paragraphs>
  <Slides>41</Slides>
  <Notes>32</Notes>
  <HiddenSlides>2</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Calibri</vt:lpstr>
      <vt:lpstr>Calibri Light</vt:lpstr>
      <vt:lpstr>Courier New</vt:lpstr>
      <vt:lpstr>Quattrocento Sans</vt:lpstr>
      <vt:lpstr>Segoe UI</vt:lpstr>
      <vt:lpstr>Segoe UI Black</vt:lpstr>
      <vt:lpstr>Times New Roman</vt:lpstr>
      <vt:lpstr>Title Slides</vt:lpstr>
      <vt:lpstr>Content Slides</vt:lpstr>
      <vt:lpstr>1_Title Slides</vt:lpstr>
      <vt:lpstr>Assessment Update Webcast</vt:lpstr>
      <vt:lpstr>Land Acknowledgment</vt:lpstr>
      <vt:lpstr>Let us recognize historical and ongoing injustice and hate targeted toward race, culture, religion, gender and gender identity, sexual orientation, disability, and nationality. </vt:lpstr>
      <vt:lpstr>Today’s Topics</vt:lpstr>
      <vt:lpstr>WaKIDS</vt:lpstr>
      <vt:lpstr>WaKIDS Data</vt:lpstr>
      <vt:lpstr>Current &amp; Upcoming Trainings</vt:lpstr>
      <vt:lpstr>Contacts for WaKIDS</vt:lpstr>
      <vt:lpstr>Select Assessments</vt:lpstr>
      <vt:lpstr>ELP Assessment Update</vt:lpstr>
      <vt:lpstr>ARMS Requests</vt:lpstr>
      <vt:lpstr>Important Dates</vt:lpstr>
      <vt:lpstr>WIDA ACCESS Exit Criteria</vt:lpstr>
      <vt:lpstr>Testing students with visual impairment</vt:lpstr>
      <vt:lpstr>Initial Materials</vt:lpstr>
      <vt:lpstr>Additional Materials</vt:lpstr>
      <vt:lpstr>WA-AIM</vt:lpstr>
      <vt:lpstr>WA-AIM Spring 2024</vt:lpstr>
      <vt:lpstr>Technology</vt:lpstr>
      <vt:lpstr>Assessment Development</vt:lpstr>
      <vt:lpstr>Learning Standards Review Project</vt:lpstr>
      <vt:lpstr>Interims vs. Practice/Training Tests</vt:lpstr>
      <vt:lpstr>Spanish Text-to-Speech</vt:lpstr>
      <vt:lpstr>Accommodations</vt:lpstr>
      <vt:lpstr>State Testing Webinar with SETC</vt:lpstr>
      <vt:lpstr>New DS: Translated Test Directions in ASL Action required</vt:lpstr>
      <vt:lpstr>Non-Standard Accommodation Requests</vt:lpstr>
      <vt:lpstr>Data</vt:lpstr>
      <vt:lpstr>DC/DA can change 504/IDEA in TIDE</vt:lpstr>
      <vt:lpstr>Data Releases</vt:lpstr>
      <vt:lpstr>SSID Issuance and Send Student to TIDE</vt:lpstr>
      <vt:lpstr>Family Reports (ISRs) Spring 2024</vt:lpstr>
      <vt:lpstr>Assessment Operations</vt:lpstr>
      <vt:lpstr>Assessment Monitoring 2024</vt:lpstr>
      <vt:lpstr>Identifying a Paper Tester in TIDE</vt:lpstr>
      <vt:lpstr>Identifying Students for Contracted and Uncontracted Braille </vt:lpstr>
      <vt:lpstr>January Important Dates and Tasks</vt:lpstr>
      <vt:lpstr>February Important Dates and Tasks</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2</cp:revision>
  <dcterms:created xsi:type="dcterms:W3CDTF">2021-06-08T16:54:25Z</dcterms:created>
  <dcterms:modified xsi:type="dcterms:W3CDTF">2024-02-05T17:35:41Z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0x0101003FD3368BF5FE19478432F6989E581751</vt:lpwstr>
  </property>
  <property fmtid="{D5CDD505-2E9C-101B-9397-08002B2CF9AE}" pid="3" name="MediaServiceImageTags">
    <vt:lpwstr/>
  </property>
</Properties>
</file>