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25" r:id="rId6"/>
  </p:sldMasterIdLst>
  <p:notesMasterIdLst>
    <p:notesMasterId r:id="rId49"/>
  </p:notesMasterIdLst>
  <p:sldIdLst>
    <p:sldId id="257" r:id="rId7"/>
    <p:sldId id="258" r:id="rId8"/>
    <p:sldId id="281" r:id="rId9"/>
    <p:sldId id="1462" r:id="rId10"/>
    <p:sldId id="310" r:id="rId11"/>
    <p:sldId id="1533" r:id="rId12"/>
    <p:sldId id="1534" r:id="rId13"/>
    <p:sldId id="1536" r:id="rId14"/>
    <p:sldId id="1537" r:id="rId15"/>
    <p:sldId id="1532" r:id="rId16"/>
    <p:sldId id="1386" r:id="rId17"/>
    <p:sldId id="256" r:id="rId18"/>
    <p:sldId id="1584" r:id="rId19"/>
    <p:sldId id="1585" r:id="rId20"/>
    <p:sldId id="259" r:id="rId21"/>
    <p:sldId id="1531" r:id="rId22"/>
    <p:sldId id="1471" r:id="rId23"/>
    <p:sldId id="1520" r:id="rId24"/>
    <p:sldId id="1463" r:id="rId25"/>
    <p:sldId id="1582" r:id="rId26"/>
    <p:sldId id="1583" r:id="rId27"/>
    <p:sldId id="1580" r:id="rId28"/>
    <p:sldId id="1581" r:id="rId29"/>
    <p:sldId id="1464" r:id="rId30"/>
    <p:sldId id="1538" r:id="rId31"/>
    <p:sldId id="1539" r:id="rId32"/>
    <p:sldId id="1545" r:id="rId33"/>
    <p:sldId id="1546" r:id="rId34"/>
    <p:sldId id="1530" r:id="rId35"/>
    <p:sldId id="1587" r:id="rId36"/>
    <p:sldId id="1586" r:id="rId37"/>
    <p:sldId id="1588" r:id="rId38"/>
    <p:sldId id="262" r:id="rId39"/>
    <p:sldId id="1576" r:id="rId40"/>
    <p:sldId id="1544" r:id="rId41"/>
    <p:sldId id="1578" r:id="rId42"/>
    <p:sldId id="1579" r:id="rId43"/>
    <p:sldId id="1542" r:id="rId44"/>
    <p:sldId id="1543" r:id="rId45"/>
    <p:sldId id="1382" r:id="rId46"/>
    <p:sldId id="266"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244A41-0DF6-4EAA-3B47-F3344A78E2EF}" name="Kara Todd" initials="KT" userId="S::kara.todd@k12.wa.us::7733c5f3-cac4-4860-bb49-ef9b8685960e" providerId="AD"/>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2024" autoAdjust="0"/>
  </p:normalViewPr>
  <p:slideViewPr>
    <p:cSldViewPr snapToGrid="0">
      <p:cViewPr varScale="1">
        <p:scale>
          <a:sx n="48" d="100"/>
          <a:sy n="48" d="100"/>
        </p:scale>
        <p:origin x="888" y="41"/>
      </p:cViewPr>
      <p:guideLst/>
    </p:cSldViewPr>
  </p:slideViewPr>
  <p:outlineViewPr>
    <p:cViewPr>
      <p:scale>
        <a:sx n="33" d="100"/>
        <a:sy n="33" d="100"/>
      </p:scale>
      <p:origin x="0" y="-44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D642F3-633A-4125-9C80-7CE6D52FCD48}" type="slidenum">
              <a:rPr lang="en-US" smtClean="0"/>
              <a:t>12</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33333"/>
                </a:solidFill>
                <a:effectLst/>
                <a:latin typeface="helvetica" panose="020B0604020202020204" pitchFamily="34" charset="0"/>
              </a:rPr>
              <a:t>January 4 or 5</a:t>
            </a:r>
            <a:r>
              <a:rPr lang="en-US" b="0" i="0">
                <a:solidFill>
                  <a:srgbClr val="333333"/>
                </a:solidFill>
                <a:effectLst/>
                <a:latin typeface="helvetica" panose="020B0604020202020204" pitchFamily="34" charset="0"/>
              </a:rPr>
              <a:t> is when Student Management will open in WIDA-AMS. At that time you can arrange students in test sessions, add/edit students, etc.</a:t>
            </a:r>
          </a:p>
          <a:p>
            <a:pPr algn="l"/>
            <a:r>
              <a:rPr lang="en-US" b="1" i="0">
                <a:solidFill>
                  <a:srgbClr val="333333"/>
                </a:solidFill>
                <a:effectLst/>
                <a:latin typeface="helvetica" panose="020B0604020202020204" pitchFamily="34" charset="0"/>
              </a:rPr>
              <a:t>January 15-19</a:t>
            </a:r>
            <a:r>
              <a:rPr lang="en-US" b="0" i="0">
                <a:solidFill>
                  <a:srgbClr val="333333"/>
                </a:solidFill>
                <a:effectLst/>
                <a:latin typeface="helvetica" panose="020B0604020202020204" pitchFamily="34" charset="0"/>
              </a:rPr>
              <a:t> is when districts will receive their initial materials for WIDA testing. These materials will be based on the file pulled from CEDARS on December 8.</a:t>
            </a:r>
          </a:p>
          <a:p>
            <a:pPr algn="l"/>
            <a:r>
              <a:rPr lang="en-US" b="1" i="0">
                <a:solidFill>
                  <a:srgbClr val="333333"/>
                </a:solidFill>
                <a:effectLst/>
                <a:latin typeface="helvetica" panose="020B0604020202020204" pitchFamily="34" charset="0"/>
              </a:rPr>
              <a:t>January 15</a:t>
            </a:r>
            <a:r>
              <a:rPr lang="en-US" b="0" i="0">
                <a:solidFill>
                  <a:srgbClr val="333333"/>
                </a:solidFill>
                <a:effectLst/>
                <a:latin typeface="helvetica" panose="020B0604020202020204" pitchFamily="34" charset="0"/>
              </a:rPr>
              <a:t> is when the Additional Materials Order window opens. It is important that you receive your initial materials shipment before ordering additional materials as you will often receive overage on common materials. Also, please refrain from making daily or weekly additional materials orders. OSPI must approve these orders and having multiple orders from each district delays how fast we can move through and approve orders.</a:t>
            </a:r>
          </a:p>
          <a:p>
            <a:pPr algn="l"/>
            <a:r>
              <a:rPr lang="en-US" b="1" i="0">
                <a:solidFill>
                  <a:srgbClr val="333333"/>
                </a:solidFill>
                <a:effectLst/>
                <a:latin typeface="helvetica" panose="020B0604020202020204" pitchFamily="34" charset="0"/>
              </a:rPr>
              <a:t>January 29</a:t>
            </a:r>
            <a:r>
              <a:rPr lang="en-US" b="0" i="0">
                <a:solidFill>
                  <a:srgbClr val="333333"/>
                </a:solidFill>
                <a:effectLst/>
                <a:latin typeface="helvetica" panose="020B0604020202020204" pitchFamily="34" charset="0"/>
              </a:rPr>
              <a:t> is opening day of the testing window. The window will close on March 22.</a:t>
            </a:r>
          </a:p>
          <a:p>
            <a:pPr algn="l"/>
            <a:r>
              <a:rPr lang="en-US" b="1" i="0">
                <a:solidFill>
                  <a:srgbClr val="333333"/>
                </a:solidFill>
                <a:effectLst/>
                <a:latin typeface="helvetica" panose="020B0604020202020204" pitchFamily="34" charset="0"/>
              </a:rPr>
              <a:t>February 24</a:t>
            </a:r>
            <a:r>
              <a:rPr lang="en-US" b="0" i="0">
                <a:solidFill>
                  <a:srgbClr val="333333"/>
                </a:solidFill>
                <a:effectLst/>
                <a:latin typeface="helvetica" panose="020B0604020202020204" pitchFamily="34" charset="0"/>
              </a:rPr>
              <a:t> is the first day districts have the authority to decide if students enrolling in Washington schools will take both the screener and the annual test before the end of the test window or if they will only do the screener. Students arriving on or before February 23 must take both if they are determined eligible for program.</a:t>
            </a:r>
          </a:p>
          <a:p>
            <a:endParaRPr lang="en-US"/>
          </a:p>
        </p:txBody>
      </p:sp>
      <p:sp>
        <p:nvSpPr>
          <p:cNvPr id="4" name="Slide Number Placeholder 3"/>
          <p:cNvSpPr>
            <a:spLocks noGrp="1"/>
          </p:cNvSpPr>
          <p:nvPr>
            <p:ph type="sldNum" sz="quarter" idx="5"/>
          </p:nvPr>
        </p:nvSpPr>
        <p:spPr/>
        <p:txBody>
          <a:bodyPr/>
          <a:lstStyle/>
          <a:p>
            <a:fld id="{E160B4F9-B7D8-4A97-9696-3D830ADE2C6F}" type="slidenum">
              <a:rPr lang="en-US" smtClean="0"/>
              <a:t>13</a:t>
            </a:fld>
            <a:endParaRPr lang="en-US"/>
          </a:p>
        </p:txBody>
      </p:sp>
    </p:spTree>
    <p:extLst>
      <p:ext uri="{BB962C8B-B14F-4D97-AF65-F5344CB8AC3E}">
        <p14:creationId xmlns:p14="http://schemas.microsoft.com/office/powerpoint/2010/main" val="80041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Annual training is required for the WIDA ACCESS tests. </a:t>
            </a:r>
          </a:p>
          <a:p>
            <a:endParaRPr lang="en-US"/>
          </a:p>
          <a:p>
            <a:r>
              <a:rPr lang="en-US"/>
              <a:t>A Refresher Training is available in Canvas for Online ACCESS only and can be completed in lieu of the WIDA Secure Portal Online ACCESS training. .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Districts are not required to use the refresher training and can choose to have all TAs complete the WIDA Secure Portal training. DACs have control over Refresher course access. You can contact the assessment operations team if you are a DAC and cannot find the initial email about the Refresher Training that was sent on 12/1.</a:t>
            </a:r>
          </a:p>
          <a:p>
            <a:pPr lvl="1"/>
            <a:r>
              <a:rPr lang="en-US"/>
              <a:t>Annual training is required for the WIDA ACCESS tests. </a:t>
            </a:r>
          </a:p>
          <a:p>
            <a:pPr lvl="1"/>
            <a:r>
              <a:rPr lang="en-US"/>
              <a:t>TAs can take the Refresher instead of the Secure Portal Training IF</a:t>
            </a:r>
          </a:p>
          <a:p>
            <a:pPr lvl="2"/>
            <a:r>
              <a:rPr lang="en-US"/>
              <a:t>1. They completed WIDA Secure Portal training for Online ACCESS for the 2023 administration</a:t>
            </a:r>
          </a:p>
          <a:p>
            <a:pPr marL="914400" lvl="2" indent="0">
              <a:buNone/>
            </a:pPr>
            <a:r>
              <a:rPr lang="en-US" b="1"/>
              <a:t>OR</a:t>
            </a:r>
          </a:p>
          <a:p>
            <a:pPr lvl="2"/>
            <a:r>
              <a:rPr lang="en-US"/>
              <a:t>2. They completed WIDA Secure Portal training for the WIDA Screener (1-12) since July 1, 2023. </a:t>
            </a:r>
          </a:p>
          <a:p>
            <a:pPr lvl="1"/>
            <a:r>
              <a:rPr lang="en-US"/>
              <a:t>OSPI will post lists of Refresher training completers 2-3 times/week from Jan 2 through February.  (Probably Monday and Thursdays, but it will vary with holidays and schedules). </a:t>
            </a:r>
          </a:p>
          <a:p>
            <a:endParaRPr lang="en-US"/>
          </a:p>
        </p:txBody>
      </p:sp>
      <p:sp>
        <p:nvSpPr>
          <p:cNvPr id="4" name="Slide Number Placeholder 3"/>
          <p:cNvSpPr>
            <a:spLocks noGrp="1"/>
          </p:cNvSpPr>
          <p:nvPr>
            <p:ph type="sldNum" sz="quarter" idx="5"/>
          </p:nvPr>
        </p:nvSpPr>
        <p:spPr/>
        <p:txBody>
          <a:bodyPr/>
          <a:lstStyle/>
          <a:p>
            <a:fld id="{E160B4F9-B7D8-4A97-9696-3D830ADE2C6F}" type="slidenum">
              <a:rPr lang="en-US" smtClean="0"/>
              <a:t>14</a:t>
            </a:fld>
            <a:endParaRPr lang="en-US"/>
          </a:p>
        </p:txBody>
      </p:sp>
    </p:spTree>
    <p:extLst>
      <p:ext uri="{BB962C8B-B14F-4D97-AF65-F5344CB8AC3E}">
        <p14:creationId xmlns:p14="http://schemas.microsoft.com/office/powerpoint/2010/main" val="187985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helvetica" panose="020B0604020202020204" pitchFamily="34" charset="0"/>
              </a:rPr>
              <a:t>OSPI has updated our policy regarding the use of ASL on ELP assessments. In order to provide access to WIDA assessments, Washington now allows ASL to be used on the WIDA assessments for students who are learning both American Sign Language and English literacy skills as part of a complete communication system. In </a:t>
            </a:r>
            <a:r>
              <a:rPr lang="en-US" b="1" i="0">
                <a:solidFill>
                  <a:srgbClr val="333333"/>
                </a:solidFill>
                <a:effectLst/>
                <a:latin typeface="helvetica" panose="020B0604020202020204" pitchFamily="34" charset="0"/>
              </a:rPr>
              <a:t>Listening, Speaking, and Writing </a:t>
            </a:r>
            <a:r>
              <a:rPr lang="en-US" b="0" i="0">
                <a:solidFill>
                  <a:srgbClr val="333333"/>
                </a:solidFill>
                <a:effectLst/>
                <a:latin typeface="helvetica" panose="020B0604020202020204" pitchFamily="34" charset="0"/>
              </a:rPr>
              <a:t>domains, prompts can be delivered using ASL. In Speaking, students can respond using ASL.</a:t>
            </a:r>
          </a:p>
          <a:p>
            <a:endParaRPr lang="en-US"/>
          </a:p>
          <a:p>
            <a:pPr algn="l">
              <a:buFont typeface="+mj-lt"/>
              <a:buAutoNum type="arabicPeriod"/>
            </a:pPr>
            <a:r>
              <a:rPr lang="en-US" b="0" i="0">
                <a:solidFill>
                  <a:srgbClr val="333333"/>
                </a:solidFill>
                <a:effectLst/>
                <a:latin typeface="helvetica" panose="020B0604020202020204" pitchFamily="34" charset="0"/>
              </a:rPr>
              <a:t>Order a paper test. This step is not necessary for kindergarten students. Paper tests can be ordered once the Additional materials window opens on January 15. </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Contact </a:t>
            </a:r>
            <a:r>
              <a:rPr lang="en-US" b="0" i="0" u="none" strike="noStrike">
                <a:solidFill>
                  <a:srgbClr val="1D5782"/>
                </a:solidFill>
                <a:effectLst/>
                <a:latin typeface="helvetica" panose="020B0604020202020204" pitchFamily="34" charset="0"/>
                <a:hlinkClick r:id="rId3"/>
              </a:rPr>
              <a:t>ELPAssessments@k12.wa.us</a:t>
            </a:r>
            <a:r>
              <a:rPr lang="en-US" b="0" i="0">
                <a:solidFill>
                  <a:srgbClr val="333333"/>
                </a:solidFill>
                <a:effectLst/>
                <a:latin typeface="helvetica" panose="020B0604020202020204" pitchFamily="34" charset="0"/>
              </a:rPr>
              <a:t> with the name and contact information of the interpreter who will be administering the WIDA test.</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The interpreter must complete WIDA paper test administrator training on the WIDA Secure Portal.</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When materials arrive, the interpreter can review the materials.</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On January 24 at 3:00 interpreters who are delivering WIDA assessments will need to join a Zoom meeting to clarify standardized test delivery and get questions answered.</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During the testing window deliver the assessment.</a:t>
            </a:r>
          </a:p>
          <a:p>
            <a:pPr algn="l">
              <a:buFont typeface="+mj-lt"/>
              <a:buAutoNum type="arabicPeriod"/>
            </a:pPr>
            <a:endParaRPr lang="en-US" b="0" i="0">
              <a:solidFill>
                <a:srgbClr val="333333"/>
              </a:solidFill>
              <a:effectLst/>
              <a:latin typeface="helvetica" panose="020B0604020202020204" pitchFamily="34" charset="0"/>
            </a:endParaRPr>
          </a:p>
          <a:p>
            <a:pPr algn="l">
              <a:buFont typeface="+mj-lt"/>
              <a:buAutoNum type="arabicPeriod"/>
            </a:pPr>
            <a:r>
              <a:rPr lang="en-US" b="0" i="0">
                <a:solidFill>
                  <a:srgbClr val="333333"/>
                </a:solidFill>
                <a:effectLst/>
                <a:latin typeface="helvetica" panose="020B0604020202020204" pitchFamily="34" charset="0"/>
              </a:rPr>
              <a:t>After the testing window closes, interpreters will be asked to reconvene on a Zoom meeting with OSPI to discuss what additional supports are needed in the future and what worked/did not work this year.</a:t>
            </a:r>
          </a:p>
          <a:p>
            <a:endParaRPr lang="en-US"/>
          </a:p>
        </p:txBody>
      </p:sp>
      <p:sp>
        <p:nvSpPr>
          <p:cNvPr id="4" name="Slide Number Placeholder 3"/>
          <p:cNvSpPr>
            <a:spLocks noGrp="1"/>
          </p:cNvSpPr>
          <p:nvPr>
            <p:ph type="sldNum" sz="quarter" idx="5"/>
          </p:nvPr>
        </p:nvSpPr>
        <p:spPr/>
        <p:txBody>
          <a:bodyPr/>
          <a:lstStyle/>
          <a:p>
            <a:fld id="{E160B4F9-B7D8-4A97-9696-3D830ADE2C6F}" type="slidenum">
              <a:rPr lang="en-US" smtClean="0"/>
              <a:t>15</a:t>
            </a:fld>
            <a:endParaRPr lang="en-US"/>
          </a:p>
        </p:txBody>
      </p:sp>
    </p:spTree>
    <p:extLst>
      <p:ext uri="{BB962C8B-B14F-4D97-AF65-F5344CB8AC3E}">
        <p14:creationId xmlns:p14="http://schemas.microsoft.com/office/powerpoint/2010/main" val="150880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Toni</a:t>
            </a:r>
          </a:p>
        </p:txBody>
      </p:sp>
      <p:sp>
        <p:nvSpPr>
          <p:cNvPr id="4" name="Slide Number Placeholder 3"/>
          <p:cNvSpPr>
            <a:spLocks noGrp="1"/>
          </p:cNvSpPr>
          <p:nvPr>
            <p:ph type="sldNum" sz="quarter" idx="5"/>
          </p:nvPr>
        </p:nvSpPr>
        <p:spPr/>
        <p:txBody>
          <a:bodyPr/>
          <a:lstStyle/>
          <a:p>
            <a:fld id="{D66AA3FC-0EAD-4A40-ADBB-E4EE01557051}" type="slidenum">
              <a:rPr lang="en-US" smtClean="0"/>
              <a:t>17</a:t>
            </a:fld>
            <a:endParaRPr lang="en-US"/>
          </a:p>
        </p:txBody>
      </p:sp>
    </p:spTree>
    <p:extLst>
      <p:ext uri="{BB962C8B-B14F-4D97-AF65-F5344CB8AC3E}">
        <p14:creationId xmlns:p14="http://schemas.microsoft.com/office/powerpoint/2010/main" val="264265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Toni</a:t>
            </a:r>
          </a:p>
        </p:txBody>
      </p:sp>
      <p:sp>
        <p:nvSpPr>
          <p:cNvPr id="4" name="Slide Number Placeholder 3"/>
          <p:cNvSpPr>
            <a:spLocks noGrp="1"/>
          </p:cNvSpPr>
          <p:nvPr>
            <p:ph type="sldNum" sz="quarter" idx="5"/>
          </p:nvPr>
        </p:nvSpPr>
        <p:spPr/>
        <p:txBody>
          <a:bodyPr/>
          <a:lstStyle/>
          <a:p>
            <a:fld id="{D66AA3FC-0EAD-4A40-ADBB-E4EE01557051}" type="slidenum">
              <a:rPr lang="en-US" smtClean="0"/>
              <a:t>18</a:t>
            </a:fld>
            <a:endParaRPr lang="en-US"/>
          </a:p>
        </p:txBody>
      </p:sp>
    </p:spTree>
    <p:extLst>
      <p:ext uri="{BB962C8B-B14F-4D97-AF65-F5344CB8AC3E}">
        <p14:creationId xmlns:p14="http://schemas.microsoft.com/office/powerpoint/2010/main" val="3888178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33</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a:t>Really what type of training staff participates in is dependent on whether they will have exposure to actual test content. If test content is involved then the full TA Training is required and a Test Security Staff Assurance Report must be filled out. </a:t>
            </a:r>
            <a:endParaRPr lang="en-US">
              <a:latin typeface="Calibri"/>
              <a:cs typeface="Calibri"/>
            </a:endParaRPr>
          </a:p>
          <a:p>
            <a:r>
              <a:rPr lang="en-US"/>
              <a:t>The Test Coordinator Training is a state created presentation required annually for all District Assessment Coordinators, District Administrators, and School Test Coordinators. </a:t>
            </a:r>
            <a:endParaRPr lang="en-US">
              <a:ea typeface="Calibri"/>
              <a:cs typeface="Calibri"/>
            </a:endParaRPr>
          </a:p>
          <a:p>
            <a:endParaRPr lang="en-US"/>
          </a:p>
          <a:p>
            <a:r>
              <a:rPr lang="en-US"/>
              <a:t>The Test Administrator Training is a state created presentation required annually for all District Assessment Coordinators, District Administrators, School Test Coordinators and Test Administrators. </a:t>
            </a:r>
            <a:endParaRPr lang="en-US">
              <a:ea typeface="Calibri"/>
              <a:cs typeface="Calibri"/>
            </a:endParaRPr>
          </a:p>
          <a:p>
            <a:pPr marL="0" indent="0">
              <a:spcBef>
                <a:spcPts val="600"/>
              </a:spcBef>
              <a:spcAft>
                <a:spcPts val="600"/>
              </a:spcAft>
              <a:buNone/>
            </a:pPr>
            <a:endParaRPr lang="en-US" sz="1100">
              <a:latin typeface="Segoe UI"/>
              <a:cs typeface="Segoe UI"/>
            </a:endParaRPr>
          </a:p>
          <a:p>
            <a:pPr marL="0" indent="0">
              <a:spcBef>
                <a:spcPts val="600"/>
              </a:spcBef>
              <a:spcAft>
                <a:spcPts val="600"/>
              </a:spcAft>
              <a:buNone/>
            </a:pPr>
            <a:r>
              <a:rPr lang="en-US" sz="1100">
                <a:latin typeface="Segoe UI"/>
                <a:cs typeface="Segoe UI"/>
              </a:rPr>
              <a:t>The Basic Security Training is a state created presentation required annually for all Technology Coordinators and any staff assisting within testing locations.</a:t>
            </a:r>
          </a:p>
          <a:p>
            <a:pPr marL="171450" indent="-171450">
              <a:spcBef>
                <a:spcPts val="600"/>
              </a:spcBef>
              <a:spcAft>
                <a:spcPts val="600"/>
              </a:spcAft>
              <a:buFont typeface="Arial" panose="020B0604020202020204" pitchFamily="34" charset="0"/>
              <a:buChar char="•"/>
            </a:pPr>
            <a:r>
              <a:rPr lang="en-US" sz="1100">
                <a:latin typeface="Segoe UI"/>
                <a:cs typeface="Segoe UI"/>
              </a:rPr>
              <a:t>DCs may require Technology Coordinators to participate in additional trainings.</a:t>
            </a:r>
          </a:p>
          <a:p>
            <a:pPr marL="0" indent="0">
              <a:spcBef>
                <a:spcPts val="600"/>
              </a:spcBef>
              <a:spcAft>
                <a:spcPts val="600"/>
              </a:spcAft>
              <a:buNone/>
            </a:pPr>
            <a:endParaRPr lang="en-US" sz="1100">
              <a:latin typeface="Segoe UI"/>
              <a:cs typeface="Segoe UI"/>
            </a:endParaRPr>
          </a:p>
          <a:p>
            <a:pPr marL="0" indent="0">
              <a:spcBef>
                <a:spcPts val="600"/>
              </a:spcBef>
              <a:spcAft>
                <a:spcPts val="600"/>
              </a:spcAft>
              <a:buNone/>
            </a:pPr>
            <a:r>
              <a:rPr lang="en-US" sz="1100">
                <a:latin typeface="Segoe UI"/>
                <a:cs typeface="Segoe UI"/>
              </a:rPr>
              <a:t>The Accommodated Test Administration Training is a state created presentation required annually for all staff handling secure materials.</a:t>
            </a:r>
          </a:p>
          <a:p>
            <a:pPr marL="171450" indent="-171450">
              <a:spcBef>
                <a:spcPts val="600"/>
              </a:spcBef>
              <a:spcAft>
                <a:spcPts val="600"/>
              </a:spcAft>
              <a:buFont typeface="Arial" panose="020B0604020202020204" pitchFamily="34" charset="0"/>
              <a:buChar char="•"/>
            </a:pPr>
            <a:r>
              <a:rPr lang="en-US" sz="1100">
                <a:latin typeface="Segoe UI"/>
                <a:cs typeface="Segoe UI"/>
              </a:rPr>
              <a:t>This training must be completed by TA’s administering accommodated tests and is in addition to the required Test Administrator Training.</a:t>
            </a:r>
          </a:p>
          <a:p>
            <a:pPr marL="0" indent="0">
              <a:spcBef>
                <a:spcPts val="600"/>
              </a:spcBef>
              <a:spcAft>
                <a:spcPts val="600"/>
              </a:spcAft>
              <a:buNone/>
            </a:pPr>
            <a:endParaRPr lang="en-US" sz="1100">
              <a:latin typeface="Segoe UI"/>
              <a:cs typeface="Segoe UI"/>
            </a:endParaRPr>
          </a:p>
          <a:p>
            <a:pPr marL="0" indent="0">
              <a:spcBef>
                <a:spcPts val="600"/>
              </a:spcBef>
              <a:spcAft>
                <a:spcPts val="600"/>
              </a:spcAft>
              <a:buNone/>
            </a:pPr>
            <a:r>
              <a:rPr lang="en-US" sz="1100">
                <a:latin typeface="Segoe UI"/>
                <a:cs typeface="Segoe UI"/>
              </a:rPr>
              <a:t>The English Language Proficiency Assessment Training is required annually in the WIDA Secure portal.</a:t>
            </a:r>
          </a:p>
          <a:p>
            <a:pPr marL="171450" indent="-171450">
              <a:spcBef>
                <a:spcPts val="600"/>
              </a:spcBef>
              <a:spcAft>
                <a:spcPts val="600"/>
              </a:spcAft>
              <a:buFont typeface="Arial" panose="020B0604020202020204" pitchFamily="34" charset="0"/>
              <a:buChar char="•"/>
            </a:pPr>
            <a:r>
              <a:rPr lang="en-US" sz="1100">
                <a:latin typeface="Segoe UI"/>
                <a:cs typeface="Segoe UI"/>
              </a:rPr>
              <a:t>Must pass the certification quizzes with a minimum of 80%.</a:t>
            </a:r>
          </a:p>
          <a:p>
            <a:pPr>
              <a:spcBef>
                <a:spcPts val="600"/>
              </a:spcBef>
              <a:spcAft>
                <a:spcPts val="600"/>
              </a:spcAft>
            </a:pPr>
            <a:endParaRPr lang="en-US" sz="11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34</a:t>
            </a:fld>
            <a:endParaRPr lang="en-US"/>
          </a:p>
        </p:txBody>
      </p:sp>
    </p:spTree>
    <p:extLst>
      <p:ext uri="{BB962C8B-B14F-4D97-AF65-F5344CB8AC3E}">
        <p14:creationId xmlns:p14="http://schemas.microsoft.com/office/powerpoint/2010/main" val="781323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a:t>Training Logs are no longer required so we have changed the Test Security Staff Assurance Reports so that they capture the information that the Training Log did.</a:t>
            </a:r>
          </a:p>
          <a:p>
            <a:pPr>
              <a:spcBef>
                <a:spcPts val="600"/>
              </a:spcBef>
              <a:spcAft>
                <a:spcPts val="600"/>
              </a:spcAft>
            </a:pPr>
            <a:r>
              <a:rPr lang="en-US" sz="1200"/>
              <a:t>Test Security Staff Assurance Reports must now be signed immediately after training is completed. </a:t>
            </a:r>
          </a:p>
          <a:p>
            <a:pPr marL="285750" indent="-285750">
              <a:spcBef>
                <a:spcPts val="600"/>
              </a:spcBef>
              <a:spcAft>
                <a:spcPts val="600"/>
              </a:spcAft>
              <a:buFont typeface="Arial" panose="020B0604020202020204" pitchFamily="34" charset="0"/>
              <a:buChar char="•"/>
            </a:pPr>
            <a:r>
              <a:rPr lang="en-US" sz="1200"/>
              <a:t>This documents that training has been completed and ensures that a Test Security Staff Assurance is on file for each staff member that participated in training.</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108404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High school students who want to improve their science assessment score or use the test for school or district purposes (e.g., credit retrieval) will have one opportunity to retake the WCAS when they are enrolled in grade 12.</a:t>
            </a:r>
          </a:p>
          <a:p>
            <a:pPr marL="171450" indent="-171450">
              <a:buFont typeface="Arial" panose="020B0604020202020204" pitchFamily="34" charset="0"/>
              <a:buChar char="•"/>
            </a:pPr>
            <a:r>
              <a:rPr lang="en-US"/>
              <a:t>This does not change the requirement for students to take the WCAS in grade 11 for state and federal accountability.</a:t>
            </a:r>
          </a:p>
          <a:p>
            <a:pPr marL="171450" indent="-171450">
              <a:buFont typeface="Arial" panose="020B0604020202020204" pitchFamily="34" charset="0"/>
              <a:buChar char="•"/>
            </a:pPr>
            <a:r>
              <a:rPr lang="en-US"/>
              <a:t>Students that miss/do not take the WCAS in grade 11 are not required to participate in grade 12.</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36</a:t>
            </a:fld>
            <a:endParaRPr lang="en-US"/>
          </a:p>
        </p:txBody>
      </p:sp>
    </p:spTree>
    <p:extLst>
      <p:ext uri="{BB962C8B-B14F-4D97-AF65-F5344CB8AC3E}">
        <p14:creationId xmlns:p14="http://schemas.microsoft.com/office/powerpoint/2010/main" val="14546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the important dates for December.</a:t>
            </a:r>
          </a:p>
        </p:txBody>
      </p:sp>
      <p:sp>
        <p:nvSpPr>
          <p:cNvPr id="4" name="Slide Number Placeholder 3"/>
          <p:cNvSpPr>
            <a:spLocks noGrp="1"/>
          </p:cNvSpPr>
          <p:nvPr>
            <p:ph type="sldNum" sz="quarter" idx="5"/>
          </p:nvPr>
        </p:nvSpPr>
        <p:spPr/>
        <p:txBody>
          <a:bodyPr/>
          <a:lstStyle/>
          <a:p>
            <a:fld id="{D66AA3FC-0EAD-4A40-ADBB-E4EE01557051}" type="slidenum">
              <a:rPr lang="en-US" smtClean="0"/>
              <a:t>38</a:t>
            </a:fld>
            <a:endParaRPr lang="en-US"/>
          </a:p>
        </p:txBody>
      </p:sp>
    </p:spTree>
    <p:extLst>
      <p:ext uri="{BB962C8B-B14F-4D97-AF65-F5344CB8AC3E}">
        <p14:creationId xmlns:p14="http://schemas.microsoft.com/office/powerpoint/2010/main" val="275316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the many important dates coming up in January. Remember, you can find the important dates calendar, with all dates for the school year, on WAMS, in the File Downloads for 2024 section.</a:t>
            </a:r>
          </a:p>
        </p:txBody>
      </p:sp>
      <p:sp>
        <p:nvSpPr>
          <p:cNvPr id="4" name="Slide Number Placeholder 3"/>
          <p:cNvSpPr>
            <a:spLocks noGrp="1"/>
          </p:cNvSpPr>
          <p:nvPr>
            <p:ph type="sldNum" sz="quarter" idx="5"/>
          </p:nvPr>
        </p:nvSpPr>
        <p:spPr/>
        <p:txBody>
          <a:bodyPr/>
          <a:lstStyle/>
          <a:p>
            <a:fld id="{D66AA3FC-0EAD-4A40-ADBB-E4EE01557051}" type="slidenum">
              <a:rPr lang="en-US" smtClean="0"/>
              <a:t>39</a:t>
            </a:fld>
            <a:endParaRPr lang="en-US"/>
          </a:p>
        </p:txBody>
      </p:sp>
    </p:spTree>
    <p:extLst>
      <p:ext uri="{BB962C8B-B14F-4D97-AF65-F5344CB8AC3E}">
        <p14:creationId xmlns:p14="http://schemas.microsoft.com/office/powerpoint/2010/main" val="444891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40</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41</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42</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Great news for TK classes. You can use the import template to update the color band for TK students in bulk without having to change their color band one by one. It's very simple and quick so if you have TK student to import, follow these steps to change the color band to the blue band for 4 year olds.</a:t>
            </a:r>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40722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is a snip of what your import template should look like for TK students. Remember, create a separate import template for TK students so you can easily add the COLORID column just for them.</a:t>
            </a:r>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327329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Transitional Kindergarten classes must begin by January 31 and all TK classes must complete and submit their data by the 10</a:t>
            </a:r>
            <a:r>
              <a:rPr lang="en-US" baseline="30000"/>
              <a:t>th</a:t>
            </a:r>
            <a:r>
              <a:rPr lang="en-US"/>
              <a:t> week from the program start date. </a:t>
            </a:r>
          </a:p>
          <a:p>
            <a:r>
              <a:rPr lang="en-US"/>
              <a:t>On the next slide, I have a list of school districts and their TK program start date for January. please take a look and submit a response if your district is not on the list when its TK will begin next month, or if there has been any changes.</a:t>
            </a:r>
          </a:p>
          <a:p>
            <a:r>
              <a:rPr lang="en-US"/>
              <a:t>https://survey.alchemer.com/s3/7319102/Transitional-Kindergarten-Assessment-Profile-2023-24</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413649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list of districts with their TK start date for January according to the survey. If your district should be on the list but don’t see one, please submit a response so we have your information.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142857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remind your new TK teachers that they are required to take the </a:t>
            </a:r>
            <a:r>
              <a:rPr lang="en-US" err="1"/>
              <a:t>WaKIDS</a:t>
            </a:r>
            <a:r>
              <a:rPr lang="en-US"/>
              <a:t> 101 training in order to implement the assessment because administrators are not authorized to create new accounts for teachers. we have three trainings available in January and February to accommodate as many teachers as we can and help them get started. These trainings are for newly hired TK teachers, kindergarten teachers who assess children more than once a year and certified special education teachers. all other teachers will be welcomed in the summer for their training opportunity. If there is any teacher who transferred from another district and they have completed the training requirement, please email us so we can transfer their account to your district. Those who have completed the training are not required to be trained again. </a:t>
            </a:r>
          </a:p>
        </p:txBody>
      </p:sp>
      <p:sp>
        <p:nvSpPr>
          <p:cNvPr id="4" name="Slide Number Placeholder 3"/>
          <p:cNvSpPr>
            <a:spLocks noGrp="1"/>
          </p:cNvSpPr>
          <p:nvPr>
            <p:ph type="sldNum" sz="quarter" idx="5"/>
          </p:nvPr>
        </p:nvSpPr>
        <p:spPr/>
        <p:txBody>
          <a:bodyPr/>
          <a:lstStyle/>
          <a:p>
            <a:fld id="{D66AA3FC-0EAD-4A40-ADBB-E4EE01557051}" type="slidenum">
              <a:rPr lang="en-US" smtClean="0"/>
              <a:t>10</a:t>
            </a:fld>
            <a:endParaRPr lang="en-US"/>
          </a:p>
        </p:txBody>
      </p:sp>
    </p:spTree>
    <p:extLst>
      <p:ext uri="{BB962C8B-B14F-4D97-AF65-F5344CB8AC3E}">
        <p14:creationId xmlns:p14="http://schemas.microsoft.com/office/powerpoint/2010/main" val="4269821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latin typeface="Segoe UI"/>
              </a:rPr>
              <a:t>12/6/2023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7977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12/15/2023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12/15/2023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424046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ospi.k12.wa.us/student-success/testing/state-testing/assessment-students-cognitive-disabilities-wa-aim/wa-aim-training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nam02.safelinks.protection.outlook.com/?url=https%3A%2F%2Fwa.portal.cambiumast.com%2Fknown-issues&amp;data=05%7C01%7Cbre.urness-straight%40k12.wa.us%7C4f93a1d7b14f4130befa08dbe4ae2859%7Cb2fe5ccf10a546feae45a0267412af7a%7C0%7C0%7C638355208897706737%7CUnknown%7CTWFpbGZsb3d8eyJWIjoiMC4wLjAwMDAiLCJQIjoiV2luMzIiLCJBTiI6Ik1haWwiLCJXVCI6Mn0%3D%7C3000%7C%7C%7C&amp;sdata=o7pPD2mtU%2FnLQmm1zymU5%2FV0fYkHEagRbpF7Fj5TyIg%3D&amp;reserved=0" TargetMode="Externa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hyperlink" Target="https://wa.portal.cambiumast.com/-/media/project/client-portals/washington/pdf/cai-system-user-guides/assistivetechmanual23-24-final.pdf"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wa.portal.cambiumast.com/-/media/project/client-portals/washington/pdf/cai-system-user-guides/assistivetechmanual23-24-final.pdf"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https://wasandbox.smarterreporting.org/"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s://survey.alchemer.com/s3/7319102/Transitional-Kindergarten-Assessment-Profile-2023-24"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dirty="0">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#5</a:t>
            </a:r>
          </a:p>
          <a:p>
            <a:r>
              <a:rPr lang="en-US"/>
              <a:t>December 15, 2023</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12/15/2023</a:t>
            </a:r>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F474F8-D9F9-D588-840A-17DD63F38FF5}"/>
              </a:ext>
            </a:extLst>
          </p:cNvPr>
          <p:cNvSpPr>
            <a:spLocks noGrp="1"/>
          </p:cNvSpPr>
          <p:nvPr>
            <p:ph type="title"/>
          </p:nvPr>
        </p:nvSpPr>
        <p:spPr/>
        <p:txBody>
          <a:bodyPr/>
          <a:lstStyle/>
          <a:p>
            <a:r>
              <a:rPr lang="en-US" dirty="0" err="1"/>
              <a:t>WaKIDS</a:t>
            </a:r>
            <a:r>
              <a:rPr lang="en-US" dirty="0"/>
              <a:t> 101 trainings</a:t>
            </a:r>
          </a:p>
        </p:txBody>
      </p:sp>
      <p:sp>
        <p:nvSpPr>
          <p:cNvPr id="6" name="Content Placeholder 5">
            <a:extLst>
              <a:ext uri="{FF2B5EF4-FFF2-40B4-BE49-F238E27FC236}">
                <a16:creationId xmlns:a16="http://schemas.microsoft.com/office/drawing/2014/main" id="{B7B77CDE-6AD0-8C1A-BE30-336B2533852B}"/>
              </a:ext>
            </a:extLst>
          </p:cNvPr>
          <p:cNvSpPr>
            <a:spLocks noGrp="1"/>
          </p:cNvSpPr>
          <p:nvPr>
            <p:ph idx="1"/>
          </p:nvPr>
        </p:nvSpPr>
        <p:spPr/>
        <p:txBody>
          <a:bodyPr vert="horz" lIns="91440" tIns="45720" rIns="91440" bIns="45720" rtlCol="0" anchor="t">
            <a:normAutofit fontScale="92500" lnSpcReduction="10000"/>
          </a:bodyPr>
          <a:lstStyle/>
          <a:p>
            <a:pPr>
              <a:lnSpc>
                <a:spcPct val="120000"/>
              </a:lnSpc>
            </a:pPr>
            <a:r>
              <a:rPr lang="en-US" sz="2600" b="1">
                <a:solidFill>
                  <a:srgbClr val="0967B6"/>
                </a:solidFill>
                <a:latin typeface="Open Sans"/>
                <a:ea typeface="Open Sans"/>
                <a:cs typeface="Segoe UI"/>
              </a:rPr>
              <a:t>WaKIDS 101</a:t>
            </a:r>
            <a:br>
              <a:rPr lang="en-US" sz="2600" b="0" i="0">
                <a:effectLst/>
                <a:latin typeface="Open Sans" panose="020B0606030504020204" pitchFamily="34" charset="0"/>
              </a:rPr>
            </a:br>
            <a:r>
              <a:rPr lang="en-US" sz="2600" b="0" i="0">
                <a:solidFill>
                  <a:srgbClr val="49473B"/>
                </a:solidFill>
                <a:effectLst/>
                <a:latin typeface="Open Sans"/>
                <a:ea typeface="Open Sans"/>
                <a:cs typeface="Segoe UI"/>
              </a:rPr>
              <a:t>Please note that these dates are meant specifically for TK teachers, Kindergarten teachers who administer the Whole-child Assessment more than one checkpoint per year, and Certificated Special Education teacher who support kindergarteners and administer the Whole-child </a:t>
            </a:r>
            <a:r>
              <a:rPr lang="en-US" sz="2600">
                <a:latin typeface="Open Sans"/>
                <a:ea typeface="Open Sans"/>
                <a:cs typeface="Segoe UI"/>
              </a:rPr>
              <a:t>Assessment more than one checkpoint per year. </a:t>
            </a:r>
          </a:p>
          <a:p>
            <a:r>
              <a:rPr lang="en-US" sz="2200">
                <a:latin typeface="Open Sans"/>
                <a:ea typeface="Open Sans"/>
                <a:cs typeface="Segoe UI"/>
              </a:rPr>
              <a:t>November 29, 2023 – December 13, 2023</a:t>
            </a:r>
          </a:p>
          <a:p>
            <a:r>
              <a:rPr lang="en-US" sz="2200">
                <a:latin typeface="Open Sans"/>
                <a:ea typeface="Open Sans"/>
                <a:cs typeface="Segoe UI"/>
              </a:rPr>
              <a:t>January 3, 2024 – January 17, 2024</a:t>
            </a:r>
          </a:p>
          <a:p>
            <a:r>
              <a:rPr lang="en-US" sz="2200">
                <a:latin typeface="Open Sans"/>
                <a:ea typeface="Open Sans"/>
                <a:cs typeface="Segoe UI"/>
              </a:rPr>
              <a:t>January 24, 2024 – February 7, 2024</a:t>
            </a:r>
          </a:p>
          <a:p>
            <a:r>
              <a:rPr lang="en-US" sz="2200">
                <a:latin typeface="Open Sans"/>
                <a:ea typeface="Open Sans"/>
                <a:cs typeface="Segoe UI"/>
              </a:rPr>
              <a:t>February 12, 2024 – February 26, 2024</a:t>
            </a:r>
          </a:p>
          <a:p>
            <a:pPr lvl="1" algn="l">
              <a:lnSpc>
                <a:spcPct val="120000"/>
              </a:lnSpc>
              <a:buFont typeface="Arial" panose="020B0604020202020204" pitchFamily="34" charset="0"/>
              <a:buChar char="•"/>
            </a:pPr>
            <a:endParaRPr lang="en-US" b="0" i="0">
              <a:solidFill>
                <a:srgbClr val="49473B"/>
              </a:solidFill>
              <a:effectLst/>
              <a:latin typeface="Open Sans" panose="020B0606030504020204" pitchFamily="34" charset="0"/>
              <a:ea typeface="Open Sans"/>
            </a:endParaRPr>
          </a:p>
          <a:p>
            <a:pPr algn="l">
              <a:buFont typeface="Arial" panose="020B0604020202020204" pitchFamily="34" charset="0"/>
              <a:buChar char="•"/>
            </a:pPr>
            <a:endParaRPr lang="en-US" sz="1900" b="1">
              <a:solidFill>
                <a:srgbClr val="0967B6"/>
              </a:solidFill>
              <a:latin typeface="Open Sans" panose="020B0606030504020204" pitchFamily="34" charset="0"/>
            </a:endParaRPr>
          </a:p>
          <a:p>
            <a:pPr marL="0" indent="0" algn="l">
              <a:buNone/>
            </a:pPr>
            <a:endParaRPr lang="en-US" sz="2600">
              <a:solidFill>
                <a:srgbClr val="49473B"/>
              </a:solidFill>
              <a:latin typeface="Open Sans" panose="020B0606030504020204" pitchFamily="34" charset="0"/>
              <a:ea typeface="Open Sans"/>
            </a:endParaRPr>
          </a:p>
          <a:p>
            <a:endParaRPr lang="en-US"/>
          </a:p>
        </p:txBody>
      </p:sp>
      <p:sp>
        <p:nvSpPr>
          <p:cNvPr id="4" name="Footer Placeholder 3">
            <a:extLst>
              <a:ext uri="{FF2B5EF4-FFF2-40B4-BE49-F238E27FC236}">
                <a16:creationId xmlns:a16="http://schemas.microsoft.com/office/drawing/2014/main" id="{A004033C-1FBD-A26D-5396-0D772ED029C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B35CBAAB-EFC1-B93E-E02B-F72716ED462D}"/>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DC48932E-EAD1-7740-F66B-F860DD262A4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96108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12/15/2023</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Assessment and Student Information</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11</a:t>
            </a:fld>
            <a:endParaRPr lang="en-US"/>
          </a:p>
        </p:txBody>
      </p:sp>
    </p:spTree>
    <p:extLst>
      <p:ext uri="{BB962C8B-B14F-4D97-AF65-F5344CB8AC3E}">
        <p14:creationId xmlns:p14="http://schemas.microsoft.com/office/powerpoint/2010/main" val="170849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dirty="0"/>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12/15/2023</a:t>
            </a:r>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12</a:t>
            </a:fld>
            <a:endParaRPr lang="en-US"/>
          </a:p>
        </p:txBody>
      </p:sp>
    </p:spTree>
    <p:extLst>
      <p:ext uri="{BB962C8B-B14F-4D97-AF65-F5344CB8AC3E}">
        <p14:creationId xmlns:p14="http://schemas.microsoft.com/office/powerpoint/2010/main" val="30611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CB3C-F4E4-577F-6D8A-1134D394E7B9}"/>
              </a:ext>
            </a:extLst>
          </p:cNvPr>
          <p:cNvSpPr>
            <a:spLocks noGrp="1"/>
          </p:cNvSpPr>
          <p:nvPr>
            <p:ph type="title"/>
          </p:nvPr>
        </p:nvSpPr>
        <p:spPr/>
        <p:txBody>
          <a:bodyPr/>
          <a:lstStyle/>
          <a:p>
            <a:r>
              <a:rPr lang="en-US"/>
              <a:t>Important Dates for WIDA</a:t>
            </a:r>
          </a:p>
        </p:txBody>
      </p:sp>
      <p:sp>
        <p:nvSpPr>
          <p:cNvPr id="3" name="Content Placeholder 2">
            <a:extLst>
              <a:ext uri="{FF2B5EF4-FFF2-40B4-BE49-F238E27FC236}">
                <a16:creationId xmlns:a16="http://schemas.microsoft.com/office/drawing/2014/main" id="{2F6017AE-61C2-3834-6467-2ED78D5BC552}"/>
              </a:ext>
            </a:extLst>
          </p:cNvPr>
          <p:cNvSpPr>
            <a:spLocks noGrp="1"/>
          </p:cNvSpPr>
          <p:nvPr>
            <p:ph idx="1"/>
          </p:nvPr>
        </p:nvSpPr>
        <p:spPr>
          <a:xfrm>
            <a:off x="838200" y="1825625"/>
            <a:ext cx="10515600" cy="4255861"/>
          </a:xfrm>
        </p:spPr>
        <p:txBody>
          <a:bodyPr>
            <a:normAutofit/>
          </a:bodyPr>
          <a:lstStyle/>
          <a:p>
            <a:pPr algn="l"/>
            <a:r>
              <a:rPr lang="en-US" b="1" i="0">
                <a:solidFill>
                  <a:srgbClr val="333333"/>
                </a:solidFill>
                <a:effectLst/>
              </a:rPr>
              <a:t>January 4 or 5</a:t>
            </a:r>
            <a:r>
              <a:rPr lang="en-US" b="0" i="0">
                <a:solidFill>
                  <a:srgbClr val="333333"/>
                </a:solidFill>
                <a:effectLst/>
              </a:rPr>
              <a:t>: </a:t>
            </a:r>
            <a:r>
              <a:rPr lang="en-US" i="0">
                <a:solidFill>
                  <a:srgbClr val="333333"/>
                </a:solidFill>
                <a:effectLst/>
              </a:rPr>
              <a:t>Student Management will open in WIDA-AMS. </a:t>
            </a:r>
          </a:p>
          <a:p>
            <a:pPr algn="l"/>
            <a:r>
              <a:rPr lang="en-US" b="1" i="0">
                <a:solidFill>
                  <a:srgbClr val="333333"/>
                </a:solidFill>
                <a:effectLst/>
              </a:rPr>
              <a:t>January 15-19: </a:t>
            </a:r>
            <a:r>
              <a:rPr lang="en-US" i="0">
                <a:solidFill>
                  <a:srgbClr val="333333"/>
                </a:solidFill>
                <a:effectLst/>
              </a:rPr>
              <a:t>Initial materials orders arrive. </a:t>
            </a:r>
          </a:p>
          <a:p>
            <a:pPr algn="l"/>
            <a:r>
              <a:rPr lang="en-US" b="1" i="0">
                <a:solidFill>
                  <a:srgbClr val="333333"/>
                </a:solidFill>
                <a:effectLst/>
              </a:rPr>
              <a:t>January 15: </a:t>
            </a:r>
            <a:r>
              <a:rPr lang="en-US" b="0" i="0">
                <a:solidFill>
                  <a:srgbClr val="333333"/>
                </a:solidFill>
                <a:effectLst/>
              </a:rPr>
              <a:t>Additional Materials Order window opens. </a:t>
            </a:r>
          </a:p>
          <a:p>
            <a:pPr algn="l"/>
            <a:r>
              <a:rPr lang="en-US" b="1" i="0">
                <a:solidFill>
                  <a:srgbClr val="333333"/>
                </a:solidFill>
                <a:effectLst/>
              </a:rPr>
              <a:t>January 29: </a:t>
            </a:r>
            <a:r>
              <a:rPr lang="en-US" i="0">
                <a:solidFill>
                  <a:srgbClr val="333333"/>
                </a:solidFill>
                <a:effectLst/>
              </a:rPr>
              <a:t>Test window opens.</a:t>
            </a:r>
          </a:p>
          <a:p>
            <a:pPr algn="l"/>
            <a:r>
              <a:rPr lang="en-US" b="1" i="0">
                <a:solidFill>
                  <a:srgbClr val="333333"/>
                </a:solidFill>
                <a:effectLst/>
              </a:rPr>
              <a:t>February 24: </a:t>
            </a:r>
            <a:r>
              <a:rPr lang="en-US" i="0">
                <a:solidFill>
                  <a:srgbClr val="333333"/>
                </a:solidFill>
                <a:effectLst/>
              </a:rPr>
              <a:t>Newly enrolled student deadline.</a:t>
            </a:r>
          </a:p>
          <a:p>
            <a:endParaRPr lang="en-US"/>
          </a:p>
        </p:txBody>
      </p:sp>
    </p:spTree>
    <p:extLst>
      <p:ext uri="{BB962C8B-B14F-4D97-AF65-F5344CB8AC3E}">
        <p14:creationId xmlns:p14="http://schemas.microsoft.com/office/powerpoint/2010/main" val="1420396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BAEA-207A-2D30-E2DB-965CCB190B1D}"/>
              </a:ext>
            </a:extLst>
          </p:cNvPr>
          <p:cNvSpPr>
            <a:spLocks noGrp="1"/>
          </p:cNvSpPr>
          <p:nvPr>
            <p:ph type="title"/>
          </p:nvPr>
        </p:nvSpPr>
        <p:spPr/>
        <p:txBody>
          <a:bodyPr/>
          <a:lstStyle/>
          <a:p>
            <a:r>
              <a:rPr lang="en-US"/>
              <a:t>Training</a:t>
            </a:r>
          </a:p>
        </p:txBody>
      </p:sp>
      <p:sp>
        <p:nvSpPr>
          <p:cNvPr id="3" name="Content Placeholder 2">
            <a:extLst>
              <a:ext uri="{FF2B5EF4-FFF2-40B4-BE49-F238E27FC236}">
                <a16:creationId xmlns:a16="http://schemas.microsoft.com/office/drawing/2014/main" id="{4F72DED2-0B03-17FC-CB00-8CB464A9BC87}"/>
              </a:ext>
            </a:extLst>
          </p:cNvPr>
          <p:cNvSpPr>
            <a:spLocks noGrp="1"/>
          </p:cNvSpPr>
          <p:nvPr>
            <p:ph idx="1"/>
          </p:nvPr>
        </p:nvSpPr>
        <p:spPr>
          <a:xfrm>
            <a:off x="838200" y="1825625"/>
            <a:ext cx="10994136" cy="4255861"/>
          </a:xfrm>
        </p:spPr>
        <p:txBody>
          <a:bodyPr>
            <a:normAutofit/>
          </a:bodyPr>
          <a:lstStyle/>
          <a:p>
            <a:r>
              <a:rPr lang="en-US"/>
              <a:t>Annual training is required for all WIDA Assessments. </a:t>
            </a:r>
          </a:p>
          <a:p>
            <a:r>
              <a:rPr lang="en-US"/>
              <a:t>A Refresher Training is available in Canvas for (Online ACCESS only). </a:t>
            </a:r>
          </a:p>
          <a:p>
            <a:pPr lvl="1"/>
            <a:r>
              <a:rPr lang="en-US"/>
              <a:t>Districts can choose to use it or not. TAs can take the Refresher instead of the Secure Portal Training IF:</a:t>
            </a:r>
          </a:p>
          <a:p>
            <a:pPr lvl="2"/>
            <a:r>
              <a:rPr lang="en-US"/>
              <a:t>They completed WIDA Secure Portal training for Online ACCESS for the 2023 administration.</a:t>
            </a:r>
          </a:p>
          <a:p>
            <a:pPr marL="914400" lvl="2" indent="0">
              <a:buNone/>
            </a:pPr>
            <a:r>
              <a:rPr lang="en-US"/>
              <a:t>OR</a:t>
            </a:r>
          </a:p>
          <a:p>
            <a:pPr lvl="2"/>
            <a:r>
              <a:rPr lang="en-US"/>
              <a:t>They completed WIDA Secure Portal training for the WIDA Screener (1-12) since </a:t>
            </a:r>
            <a:br>
              <a:rPr lang="en-US"/>
            </a:br>
            <a:r>
              <a:rPr lang="en-US"/>
              <a:t>July 1, 2023. </a:t>
            </a:r>
          </a:p>
          <a:p>
            <a:pPr lvl="1"/>
            <a:r>
              <a:rPr lang="en-US"/>
              <a:t>OSPI will post lists of Refresher training completers 2-3 times/week from Jan 2 through February. </a:t>
            </a:r>
          </a:p>
        </p:txBody>
      </p:sp>
    </p:spTree>
    <p:extLst>
      <p:ext uri="{BB962C8B-B14F-4D97-AF65-F5344CB8AC3E}">
        <p14:creationId xmlns:p14="http://schemas.microsoft.com/office/powerpoint/2010/main" val="2023206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4E0C-6383-97E1-32BA-DB2A4662CFB8}"/>
              </a:ext>
            </a:extLst>
          </p:cNvPr>
          <p:cNvSpPr>
            <a:spLocks noGrp="1"/>
          </p:cNvSpPr>
          <p:nvPr>
            <p:ph type="title"/>
          </p:nvPr>
        </p:nvSpPr>
        <p:spPr/>
        <p:txBody>
          <a:bodyPr/>
          <a:lstStyle/>
          <a:p>
            <a:r>
              <a:rPr lang="en-US"/>
              <a:t>Students Who Sign</a:t>
            </a:r>
          </a:p>
        </p:txBody>
      </p:sp>
      <p:sp>
        <p:nvSpPr>
          <p:cNvPr id="3" name="Content Placeholder 2">
            <a:extLst>
              <a:ext uri="{FF2B5EF4-FFF2-40B4-BE49-F238E27FC236}">
                <a16:creationId xmlns:a16="http://schemas.microsoft.com/office/drawing/2014/main" id="{24AD12FB-11A9-EF6E-F372-CB14D53E3FD8}"/>
              </a:ext>
            </a:extLst>
          </p:cNvPr>
          <p:cNvSpPr>
            <a:spLocks noGrp="1"/>
          </p:cNvSpPr>
          <p:nvPr>
            <p:ph idx="1"/>
          </p:nvPr>
        </p:nvSpPr>
        <p:spPr>
          <a:xfrm>
            <a:off x="838200" y="1444752"/>
            <a:ext cx="10515600" cy="4745737"/>
          </a:xfrm>
        </p:spPr>
        <p:txBody>
          <a:bodyPr>
            <a:noAutofit/>
          </a:bodyPr>
          <a:lstStyle/>
          <a:p>
            <a:pPr marL="0" indent="0" algn="l">
              <a:buNone/>
            </a:pPr>
            <a:r>
              <a:rPr lang="en-US" sz="2000" b="0" i="0">
                <a:solidFill>
                  <a:srgbClr val="333333"/>
                </a:solidFill>
                <a:effectLst/>
              </a:rPr>
              <a:t>If you have a student who will be accessing the WIDA assessments using ASL here are the steps to follow:</a:t>
            </a:r>
          </a:p>
          <a:p>
            <a:pPr marL="457200" indent="-457200" algn="l">
              <a:buFont typeface="+mj-lt"/>
              <a:buAutoNum type="arabicPeriod"/>
            </a:pPr>
            <a:r>
              <a:rPr lang="en-US" sz="2000" b="0" i="0">
                <a:solidFill>
                  <a:srgbClr val="333333"/>
                </a:solidFill>
                <a:effectLst/>
              </a:rPr>
              <a:t>Order a paper test. This step is not necessary for kindergarten students.</a:t>
            </a:r>
          </a:p>
          <a:p>
            <a:pPr marL="457200" indent="-457200" algn="l">
              <a:buFont typeface="+mj-lt"/>
              <a:buAutoNum type="arabicPeriod"/>
            </a:pPr>
            <a:r>
              <a:rPr lang="en-US" sz="2000" b="0" i="0">
                <a:solidFill>
                  <a:srgbClr val="333333"/>
                </a:solidFill>
                <a:effectLst/>
              </a:rPr>
              <a:t>Contact </a:t>
            </a:r>
            <a:r>
              <a:rPr lang="en-US" sz="2000" b="0" i="0" u="none" strike="noStrike">
                <a:solidFill>
                  <a:srgbClr val="1D5782"/>
                </a:solidFill>
                <a:effectLst/>
                <a:hlinkClick r:id="rId3"/>
              </a:rPr>
              <a:t>ELPAssessments@k12.wa.us</a:t>
            </a:r>
            <a:r>
              <a:rPr lang="en-US" sz="2000" b="0" i="0">
                <a:solidFill>
                  <a:srgbClr val="333333"/>
                </a:solidFill>
                <a:effectLst/>
              </a:rPr>
              <a:t> with the name and contact information of the interpreter who will be administering the WIDA test.</a:t>
            </a:r>
          </a:p>
          <a:p>
            <a:pPr marL="457200" indent="-457200" algn="l">
              <a:buFont typeface="+mj-lt"/>
              <a:buAutoNum type="arabicPeriod"/>
            </a:pPr>
            <a:r>
              <a:rPr lang="en-US" sz="2000" b="0" i="0">
                <a:solidFill>
                  <a:srgbClr val="333333"/>
                </a:solidFill>
                <a:effectLst/>
              </a:rPr>
              <a:t>The interpreter must complete test administrator training on the WIDA Secure Portal (paper testing).</a:t>
            </a:r>
          </a:p>
          <a:p>
            <a:pPr marL="457200" indent="-457200" algn="l">
              <a:buFont typeface="+mj-lt"/>
              <a:buAutoNum type="arabicPeriod"/>
            </a:pPr>
            <a:r>
              <a:rPr lang="en-US" sz="2000" b="0" i="0">
                <a:solidFill>
                  <a:srgbClr val="333333"/>
                </a:solidFill>
                <a:effectLst/>
              </a:rPr>
              <a:t>When materials arrive, the interpreter can review the materials.</a:t>
            </a:r>
          </a:p>
          <a:p>
            <a:pPr marL="457200" indent="-457200" algn="l">
              <a:buFont typeface="+mj-lt"/>
              <a:buAutoNum type="arabicPeriod"/>
            </a:pPr>
            <a:r>
              <a:rPr lang="en-US" sz="2000" b="0" i="0">
                <a:solidFill>
                  <a:srgbClr val="333333"/>
                </a:solidFill>
                <a:effectLst/>
              </a:rPr>
              <a:t>On </a:t>
            </a:r>
            <a:r>
              <a:rPr lang="en-US" sz="2000" b="1" i="0">
                <a:solidFill>
                  <a:srgbClr val="333333"/>
                </a:solidFill>
                <a:effectLst/>
              </a:rPr>
              <a:t>January 24 at 3:00 </a:t>
            </a:r>
            <a:r>
              <a:rPr lang="en-US" sz="2000" b="0" i="0">
                <a:solidFill>
                  <a:srgbClr val="333333"/>
                </a:solidFill>
                <a:effectLst/>
              </a:rPr>
              <a:t>interpreters who are delivering WIDA assessments will need to join a Zoom meeting to clarify standardized test delivery and get questions answered.</a:t>
            </a:r>
          </a:p>
          <a:p>
            <a:pPr marL="457200" indent="-457200" algn="l">
              <a:buFont typeface="+mj-lt"/>
              <a:buAutoNum type="arabicPeriod"/>
            </a:pPr>
            <a:r>
              <a:rPr lang="en-US" sz="2000" b="0" i="0">
                <a:solidFill>
                  <a:srgbClr val="333333"/>
                </a:solidFill>
                <a:effectLst/>
              </a:rPr>
              <a:t>During the testing window deliver the assessment.</a:t>
            </a:r>
          </a:p>
          <a:p>
            <a:pPr marL="457200" indent="-457200" algn="l">
              <a:buFont typeface="+mj-lt"/>
              <a:buAutoNum type="arabicPeriod"/>
            </a:pPr>
            <a:r>
              <a:rPr lang="en-US" sz="2000" b="0" i="0">
                <a:solidFill>
                  <a:srgbClr val="333333"/>
                </a:solidFill>
                <a:effectLst/>
              </a:rPr>
              <a:t>After the testing window closes, interpreters will be asked to reconvene on a Zoom meeting with OSPI.</a:t>
            </a:r>
          </a:p>
        </p:txBody>
      </p:sp>
    </p:spTree>
    <p:extLst>
      <p:ext uri="{BB962C8B-B14F-4D97-AF65-F5344CB8AC3E}">
        <p14:creationId xmlns:p14="http://schemas.microsoft.com/office/powerpoint/2010/main" val="96809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dirty="0"/>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16</a:t>
            </a:fld>
            <a:endParaRPr lang="en-US"/>
          </a:p>
        </p:txBody>
      </p:sp>
    </p:spTree>
    <p:extLst>
      <p:ext uri="{BB962C8B-B14F-4D97-AF65-F5344CB8AC3E}">
        <p14:creationId xmlns:p14="http://schemas.microsoft.com/office/powerpoint/2010/main" val="422936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86E3-0578-1C65-5173-9CB87CBFBE31}"/>
              </a:ext>
            </a:extLst>
          </p:cNvPr>
          <p:cNvSpPr>
            <a:spLocks noGrp="1"/>
          </p:cNvSpPr>
          <p:nvPr>
            <p:ph type="title"/>
          </p:nvPr>
        </p:nvSpPr>
        <p:spPr/>
        <p:txBody>
          <a:bodyPr/>
          <a:lstStyle/>
          <a:p>
            <a:r>
              <a:rPr lang="en-US" dirty="0">
                <a:latin typeface="Segoe UI"/>
                <a:cs typeface="Segoe UI"/>
              </a:rPr>
              <a:t>WA-AIM Spring (January 29-May 3, 2024)</a:t>
            </a:r>
          </a:p>
        </p:txBody>
      </p:sp>
      <p:sp>
        <p:nvSpPr>
          <p:cNvPr id="3" name="Content Placeholder 2">
            <a:extLst>
              <a:ext uri="{FF2B5EF4-FFF2-40B4-BE49-F238E27FC236}">
                <a16:creationId xmlns:a16="http://schemas.microsoft.com/office/drawing/2014/main" id="{D7D64498-AB77-4A43-E5D1-55A7CABF9C1B}"/>
              </a:ext>
            </a:extLst>
          </p:cNvPr>
          <p:cNvSpPr>
            <a:spLocks noGrp="1"/>
          </p:cNvSpPr>
          <p:nvPr>
            <p:ph idx="1"/>
          </p:nvPr>
        </p:nvSpPr>
        <p:spPr/>
        <p:txBody>
          <a:bodyPr vert="horz" lIns="91440" tIns="45720" rIns="91440" bIns="45720" rtlCol="0" anchor="t">
            <a:normAutofit lnSpcReduction="10000"/>
          </a:bodyPr>
          <a:lstStyle/>
          <a:p>
            <a:r>
              <a:rPr lang="en-US" b="1" i="1"/>
              <a:t>Pre-ID in WAMS&gt;Pre-ID (tab)&gt;Spring Alternate Assessment Registration</a:t>
            </a:r>
            <a:r>
              <a:rPr lang="en-US"/>
              <a:t> (link on left) is open and will remain open through the school year.</a:t>
            </a:r>
          </a:p>
          <a:p>
            <a:endParaRPr lang="en-US"/>
          </a:p>
          <a:p>
            <a:r>
              <a:rPr lang="en-US"/>
              <a:t>INSIGHT Item and Form Management is open.</a:t>
            </a:r>
          </a:p>
          <a:p>
            <a:endParaRPr lang="en-US"/>
          </a:p>
          <a:p>
            <a:r>
              <a:rPr lang="en-US">
                <a:latin typeface="Segoe UI"/>
                <a:cs typeface="Segoe UI"/>
              </a:rPr>
              <a:t>These INSIGHT applications open on January 29, 2024:</a:t>
            </a:r>
          </a:p>
          <a:p>
            <a:pPr lvl="1"/>
            <a:r>
              <a:rPr lang="en-US"/>
              <a:t>Student Management</a:t>
            </a:r>
          </a:p>
          <a:p>
            <a:pPr lvl="1"/>
            <a:r>
              <a:rPr lang="en-US"/>
              <a:t>Registration</a:t>
            </a:r>
          </a:p>
          <a:p>
            <a:pPr lvl="1"/>
            <a:r>
              <a:rPr lang="en-US"/>
              <a:t>Student Performance Data </a:t>
            </a:r>
          </a:p>
          <a:p>
            <a:pPr lvl="1"/>
            <a:endParaRPr lang="en-US"/>
          </a:p>
          <a:p>
            <a:pPr lvl="1"/>
            <a:endParaRPr lang="en-US"/>
          </a:p>
        </p:txBody>
      </p:sp>
      <p:sp>
        <p:nvSpPr>
          <p:cNvPr id="6" name="Footer Placeholder 5">
            <a:extLst>
              <a:ext uri="{FF2B5EF4-FFF2-40B4-BE49-F238E27FC236}">
                <a16:creationId xmlns:a16="http://schemas.microsoft.com/office/drawing/2014/main" id="{88A89ED4-25CD-27D5-AFA6-AFADD0374F6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Date Placeholder 3">
            <a:extLst>
              <a:ext uri="{FF2B5EF4-FFF2-40B4-BE49-F238E27FC236}">
                <a16:creationId xmlns:a16="http://schemas.microsoft.com/office/drawing/2014/main" id="{3BB270AA-E1B4-50A1-A342-44D4FA9CCC7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859C9-10FA-415E-8585-B223849C6E0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12/18/2023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7E8ED737-6D88-77F7-B105-161CD4D3B0B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853667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819F-1BBE-EA3A-82F5-CFCEF120BE29}"/>
              </a:ext>
            </a:extLst>
          </p:cNvPr>
          <p:cNvSpPr>
            <a:spLocks noGrp="1"/>
          </p:cNvSpPr>
          <p:nvPr>
            <p:ph type="title"/>
          </p:nvPr>
        </p:nvSpPr>
        <p:spPr/>
        <p:txBody>
          <a:bodyPr/>
          <a:lstStyle/>
          <a:p>
            <a:r>
              <a:rPr lang="en-US" dirty="0"/>
              <a:t>WA-AIM Spring Administration Training</a:t>
            </a:r>
          </a:p>
        </p:txBody>
      </p:sp>
      <p:sp>
        <p:nvSpPr>
          <p:cNvPr id="3" name="Content Placeholder 2">
            <a:extLst>
              <a:ext uri="{FF2B5EF4-FFF2-40B4-BE49-F238E27FC236}">
                <a16:creationId xmlns:a16="http://schemas.microsoft.com/office/drawing/2014/main" id="{DFF536E8-7278-1C56-B84F-56C721C36E0C}"/>
              </a:ext>
            </a:extLst>
          </p:cNvPr>
          <p:cNvSpPr>
            <a:spLocks noGrp="1"/>
          </p:cNvSpPr>
          <p:nvPr>
            <p:ph idx="1"/>
          </p:nvPr>
        </p:nvSpPr>
        <p:spPr/>
        <p:txBody>
          <a:bodyPr vert="horz" lIns="91440" tIns="45720" rIns="91440" bIns="45720" rtlCol="0" anchor="t">
            <a:normAutofit/>
          </a:bodyPr>
          <a:lstStyle/>
          <a:p>
            <a:r>
              <a:rPr lang="en-US"/>
              <a:t>No OSPI led in-person training</a:t>
            </a:r>
          </a:p>
          <a:p>
            <a:r>
              <a:rPr lang="en-US">
                <a:latin typeface="Segoe UI"/>
                <a:cs typeface="Segoe UI"/>
              </a:rPr>
              <a:t>Utilize the </a:t>
            </a:r>
            <a:r>
              <a:rPr lang="en-US" b="0" i="0" u="none" strike="noStrike">
                <a:solidFill>
                  <a:srgbClr val="0967B6"/>
                </a:solidFill>
                <a:effectLst/>
                <a:latin typeface="Open Sans"/>
                <a:ea typeface="Open Sans"/>
                <a:cs typeface="Segoe UI"/>
                <a:hlinkClick r:id="rId3"/>
              </a:rPr>
              <a:t>WA-AIM Trainings</a:t>
            </a:r>
            <a:endParaRPr lang="en-US" b="0" i="0">
              <a:solidFill>
                <a:srgbClr val="244A5F"/>
              </a:solidFill>
              <a:effectLst/>
              <a:latin typeface="Open Sans"/>
              <a:ea typeface="Open Sans"/>
              <a:cs typeface="Segoe UI"/>
              <a:hlinkClick r:id="rId3"/>
            </a:endParaRPr>
          </a:p>
          <a:p>
            <a:pPr lvl="1"/>
            <a:r>
              <a:rPr lang="en-US"/>
              <a:t>An excel of titles, times, and recommendations for who should watch what training.</a:t>
            </a:r>
          </a:p>
          <a:p>
            <a:pPr lvl="1"/>
            <a:r>
              <a:rPr lang="en-US">
                <a:latin typeface="Segoe UI"/>
                <a:cs typeface="Segoe UI"/>
              </a:rPr>
              <a:t>PPTs can be provided if district opts to create their own training.</a:t>
            </a:r>
          </a:p>
          <a:p>
            <a:r>
              <a:rPr lang="en-US">
                <a:latin typeface="Segoe UI"/>
                <a:cs typeface="Segoe UI"/>
              </a:rPr>
              <a:t>Contact wa.aim@k12.wa.us if you need further support </a:t>
            </a:r>
          </a:p>
        </p:txBody>
      </p:sp>
      <p:sp>
        <p:nvSpPr>
          <p:cNvPr id="6" name="Footer Placeholder 5">
            <a:extLst>
              <a:ext uri="{FF2B5EF4-FFF2-40B4-BE49-F238E27FC236}">
                <a16:creationId xmlns:a16="http://schemas.microsoft.com/office/drawing/2014/main" id="{4A8D2C70-E81F-5794-F31F-92E294D828D9}"/>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9BEA8974-A1DA-0D2F-AB83-D5EEF9BFD3D1}"/>
              </a:ext>
            </a:extLst>
          </p:cNvPr>
          <p:cNvSpPr>
            <a:spLocks noGrp="1"/>
          </p:cNvSpPr>
          <p:nvPr>
            <p:ph type="dt" sz="half" idx="11"/>
          </p:nvPr>
        </p:nvSpPr>
        <p:spPr/>
        <p:txBody>
          <a:bodyPr/>
          <a:lstStyle/>
          <a:p>
            <a:pPr algn="ctr"/>
            <a:fld id="{232859C9-10FA-415E-8585-B223849C6E00}" type="datetime1">
              <a:rPr lang="en-US" smtClean="0"/>
              <a:t>12/18/2023</a:t>
            </a:fld>
            <a:endParaRPr lang="en-US"/>
          </a:p>
        </p:txBody>
      </p:sp>
      <p:sp>
        <p:nvSpPr>
          <p:cNvPr id="5" name="Slide Number Placeholder 4">
            <a:extLst>
              <a:ext uri="{FF2B5EF4-FFF2-40B4-BE49-F238E27FC236}">
                <a16:creationId xmlns:a16="http://schemas.microsoft.com/office/drawing/2014/main" id="{5EF6F05A-0683-5E7E-58A9-3ABB4E8394E1}"/>
              </a:ext>
            </a:extLst>
          </p:cNvPr>
          <p:cNvSpPr>
            <a:spLocks noGrp="1"/>
          </p:cNvSpPr>
          <p:nvPr>
            <p:ph type="sldNum" sz="quarter" idx="4"/>
          </p:nvPr>
        </p:nvSpPr>
        <p:spPr/>
        <p:txBody>
          <a:bodyPr/>
          <a:lstStyle/>
          <a:p>
            <a:fld id="{65248FEF-978F-4B24-93F3-B987601DAD06}" type="slidenum">
              <a:rPr lang="en-US" smtClean="0"/>
              <a:pPr/>
              <a:t>18</a:t>
            </a:fld>
            <a:endParaRPr lang="en-US"/>
          </a:p>
        </p:txBody>
      </p:sp>
    </p:spTree>
    <p:extLst>
      <p:ext uri="{BB962C8B-B14F-4D97-AF65-F5344CB8AC3E}">
        <p14:creationId xmlns:p14="http://schemas.microsoft.com/office/powerpoint/2010/main" val="249923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dirty="0"/>
              <a:t>Technology</a:t>
            </a:r>
          </a:p>
        </p:txBody>
      </p:sp>
      <p:sp>
        <p:nvSpPr>
          <p:cNvPr id="4" name="Footer Placeholder 3">
            <a:extLst>
              <a:ext uri="{FF2B5EF4-FFF2-40B4-BE49-F238E27FC236}">
                <a16:creationId xmlns:a16="http://schemas.microsoft.com/office/drawing/2014/main" id="{45C1BCA9-7150-5DC1-EE69-3234B5750B63}"/>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1A89385B-1020-5149-373B-3A12E5ACF4AE}"/>
              </a:ext>
            </a:extLst>
          </p:cNvPr>
          <p:cNvSpPr>
            <a:spLocks noGrp="1"/>
          </p:cNvSpPr>
          <p:nvPr>
            <p:ph type="sldNum" sz="quarter" idx="4"/>
          </p:nvPr>
        </p:nvSpPr>
        <p:spPr/>
        <p:txBody>
          <a:bodyPr/>
          <a:lstStyle/>
          <a:p>
            <a:fld id="{65248FEF-978F-4B24-93F3-B987601DAD06}" type="slidenum">
              <a:rPr lang="en-US" smtClean="0"/>
              <a:pPr/>
              <a:t>19</a:t>
            </a:fld>
            <a:endParaRPr lang="en-US"/>
          </a:p>
        </p:txBody>
      </p:sp>
    </p:spTree>
    <p:extLst>
      <p:ext uri="{BB962C8B-B14F-4D97-AF65-F5344CB8AC3E}">
        <p14:creationId xmlns:p14="http://schemas.microsoft.com/office/powerpoint/2010/main" val="169035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D2794-3587-EECD-745E-CAF05BB16B6B}"/>
              </a:ext>
            </a:extLst>
          </p:cNvPr>
          <p:cNvSpPr>
            <a:spLocks noGrp="1"/>
          </p:cNvSpPr>
          <p:nvPr>
            <p:ph type="title"/>
          </p:nvPr>
        </p:nvSpPr>
        <p:spPr>
          <a:xfrm>
            <a:off x="838199" y="-186205"/>
            <a:ext cx="10515600" cy="1325563"/>
          </a:xfrm>
        </p:spPr>
        <p:txBody>
          <a:bodyPr>
            <a:normAutofit/>
          </a:bodyPr>
          <a:lstStyle/>
          <a:p>
            <a:r>
              <a:rPr lang="en-US" sz="800" dirty="0">
                <a:solidFill>
                  <a:schemeClr val="bg2"/>
                </a:solidFill>
              </a:rPr>
              <a:t>Land Acknowledgment</a:t>
            </a: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Assessment and Student Information</a:t>
            </a:r>
          </a:p>
        </p:txBody>
      </p:sp>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12/15/2023</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1C86-3E93-6B8A-FAD0-F1B51C26171C}"/>
              </a:ext>
            </a:extLst>
          </p:cNvPr>
          <p:cNvSpPr>
            <a:spLocks noGrp="1"/>
          </p:cNvSpPr>
          <p:nvPr>
            <p:ph type="title"/>
          </p:nvPr>
        </p:nvSpPr>
        <p:spPr/>
        <p:txBody>
          <a:bodyPr/>
          <a:lstStyle/>
          <a:p>
            <a:r>
              <a:rPr lang="en-US" dirty="0"/>
              <a:t>Reminder: Known Issues Page</a:t>
            </a:r>
          </a:p>
        </p:txBody>
      </p:sp>
      <p:sp>
        <p:nvSpPr>
          <p:cNvPr id="3" name="Content Placeholder 2">
            <a:extLst>
              <a:ext uri="{FF2B5EF4-FFF2-40B4-BE49-F238E27FC236}">
                <a16:creationId xmlns:a16="http://schemas.microsoft.com/office/drawing/2014/main" id="{8FE8AF8D-3F24-F246-269A-53AD53B23E62}"/>
              </a:ext>
            </a:extLst>
          </p:cNvPr>
          <p:cNvSpPr>
            <a:spLocks noGrp="1"/>
          </p:cNvSpPr>
          <p:nvPr>
            <p:ph idx="1"/>
          </p:nvPr>
        </p:nvSpPr>
        <p:spPr>
          <a:xfrm>
            <a:off x="838200" y="1825625"/>
            <a:ext cx="6940826" cy="4255861"/>
          </a:xfrm>
        </p:spPr>
        <p:txBody>
          <a:bodyPr/>
          <a:lstStyle/>
          <a:p>
            <a:r>
              <a:rPr lang="en-US" sz="2800">
                <a:effectLst/>
                <a:latin typeface="Calibri" panose="020F0502020204030204" pitchFamily="34" charset="0"/>
                <a:ea typeface="Calibri" panose="020F0502020204030204" pitchFamily="34" charset="0"/>
              </a:rPr>
              <a:t>The </a:t>
            </a:r>
            <a:r>
              <a:rPr lang="en-US" sz="2800" u="sng">
                <a:solidFill>
                  <a:srgbClr val="0563C1"/>
                </a:solidFill>
                <a:effectLst/>
                <a:latin typeface="Calibri" panose="020F0502020204030204" pitchFamily="34" charset="0"/>
                <a:ea typeface="Calibri" panose="020F0502020204030204" pitchFamily="34" charset="0"/>
                <a:hlinkClick r:id="rId2"/>
              </a:rPr>
              <a:t>Known Issues</a:t>
            </a:r>
            <a:r>
              <a:rPr lang="en-US" sz="2800">
                <a:effectLst/>
                <a:latin typeface="Calibri" panose="020F0502020204030204" pitchFamily="34" charset="0"/>
                <a:ea typeface="Calibri" panose="020F0502020204030204" pitchFamily="34" charset="0"/>
              </a:rPr>
              <a:t> page is a new resource available on the WCAP portal for SY23-24</a:t>
            </a:r>
          </a:p>
          <a:p>
            <a:r>
              <a:rPr lang="en-US" sz="2800">
                <a:effectLst/>
                <a:latin typeface="Calibri" panose="020F0502020204030204" pitchFamily="34" charset="0"/>
                <a:ea typeface="Calibri" panose="020F0502020204030204" pitchFamily="34" charset="0"/>
              </a:rPr>
              <a:t>The Unresolved Issues table lists and describes known technical issues being addressed by Cambium and provides workarounds</a:t>
            </a:r>
          </a:p>
          <a:p>
            <a:r>
              <a:rPr lang="en-US" sz="2800">
                <a:effectLst/>
                <a:latin typeface="Calibri" panose="020F0502020204030204" pitchFamily="34" charset="0"/>
                <a:ea typeface="Calibri" panose="020F0502020204030204" pitchFamily="34" charset="0"/>
              </a:rPr>
              <a:t>Once resolved, issues are moved to the Resolved Issues table and kept there for the duration of the school year</a:t>
            </a:r>
            <a:endParaRPr lang="en-US"/>
          </a:p>
        </p:txBody>
      </p:sp>
      <p:pic>
        <p:nvPicPr>
          <p:cNvPr id="8" name="Picture 7" descr="Screenshot of Known Issues Page">
            <a:extLst>
              <a:ext uri="{FF2B5EF4-FFF2-40B4-BE49-F238E27FC236}">
                <a16:creationId xmlns:a16="http://schemas.microsoft.com/office/drawing/2014/main" id="{D5ED8CCD-814E-78FC-9288-872D4F3DE9EB}"/>
              </a:ext>
            </a:extLst>
          </p:cNvPr>
          <p:cNvPicPr>
            <a:picLocks noChangeAspect="1"/>
          </p:cNvPicPr>
          <p:nvPr/>
        </p:nvPicPr>
        <p:blipFill>
          <a:blip r:embed="rId3"/>
          <a:stretch>
            <a:fillRect/>
          </a:stretch>
        </p:blipFill>
        <p:spPr>
          <a:xfrm>
            <a:off x="7222435" y="2791516"/>
            <a:ext cx="4601894" cy="1745976"/>
          </a:xfrm>
          <a:prstGeom prst="rect">
            <a:avLst/>
          </a:prstGeom>
          <a:ln>
            <a:noFill/>
          </a:ln>
          <a:effectLst>
            <a:outerShdw blurRad="292100" dist="139700" dir="2700000" algn="tl" rotWithShape="0">
              <a:srgbClr val="333333">
                <a:alpha val="65000"/>
              </a:srgbClr>
            </a:outerShdw>
          </a:effectLst>
        </p:spPr>
      </p:pic>
      <p:sp>
        <p:nvSpPr>
          <p:cNvPr id="6" name="Footer Placeholder 5">
            <a:extLst>
              <a:ext uri="{FF2B5EF4-FFF2-40B4-BE49-F238E27FC236}">
                <a16:creationId xmlns:a16="http://schemas.microsoft.com/office/drawing/2014/main" id="{5B121FAA-97F9-692C-1564-D283CC4DA580}"/>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94D23803-F279-7E40-6931-3D1CE47050B9}"/>
              </a:ext>
            </a:extLst>
          </p:cNvPr>
          <p:cNvSpPr>
            <a:spLocks noGrp="1"/>
          </p:cNvSpPr>
          <p:nvPr>
            <p:ph type="dt" sz="half" idx="11"/>
          </p:nvPr>
        </p:nvSpPr>
        <p:spPr/>
        <p:txBody>
          <a:bodyPr/>
          <a:lstStyle/>
          <a:p>
            <a:pPr algn="ctr"/>
            <a:r>
              <a:rPr lang="en-US"/>
              <a:t>12/7/2023</a:t>
            </a:r>
          </a:p>
        </p:txBody>
      </p:sp>
      <p:sp>
        <p:nvSpPr>
          <p:cNvPr id="5" name="Slide Number Placeholder 4">
            <a:extLst>
              <a:ext uri="{FF2B5EF4-FFF2-40B4-BE49-F238E27FC236}">
                <a16:creationId xmlns:a16="http://schemas.microsoft.com/office/drawing/2014/main" id="{6591D077-BFBC-39BB-B2C4-6EB837FC8E61}"/>
              </a:ext>
            </a:extLst>
          </p:cNvPr>
          <p:cNvSpPr>
            <a:spLocks noGrp="1"/>
          </p:cNvSpPr>
          <p:nvPr>
            <p:ph type="sldNum" sz="quarter" idx="4"/>
          </p:nvPr>
        </p:nvSpPr>
        <p:spPr/>
        <p:txBody>
          <a:bodyPr/>
          <a:lstStyle/>
          <a:p>
            <a:fld id="{65248FEF-978F-4B24-93F3-B987601DAD06}" type="slidenum">
              <a:rPr lang="en-US" smtClean="0"/>
              <a:pPr/>
              <a:t>20</a:t>
            </a:fld>
            <a:endParaRPr lang="en-US"/>
          </a:p>
        </p:txBody>
      </p:sp>
    </p:spTree>
    <p:extLst>
      <p:ext uri="{BB962C8B-B14F-4D97-AF65-F5344CB8AC3E}">
        <p14:creationId xmlns:p14="http://schemas.microsoft.com/office/powerpoint/2010/main" val="320878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FC0B-5E36-FB7E-9A0B-874F9F2CFC82}"/>
              </a:ext>
            </a:extLst>
          </p:cNvPr>
          <p:cNvSpPr>
            <a:spLocks noGrp="1"/>
          </p:cNvSpPr>
          <p:nvPr>
            <p:ph type="title"/>
          </p:nvPr>
        </p:nvSpPr>
        <p:spPr/>
        <p:txBody>
          <a:bodyPr/>
          <a:lstStyle/>
          <a:p>
            <a:r>
              <a:rPr lang="en-US" dirty="0"/>
              <a:t>Known Issue - Printing Test Settings and Tools from Roster List in Safari</a:t>
            </a:r>
          </a:p>
        </p:txBody>
      </p:sp>
      <p:sp>
        <p:nvSpPr>
          <p:cNvPr id="3" name="Content Placeholder 2">
            <a:extLst>
              <a:ext uri="{FF2B5EF4-FFF2-40B4-BE49-F238E27FC236}">
                <a16:creationId xmlns:a16="http://schemas.microsoft.com/office/drawing/2014/main" id="{9537BB71-5455-A597-16BA-3336EAF71101}"/>
              </a:ext>
            </a:extLst>
          </p:cNvPr>
          <p:cNvSpPr>
            <a:spLocks noGrp="1"/>
          </p:cNvSpPr>
          <p:nvPr>
            <p:ph idx="1"/>
          </p:nvPr>
        </p:nvSpPr>
        <p:spPr/>
        <p:txBody>
          <a:bodyPr>
            <a:normAutofit lnSpcReduction="10000"/>
          </a:bodyPr>
          <a:lstStyle/>
          <a:p>
            <a:pPr marL="457200" marR="0">
              <a:spcBef>
                <a:spcPts val="0"/>
              </a:spcBef>
              <a:spcAft>
                <a:spcPts val="0"/>
              </a:spcAft>
            </a:pPr>
            <a:r>
              <a:rPr lang="en-US">
                <a:latin typeface="Calibri" panose="020F0502020204030204" pitchFamily="34" charset="0"/>
              </a:rPr>
              <a:t>Safari browser users who attempt to print student test settings and tools from the Print from Roster List screen.  Selecting Test Settings and Tools from the Print from Roster List dropdown currently generates printable test tickets for the students in that roster instead of the printable table of student test settings and tools.  This is known to impact only the Safari browser and Cambium is working to further investigate the issue. No resolution timeline is available at this time.</a:t>
            </a:r>
          </a:p>
          <a:p>
            <a:pPr marR="0" indent="0">
              <a:spcBef>
                <a:spcPts val="0"/>
              </a:spcBef>
              <a:spcAft>
                <a:spcPts val="0"/>
              </a:spcAft>
              <a:buNone/>
            </a:pPr>
            <a:endParaRPr lang="en-US">
              <a:latin typeface="Calibri" panose="020F0502020204030204" pitchFamily="34" charset="0"/>
            </a:endParaRPr>
          </a:p>
          <a:p>
            <a:pPr marL="457200" marR="0">
              <a:spcBef>
                <a:spcPts val="0"/>
              </a:spcBef>
              <a:spcAft>
                <a:spcPts val="0"/>
              </a:spcAft>
            </a:pPr>
            <a:r>
              <a:rPr lang="en-US">
                <a:latin typeface="Calibri" panose="020F0502020204030204" pitchFamily="34" charset="0"/>
              </a:rPr>
              <a:t>Workaround: Cambium recommends not using the Safari browser to print student test settings and tools from the Print from Roster List page.</a:t>
            </a:r>
          </a:p>
          <a:p>
            <a:endParaRPr lang="en-US"/>
          </a:p>
        </p:txBody>
      </p:sp>
      <p:sp>
        <p:nvSpPr>
          <p:cNvPr id="6" name="Footer Placeholder 5">
            <a:extLst>
              <a:ext uri="{FF2B5EF4-FFF2-40B4-BE49-F238E27FC236}">
                <a16:creationId xmlns:a16="http://schemas.microsoft.com/office/drawing/2014/main" id="{189EF6B8-8607-9E43-8581-465E49E9E7A7}"/>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2120C2B2-2BCA-ED8D-2180-547EFDD028BA}"/>
              </a:ext>
            </a:extLst>
          </p:cNvPr>
          <p:cNvSpPr>
            <a:spLocks noGrp="1"/>
          </p:cNvSpPr>
          <p:nvPr>
            <p:ph type="dt" sz="half" idx="11"/>
          </p:nvPr>
        </p:nvSpPr>
        <p:spPr/>
        <p:txBody>
          <a:bodyPr/>
          <a:lstStyle/>
          <a:p>
            <a:pPr algn="ctr"/>
            <a:r>
              <a:rPr lang="en-US"/>
              <a:t>12/7/2023</a:t>
            </a:r>
          </a:p>
        </p:txBody>
      </p:sp>
      <p:sp>
        <p:nvSpPr>
          <p:cNvPr id="5" name="Slide Number Placeholder 4">
            <a:extLst>
              <a:ext uri="{FF2B5EF4-FFF2-40B4-BE49-F238E27FC236}">
                <a16:creationId xmlns:a16="http://schemas.microsoft.com/office/drawing/2014/main" id="{F955D4BF-0AA5-6005-6BFE-248C30DF405A}"/>
              </a:ext>
            </a:extLst>
          </p:cNvPr>
          <p:cNvSpPr>
            <a:spLocks noGrp="1"/>
          </p:cNvSpPr>
          <p:nvPr>
            <p:ph type="sldNum" sz="quarter" idx="4"/>
          </p:nvPr>
        </p:nvSpPr>
        <p:spPr/>
        <p:txBody>
          <a:bodyPr/>
          <a:lstStyle/>
          <a:p>
            <a:fld id="{65248FEF-978F-4B24-93F3-B987601DAD06}" type="slidenum">
              <a:rPr lang="en-US" smtClean="0"/>
              <a:pPr/>
              <a:t>21</a:t>
            </a:fld>
            <a:endParaRPr lang="en-US"/>
          </a:p>
        </p:txBody>
      </p:sp>
    </p:spTree>
    <p:extLst>
      <p:ext uri="{BB962C8B-B14F-4D97-AF65-F5344CB8AC3E}">
        <p14:creationId xmlns:p14="http://schemas.microsoft.com/office/powerpoint/2010/main" val="137054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67ECEE-A035-CC17-5A74-AC26619F082B}"/>
              </a:ext>
            </a:extLst>
          </p:cNvPr>
          <p:cNvSpPr>
            <a:spLocks noGrp="1"/>
          </p:cNvSpPr>
          <p:nvPr>
            <p:ph type="title"/>
          </p:nvPr>
        </p:nvSpPr>
        <p:spPr/>
        <p:txBody>
          <a:bodyPr/>
          <a:lstStyle/>
          <a:p>
            <a:r>
              <a:rPr lang="en-US" dirty="0"/>
              <a:t>Word Prediction and Operating Systems</a:t>
            </a:r>
          </a:p>
        </p:txBody>
      </p:sp>
      <p:sp>
        <p:nvSpPr>
          <p:cNvPr id="7" name="Content Placeholder 6">
            <a:extLst>
              <a:ext uri="{FF2B5EF4-FFF2-40B4-BE49-F238E27FC236}">
                <a16:creationId xmlns:a16="http://schemas.microsoft.com/office/drawing/2014/main" id="{379309B2-4991-43CD-3DE8-478AD7332F5B}"/>
              </a:ext>
            </a:extLst>
          </p:cNvPr>
          <p:cNvSpPr>
            <a:spLocks noGrp="1"/>
          </p:cNvSpPr>
          <p:nvPr>
            <p:ph idx="1"/>
          </p:nvPr>
        </p:nvSpPr>
        <p:spPr/>
        <p:txBody>
          <a:bodyPr vert="horz" lIns="91440" tIns="45720" rIns="91440" bIns="45720" rtlCol="0" anchor="t">
            <a:normAutofit/>
          </a:bodyPr>
          <a:lstStyle/>
          <a:p>
            <a:r>
              <a:rPr lang="en-US"/>
              <a:t>Embedded word prediction fully vetted with Chrome operating systems.</a:t>
            </a:r>
            <a:endParaRPr lang="en-US">
              <a:cs typeface="Segoe UI"/>
            </a:endParaRPr>
          </a:p>
          <a:p>
            <a:r>
              <a:rPr lang="en-US">
                <a:latin typeface="Segoe UI Semibold" panose="020B0702040204020203" pitchFamily="34" charset="0"/>
                <a:ea typeface="+mn-lt"/>
                <a:cs typeface="Segoe UI Semibold" panose="020B0702040204020203" pitchFamily="34" charset="0"/>
              </a:rPr>
              <a:t>Known issue</a:t>
            </a:r>
            <a:r>
              <a:rPr lang="en-US">
                <a:ea typeface="+mn-lt"/>
                <a:cs typeface="+mn-lt"/>
              </a:rPr>
              <a:t>: the Word Prediction box may appear but not function on some math and science tests </a:t>
            </a:r>
            <a:endParaRPr lang="en-US">
              <a:cs typeface="Segoe UI"/>
            </a:endParaRPr>
          </a:p>
          <a:p>
            <a:r>
              <a:rPr lang="en-US">
                <a:latin typeface="Segoe UI Semibold" panose="020B0702040204020203" pitchFamily="34" charset="0"/>
                <a:ea typeface="+mn-lt"/>
                <a:cs typeface="Segoe UI Semibold" panose="020B0702040204020203" pitchFamily="34" charset="0"/>
              </a:rPr>
              <a:t>Solution</a:t>
            </a:r>
            <a:r>
              <a:rPr lang="en-US">
                <a:ea typeface="+mn-lt"/>
                <a:cs typeface="+mn-lt"/>
              </a:rPr>
              <a:t>: </a:t>
            </a:r>
            <a:r>
              <a:rPr lang="en-US"/>
              <a:t>Windows and MacOS systems may still need to use the non-embedded options</a:t>
            </a:r>
            <a:endParaRPr lang="en-US">
              <a:cs typeface="Segoe UI"/>
            </a:endParaRPr>
          </a:p>
          <a:p>
            <a:pPr lvl="1"/>
            <a:r>
              <a:rPr lang="en-US">
                <a:hlinkClick r:id="rId2"/>
              </a:rPr>
              <a:t>Assistive Technology Manual</a:t>
            </a:r>
            <a:endParaRPr lang="en-US"/>
          </a:p>
          <a:p>
            <a:pPr lvl="2"/>
            <a:r>
              <a:rPr lang="en-US"/>
              <a:t>Pages 8 and 9 of document (pages 11 and 12 of pdf)</a:t>
            </a:r>
            <a:endParaRPr lang="en-US">
              <a:cs typeface="Segoe UI"/>
            </a:endParaRPr>
          </a:p>
          <a:p>
            <a:pPr lvl="1"/>
            <a:r>
              <a:rPr lang="en-US">
                <a:cs typeface="Segoe UI"/>
              </a:rPr>
              <a:t>Try </a:t>
            </a:r>
            <a:r>
              <a:rPr lang="en-US" i="1">
                <a:cs typeface="Segoe UI"/>
              </a:rPr>
              <a:t>WCAS Training Test </a:t>
            </a:r>
            <a:r>
              <a:rPr lang="en-US">
                <a:cs typeface="Segoe UI"/>
              </a:rPr>
              <a:t>or </a:t>
            </a:r>
            <a:r>
              <a:rPr lang="en-US" i="1">
                <a:cs typeface="Segoe UI"/>
              </a:rPr>
              <a:t>Math Practice Performance Task </a:t>
            </a:r>
            <a:r>
              <a:rPr lang="en-US">
                <a:cs typeface="Segoe UI"/>
              </a:rPr>
              <a:t>with Secure Browser, but still not a guarantee </a:t>
            </a:r>
          </a:p>
        </p:txBody>
      </p:sp>
      <p:sp>
        <p:nvSpPr>
          <p:cNvPr id="4" name="Footer Placeholder 3">
            <a:extLst>
              <a:ext uri="{FF2B5EF4-FFF2-40B4-BE49-F238E27FC236}">
                <a16:creationId xmlns:a16="http://schemas.microsoft.com/office/drawing/2014/main" id="{0D65AFAA-CA9F-2E8B-5252-903F528DB938}"/>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F2A383AA-7D7D-7AE1-B58A-FB2329614385}"/>
              </a:ext>
            </a:extLst>
          </p:cNvPr>
          <p:cNvSpPr>
            <a:spLocks noGrp="1"/>
          </p:cNvSpPr>
          <p:nvPr>
            <p:ph type="dt" sz="half" idx="11"/>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E668F715-600A-634B-8A11-B45ABB733ED1}"/>
              </a:ext>
            </a:extLst>
          </p:cNvPr>
          <p:cNvSpPr>
            <a:spLocks noGrp="1"/>
          </p:cNvSpPr>
          <p:nvPr>
            <p:ph type="sldNum" sz="quarter" idx="4"/>
          </p:nvPr>
        </p:nvSpPr>
        <p:spPr/>
        <p:txBody>
          <a:bodyPr/>
          <a:lstStyle/>
          <a:p>
            <a:fld id="{65248FEF-978F-4B24-93F3-B987601DAD06}" type="slidenum">
              <a:rPr lang="en-US" smtClean="0"/>
              <a:pPr/>
              <a:t>22</a:t>
            </a:fld>
            <a:endParaRPr lang="en-US"/>
          </a:p>
        </p:txBody>
      </p:sp>
    </p:spTree>
    <p:extLst>
      <p:ext uri="{BB962C8B-B14F-4D97-AF65-F5344CB8AC3E}">
        <p14:creationId xmlns:p14="http://schemas.microsoft.com/office/powerpoint/2010/main" val="216609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11610-4157-6F72-8DB4-8CBA5C856170}"/>
              </a:ext>
            </a:extLst>
          </p:cNvPr>
          <p:cNvSpPr>
            <a:spLocks noGrp="1"/>
          </p:cNvSpPr>
          <p:nvPr>
            <p:ph type="title"/>
          </p:nvPr>
        </p:nvSpPr>
        <p:spPr/>
        <p:txBody>
          <a:bodyPr/>
          <a:lstStyle/>
          <a:p>
            <a:r>
              <a:rPr lang="en-US" dirty="0"/>
              <a:t>Spanish Voices and Operating Systems</a:t>
            </a:r>
          </a:p>
        </p:txBody>
      </p:sp>
      <p:sp>
        <p:nvSpPr>
          <p:cNvPr id="6" name="Content Placeholder 5">
            <a:extLst>
              <a:ext uri="{FF2B5EF4-FFF2-40B4-BE49-F238E27FC236}">
                <a16:creationId xmlns:a16="http://schemas.microsoft.com/office/drawing/2014/main" id="{50A4520E-300E-34BB-AF60-75F341C7CE15}"/>
              </a:ext>
            </a:extLst>
          </p:cNvPr>
          <p:cNvSpPr>
            <a:spLocks noGrp="1"/>
          </p:cNvSpPr>
          <p:nvPr>
            <p:ph idx="1"/>
          </p:nvPr>
        </p:nvSpPr>
        <p:spPr/>
        <p:txBody>
          <a:bodyPr/>
          <a:lstStyle/>
          <a:p>
            <a:r>
              <a:rPr lang="en-US"/>
              <a:t>For TTS in math and science tests with Spanish Presentation and TTS setting(s) enabled</a:t>
            </a:r>
            <a:endParaRPr lang="en-US">
              <a:hlinkClick r:id="rId2"/>
            </a:endParaRPr>
          </a:p>
          <a:p>
            <a:r>
              <a:rPr lang="en-US">
                <a:hlinkClick r:id="rId2"/>
              </a:rPr>
              <a:t>Assistive Technology Manual</a:t>
            </a:r>
            <a:endParaRPr lang="en-US"/>
          </a:p>
          <a:p>
            <a:pPr lvl="1"/>
            <a:r>
              <a:rPr lang="en-US"/>
              <a:t>Pages 15 and 16 of document (pages 18 and 19 of pdf)</a:t>
            </a:r>
          </a:p>
          <a:p>
            <a:pPr lvl="1"/>
            <a:endParaRPr lang="en-US"/>
          </a:p>
          <a:p>
            <a:r>
              <a:rPr lang="en-US"/>
              <a:t>Most systems have built-in voice packs</a:t>
            </a:r>
          </a:p>
          <a:p>
            <a:r>
              <a:rPr lang="en-US"/>
              <a:t>Windows devices need “Spanish (Mexico)” added to the device</a:t>
            </a:r>
          </a:p>
          <a:p>
            <a:endParaRPr lang="en-US"/>
          </a:p>
        </p:txBody>
      </p:sp>
      <p:sp>
        <p:nvSpPr>
          <p:cNvPr id="4" name="Footer Placeholder 3">
            <a:extLst>
              <a:ext uri="{FF2B5EF4-FFF2-40B4-BE49-F238E27FC236}">
                <a16:creationId xmlns:a16="http://schemas.microsoft.com/office/drawing/2014/main" id="{30DE1B6A-BC3C-096D-724D-94D3E52551C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2C8A488D-3CEF-B292-83B2-72A621A9488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68EC5C5D-9E97-D467-A423-519F6FBF87E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433472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dirty="0"/>
              <a:t>Assessment Development</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12/15/2023</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24</a:t>
            </a:fld>
            <a:endParaRPr lang="en-US"/>
          </a:p>
        </p:txBody>
      </p:sp>
    </p:spTree>
    <p:extLst>
      <p:ext uri="{BB962C8B-B14F-4D97-AF65-F5344CB8AC3E}">
        <p14:creationId xmlns:p14="http://schemas.microsoft.com/office/powerpoint/2010/main" val="195212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2CD884-B3A8-AEE9-C162-ABE16B0D7781}"/>
              </a:ext>
            </a:extLst>
          </p:cNvPr>
          <p:cNvSpPr>
            <a:spLocks noGrp="1"/>
          </p:cNvSpPr>
          <p:nvPr>
            <p:ph type="title"/>
          </p:nvPr>
        </p:nvSpPr>
        <p:spPr/>
        <p:txBody>
          <a:bodyPr/>
          <a:lstStyle/>
          <a:p>
            <a:r>
              <a:rPr lang="en-US" dirty="0"/>
              <a:t>Smarter Reporting System (SRS)</a:t>
            </a:r>
          </a:p>
        </p:txBody>
      </p:sp>
      <p:sp>
        <p:nvSpPr>
          <p:cNvPr id="7" name="Content Placeholder 6">
            <a:extLst>
              <a:ext uri="{FF2B5EF4-FFF2-40B4-BE49-F238E27FC236}">
                <a16:creationId xmlns:a16="http://schemas.microsoft.com/office/drawing/2014/main" id="{4679AC8D-6100-75C0-F026-14D5D5CC9ABE}"/>
              </a:ext>
            </a:extLst>
          </p:cNvPr>
          <p:cNvSpPr>
            <a:spLocks noGrp="1"/>
          </p:cNvSpPr>
          <p:nvPr>
            <p:ph idx="1"/>
          </p:nvPr>
        </p:nvSpPr>
        <p:spPr/>
        <p:txBody>
          <a:bodyPr/>
          <a:lstStyle/>
          <a:p>
            <a:r>
              <a:rPr lang="en-US">
                <a:hlinkClick r:id="rId2"/>
              </a:rPr>
              <a:t>WA Sandbox</a:t>
            </a:r>
            <a:r>
              <a:rPr lang="en-US"/>
              <a:t> site refresh happening December 12-22. The site may be down intermittently between these dates.</a:t>
            </a:r>
          </a:p>
          <a:p>
            <a:r>
              <a:rPr lang="en-US"/>
              <a:t>Planned SRS maintenance window outages:</a:t>
            </a:r>
          </a:p>
          <a:p>
            <a:pPr lvl="1"/>
            <a:r>
              <a:rPr lang="en-US"/>
              <a:t>February 22, 2024</a:t>
            </a:r>
          </a:p>
          <a:p>
            <a:pPr lvl="1"/>
            <a:r>
              <a:rPr lang="en-US"/>
              <a:t>March 21, 2024</a:t>
            </a:r>
          </a:p>
          <a:p>
            <a:pPr lvl="1"/>
            <a:r>
              <a:rPr lang="en-US"/>
              <a:t>From 5:00pm-8:00pm (Pacific time)</a:t>
            </a:r>
          </a:p>
          <a:p>
            <a:pPr lvl="1"/>
            <a:r>
              <a:rPr lang="en-US"/>
              <a:t>Impact on users: don’t use the system</a:t>
            </a:r>
          </a:p>
        </p:txBody>
      </p:sp>
      <p:sp>
        <p:nvSpPr>
          <p:cNvPr id="4" name="Footer Placeholder 3">
            <a:extLst>
              <a:ext uri="{FF2B5EF4-FFF2-40B4-BE49-F238E27FC236}">
                <a16:creationId xmlns:a16="http://schemas.microsoft.com/office/drawing/2014/main" id="{A35670D1-6A5C-4EC4-FB56-AB242DF48CBA}"/>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F0389AB4-F085-5DAE-11E2-0A89AA8A15C0}"/>
              </a:ext>
            </a:extLst>
          </p:cNvPr>
          <p:cNvSpPr>
            <a:spLocks noGrp="1"/>
          </p:cNvSpPr>
          <p:nvPr>
            <p:ph type="dt" sz="half" idx="11"/>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42BE701D-7039-8777-A5D1-01D0E23A3239}"/>
              </a:ext>
            </a:extLst>
          </p:cNvPr>
          <p:cNvSpPr>
            <a:spLocks noGrp="1"/>
          </p:cNvSpPr>
          <p:nvPr>
            <p:ph type="sldNum" sz="quarter" idx="4"/>
          </p:nvPr>
        </p:nvSpPr>
        <p:spPr/>
        <p:txBody>
          <a:bodyPr/>
          <a:lstStyle/>
          <a:p>
            <a:fld id="{65248FEF-978F-4B24-93F3-B987601DAD06}" type="slidenum">
              <a:rPr lang="en-US" smtClean="0"/>
              <a:pPr/>
              <a:t>25</a:t>
            </a:fld>
            <a:endParaRPr lang="en-US"/>
          </a:p>
        </p:txBody>
      </p:sp>
    </p:spTree>
    <p:extLst>
      <p:ext uri="{BB962C8B-B14F-4D97-AF65-F5344CB8AC3E}">
        <p14:creationId xmlns:p14="http://schemas.microsoft.com/office/powerpoint/2010/main" val="3785746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2CD884-B3A8-AEE9-C162-ABE16B0D7781}"/>
              </a:ext>
            </a:extLst>
          </p:cNvPr>
          <p:cNvSpPr>
            <a:spLocks noGrp="1"/>
          </p:cNvSpPr>
          <p:nvPr>
            <p:ph type="title"/>
          </p:nvPr>
        </p:nvSpPr>
        <p:spPr/>
        <p:txBody>
          <a:bodyPr/>
          <a:lstStyle/>
          <a:p>
            <a:r>
              <a:rPr lang="en-US" dirty="0"/>
              <a:t>Smarter Reporting System (SRS) cont.</a:t>
            </a:r>
          </a:p>
        </p:txBody>
      </p:sp>
      <p:sp>
        <p:nvSpPr>
          <p:cNvPr id="7" name="Content Placeholder 6">
            <a:extLst>
              <a:ext uri="{FF2B5EF4-FFF2-40B4-BE49-F238E27FC236}">
                <a16:creationId xmlns:a16="http://schemas.microsoft.com/office/drawing/2014/main" id="{4679AC8D-6100-75C0-F026-14D5D5CC9ABE}"/>
              </a:ext>
            </a:extLst>
          </p:cNvPr>
          <p:cNvSpPr>
            <a:spLocks noGrp="1"/>
          </p:cNvSpPr>
          <p:nvPr>
            <p:ph idx="1"/>
          </p:nvPr>
        </p:nvSpPr>
        <p:spPr>
          <a:xfrm>
            <a:off x="838200" y="1825625"/>
            <a:ext cx="11049000" cy="574675"/>
          </a:xfrm>
        </p:spPr>
        <p:txBody>
          <a:bodyPr>
            <a:normAutofit/>
          </a:bodyPr>
          <a:lstStyle/>
          <a:p>
            <a:r>
              <a:rPr lang="en-US"/>
              <a:t>Problem: Grade 3 student names not appearing in Groups list</a:t>
            </a:r>
          </a:p>
        </p:txBody>
      </p:sp>
      <p:sp>
        <p:nvSpPr>
          <p:cNvPr id="8" name="TextBox 7">
            <a:extLst>
              <a:ext uri="{FF2B5EF4-FFF2-40B4-BE49-F238E27FC236}">
                <a16:creationId xmlns:a16="http://schemas.microsoft.com/office/drawing/2014/main" id="{9528F3DB-4173-7D15-23BD-D17AB4501DEC}"/>
              </a:ext>
            </a:extLst>
          </p:cNvPr>
          <p:cNvSpPr txBox="1"/>
          <p:nvPr/>
        </p:nvSpPr>
        <p:spPr>
          <a:xfrm>
            <a:off x="965200" y="2628900"/>
            <a:ext cx="3675798" cy="2246769"/>
          </a:xfrm>
          <a:prstGeom prst="rect">
            <a:avLst/>
          </a:prstGeom>
          <a:noFill/>
        </p:spPr>
        <p:txBody>
          <a:bodyPr wrap="square" rtlCol="0">
            <a:spAutoFit/>
          </a:bodyPr>
          <a:lstStyle/>
          <a:p>
            <a:r>
              <a:rPr lang="en-US" sz="2800">
                <a:solidFill>
                  <a:srgbClr val="FF0000"/>
                </a:solidFill>
              </a:rPr>
              <a:t>Solution:</a:t>
            </a:r>
            <a:r>
              <a:rPr lang="en-US" sz="2800"/>
              <a:t> </a:t>
            </a:r>
          </a:p>
          <a:p>
            <a:r>
              <a:rPr lang="en-US" sz="2800"/>
              <a:t>Names will populate after a test result for the student gets to the SRS.</a:t>
            </a:r>
          </a:p>
        </p:txBody>
      </p:sp>
      <p:pic>
        <p:nvPicPr>
          <p:cNvPr id="1027" name="m_5652116363425782754_x0000_i1034" descr="Manage student groups screen with a group expanded. The last name and first name columns are blank, but the SSID is showing.">
            <a:extLst>
              <a:ext uri="{FF2B5EF4-FFF2-40B4-BE49-F238E27FC236}">
                <a16:creationId xmlns:a16="http://schemas.microsoft.com/office/drawing/2014/main" id="{B6B71797-F16E-D96A-F967-760AA3A21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24" y="2338821"/>
            <a:ext cx="5936304" cy="451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A35670D1-6A5C-4EC4-FB56-AB242DF48CBA}"/>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F0389AB4-F085-5DAE-11E2-0A89AA8A15C0}"/>
              </a:ext>
            </a:extLst>
          </p:cNvPr>
          <p:cNvSpPr>
            <a:spLocks noGrp="1"/>
          </p:cNvSpPr>
          <p:nvPr>
            <p:ph type="dt" sz="half" idx="11"/>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42BE701D-7039-8777-A5D1-01D0E23A3239}"/>
              </a:ext>
            </a:extLst>
          </p:cNvPr>
          <p:cNvSpPr>
            <a:spLocks noGrp="1"/>
          </p:cNvSpPr>
          <p:nvPr>
            <p:ph type="sldNum" sz="quarter" idx="4"/>
          </p:nvPr>
        </p:nvSpPr>
        <p:spPr/>
        <p:txBody>
          <a:bodyPr/>
          <a:lstStyle/>
          <a:p>
            <a:fld id="{65248FEF-978F-4B24-93F3-B987601DAD06}" type="slidenum">
              <a:rPr lang="en-US" smtClean="0"/>
              <a:pPr/>
              <a:t>26</a:t>
            </a:fld>
            <a:endParaRPr lang="en-US"/>
          </a:p>
        </p:txBody>
      </p:sp>
    </p:spTree>
    <p:extLst>
      <p:ext uri="{BB962C8B-B14F-4D97-AF65-F5344CB8AC3E}">
        <p14:creationId xmlns:p14="http://schemas.microsoft.com/office/powerpoint/2010/main" val="29095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2C40E-133B-05BC-051D-3856E64D8C93}"/>
              </a:ext>
            </a:extLst>
          </p:cNvPr>
          <p:cNvSpPr>
            <a:spLocks noGrp="1"/>
          </p:cNvSpPr>
          <p:nvPr>
            <p:ph type="title"/>
          </p:nvPr>
        </p:nvSpPr>
        <p:spPr/>
        <p:txBody>
          <a:bodyPr/>
          <a:lstStyle/>
          <a:p>
            <a:r>
              <a:rPr lang="en-US" dirty="0"/>
              <a:t>TIDE &amp; Tools for Teachers</a:t>
            </a:r>
          </a:p>
        </p:txBody>
      </p:sp>
      <p:sp>
        <p:nvSpPr>
          <p:cNvPr id="6" name="Content Placeholder 5">
            <a:extLst>
              <a:ext uri="{FF2B5EF4-FFF2-40B4-BE49-F238E27FC236}">
                <a16:creationId xmlns:a16="http://schemas.microsoft.com/office/drawing/2014/main" id="{B1DA835D-59D9-2D08-FACA-568F05A79F1E}"/>
              </a:ext>
            </a:extLst>
          </p:cNvPr>
          <p:cNvSpPr>
            <a:spLocks noGrp="1"/>
          </p:cNvSpPr>
          <p:nvPr>
            <p:ph idx="1"/>
          </p:nvPr>
        </p:nvSpPr>
        <p:spPr/>
        <p:txBody>
          <a:bodyPr/>
          <a:lstStyle/>
          <a:p>
            <a:r>
              <a:rPr lang="en-US"/>
              <a:t>TIDE account gives access to </a:t>
            </a:r>
            <a:r>
              <a:rPr lang="en-US" cap="small"/>
              <a:t>Tools for Teachers</a:t>
            </a:r>
          </a:p>
          <a:p>
            <a:r>
              <a:rPr lang="en-US"/>
              <a:t>DC, DA, SC, TA, IS, and PS users </a:t>
            </a:r>
            <a:r>
              <a:rPr lang="en-US" u="sng"/>
              <a:t>automatically</a:t>
            </a:r>
            <a:r>
              <a:rPr lang="en-US"/>
              <a:t> have access to </a:t>
            </a:r>
            <a:r>
              <a:rPr lang="en-US" cap="small"/>
              <a:t>Tools for Teachers</a:t>
            </a:r>
            <a:endParaRPr lang="en-US"/>
          </a:p>
          <a:p>
            <a:r>
              <a:rPr lang="en-US"/>
              <a:t>TFT_SC role is only for users, at a school, who do not have one of the above roles but does need access to </a:t>
            </a:r>
            <a:r>
              <a:rPr lang="en-US" cap="small"/>
              <a:t>Tools for Teachers</a:t>
            </a:r>
          </a:p>
          <a:p>
            <a:r>
              <a:rPr lang="en-US" cap="small"/>
              <a:t>Tools for Teachers </a:t>
            </a:r>
            <a:r>
              <a:rPr lang="en-US"/>
              <a:t>includes things like:</a:t>
            </a:r>
          </a:p>
          <a:p>
            <a:pPr lvl="1"/>
            <a:r>
              <a:rPr lang="en-US"/>
              <a:t>Digital playlists</a:t>
            </a:r>
          </a:p>
          <a:p>
            <a:pPr lvl="1"/>
            <a:r>
              <a:rPr lang="en-US"/>
              <a:t>Interim Assessment Item Portal</a:t>
            </a:r>
          </a:p>
        </p:txBody>
      </p:sp>
      <p:sp>
        <p:nvSpPr>
          <p:cNvPr id="4" name="Footer Placeholder 3">
            <a:extLst>
              <a:ext uri="{FF2B5EF4-FFF2-40B4-BE49-F238E27FC236}">
                <a16:creationId xmlns:a16="http://schemas.microsoft.com/office/drawing/2014/main" id="{6C1C3314-6502-1166-DCA7-AC7BF02B19F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10D9CB42-6411-42F9-6A88-80EBE0B1063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19277D24-D7F5-BB22-1876-2494E3D719D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510031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AD92A1-51F4-9D11-8F50-AA1B27244DD2}"/>
              </a:ext>
            </a:extLst>
          </p:cNvPr>
          <p:cNvSpPr>
            <a:spLocks noGrp="1"/>
          </p:cNvSpPr>
          <p:nvPr>
            <p:ph type="title"/>
          </p:nvPr>
        </p:nvSpPr>
        <p:spPr/>
        <p:txBody>
          <a:bodyPr/>
          <a:lstStyle/>
          <a:p>
            <a:r>
              <a:rPr lang="en-US" dirty="0"/>
              <a:t>TIDE: SC User Uploads</a:t>
            </a:r>
          </a:p>
        </p:txBody>
      </p:sp>
      <p:sp>
        <p:nvSpPr>
          <p:cNvPr id="6" name="Content Placeholder 5">
            <a:extLst>
              <a:ext uri="{FF2B5EF4-FFF2-40B4-BE49-F238E27FC236}">
                <a16:creationId xmlns:a16="http://schemas.microsoft.com/office/drawing/2014/main" id="{5ED4B092-78E5-9DDD-045A-FDB1030A31AF}"/>
              </a:ext>
            </a:extLst>
          </p:cNvPr>
          <p:cNvSpPr>
            <a:spLocks noGrp="1"/>
          </p:cNvSpPr>
          <p:nvPr>
            <p:ph idx="1"/>
          </p:nvPr>
        </p:nvSpPr>
        <p:spPr>
          <a:xfrm>
            <a:off x="838200" y="1825625"/>
            <a:ext cx="5422900" cy="4255861"/>
          </a:xfrm>
        </p:spPr>
        <p:txBody>
          <a:bodyPr/>
          <a:lstStyle/>
          <a:p>
            <a:r>
              <a:rPr lang="en-US"/>
              <a:t>From 2019 until this week, SC users could only add users one at a time; the file upload wasn’t an option.</a:t>
            </a:r>
          </a:p>
          <a:p>
            <a:r>
              <a:rPr lang="en-US"/>
              <a:t>This became a burden with all user accounts needing to be created anew this fall.</a:t>
            </a:r>
          </a:p>
          <a:p>
            <a:r>
              <a:rPr lang="en-US">
                <a:solidFill>
                  <a:srgbClr val="FF0000"/>
                </a:solidFill>
              </a:rPr>
              <a:t>Solution: As of 12/14, SC users have the “Upload Users” option.  </a:t>
            </a:r>
          </a:p>
          <a:p>
            <a:endParaRPr lang="en-US"/>
          </a:p>
        </p:txBody>
      </p:sp>
      <p:pic>
        <p:nvPicPr>
          <p:cNvPr id="7" name="Picture 6" descr="TIDE SC menu for users with only Add User, and View/Edit/Export Users options.">
            <a:extLst>
              <a:ext uri="{FF2B5EF4-FFF2-40B4-BE49-F238E27FC236}">
                <a16:creationId xmlns:a16="http://schemas.microsoft.com/office/drawing/2014/main" id="{94109C7F-077C-0F5C-8339-C2C593ED263F}"/>
              </a:ext>
            </a:extLst>
          </p:cNvPr>
          <p:cNvPicPr>
            <a:picLocks noChangeAspect="1"/>
          </p:cNvPicPr>
          <p:nvPr/>
        </p:nvPicPr>
        <p:blipFill rotWithShape="1">
          <a:blip r:embed="rId2"/>
          <a:srcRect l="-1" r="-2928" b="32992"/>
          <a:stretch/>
        </p:blipFill>
        <p:spPr>
          <a:xfrm>
            <a:off x="6595070" y="1825625"/>
            <a:ext cx="4911130" cy="3465286"/>
          </a:xfrm>
          <a:prstGeom prst="rect">
            <a:avLst/>
          </a:prstGeom>
        </p:spPr>
      </p:pic>
      <p:pic>
        <p:nvPicPr>
          <p:cNvPr id="9" name="Picture 8" descr="TIDE SC menu for users which now includes the additional option of Upload Users.">
            <a:extLst>
              <a:ext uri="{FF2B5EF4-FFF2-40B4-BE49-F238E27FC236}">
                <a16:creationId xmlns:a16="http://schemas.microsoft.com/office/drawing/2014/main" id="{085424BA-4A5F-9162-2667-F76265EE7E72}"/>
              </a:ext>
            </a:extLst>
          </p:cNvPr>
          <p:cNvPicPr>
            <a:picLocks noChangeAspect="1"/>
          </p:cNvPicPr>
          <p:nvPr/>
        </p:nvPicPr>
        <p:blipFill>
          <a:blip r:embed="rId3"/>
          <a:stretch>
            <a:fillRect/>
          </a:stretch>
        </p:blipFill>
        <p:spPr>
          <a:xfrm>
            <a:off x="6508398" y="1825625"/>
            <a:ext cx="4845401" cy="3847206"/>
          </a:xfrm>
          <a:prstGeom prst="rect">
            <a:avLst/>
          </a:prstGeom>
          <a:ln>
            <a:solidFill>
              <a:schemeClr val="tx1"/>
            </a:solidFill>
          </a:ln>
        </p:spPr>
      </p:pic>
      <p:sp>
        <p:nvSpPr>
          <p:cNvPr id="4" name="Footer Placeholder 3">
            <a:extLst>
              <a:ext uri="{FF2B5EF4-FFF2-40B4-BE49-F238E27FC236}">
                <a16:creationId xmlns:a16="http://schemas.microsoft.com/office/drawing/2014/main" id="{9A6C86C2-1737-05C7-52FB-A0EAFB0C1B4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A74324B8-6C01-43A1-21C7-4207A47BCD3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20EA924B-48AE-08F2-4A64-283DB1BE7F6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90097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12/15/2023</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29</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BC3C-2432-2CF9-6DFB-6962CED72C2B}"/>
              </a:ext>
            </a:extLst>
          </p:cNvPr>
          <p:cNvSpPr>
            <a:spLocks noGrp="1"/>
          </p:cNvSpPr>
          <p:nvPr>
            <p:ph type="title"/>
          </p:nvPr>
        </p:nvSpPr>
        <p:spPr/>
        <p:txBody>
          <a:bodyPr/>
          <a:lstStyle/>
          <a:p>
            <a:r>
              <a:rPr lang="en-US" dirty="0"/>
              <a:t>Upcoming Pre-ID Dates</a:t>
            </a:r>
          </a:p>
        </p:txBody>
      </p:sp>
      <p:sp>
        <p:nvSpPr>
          <p:cNvPr id="3" name="Content Placeholder 2">
            <a:extLst>
              <a:ext uri="{FF2B5EF4-FFF2-40B4-BE49-F238E27FC236}">
                <a16:creationId xmlns:a16="http://schemas.microsoft.com/office/drawing/2014/main" id="{8A5D336C-0EC8-E861-F53C-3828387423CA}"/>
              </a:ext>
            </a:extLst>
          </p:cNvPr>
          <p:cNvSpPr>
            <a:spLocks noGrp="1"/>
          </p:cNvSpPr>
          <p:nvPr>
            <p:ph idx="1"/>
          </p:nvPr>
        </p:nvSpPr>
        <p:spPr/>
        <p:txBody>
          <a:bodyPr vert="horz" lIns="91440" tIns="45720" rIns="91440" bIns="45720" rtlCol="0" anchor="t">
            <a:normAutofit/>
          </a:bodyPr>
          <a:lstStyle/>
          <a:p>
            <a:r>
              <a:rPr lang="en-US"/>
              <a:t>WIDA Pre-ID Extract: </a:t>
            </a:r>
          </a:p>
          <a:p>
            <a:pPr lvl="1"/>
            <a:r>
              <a:rPr lang="en-US"/>
              <a:t>Completed this week</a:t>
            </a:r>
            <a:endParaRPr lang="en-US">
              <a:cs typeface="Segoe UI"/>
            </a:endParaRPr>
          </a:p>
          <a:p>
            <a:pPr lvl="1"/>
            <a:r>
              <a:rPr lang="en-US">
                <a:cs typeface="Segoe UI"/>
              </a:rPr>
              <a:t>All other pre-ID-type activities happen in WIDA AMS</a:t>
            </a:r>
          </a:p>
          <a:p>
            <a:r>
              <a:rPr lang="en-US"/>
              <a:t>WA-AIM Pre-ID Process</a:t>
            </a:r>
            <a:endParaRPr lang="en-US">
              <a:cs typeface="Segoe UI"/>
            </a:endParaRPr>
          </a:p>
          <a:p>
            <a:pPr lvl="1"/>
            <a:r>
              <a:rPr lang="en-US"/>
              <a:t>Spring Alternate Assessment Registration open in WAMS</a:t>
            </a:r>
            <a:endParaRPr lang="en-US">
              <a:cs typeface="Segoe UI"/>
            </a:endParaRPr>
          </a:p>
          <a:p>
            <a:pPr lvl="1"/>
            <a:r>
              <a:rPr lang="en-US"/>
              <a:t>Records in INSIGHT beginning 29 January</a:t>
            </a:r>
            <a:endParaRPr lang="en-US">
              <a:cs typeface="Segoe UI"/>
            </a:endParaRPr>
          </a:p>
          <a:p>
            <a:r>
              <a:rPr lang="en-US"/>
              <a:t>Both use program eligibility data from CEDARS</a:t>
            </a:r>
            <a:endParaRPr lang="en-US">
              <a:cs typeface="Segoe UI"/>
            </a:endParaRPr>
          </a:p>
          <a:p>
            <a:pPr lvl="1"/>
            <a:endParaRPr lang="en-US"/>
          </a:p>
        </p:txBody>
      </p:sp>
      <p:sp>
        <p:nvSpPr>
          <p:cNvPr id="6" name="Footer Placeholder 5">
            <a:extLst>
              <a:ext uri="{FF2B5EF4-FFF2-40B4-BE49-F238E27FC236}">
                <a16:creationId xmlns:a16="http://schemas.microsoft.com/office/drawing/2014/main" id="{B517B789-12A5-AD42-BFDC-234DED0C6629}"/>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709A481E-9D93-9DA9-2373-86F78F1FAE47}"/>
              </a:ext>
            </a:extLst>
          </p:cNvPr>
          <p:cNvSpPr>
            <a:spLocks noGrp="1"/>
          </p:cNvSpPr>
          <p:nvPr>
            <p:ph type="dt" sz="half" idx="11"/>
          </p:nvPr>
        </p:nvSpPr>
        <p:spPr/>
        <p:txBody>
          <a:bodyPr/>
          <a:lstStyle/>
          <a:p>
            <a:pPr algn="ctr"/>
            <a:r>
              <a:rPr lang="en-US"/>
              <a:t>8/16/2023</a:t>
            </a:r>
          </a:p>
        </p:txBody>
      </p:sp>
      <p:sp>
        <p:nvSpPr>
          <p:cNvPr id="5" name="Slide Number Placeholder 4">
            <a:extLst>
              <a:ext uri="{FF2B5EF4-FFF2-40B4-BE49-F238E27FC236}">
                <a16:creationId xmlns:a16="http://schemas.microsoft.com/office/drawing/2014/main" id="{AE55FBAA-E1BC-974D-93D4-433AAA4B52E6}"/>
              </a:ext>
            </a:extLst>
          </p:cNvPr>
          <p:cNvSpPr>
            <a:spLocks noGrp="1"/>
          </p:cNvSpPr>
          <p:nvPr>
            <p:ph type="sldNum" sz="quarter" idx="4"/>
          </p:nvPr>
        </p:nvSpPr>
        <p:spPr/>
        <p:txBody>
          <a:bodyPr/>
          <a:lstStyle/>
          <a:p>
            <a:fld id="{65248FEF-978F-4B24-93F3-B987601DAD06}" type="slidenum">
              <a:rPr lang="en-US" smtClean="0"/>
              <a:pPr/>
              <a:t>30</a:t>
            </a:fld>
            <a:endParaRPr lang="en-US"/>
          </a:p>
        </p:txBody>
      </p:sp>
    </p:spTree>
    <p:extLst>
      <p:ext uri="{BB962C8B-B14F-4D97-AF65-F5344CB8AC3E}">
        <p14:creationId xmlns:p14="http://schemas.microsoft.com/office/powerpoint/2010/main" val="378251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1CA6-41DC-0BED-BF69-18CCAAE581E1}"/>
              </a:ext>
            </a:extLst>
          </p:cNvPr>
          <p:cNvSpPr>
            <a:spLocks noGrp="1"/>
          </p:cNvSpPr>
          <p:nvPr>
            <p:ph type="title"/>
          </p:nvPr>
        </p:nvSpPr>
        <p:spPr/>
        <p:txBody>
          <a:bodyPr/>
          <a:lstStyle/>
          <a:p>
            <a:r>
              <a:rPr lang="en-US" dirty="0"/>
              <a:t>Upcoming Reporting Dates</a:t>
            </a:r>
          </a:p>
        </p:txBody>
      </p:sp>
      <p:sp>
        <p:nvSpPr>
          <p:cNvPr id="3" name="Content Placeholder 2">
            <a:extLst>
              <a:ext uri="{FF2B5EF4-FFF2-40B4-BE49-F238E27FC236}">
                <a16:creationId xmlns:a16="http://schemas.microsoft.com/office/drawing/2014/main" id="{FB28718F-1DAA-D063-E50B-ABF9F69799A8}"/>
              </a:ext>
            </a:extLst>
          </p:cNvPr>
          <p:cNvSpPr>
            <a:spLocks noGrp="1"/>
          </p:cNvSpPr>
          <p:nvPr>
            <p:ph idx="1"/>
          </p:nvPr>
        </p:nvSpPr>
        <p:spPr/>
        <p:txBody>
          <a:bodyPr vert="horz" lIns="91440" tIns="45720" rIns="91440" bIns="45720" rtlCol="0" anchor="t">
            <a:normAutofit/>
          </a:bodyPr>
          <a:lstStyle/>
          <a:p>
            <a:r>
              <a:rPr lang="en-US"/>
              <a:t>SGP on Report Card early December </a:t>
            </a:r>
          </a:p>
          <a:p>
            <a:r>
              <a:rPr lang="en-US" err="1"/>
              <a:t>WaKIDS</a:t>
            </a:r>
            <a:r>
              <a:rPr lang="en-US"/>
              <a:t> Fall Checkpoint:</a:t>
            </a:r>
            <a:endParaRPr lang="en-US">
              <a:cs typeface="Segoe UI"/>
            </a:endParaRPr>
          </a:p>
          <a:p>
            <a:pPr lvl="1"/>
            <a:r>
              <a:rPr lang="en-US"/>
              <a:t>Data to OSPI December 4</a:t>
            </a:r>
            <a:endParaRPr lang="en-US">
              <a:cs typeface="Segoe UI"/>
            </a:endParaRPr>
          </a:p>
          <a:p>
            <a:pPr lvl="1"/>
            <a:r>
              <a:rPr lang="en-US"/>
              <a:t>Data posted to WAMS December 6 (last week)</a:t>
            </a:r>
            <a:endParaRPr lang="en-US">
              <a:cs typeface="Segoe UI"/>
            </a:endParaRPr>
          </a:p>
          <a:p>
            <a:pPr lvl="1"/>
            <a:r>
              <a:rPr lang="en-US"/>
              <a:t>Data posted to Report Card 2</a:t>
            </a:r>
            <a:r>
              <a:rPr lang="en-US" baseline="30000"/>
              <a:t>nd</a:t>
            </a:r>
            <a:r>
              <a:rPr lang="en-US"/>
              <a:t> week of January (tentative)</a:t>
            </a:r>
            <a:endParaRPr lang="en-US">
              <a:cs typeface="Segoe UI"/>
            </a:endParaRPr>
          </a:p>
          <a:p>
            <a:r>
              <a:rPr lang="en-US">
                <a:cs typeface="Segoe UI"/>
              </a:rPr>
              <a:t>Grad Pathways Class of 2023</a:t>
            </a:r>
          </a:p>
          <a:p>
            <a:pPr lvl="1"/>
            <a:r>
              <a:rPr lang="en-US">
                <a:cs typeface="Segoe UI"/>
              </a:rPr>
              <a:t>Tableau Secure report available by end of calendar year</a:t>
            </a:r>
          </a:p>
          <a:p>
            <a:pPr lvl="1"/>
            <a:r>
              <a:rPr lang="en-US">
                <a:cs typeface="Segoe UI"/>
              </a:rPr>
              <a:t>Public-facing report due 10 January</a:t>
            </a:r>
          </a:p>
        </p:txBody>
      </p:sp>
      <p:sp>
        <p:nvSpPr>
          <p:cNvPr id="6" name="Footer Placeholder 5">
            <a:extLst>
              <a:ext uri="{FF2B5EF4-FFF2-40B4-BE49-F238E27FC236}">
                <a16:creationId xmlns:a16="http://schemas.microsoft.com/office/drawing/2014/main" id="{1A6F4B1A-DE05-4580-0F8C-A283A8603D25}"/>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8EEF126C-0898-0903-D39C-CC112D18D390}"/>
              </a:ext>
            </a:extLst>
          </p:cNvPr>
          <p:cNvSpPr>
            <a:spLocks noGrp="1"/>
          </p:cNvSpPr>
          <p:nvPr>
            <p:ph type="dt" sz="half" idx="11"/>
          </p:nvPr>
        </p:nvSpPr>
        <p:spPr/>
        <p:txBody>
          <a:bodyPr/>
          <a:lstStyle/>
          <a:p>
            <a:pPr algn="ctr"/>
            <a:r>
              <a:rPr lang="en-US"/>
              <a:t>8/16/2023</a:t>
            </a:r>
          </a:p>
        </p:txBody>
      </p:sp>
      <p:sp>
        <p:nvSpPr>
          <p:cNvPr id="5" name="Slide Number Placeholder 4">
            <a:extLst>
              <a:ext uri="{FF2B5EF4-FFF2-40B4-BE49-F238E27FC236}">
                <a16:creationId xmlns:a16="http://schemas.microsoft.com/office/drawing/2014/main" id="{F854697E-AC30-87DE-AB5E-4A8D535FEBA6}"/>
              </a:ext>
            </a:extLst>
          </p:cNvPr>
          <p:cNvSpPr>
            <a:spLocks noGrp="1"/>
          </p:cNvSpPr>
          <p:nvPr>
            <p:ph type="sldNum" sz="quarter" idx="4"/>
          </p:nvPr>
        </p:nvSpPr>
        <p:spPr/>
        <p:txBody>
          <a:bodyPr/>
          <a:lstStyle/>
          <a:p>
            <a:fld id="{65248FEF-978F-4B24-93F3-B987601DAD06}" type="slidenum">
              <a:rPr lang="en-US" smtClean="0"/>
              <a:pPr/>
              <a:t>31</a:t>
            </a:fld>
            <a:endParaRPr lang="en-US"/>
          </a:p>
        </p:txBody>
      </p:sp>
    </p:spTree>
    <p:extLst>
      <p:ext uri="{BB962C8B-B14F-4D97-AF65-F5344CB8AC3E}">
        <p14:creationId xmlns:p14="http://schemas.microsoft.com/office/powerpoint/2010/main" val="3721272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216847-31C5-05C4-72E0-B9E37FDAEBE7}"/>
              </a:ext>
            </a:extLst>
          </p:cNvPr>
          <p:cNvSpPr>
            <a:spLocks noGrp="1"/>
          </p:cNvSpPr>
          <p:nvPr>
            <p:ph type="title"/>
          </p:nvPr>
        </p:nvSpPr>
        <p:spPr/>
        <p:txBody>
          <a:bodyPr/>
          <a:lstStyle/>
          <a:p>
            <a:r>
              <a:rPr lang="en-US" dirty="0">
                <a:cs typeface="Segoe UI"/>
              </a:rPr>
              <a:t>Family Reports (ISRs) Spring 2024</a:t>
            </a:r>
          </a:p>
        </p:txBody>
      </p:sp>
      <p:sp>
        <p:nvSpPr>
          <p:cNvPr id="6" name="Content Placeholder 5">
            <a:extLst>
              <a:ext uri="{FF2B5EF4-FFF2-40B4-BE49-F238E27FC236}">
                <a16:creationId xmlns:a16="http://schemas.microsoft.com/office/drawing/2014/main" id="{3F8B46EB-C75D-5C1C-5729-633A5F3E156A}"/>
              </a:ext>
            </a:extLst>
          </p:cNvPr>
          <p:cNvSpPr>
            <a:spLocks noGrp="1"/>
          </p:cNvSpPr>
          <p:nvPr>
            <p:ph idx="1"/>
          </p:nvPr>
        </p:nvSpPr>
        <p:spPr/>
        <p:txBody>
          <a:bodyPr vert="horz" lIns="91440" tIns="45720" rIns="91440" bIns="45720" rtlCol="0" anchor="t">
            <a:normAutofit/>
          </a:bodyPr>
          <a:lstStyle/>
          <a:p>
            <a:r>
              <a:rPr lang="en-US">
                <a:cs typeface="Segoe UI"/>
              </a:rPr>
              <a:t>Default format = PDF</a:t>
            </a:r>
          </a:p>
          <a:p>
            <a:r>
              <a:rPr lang="en-US">
                <a:cs typeface="Segoe UI"/>
              </a:rPr>
              <a:t>MUST OPT-IN TO PRINTED REPORTS!!!</a:t>
            </a:r>
          </a:p>
          <a:p>
            <a:r>
              <a:rPr lang="en-US">
                <a:cs typeface="Segoe UI"/>
              </a:rPr>
              <a:t>WAMS application will open later this year</a:t>
            </a:r>
          </a:p>
          <a:p>
            <a:pPr lvl="1">
              <a:buFont typeface="Courier New" panose="020B0604020202020204" pitchFamily="34" charset="0"/>
              <a:buChar char="o"/>
            </a:pPr>
            <a:r>
              <a:rPr lang="en-US">
                <a:cs typeface="Segoe UI"/>
              </a:rPr>
              <a:t>Select whether all/some schools will get hard-copies printed</a:t>
            </a:r>
          </a:p>
        </p:txBody>
      </p:sp>
      <p:sp>
        <p:nvSpPr>
          <p:cNvPr id="4" name="Footer Placeholder 3">
            <a:extLst>
              <a:ext uri="{FF2B5EF4-FFF2-40B4-BE49-F238E27FC236}">
                <a16:creationId xmlns:a16="http://schemas.microsoft.com/office/drawing/2014/main" id="{650D7C19-C7C0-477C-DD24-D8ECF20CC2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229BB712-E760-5FFD-97E2-4814B8479AC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2A5AEA64-1C36-8111-60AB-FFCAE2999F9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1497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33</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4276188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1FD3BF-D729-1644-9D72-A90DCE916AD1}"/>
              </a:ext>
            </a:extLst>
          </p:cNvPr>
          <p:cNvSpPr>
            <a:spLocks noGrp="1"/>
          </p:cNvSpPr>
          <p:nvPr>
            <p:ph type="title"/>
          </p:nvPr>
        </p:nvSpPr>
        <p:spPr>
          <a:xfrm>
            <a:off x="838200" y="365125"/>
            <a:ext cx="10515600" cy="1646555"/>
          </a:xfrm>
        </p:spPr>
        <p:txBody>
          <a:bodyPr>
            <a:normAutofit/>
          </a:bodyPr>
          <a:lstStyle/>
          <a:p>
            <a:r>
              <a:rPr lang="en-US" sz="3600" dirty="0">
                <a:latin typeface="Segoe UI"/>
                <a:cs typeface="Segoe UI"/>
              </a:rPr>
              <a:t>Trainings and Requirements</a:t>
            </a:r>
          </a:p>
        </p:txBody>
      </p:sp>
      <p:sp>
        <p:nvSpPr>
          <p:cNvPr id="6" name="Content Placeholder 5">
            <a:extLst>
              <a:ext uri="{FF2B5EF4-FFF2-40B4-BE49-F238E27FC236}">
                <a16:creationId xmlns:a16="http://schemas.microsoft.com/office/drawing/2014/main" id="{467C3CAB-2E59-7AFA-90E3-22FC0FC75544}"/>
              </a:ext>
            </a:extLst>
          </p:cNvPr>
          <p:cNvSpPr>
            <a:spLocks noGrp="1"/>
          </p:cNvSpPr>
          <p:nvPr>
            <p:ph idx="1"/>
          </p:nvPr>
        </p:nvSpPr>
        <p:spPr>
          <a:xfrm>
            <a:off x="838200" y="1727149"/>
            <a:ext cx="10515600" cy="4255861"/>
          </a:xfrm>
        </p:spPr>
        <p:txBody>
          <a:bodyPr>
            <a:normAutofit fontScale="70000" lnSpcReduction="20000"/>
          </a:bodyPr>
          <a:lstStyle/>
          <a:p>
            <a:pPr marL="0" indent="0">
              <a:lnSpc>
                <a:spcPct val="120000"/>
              </a:lnSpc>
              <a:buNone/>
            </a:pPr>
            <a:r>
              <a:rPr lang="en-US" sz="2900">
                <a:latin typeface="Segoe UI Semibold" panose="020B0702040204020203" pitchFamily="34" charset="0"/>
                <a:cs typeface="Segoe UI Semibold" panose="020B0702040204020203" pitchFamily="34" charset="0"/>
              </a:rPr>
              <a:t>Test Coordinator Training </a:t>
            </a:r>
            <a:r>
              <a:rPr lang="en-US"/>
              <a:t>– State created presentation required annually for all District Assessment Coordinators, District Administrators, and School Test Coordinators. </a:t>
            </a:r>
          </a:p>
          <a:p>
            <a:pPr marL="0" indent="0">
              <a:lnSpc>
                <a:spcPct val="120000"/>
              </a:lnSpc>
              <a:buNone/>
            </a:pPr>
            <a:r>
              <a:rPr lang="en-US" sz="2900">
                <a:latin typeface="Segoe UI Semibold" panose="020B0702040204020203" pitchFamily="34" charset="0"/>
                <a:cs typeface="Segoe UI Semibold" panose="020B0702040204020203" pitchFamily="34" charset="0"/>
              </a:rPr>
              <a:t>Test Administrator Training </a:t>
            </a:r>
            <a:r>
              <a:rPr lang="en-US"/>
              <a:t>– State created presentation required annually for all District Assessment Coordinators, District Administrators, School Test Coordinators and Test Administrators. </a:t>
            </a:r>
          </a:p>
          <a:p>
            <a:pPr marL="0" indent="0">
              <a:lnSpc>
                <a:spcPct val="120000"/>
              </a:lnSpc>
              <a:buNone/>
            </a:pPr>
            <a:r>
              <a:rPr lang="en-US" sz="2900">
                <a:latin typeface="Segoe UI Semibold" panose="020B0702040204020203" pitchFamily="34" charset="0"/>
                <a:cs typeface="Segoe UI Semibold" panose="020B0702040204020203" pitchFamily="34" charset="0"/>
              </a:rPr>
              <a:t>Basic Security Training </a:t>
            </a:r>
            <a:r>
              <a:rPr lang="en-US"/>
              <a:t>– State created presentation required annually for all Technology Coordinators and staff assisting within testing locations.</a:t>
            </a:r>
          </a:p>
          <a:p>
            <a:pPr marL="0" indent="0">
              <a:lnSpc>
                <a:spcPct val="120000"/>
              </a:lnSpc>
              <a:buNone/>
            </a:pPr>
            <a:r>
              <a:rPr lang="en-US" sz="2900">
                <a:latin typeface="Segoe UI Semibold" panose="020B0702040204020203" pitchFamily="34" charset="0"/>
                <a:cs typeface="Segoe UI Semibold" panose="020B0702040204020203" pitchFamily="34" charset="0"/>
              </a:rPr>
              <a:t>Accommodated Test Administration Training </a:t>
            </a:r>
            <a:r>
              <a:rPr lang="en-US"/>
              <a:t>– State created presentation required annually for all staff handling secure materials.</a:t>
            </a:r>
          </a:p>
          <a:p>
            <a:pPr marL="0" indent="0">
              <a:lnSpc>
                <a:spcPct val="120000"/>
              </a:lnSpc>
              <a:buNone/>
            </a:pPr>
            <a:r>
              <a:rPr lang="en-US">
                <a:latin typeface="Segoe UI Semibold" panose="020B0702040204020203" pitchFamily="34" charset="0"/>
                <a:cs typeface="Segoe UI Semibold" panose="020B0702040204020203" pitchFamily="34" charset="0"/>
              </a:rPr>
              <a:t>English Language Proficiency Assessment Training </a:t>
            </a:r>
            <a:r>
              <a:rPr lang="en-US"/>
              <a:t>– training required annually in the WIDA Secure portal.</a:t>
            </a:r>
          </a:p>
        </p:txBody>
      </p:sp>
      <p:sp>
        <p:nvSpPr>
          <p:cNvPr id="4" name="Footer Placeholder 3">
            <a:extLst>
              <a:ext uri="{FF2B5EF4-FFF2-40B4-BE49-F238E27FC236}">
                <a16:creationId xmlns:a16="http://schemas.microsoft.com/office/drawing/2014/main" id="{0B29CF53-C5D4-1FAF-2334-B485A5E33D1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F6653D79-058A-10B1-5E48-1488B620A3C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12/6/2023</a:t>
            </a:r>
          </a:p>
        </p:txBody>
      </p:sp>
      <p:sp>
        <p:nvSpPr>
          <p:cNvPr id="3" name="Slide Number Placeholder 2">
            <a:extLst>
              <a:ext uri="{FF2B5EF4-FFF2-40B4-BE49-F238E27FC236}">
                <a16:creationId xmlns:a16="http://schemas.microsoft.com/office/drawing/2014/main" id="{D38C0BB9-ADFB-65CF-E997-D24F35F18F2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96074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FD2F-261C-8161-852B-FC1119CF8E63}"/>
              </a:ext>
            </a:extLst>
          </p:cNvPr>
          <p:cNvSpPr>
            <a:spLocks noGrp="1"/>
          </p:cNvSpPr>
          <p:nvPr>
            <p:ph type="title"/>
          </p:nvPr>
        </p:nvSpPr>
        <p:spPr/>
        <p:txBody>
          <a:bodyPr/>
          <a:lstStyle/>
          <a:p>
            <a:r>
              <a:rPr lang="en-US" dirty="0">
                <a:cs typeface="Segoe UI"/>
              </a:rPr>
              <a:t>New Test Security Staff Assurance Reports</a:t>
            </a:r>
            <a:endParaRPr lang="en-US" dirty="0"/>
          </a:p>
        </p:txBody>
      </p:sp>
      <p:sp>
        <p:nvSpPr>
          <p:cNvPr id="7" name="TextBox 6">
            <a:extLst>
              <a:ext uri="{FF2B5EF4-FFF2-40B4-BE49-F238E27FC236}">
                <a16:creationId xmlns:a16="http://schemas.microsoft.com/office/drawing/2014/main" id="{2E3BF614-39F5-BA88-3E5C-250F610AA2AE}"/>
              </a:ext>
            </a:extLst>
          </p:cNvPr>
          <p:cNvSpPr txBox="1"/>
          <p:nvPr/>
        </p:nvSpPr>
        <p:spPr>
          <a:xfrm>
            <a:off x="961697" y="1825625"/>
            <a:ext cx="5722882" cy="3785652"/>
          </a:xfrm>
          <a:prstGeom prst="rect">
            <a:avLst/>
          </a:prstGeom>
          <a:noFill/>
        </p:spPr>
        <p:txBody>
          <a:bodyPr wrap="square" lIns="91440" tIns="45720" rIns="91440" bIns="45720" rtlCol="0" anchor="t">
            <a:spAutoFit/>
          </a:bodyPr>
          <a:lstStyle/>
          <a:p>
            <a:pPr>
              <a:spcBef>
                <a:spcPts val="600"/>
              </a:spcBef>
              <a:spcAft>
                <a:spcPts val="600"/>
              </a:spcAft>
            </a:pPr>
            <a:r>
              <a:rPr lang="en-US" sz="2000"/>
              <a:t>Training Logs are no longer required. We have changed the Test Security Staff Assurance Reports so that it captures the information that the Training Log did.</a:t>
            </a:r>
          </a:p>
          <a:p>
            <a:pPr>
              <a:spcBef>
                <a:spcPts val="600"/>
              </a:spcBef>
              <a:spcAft>
                <a:spcPts val="600"/>
              </a:spcAft>
            </a:pPr>
            <a:r>
              <a:rPr lang="en-US" sz="2000"/>
              <a:t>Test Security Staff Assurance Reports must now be signed immediately after training is completed. </a:t>
            </a:r>
          </a:p>
          <a:p>
            <a:pPr marL="285750" indent="-285750">
              <a:spcBef>
                <a:spcPts val="600"/>
              </a:spcBef>
              <a:spcAft>
                <a:spcPts val="600"/>
              </a:spcAft>
              <a:buFont typeface="Arial" panose="020B0604020202020204" pitchFamily="34" charset="0"/>
              <a:buChar char="•"/>
            </a:pPr>
            <a:r>
              <a:rPr lang="en-US" sz="2000"/>
              <a:t>This documents that training has been completed and ensures that a Test Security Staff Assurance is on file for each staff member that participated in training.</a:t>
            </a:r>
          </a:p>
        </p:txBody>
      </p:sp>
      <p:pic>
        <p:nvPicPr>
          <p:cNvPr id="9" name="Picture 8">
            <a:extLst>
              <a:ext uri="{FF2B5EF4-FFF2-40B4-BE49-F238E27FC236}">
                <a16:creationId xmlns:a16="http://schemas.microsoft.com/office/drawing/2014/main" id="{DC275248-EF92-4DE2-B1ED-419D286FE7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52180" y="2214276"/>
            <a:ext cx="4534019" cy="2177200"/>
          </a:xfrm>
          <a:prstGeom prst="rect">
            <a:avLst/>
          </a:prstGeom>
        </p:spPr>
      </p:pic>
      <p:sp>
        <p:nvSpPr>
          <p:cNvPr id="3" name="Content Placeholder 2" descr="Screenshot of Test Security Staff Assurance Report - After Training form.">
            <a:extLst>
              <a:ext uri="{FF2B5EF4-FFF2-40B4-BE49-F238E27FC236}">
                <a16:creationId xmlns:a16="http://schemas.microsoft.com/office/drawing/2014/main" id="{513D56A7-70D1-0560-60BC-60D48ED60D65}"/>
              </a:ext>
            </a:extLst>
          </p:cNvPr>
          <p:cNvSpPr>
            <a:spLocks noGrp="1"/>
          </p:cNvSpPr>
          <p:nvPr>
            <p:ph idx="1"/>
          </p:nvPr>
        </p:nvSpPr>
        <p:spPr/>
        <p:txBody>
          <a:bodyPr vert="horz" lIns="91440" tIns="45720" rIns="91440" bIns="45720" rtlCol="0" anchor="t">
            <a:normAutofit/>
          </a:bodyPr>
          <a:lstStyle/>
          <a:p>
            <a:endParaRPr lang="en-US">
              <a:cs typeface="Segoe UI"/>
            </a:endParaRPr>
          </a:p>
          <a:p>
            <a:endParaRPr lang="en-US">
              <a:cs typeface="Segoe UI"/>
            </a:endParaRPr>
          </a:p>
        </p:txBody>
      </p:sp>
      <p:sp>
        <p:nvSpPr>
          <p:cNvPr id="6" name="Footer Placeholder 5">
            <a:extLst>
              <a:ext uri="{FF2B5EF4-FFF2-40B4-BE49-F238E27FC236}">
                <a16:creationId xmlns:a16="http://schemas.microsoft.com/office/drawing/2014/main" id="{D7023CFC-44AA-6000-3203-C08FBF7EC137}"/>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82D8FF30-68B7-F959-FE40-DB4AB6F1FB8C}"/>
              </a:ext>
            </a:extLst>
          </p:cNvPr>
          <p:cNvSpPr>
            <a:spLocks noGrp="1"/>
          </p:cNvSpPr>
          <p:nvPr>
            <p:ph type="dt" sz="half" idx="11"/>
          </p:nvPr>
        </p:nvSpPr>
        <p:spPr/>
        <p:txBody>
          <a:bodyPr/>
          <a:lstStyle/>
          <a:p>
            <a:pPr algn="ctr"/>
            <a:r>
              <a:rPr lang="en-US"/>
              <a:t>12/15/2023</a:t>
            </a:r>
          </a:p>
        </p:txBody>
      </p:sp>
      <p:sp>
        <p:nvSpPr>
          <p:cNvPr id="5" name="Slide Number Placeholder 4">
            <a:extLst>
              <a:ext uri="{FF2B5EF4-FFF2-40B4-BE49-F238E27FC236}">
                <a16:creationId xmlns:a16="http://schemas.microsoft.com/office/drawing/2014/main" id="{75450EEF-E578-32E1-7D2A-2DEFDFD9939A}"/>
              </a:ext>
            </a:extLst>
          </p:cNvPr>
          <p:cNvSpPr>
            <a:spLocks noGrp="1"/>
          </p:cNvSpPr>
          <p:nvPr>
            <p:ph type="sldNum" sz="quarter" idx="4"/>
          </p:nvPr>
        </p:nvSpPr>
        <p:spPr/>
        <p:txBody>
          <a:bodyPr/>
          <a:lstStyle/>
          <a:p>
            <a:fld id="{65248FEF-978F-4B24-93F3-B987601DAD06}" type="slidenum">
              <a:rPr lang="en-US" smtClean="0"/>
              <a:pPr/>
              <a:t>35</a:t>
            </a:fld>
            <a:endParaRPr lang="en-US"/>
          </a:p>
        </p:txBody>
      </p:sp>
    </p:spTree>
    <p:extLst>
      <p:ext uri="{BB962C8B-B14F-4D97-AF65-F5344CB8AC3E}">
        <p14:creationId xmlns:p14="http://schemas.microsoft.com/office/powerpoint/2010/main" val="3657071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478337-6C9D-8DB2-733D-FF9E80E7DBAD}"/>
              </a:ext>
            </a:extLst>
          </p:cNvPr>
          <p:cNvSpPr>
            <a:spLocks noGrp="1"/>
          </p:cNvSpPr>
          <p:nvPr>
            <p:ph type="title"/>
          </p:nvPr>
        </p:nvSpPr>
        <p:spPr/>
        <p:txBody>
          <a:bodyPr/>
          <a:lstStyle/>
          <a:p>
            <a:r>
              <a:rPr lang="en-US" dirty="0"/>
              <a:t>12</a:t>
            </a:r>
            <a:r>
              <a:rPr lang="en-US" baseline="30000" dirty="0"/>
              <a:t>th</a:t>
            </a:r>
            <a:r>
              <a:rPr lang="en-US" dirty="0"/>
              <a:t> Graders and WCAS</a:t>
            </a:r>
          </a:p>
        </p:txBody>
      </p:sp>
      <p:sp>
        <p:nvSpPr>
          <p:cNvPr id="6" name="Content Placeholder 5">
            <a:extLst>
              <a:ext uri="{FF2B5EF4-FFF2-40B4-BE49-F238E27FC236}">
                <a16:creationId xmlns:a16="http://schemas.microsoft.com/office/drawing/2014/main" id="{28511C68-BCF5-E1A8-C58C-163F7D5F3979}"/>
              </a:ext>
            </a:extLst>
          </p:cNvPr>
          <p:cNvSpPr>
            <a:spLocks noGrp="1"/>
          </p:cNvSpPr>
          <p:nvPr>
            <p:ph idx="1"/>
          </p:nvPr>
        </p:nvSpPr>
        <p:spPr/>
        <p:txBody>
          <a:bodyPr/>
          <a:lstStyle/>
          <a:p>
            <a:r>
              <a:rPr lang="en-US"/>
              <a:t>High school students who want to improve their science assessment score or use the test for school or district purposes (e.g., credit retrieval) will have one opportunity to retake the WCAS when they are enrolled in grade 12.</a:t>
            </a:r>
          </a:p>
          <a:p>
            <a:r>
              <a:rPr lang="en-US"/>
              <a:t>This does not change the requirement for students to take the WCAS in grade 11 for state and federal accountability.</a:t>
            </a:r>
          </a:p>
          <a:p>
            <a:r>
              <a:rPr lang="en-US"/>
              <a:t>Students that miss/do not take the WCAS in grade 11 are not required to participate in grade 12.</a:t>
            </a:r>
          </a:p>
        </p:txBody>
      </p:sp>
      <p:sp>
        <p:nvSpPr>
          <p:cNvPr id="4" name="Footer Placeholder 3">
            <a:extLst>
              <a:ext uri="{FF2B5EF4-FFF2-40B4-BE49-F238E27FC236}">
                <a16:creationId xmlns:a16="http://schemas.microsoft.com/office/drawing/2014/main" id="{A0085914-DDD9-7BEC-B0D7-7C5DE7341A8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1E7EE602-FC24-3347-2F65-FE216D9EEC9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9BBEEEE0-E367-5CF6-9FE4-E3578A2832D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99930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B67078-127B-2CA8-BE20-3DADA7E8C389}"/>
              </a:ext>
            </a:extLst>
          </p:cNvPr>
          <p:cNvSpPr>
            <a:spLocks noGrp="1"/>
          </p:cNvSpPr>
          <p:nvPr>
            <p:ph type="title"/>
          </p:nvPr>
        </p:nvSpPr>
        <p:spPr/>
        <p:txBody>
          <a:bodyPr/>
          <a:lstStyle/>
          <a:p>
            <a:r>
              <a:rPr lang="en-US" dirty="0">
                <a:cs typeface="Segoe UI"/>
              </a:rPr>
              <a:t>New Resource</a:t>
            </a:r>
            <a:endParaRPr lang="en-US" dirty="0"/>
          </a:p>
        </p:txBody>
      </p:sp>
      <p:sp>
        <p:nvSpPr>
          <p:cNvPr id="6" name="Content Placeholder 5">
            <a:extLst>
              <a:ext uri="{FF2B5EF4-FFF2-40B4-BE49-F238E27FC236}">
                <a16:creationId xmlns:a16="http://schemas.microsoft.com/office/drawing/2014/main" id="{7A8652F7-651E-A098-EE83-43A16179C5F5}"/>
              </a:ext>
            </a:extLst>
          </p:cNvPr>
          <p:cNvSpPr>
            <a:spLocks noGrp="1"/>
          </p:cNvSpPr>
          <p:nvPr>
            <p:ph idx="1"/>
          </p:nvPr>
        </p:nvSpPr>
        <p:spPr/>
        <p:txBody>
          <a:bodyPr vert="horz" lIns="91440" tIns="45720" rIns="91440" bIns="45720" rtlCol="0" anchor="t">
            <a:normAutofit/>
          </a:bodyPr>
          <a:lstStyle/>
          <a:p>
            <a:pPr marL="0" indent="0">
              <a:buNone/>
            </a:pPr>
            <a:r>
              <a:rPr lang="en-US">
                <a:latin typeface="Segoe UI Semibold"/>
                <a:cs typeface="Segoe UI"/>
              </a:rPr>
              <a:t>DC Bootcamp Training</a:t>
            </a:r>
            <a:r>
              <a:rPr lang="en-US">
                <a:cs typeface="Segoe UI"/>
              </a:rPr>
              <a:t> -</a:t>
            </a:r>
            <a:r>
              <a:rPr lang="en-US">
                <a:solidFill>
                  <a:srgbClr val="40403D"/>
                </a:solidFill>
                <a:cs typeface="Segoe UI"/>
              </a:rPr>
              <a:t> This new presentation covers the Washington Comprehensive Assessment Program (WCAP), the assessments given annually, the systems used to administer the tests, the trainings required for staff who assist with testing, accommodations for students, security of the test environment, reporting of scores, and district supports and networks.</a:t>
            </a:r>
          </a:p>
          <a:p>
            <a:pPr marL="0" indent="0">
              <a:buNone/>
            </a:pPr>
            <a:endParaRPr lang="en-US">
              <a:cs typeface="Segoe UI"/>
            </a:endParaRPr>
          </a:p>
        </p:txBody>
      </p:sp>
      <p:sp>
        <p:nvSpPr>
          <p:cNvPr id="4" name="Footer Placeholder 3">
            <a:extLst>
              <a:ext uri="{FF2B5EF4-FFF2-40B4-BE49-F238E27FC236}">
                <a16:creationId xmlns:a16="http://schemas.microsoft.com/office/drawing/2014/main" id="{9E7E29AA-ECB2-191B-A0A8-F9F48E546F8B}"/>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6F569384-7CA3-4C8E-70C0-2140071430CE}"/>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88247272-4AB0-37E0-4B90-9A8C4DCB37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711403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2F5A95-6A75-9D96-0CF4-F34434A48C90}"/>
              </a:ext>
            </a:extLst>
          </p:cNvPr>
          <p:cNvSpPr>
            <a:spLocks noGrp="1"/>
          </p:cNvSpPr>
          <p:nvPr>
            <p:ph type="title"/>
          </p:nvPr>
        </p:nvSpPr>
        <p:spPr/>
        <p:txBody>
          <a:bodyPr/>
          <a:lstStyle/>
          <a:p>
            <a:r>
              <a:rPr lang="en-US" dirty="0">
                <a:cs typeface="Segoe UI"/>
              </a:rPr>
              <a:t>December Important Dates</a:t>
            </a:r>
            <a:endParaRPr lang="en-US" dirty="0"/>
          </a:p>
        </p:txBody>
      </p:sp>
      <p:pic>
        <p:nvPicPr>
          <p:cNvPr id="7" name="Content Placeholder 6" descr="December Important Dates Calendar">
            <a:extLst>
              <a:ext uri="{FF2B5EF4-FFF2-40B4-BE49-F238E27FC236}">
                <a16:creationId xmlns:a16="http://schemas.microsoft.com/office/drawing/2014/main" id="{EC10A110-62E6-8294-8CD5-16A1C6FCE38E}"/>
              </a:ext>
            </a:extLst>
          </p:cNvPr>
          <p:cNvPicPr>
            <a:picLocks noGrp="1" noChangeAspect="1"/>
          </p:cNvPicPr>
          <p:nvPr>
            <p:ph idx="1"/>
          </p:nvPr>
        </p:nvPicPr>
        <p:blipFill>
          <a:blip r:embed="rId3"/>
          <a:stretch>
            <a:fillRect/>
          </a:stretch>
        </p:blipFill>
        <p:spPr>
          <a:xfrm>
            <a:off x="88977" y="1603376"/>
            <a:ext cx="12014046" cy="3230962"/>
          </a:xfrm>
        </p:spPr>
      </p:pic>
      <p:sp>
        <p:nvSpPr>
          <p:cNvPr id="4" name="Footer Placeholder 3">
            <a:extLst>
              <a:ext uri="{FF2B5EF4-FFF2-40B4-BE49-F238E27FC236}">
                <a16:creationId xmlns:a16="http://schemas.microsoft.com/office/drawing/2014/main" id="{1D22260A-53C8-9A31-F63A-70F142826987}"/>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70AF9BDC-CD70-BFD9-4A0F-69D0E45115BC}"/>
              </a:ext>
            </a:extLst>
          </p:cNvPr>
          <p:cNvSpPr>
            <a:spLocks noGrp="1"/>
          </p:cNvSpPr>
          <p:nvPr>
            <p:ph type="dt" sz="half" idx="11"/>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A1E3DFEE-0BA3-3C8C-1622-B5E2B178E0F6}"/>
              </a:ext>
            </a:extLst>
          </p:cNvPr>
          <p:cNvSpPr>
            <a:spLocks noGrp="1"/>
          </p:cNvSpPr>
          <p:nvPr>
            <p:ph type="sldNum" sz="quarter" idx="4"/>
          </p:nvPr>
        </p:nvSpPr>
        <p:spPr/>
        <p:txBody>
          <a:bodyPr/>
          <a:lstStyle/>
          <a:p>
            <a:fld id="{65248FEF-978F-4B24-93F3-B987601DAD06}" type="slidenum">
              <a:rPr lang="en-US" smtClean="0"/>
              <a:pPr/>
              <a:t>38</a:t>
            </a:fld>
            <a:endParaRPr lang="en-US"/>
          </a:p>
        </p:txBody>
      </p:sp>
    </p:spTree>
    <p:extLst>
      <p:ext uri="{BB962C8B-B14F-4D97-AF65-F5344CB8AC3E}">
        <p14:creationId xmlns:p14="http://schemas.microsoft.com/office/powerpoint/2010/main" val="698701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76D3C5-F256-59DD-D0B3-3475AA37F087}"/>
              </a:ext>
            </a:extLst>
          </p:cNvPr>
          <p:cNvSpPr>
            <a:spLocks noGrp="1"/>
          </p:cNvSpPr>
          <p:nvPr>
            <p:ph type="title"/>
          </p:nvPr>
        </p:nvSpPr>
        <p:spPr>
          <a:xfrm>
            <a:off x="159798" y="403200"/>
            <a:ext cx="2692400" cy="2468609"/>
          </a:xfrm>
        </p:spPr>
        <p:txBody>
          <a:bodyPr>
            <a:normAutofit/>
          </a:bodyPr>
          <a:lstStyle/>
          <a:p>
            <a:r>
              <a:rPr lang="en-US" dirty="0">
                <a:cs typeface="Segoe UI"/>
              </a:rPr>
              <a:t>January Important Dates</a:t>
            </a:r>
            <a:endParaRPr lang="en-US" dirty="0"/>
          </a:p>
        </p:txBody>
      </p:sp>
      <p:pic>
        <p:nvPicPr>
          <p:cNvPr id="7" name="Content Placeholder 6" descr="Lists of Important dates for January.">
            <a:extLst>
              <a:ext uri="{FF2B5EF4-FFF2-40B4-BE49-F238E27FC236}">
                <a16:creationId xmlns:a16="http://schemas.microsoft.com/office/drawing/2014/main" id="{93FA87CD-5FEE-2209-578F-619DCD0F8306}"/>
              </a:ext>
            </a:extLst>
          </p:cNvPr>
          <p:cNvPicPr>
            <a:picLocks noGrp="1" noChangeAspect="1"/>
          </p:cNvPicPr>
          <p:nvPr>
            <p:ph idx="1"/>
          </p:nvPr>
        </p:nvPicPr>
        <p:blipFill>
          <a:blip r:embed="rId3"/>
          <a:stretch>
            <a:fillRect/>
          </a:stretch>
        </p:blipFill>
        <p:spPr>
          <a:xfrm>
            <a:off x="2990753" y="403200"/>
            <a:ext cx="8807957" cy="5674683"/>
          </a:xfrm>
        </p:spPr>
      </p:pic>
      <p:sp>
        <p:nvSpPr>
          <p:cNvPr id="4" name="Footer Placeholder 3">
            <a:extLst>
              <a:ext uri="{FF2B5EF4-FFF2-40B4-BE49-F238E27FC236}">
                <a16:creationId xmlns:a16="http://schemas.microsoft.com/office/drawing/2014/main" id="{75516FFE-2E85-37E4-D5CD-5D886B9A2CE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6C8E3D17-8315-AA52-8C31-4B12C0A1494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396865C7-1932-6041-0EC5-DFF880615C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9107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93683" y="952500"/>
            <a:ext cx="10839187" cy="5155337"/>
          </a:xfrm>
        </p:spPr>
        <p:txBody>
          <a:bodyPr vert="horz" lIns="91440" tIns="45720" rIns="91440" bIns="45720" numCol="2" rtlCol="0" anchor="t">
            <a:normAutofit fontScale="25000" lnSpcReduction="20000"/>
          </a:bodyPr>
          <a:lstStyle/>
          <a:p>
            <a:pPr marL="228600" lvl="1">
              <a:lnSpc>
                <a:spcPct val="120000"/>
              </a:lnSpc>
              <a:spcBef>
                <a:spcPts val="600"/>
              </a:spcBef>
              <a:spcAft>
                <a:spcPts val="600"/>
              </a:spcAft>
              <a:buNone/>
            </a:pPr>
            <a:r>
              <a:rPr lang="en-US" sz="6800" b="1">
                <a:solidFill>
                  <a:srgbClr val="40403D"/>
                </a:solidFill>
              </a:rPr>
              <a:t>WaKIDS</a:t>
            </a:r>
            <a:endParaRPr lang="en-US" sz="6800" b="1">
              <a:solidFill>
                <a:srgbClr val="40403D"/>
              </a:solidFill>
              <a:cs typeface="Segoe UI"/>
            </a:endParaRPr>
          </a:p>
          <a:p>
            <a:pPr>
              <a:lnSpc>
                <a:spcPct val="100000"/>
              </a:lnSpc>
            </a:pPr>
            <a:r>
              <a:rPr lang="en-US" sz="6500"/>
              <a:t>TK color band</a:t>
            </a:r>
            <a:endParaRPr lang="en-US" sz="6500">
              <a:cs typeface="Segoe UI"/>
            </a:endParaRPr>
          </a:p>
          <a:p>
            <a:pPr>
              <a:lnSpc>
                <a:spcPct val="100000"/>
              </a:lnSpc>
            </a:pPr>
            <a:r>
              <a:rPr lang="en-US" sz="6500">
                <a:cs typeface="Segoe UI"/>
              </a:rPr>
              <a:t>TK and WaKIDS Assessment </a:t>
            </a:r>
          </a:p>
          <a:p>
            <a:pPr>
              <a:lnSpc>
                <a:spcPct val="100000"/>
              </a:lnSpc>
            </a:pPr>
            <a:r>
              <a:rPr lang="en-US" sz="6500">
                <a:cs typeface="Segoe UI"/>
              </a:rPr>
              <a:t>Mid-year WaKIDS 101 trainings</a:t>
            </a:r>
            <a:endParaRPr lang="en-US" sz="6500"/>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endParaRPr lang="en-US" sz="6800">
              <a:cs typeface="Segoe UI"/>
            </a:endParaRPr>
          </a:p>
          <a:p>
            <a:pPr>
              <a:lnSpc>
                <a:spcPct val="100000"/>
              </a:lnSpc>
            </a:pPr>
            <a:r>
              <a:rPr lang="en-US" sz="6800"/>
              <a:t>Important Dates</a:t>
            </a:r>
            <a:endParaRPr lang="en-US" sz="6800">
              <a:cs typeface="Segoe UI"/>
            </a:endParaRPr>
          </a:p>
          <a:p>
            <a:pPr>
              <a:lnSpc>
                <a:spcPct val="100000"/>
              </a:lnSpc>
            </a:pPr>
            <a:r>
              <a:rPr lang="en-US" sz="6800"/>
              <a:t>Training</a:t>
            </a:r>
            <a:endParaRPr lang="en-US" sz="6800">
              <a:cs typeface="Segoe UI"/>
            </a:endParaRPr>
          </a:p>
          <a:p>
            <a:pPr>
              <a:lnSpc>
                <a:spcPct val="100000"/>
              </a:lnSpc>
            </a:pPr>
            <a:r>
              <a:rPr lang="en-US" sz="6800">
                <a:cs typeface="Segoe UI"/>
              </a:rPr>
              <a:t>ASL</a:t>
            </a:r>
          </a:p>
          <a:p>
            <a:pPr marL="0" indent="0">
              <a:lnSpc>
                <a:spcPct val="100000"/>
              </a:lnSpc>
              <a:buNone/>
            </a:pPr>
            <a:r>
              <a:rPr lang="en-US" sz="6800"/>
              <a:t>WA-AIM</a:t>
            </a:r>
            <a:endParaRPr lang="en-US" sz="6800">
              <a:cs typeface="Segoe UI"/>
            </a:endParaRPr>
          </a:p>
          <a:p>
            <a:pPr>
              <a:lnSpc>
                <a:spcPct val="100000"/>
              </a:lnSpc>
            </a:pPr>
            <a:r>
              <a:rPr lang="en-US" sz="6800"/>
              <a:t>Spring Window</a:t>
            </a:r>
            <a:endParaRPr lang="en-US"/>
          </a:p>
          <a:p>
            <a:pPr>
              <a:lnSpc>
                <a:spcPct val="100000"/>
              </a:lnSpc>
            </a:pPr>
            <a:r>
              <a:rPr lang="en-US" sz="6800"/>
              <a:t>Spring Training</a:t>
            </a:r>
            <a:endParaRPr lang="en-US" sz="6800">
              <a:cs typeface="Segoe UI"/>
            </a:endParaRPr>
          </a:p>
          <a:p>
            <a:pPr marL="0" lvl="0" indent="0">
              <a:lnSpc>
                <a:spcPct val="100000"/>
              </a:lnSpc>
              <a:buNone/>
            </a:pPr>
            <a:r>
              <a:rPr lang="en-US" sz="6800" b="1">
                <a:solidFill>
                  <a:srgbClr val="40403D"/>
                </a:solidFill>
              </a:rPr>
              <a:t>Technology</a:t>
            </a:r>
            <a:endParaRPr lang="en-US" sz="6800" b="1">
              <a:solidFill>
                <a:srgbClr val="40403D"/>
              </a:solidFill>
              <a:cs typeface="Segoe UI"/>
            </a:endParaRPr>
          </a:p>
          <a:p>
            <a:r>
              <a:rPr lang="en-US" sz="6400"/>
              <a:t>Reminder: Known Issues Page</a:t>
            </a:r>
            <a:endParaRPr lang="en-US" sz="6400">
              <a:cs typeface="Segoe UI"/>
            </a:endParaRPr>
          </a:p>
          <a:p>
            <a:r>
              <a:rPr lang="en-US" sz="6400"/>
              <a:t>Printing Test Settings</a:t>
            </a:r>
            <a:endParaRPr lang="en-US"/>
          </a:p>
          <a:p>
            <a:r>
              <a:rPr lang="en-US" sz="6400">
                <a:cs typeface="Segoe UI"/>
              </a:rPr>
              <a:t>Word Prediction and OS</a:t>
            </a:r>
          </a:p>
          <a:p>
            <a:r>
              <a:rPr lang="en-US" sz="6400">
                <a:solidFill>
                  <a:srgbClr val="40403D"/>
                </a:solidFill>
                <a:cs typeface="Segoe UI"/>
              </a:rPr>
              <a:t>Spanish Voices and OS</a:t>
            </a:r>
          </a:p>
          <a:p>
            <a:pPr marL="228600" lvl="1">
              <a:lnSpc>
                <a:spcPct val="120000"/>
              </a:lnSpc>
              <a:spcBef>
                <a:spcPts val="600"/>
              </a:spcBef>
              <a:spcAft>
                <a:spcPts val="600"/>
              </a:spcAft>
              <a:buNone/>
            </a:pPr>
            <a:r>
              <a:rPr lang="en-US" sz="6800" b="1">
                <a:solidFill>
                  <a:srgbClr val="40403D"/>
                </a:solidFill>
              </a:rPr>
              <a:t>Assessment Development</a:t>
            </a:r>
            <a:endParaRPr lang="en-US" sz="6800" b="1">
              <a:solidFill>
                <a:srgbClr val="40403D"/>
              </a:solidFill>
              <a:cs typeface="Segoe UI"/>
            </a:endParaRPr>
          </a:p>
          <a:p>
            <a:pPr lvl="0">
              <a:lnSpc>
                <a:spcPct val="100000"/>
              </a:lnSpc>
            </a:pPr>
            <a:r>
              <a:rPr lang="en-US" sz="6500"/>
              <a:t>SRS things</a:t>
            </a:r>
            <a:endParaRPr lang="en-US" sz="6500">
              <a:cs typeface="Segoe UI"/>
            </a:endParaRPr>
          </a:p>
          <a:p>
            <a:pPr lvl="0">
              <a:lnSpc>
                <a:spcPct val="100000"/>
              </a:lnSpc>
            </a:pPr>
            <a:r>
              <a:rPr lang="en-US" sz="6500"/>
              <a:t>TIDE things</a:t>
            </a:r>
            <a:endParaRPr lang="en-US" sz="6500">
              <a:cs typeface="Segoe UI"/>
            </a:endParaRPr>
          </a:p>
          <a:p>
            <a:pPr marL="228600" lvl="1">
              <a:lnSpc>
                <a:spcPct val="120000"/>
              </a:lnSpc>
              <a:spcBef>
                <a:spcPts val="600"/>
              </a:spcBef>
              <a:spcAft>
                <a:spcPts val="600"/>
              </a:spcAft>
              <a:buNone/>
            </a:pPr>
            <a:r>
              <a:rPr lang="en-US" sz="6800" b="1">
                <a:solidFill>
                  <a:srgbClr val="40403D"/>
                </a:solidFill>
              </a:rPr>
              <a:t>Data</a:t>
            </a:r>
            <a:endParaRPr lang="en-US" sz="6800" b="1">
              <a:solidFill>
                <a:srgbClr val="40403D"/>
              </a:solidFill>
              <a:cs typeface="Segoe UI"/>
            </a:endParaRPr>
          </a:p>
          <a:p>
            <a:pPr>
              <a:lnSpc>
                <a:spcPct val="100000"/>
              </a:lnSpc>
            </a:pPr>
            <a:r>
              <a:rPr lang="en-US" sz="6500">
                <a:cs typeface="Segoe UI"/>
              </a:rPr>
              <a:t>Data Release Dates</a:t>
            </a:r>
            <a:endParaRPr lang="en-US" sz="6500"/>
          </a:p>
          <a:p>
            <a:pPr lvl="0">
              <a:lnSpc>
                <a:spcPct val="100000"/>
              </a:lnSpc>
            </a:pPr>
            <a:r>
              <a:rPr lang="en-US" sz="6500"/>
              <a:t>Family Report Print Options</a:t>
            </a:r>
            <a:endParaRPr lang="en-US" sz="6500">
              <a:cs typeface="Segoe UI"/>
            </a:endParaRP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lvl="0">
              <a:lnSpc>
                <a:spcPct val="100000"/>
              </a:lnSpc>
            </a:pPr>
            <a:r>
              <a:rPr lang="en-US" sz="6500"/>
              <a:t>Recently Posted Materials</a:t>
            </a:r>
            <a:endParaRPr lang="en-US" sz="6500">
              <a:cs typeface="Segoe UI"/>
            </a:endParaRPr>
          </a:p>
          <a:p>
            <a:pPr lvl="0">
              <a:lnSpc>
                <a:spcPct val="100000"/>
              </a:lnSpc>
            </a:pPr>
            <a:r>
              <a:rPr lang="en-US" sz="6500"/>
              <a:t>Important Dates for December and January</a:t>
            </a:r>
            <a:endParaRPr lang="en-US" sz="6500">
              <a:cs typeface="Segoe UI"/>
            </a:endParaRPr>
          </a:p>
          <a:p>
            <a:pPr marL="0" indent="0">
              <a:lnSpc>
                <a:spcPct val="100000"/>
              </a:lnSpc>
              <a:buNone/>
            </a:pPr>
            <a:endParaRPr lang="en-US" sz="240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5" name="Footer Placeholder 4">
            <a:extLst>
              <a:ext uri="{FF2B5EF4-FFF2-40B4-BE49-F238E27FC236}">
                <a16:creationId xmlns:a16="http://schemas.microsoft.com/office/drawing/2014/main" id="{DA3EABEC-447B-4FEC-A452-2B90894A72D6}"/>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12/15/2023</a:t>
            </a:r>
          </a:p>
        </p:txBody>
      </p:sp>
      <p:sp>
        <p:nvSpPr>
          <p:cNvPr id="3" name="Slide Number Placeholder 2">
            <a:extLst>
              <a:ext uri="{FF2B5EF4-FFF2-40B4-BE49-F238E27FC236}">
                <a16:creationId xmlns:a16="http://schemas.microsoft.com/office/drawing/2014/main" id="{01781F34-5F48-4263-A8B0-76BDD78F87AB}"/>
              </a:ext>
            </a:extLst>
          </p:cNvPr>
          <p:cNvSpPr>
            <a:spLocks noGrp="1"/>
          </p:cNvSpPr>
          <p:nvPr>
            <p:ph type="sldNum" sz="quarter" idx="4"/>
          </p:nvPr>
        </p:nvSpPr>
        <p:spPr/>
        <p:txBody>
          <a:bodyPr/>
          <a:lstStyle/>
          <a:p>
            <a:fld id="{65248FEF-978F-4B24-93F3-B987601DAD06}" type="slidenum">
              <a:rPr lang="en-US" smtClean="0"/>
              <a:pPr/>
              <a:t>41</a:t>
            </a:fld>
            <a:endParaRPr lang="en-US"/>
          </a:p>
        </p:txBody>
      </p:sp>
    </p:spTree>
    <p:extLst>
      <p:ext uri="{BB962C8B-B14F-4D97-AF65-F5344CB8AC3E}">
        <p14:creationId xmlns:p14="http://schemas.microsoft.com/office/powerpoint/2010/main" val="1180544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Assessment and Student Information</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12/15/2023</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42</a:t>
            </a:fld>
            <a:endParaRPr lang="en-US"/>
          </a:p>
        </p:txBody>
      </p:sp>
    </p:spTree>
    <p:extLst>
      <p:ext uri="{BB962C8B-B14F-4D97-AF65-F5344CB8AC3E}">
        <p14:creationId xmlns:p14="http://schemas.microsoft.com/office/powerpoint/2010/main" val="36703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dirty="0" err="1"/>
              <a:t>WaKIDS</a:t>
            </a:r>
            <a:endParaRPr lang="en-US" dirty="0"/>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12/15/2023</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D71-E27A-BEAA-5584-A156CF8A8CC0}"/>
              </a:ext>
            </a:extLst>
          </p:cNvPr>
          <p:cNvSpPr>
            <a:spLocks noGrp="1"/>
          </p:cNvSpPr>
          <p:nvPr>
            <p:ph type="title"/>
          </p:nvPr>
        </p:nvSpPr>
        <p:spPr/>
        <p:txBody>
          <a:bodyPr/>
          <a:lstStyle/>
          <a:p>
            <a:r>
              <a:rPr lang="en-US" dirty="0">
                <a:latin typeface="Segoe UI"/>
                <a:cs typeface="Segoe UI"/>
              </a:rPr>
              <a:t>TK Color band</a:t>
            </a:r>
            <a:endParaRPr lang="en-US" dirty="0"/>
          </a:p>
        </p:txBody>
      </p:sp>
      <p:sp>
        <p:nvSpPr>
          <p:cNvPr id="3" name="Content Placeholder 2">
            <a:extLst>
              <a:ext uri="{FF2B5EF4-FFF2-40B4-BE49-F238E27FC236}">
                <a16:creationId xmlns:a16="http://schemas.microsoft.com/office/drawing/2014/main" id="{D643A597-F709-14E0-B94B-374ED7747996}"/>
              </a:ext>
            </a:extLst>
          </p:cNvPr>
          <p:cNvSpPr>
            <a:spLocks noGrp="1"/>
          </p:cNvSpPr>
          <p:nvPr>
            <p:ph idx="1"/>
          </p:nvPr>
        </p:nvSpPr>
        <p:spPr/>
        <p:txBody>
          <a:bodyPr vert="horz" lIns="91440" tIns="45720" rIns="91440" bIns="45720" rtlCol="0" anchor="t">
            <a:normAutofit/>
          </a:bodyPr>
          <a:lstStyle/>
          <a:p>
            <a:pPr marL="0" indent="0">
              <a:buNone/>
            </a:pPr>
            <a:r>
              <a:rPr lang="en-US">
                <a:latin typeface="Segoe UI"/>
                <a:cs typeface="Segoe UI"/>
              </a:rPr>
              <a:t>Easily editing the color band for TK using the import template:</a:t>
            </a:r>
            <a:endParaRPr lang="en-US"/>
          </a:p>
          <a:p>
            <a:pPr marL="742950" indent="-514350">
              <a:buAutoNum type="arabicPeriod"/>
            </a:pPr>
            <a:r>
              <a:rPr lang="en-US" sz="2400">
                <a:latin typeface="Segoe UI"/>
                <a:cs typeface="Segoe UI"/>
              </a:rPr>
              <a:t>Populate the import template just for TK students</a:t>
            </a:r>
            <a:endParaRPr lang="en-US" sz="3200"/>
          </a:p>
          <a:p>
            <a:pPr marL="742950" indent="-514350">
              <a:buAutoNum type="arabicPeriod"/>
            </a:pPr>
            <a:r>
              <a:rPr lang="en-US" sz="2400">
                <a:latin typeface="Segoe UI"/>
                <a:cs typeface="Segoe UI"/>
              </a:rPr>
              <a:t>Add one column header called “COLORID” to the import template</a:t>
            </a:r>
            <a:endParaRPr lang="en-US" sz="3200"/>
          </a:p>
          <a:p>
            <a:pPr marL="742950" indent="-514350">
              <a:buAutoNum type="arabicPeriod"/>
            </a:pPr>
            <a:r>
              <a:rPr lang="en-US" sz="2400">
                <a:latin typeface="Segoe UI"/>
                <a:cs typeface="Segoe UI"/>
              </a:rPr>
              <a:t>Insert the numeric value “5” for one TK child record in the “COLORID” column (the numeric value of “5” indicates Pre-K Blue)</a:t>
            </a:r>
          </a:p>
          <a:p>
            <a:pPr marL="742950" indent="-514350">
              <a:buAutoNum type="arabicPeriod"/>
            </a:pPr>
            <a:r>
              <a:rPr lang="en-US" sz="2400">
                <a:latin typeface="Segoe UI"/>
                <a:cs typeface="Segoe UI"/>
              </a:rPr>
              <a:t>Import the file as usual and if it processes without an error code, spot check a few child records to validate whether or not the color band was updated at the child profile level.</a:t>
            </a:r>
          </a:p>
          <a:p>
            <a:pPr marL="742950" indent="-514350">
              <a:buAutoNum type="arabicPeriod"/>
            </a:pPr>
            <a:endParaRPr lang="en-US" sz="2000">
              <a:latin typeface="Segoe UI"/>
              <a:cs typeface="Segoe UI"/>
            </a:endParaRPr>
          </a:p>
          <a:p>
            <a:pPr marL="0" indent="0">
              <a:buNone/>
            </a:pPr>
            <a:endParaRPr lang="en-US"/>
          </a:p>
        </p:txBody>
      </p:sp>
      <p:sp>
        <p:nvSpPr>
          <p:cNvPr id="6" name="Footer Placeholder 5">
            <a:extLst>
              <a:ext uri="{FF2B5EF4-FFF2-40B4-BE49-F238E27FC236}">
                <a16:creationId xmlns:a16="http://schemas.microsoft.com/office/drawing/2014/main" id="{20279F31-9762-BD73-11EA-AACCC012B62B}"/>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0CB2F847-FE91-BC5F-9C20-DBDD84D7D067}"/>
              </a:ext>
            </a:extLst>
          </p:cNvPr>
          <p:cNvSpPr>
            <a:spLocks noGrp="1"/>
          </p:cNvSpPr>
          <p:nvPr>
            <p:ph type="dt" sz="half" idx="11"/>
          </p:nvPr>
        </p:nvSpPr>
        <p:spPr/>
        <p:txBody>
          <a:bodyPr/>
          <a:lstStyle/>
          <a:p>
            <a:pPr algn="ctr"/>
            <a:r>
              <a:rPr lang="en-US"/>
              <a:t>12/15/2023</a:t>
            </a:r>
          </a:p>
        </p:txBody>
      </p:sp>
      <p:sp>
        <p:nvSpPr>
          <p:cNvPr id="5" name="Slide Number Placeholder 4">
            <a:extLst>
              <a:ext uri="{FF2B5EF4-FFF2-40B4-BE49-F238E27FC236}">
                <a16:creationId xmlns:a16="http://schemas.microsoft.com/office/drawing/2014/main" id="{D65C1250-05D1-CD99-0DFF-4DD102B74B2A}"/>
              </a:ext>
            </a:extLst>
          </p:cNvPr>
          <p:cNvSpPr>
            <a:spLocks noGrp="1"/>
          </p:cNvSpPr>
          <p:nvPr>
            <p:ph type="sldNum" sz="quarter" idx="4"/>
          </p:nvPr>
        </p:nvSpPr>
        <p:spPr/>
        <p:txBody>
          <a:bodyPr/>
          <a:lstStyle/>
          <a:p>
            <a:fld id="{65248FEF-978F-4B24-93F3-B987601DAD06}" type="slidenum">
              <a:rPr lang="en-US" smtClean="0"/>
              <a:pPr/>
              <a:t>6</a:t>
            </a:fld>
            <a:endParaRPr lang="en-US"/>
          </a:p>
        </p:txBody>
      </p:sp>
    </p:spTree>
    <p:extLst>
      <p:ext uri="{BB962C8B-B14F-4D97-AF65-F5344CB8AC3E}">
        <p14:creationId xmlns:p14="http://schemas.microsoft.com/office/powerpoint/2010/main" val="223560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83EE-11D8-FD52-D47F-7747C27A6E04}"/>
              </a:ext>
            </a:extLst>
          </p:cNvPr>
          <p:cNvSpPr>
            <a:spLocks noGrp="1"/>
          </p:cNvSpPr>
          <p:nvPr>
            <p:ph type="title"/>
          </p:nvPr>
        </p:nvSpPr>
        <p:spPr>
          <a:xfrm>
            <a:off x="929453" y="-280333"/>
            <a:ext cx="10515600" cy="1325563"/>
          </a:xfrm>
        </p:spPr>
        <p:txBody>
          <a:bodyPr>
            <a:normAutofit/>
          </a:bodyPr>
          <a:lstStyle/>
          <a:p>
            <a:r>
              <a:rPr lang="en-US" sz="1000" dirty="0">
                <a:solidFill>
                  <a:schemeClr val="bg2"/>
                </a:solidFill>
              </a:rPr>
              <a:t>TK Color Band 2</a:t>
            </a:r>
          </a:p>
        </p:txBody>
      </p:sp>
      <p:pic>
        <p:nvPicPr>
          <p:cNvPr id="7" name="Content Placeholder 6" descr="TK Color Band">
            <a:extLst>
              <a:ext uri="{FF2B5EF4-FFF2-40B4-BE49-F238E27FC236}">
                <a16:creationId xmlns:a16="http://schemas.microsoft.com/office/drawing/2014/main" id="{ABD6AC77-5797-4FBB-D061-C2B589AD6955}"/>
              </a:ext>
            </a:extLst>
          </p:cNvPr>
          <p:cNvPicPr>
            <a:picLocks noGrp="1" noChangeAspect="1"/>
          </p:cNvPicPr>
          <p:nvPr>
            <p:ph idx="1"/>
          </p:nvPr>
        </p:nvPicPr>
        <p:blipFill>
          <a:blip r:embed="rId3"/>
          <a:stretch>
            <a:fillRect/>
          </a:stretch>
        </p:blipFill>
        <p:spPr>
          <a:xfrm>
            <a:off x="929453" y="911159"/>
            <a:ext cx="10046052" cy="3999559"/>
          </a:xfrm>
        </p:spPr>
      </p:pic>
      <p:sp>
        <p:nvSpPr>
          <p:cNvPr id="6" name="Footer Placeholder 5">
            <a:extLst>
              <a:ext uri="{FF2B5EF4-FFF2-40B4-BE49-F238E27FC236}">
                <a16:creationId xmlns:a16="http://schemas.microsoft.com/office/drawing/2014/main" id="{5194F68D-3582-3F16-8110-0FA8C41F9197}"/>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53A4A6E5-E348-55FB-7F68-0C03187634F3}"/>
              </a:ext>
            </a:extLst>
          </p:cNvPr>
          <p:cNvSpPr>
            <a:spLocks noGrp="1"/>
          </p:cNvSpPr>
          <p:nvPr>
            <p:ph type="dt" sz="half" idx="11"/>
          </p:nvPr>
        </p:nvSpPr>
        <p:spPr/>
        <p:txBody>
          <a:bodyPr/>
          <a:lstStyle/>
          <a:p>
            <a:pPr algn="ctr"/>
            <a:r>
              <a:rPr lang="en-US"/>
              <a:t>12/15/2023</a:t>
            </a:r>
          </a:p>
        </p:txBody>
      </p:sp>
      <p:sp>
        <p:nvSpPr>
          <p:cNvPr id="5" name="Slide Number Placeholder 4">
            <a:extLst>
              <a:ext uri="{FF2B5EF4-FFF2-40B4-BE49-F238E27FC236}">
                <a16:creationId xmlns:a16="http://schemas.microsoft.com/office/drawing/2014/main" id="{9B6B4167-1B1F-86C6-E8F4-7710C725521F}"/>
              </a:ext>
            </a:extLst>
          </p:cNvPr>
          <p:cNvSpPr>
            <a:spLocks noGrp="1"/>
          </p:cNvSpPr>
          <p:nvPr>
            <p:ph type="sldNum" sz="quarter" idx="4"/>
          </p:nvPr>
        </p:nvSpPr>
        <p:spPr/>
        <p:txBody>
          <a:bodyPr/>
          <a:lstStyle/>
          <a:p>
            <a:fld id="{65248FEF-978F-4B24-93F3-B987601DAD06}" type="slidenum">
              <a:rPr lang="en-US" smtClean="0"/>
              <a:pPr/>
              <a:t>7</a:t>
            </a:fld>
            <a:endParaRPr lang="en-US"/>
          </a:p>
        </p:txBody>
      </p:sp>
    </p:spTree>
    <p:extLst>
      <p:ext uri="{BB962C8B-B14F-4D97-AF65-F5344CB8AC3E}">
        <p14:creationId xmlns:p14="http://schemas.microsoft.com/office/powerpoint/2010/main" val="85740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D61485-FBAD-4F4E-5142-F74091B99710}"/>
              </a:ext>
            </a:extLst>
          </p:cNvPr>
          <p:cNvSpPr>
            <a:spLocks noGrp="1"/>
          </p:cNvSpPr>
          <p:nvPr>
            <p:ph type="title"/>
          </p:nvPr>
        </p:nvSpPr>
        <p:spPr/>
        <p:txBody>
          <a:bodyPr/>
          <a:lstStyle/>
          <a:p>
            <a:r>
              <a:rPr lang="en-US" dirty="0">
                <a:latin typeface="Segoe UI"/>
                <a:cs typeface="Segoe UI"/>
              </a:rPr>
              <a:t>TK and </a:t>
            </a:r>
            <a:r>
              <a:rPr lang="en-US" dirty="0" err="1">
                <a:latin typeface="Segoe UI"/>
                <a:cs typeface="Segoe UI"/>
              </a:rPr>
              <a:t>WaKIDS</a:t>
            </a:r>
            <a:r>
              <a:rPr lang="en-US" dirty="0">
                <a:latin typeface="Segoe UI"/>
                <a:cs typeface="Segoe UI"/>
              </a:rPr>
              <a:t> Assessment</a:t>
            </a:r>
            <a:endParaRPr lang="en-US" dirty="0"/>
          </a:p>
        </p:txBody>
      </p:sp>
      <p:sp>
        <p:nvSpPr>
          <p:cNvPr id="6" name="Content Placeholder 5">
            <a:extLst>
              <a:ext uri="{FF2B5EF4-FFF2-40B4-BE49-F238E27FC236}">
                <a16:creationId xmlns:a16="http://schemas.microsoft.com/office/drawing/2014/main" id="{8D872E4C-7BE0-7232-F13C-B2D822FF1754}"/>
              </a:ext>
            </a:extLst>
          </p:cNvPr>
          <p:cNvSpPr>
            <a:spLocks noGrp="1"/>
          </p:cNvSpPr>
          <p:nvPr>
            <p:ph idx="1"/>
          </p:nvPr>
        </p:nvSpPr>
        <p:spPr/>
        <p:txBody>
          <a:bodyPr vert="horz" lIns="91440" tIns="45720" rIns="91440" bIns="45720" rtlCol="0" anchor="t">
            <a:normAutofit/>
          </a:bodyPr>
          <a:lstStyle/>
          <a:p>
            <a:r>
              <a:rPr lang="en-US">
                <a:latin typeface="Segoe UI"/>
                <a:cs typeface="Segoe UI"/>
              </a:rPr>
              <a:t>The last day to begin TK program is January 31</a:t>
            </a:r>
            <a:r>
              <a:rPr lang="en-US" baseline="30000">
                <a:latin typeface="Segoe UI"/>
                <a:cs typeface="Segoe UI"/>
              </a:rPr>
              <a:t>st</a:t>
            </a:r>
            <a:r>
              <a:rPr lang="en-US">
                <a:latin typeface="Segoe UI"/>
                <a:cs typeface="Segoe UI"/>
              </a:rPr>
              <a:t>. </a:t>
            </a:r>
            <a:endParaRPr lang="en-US"/>
          </a:p>
          <a:p>
            <a:r>
              <a:rPr lang="en-US">
                <a:latin typeface="Segoe UI"/>
                <a:cs typeface="Segoe UI"/>
              </a:rPr>
              <a:t>Please fill out the </a:t>
            </a:r>
            <a:r>
              <a:rPr lang="en-US">
                <a:latin typeface="Segoe UI"/>
                <a:cs typeface="Segoe UI"/>
                <a:hlinkClick r:id="rId3"/>
              </a:rPr>
              <a:t>survey</a:t>
            </a:r>
            <a:r>
              <a:rPr lang="en-US">
                <a:latin typeface="Segoe UI"/>
                <a:cs typeface="Segoe UI"/>
              </a:rPr>
              <a:t> if your district:</a:t>
            </a:r>
          </a:p>
          <a:p>
            <a:pPr marL="914400" lvl="1" indent="-457200">
              <a:buFont typeface="+mj-lt"/>
              <a:buAutoNum type="arabicPeriod"/>
            </a:pPr>
            <a:r>
              <a:rPr lang="en-US">
                <a:latin typeface="Segoe UI"/>
                <a:cs typeface="Segoe UI"/>
              </a:rPr>
              <a:t>Plans to open TK classrooms before January 31, 2024, and you have not filled out the survey.</a:t>
            </a:r>
          </a:p>
          <a:p>
            <a:pPr marL="914400" lvl="1" indent="-457200">
              <a:buFont typeface="+mj-lt"/>
              <a:buAutoNum type="arabicPeriod"/>
            </a:pPr>
            <a:r>
              <a:rPr lang="en-US"/>
              <a:t>Has been offering TK this school year but you have not filled out the survey.</a:t>
            </a:r>
          </a:p>
          <a:p>
            <a:pPr marL="914400" lvl="1" indent="-457200">
              <a:buFont typeface="+mj-lt"/>
              <a:buAutoNum type="arabicPeriod"/>
            </a:pPr>
            <a:r>
              <a:rPr lang="en-US"/>
              <a:t>You have submitted a response to the survey but there are changes to the plan.</a:t>
            </a:r>
          </a:p>
          <a:p>
            <a:r>
              <a:rPr lang="en-US">
                <a:latin typeface="Segoe UI"/>
                <a:cs typeface="Segoe UI"/>
              </a:rPr>
              <a:t>Winter checkpoint date: April 10</a:t>
            </a:r>
            <a:endParaRPr lang="en-US"/>
          </a:p>
        </p:txBody>
      </p:sp>
      <p:sp>
        <p:nvSpPr>
          <p:cNvPr id="4" name="Footer Placeholder 3">
            <a:extLst>
              <a:ext uri="{FF2B5EF4-FFF2-40B4-BE49-F238E27FC236}">
                <a16:creationId xmlns:a16="http://schemas.microsoft.com/office/drawing/2014/main" id="{4E8D6B65-65EE-719A-B33C-D61391AC0EF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FF9A75BD-7813-6DE4-5774-5167F2D87DFE}"/>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12/15/2023</a:t>
            </a:r>
          </a:p>
        </p:txBody>
      </p:sp>
      <p:sp>
        <p:nvSpPr>
          <p:cNvPr id="3" name="Slide Number Placeholder 2">
            <a:extLst>
              <a:ext uri="{FF2B5EF4-FFF2-40B4-BE49-F238E27FC236}">
                <a16:creationId xmlns:a16="http://schemas.microsoft.com/office/drawing/2014/main" id="{5F9D8248-01F2-B307-2C54-E0BDADC7445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0411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F606-6412-FDF1-5AC6-A34155718C0F}"/>
              </a:ext>
            </a:extLst>
          </p:cNvPr>
          <p:cNvSpPr>
            <a:spLocks noGrp="1"/>
          </p:cNvSpPr>
          <p:nvPr>
            <p:ph type="title"/>
          </p:nvPr>
        </p:nvSpPr>
        <p:spPr/>
        <p:txBody>
          <a:bodyPr/>
          <a:lstStyle/>
          <a:p>
            <a:r>
              <a:rPr lang="en-US" dirty="0">
                <a:latin typeface="Segoe UI"/>
                <a:cs typeface="Segoe UI"/>
              </a:rPr>
              <a:t>Do you see your district?</a:t>
            </a:r>
            <a:endParaRPr lang="en-US" dirty="0"/>
          </a:p>
        </p:txBody>
      </p:sp>
      <p:graphicFrame>
        <p:nvGraphicFramePr>
          <p:cNvPr id="8" name="Content Placeholder 7">
            <a:extLst>
              <a:ext uri="{FF2B5EF4-FFF2-40B4-BE49-F238E27FC236}">
                <a16:creationId xmlns:a16="http://schemas.microsoft.com/office/drawing/2014/main" id="{998C83BE-BCC3-D2D3-C685-DD45D6EDC7A0}"/>
              </a:ext>
            </a:extLst>
          </p:cNvPr>
          <p:cNvGraphicFramePr>
            <a:graphicFrameLocks noGrp="1"/>
          </p:cNvGraphicFramePr>
          <p:nvPr>
            <p:ph idx="1"/>
            <p:extLst>
              <p:ext uri="{D42A27DB-BD31-4B8C-83A1-F6EECF244321}">
                <p14:modId xmlns:p14="http://schemas.microsoft.com/office/powerpoint/2010/main" val="1231171033"/>
              </p:ext>
            </p:extLst>
          </p:nvPr>
        </p:nvGraphicFramePr>
        <p:xfrm>
          <a:off x="838200" y="1498601"/>
          <a:ext cx="10515598" cy="4466473"/>
        </p:xfrm>
        <a:graphic>
          <a:graphicData uri="http://schemas.openxmlformats.org/drawingml/2006/table">
            <a:tbl>
              <a:tblPr firstRow="1" bandRow="1">
                <a:tableStyleId>{5C22544A-7EE6-4342-B048-85BDC9FD1C3A}</a:tableStyleId>
              </a:tblPr>
              <a:tblGrid>
                <a:gridCol w="1992109">
                  <a:extLst>
                    <a:ext uri="{9D8B030D-6E8A-4147-A177-3AD203B41FA5}">
                      <a16:colId xmlns:a16="http://schemas.microsoft.com/office/drawing/2014/main" val="144245499"/>
                    </a:ext>
                  </a:extLst>
                </a:gridCol>
                <a:gridCol w="2668323">
                  <a:extLst>
                    <a:ext uri="{9D8B030D-6E8A-4147-A177-3AD203B41FA5}">
                      <a16:colId xmlns:a16="http://schemas.microsoft.com/office/drawing/2014/main" val="3781473529"/>
                    </a:ext>
                  </a:extLst>
                </a:gridCol>
                <a:gridCol w="2214720">
                  <a:extLst>
                    <a:ext uri="{9D8B030D-6E8A-4147-A177-3AD203B41FA5}">
                      <a16:colId xmlns:a16="http://schemas.microsoft.com/office/drawing/2014/main" val="2351069376"/>
                    </a:ext>
                  </a:extLst>
                </a:gridCol>
                <a:gridCol w="3640446">
                  <a:extLst>
                    <a:ext uri="{9D8B030D-6E8A-4147-A177-3AD203B41FA5}">
                      <a16:colId xmlns:a16="http://schemas.microsoft.com/office/drawing/2014/main" val="1563495492"/>
                    </a:ext>
                  </a:extLst>
                </a:gridCol>
              </a:tblGrid>
              <a:tr h="406043">
                <a:tc>
                  <a:txBody>
                    <a:bodyPr/>
                    <a:lstStyle/>
                    <a:p>
                      <a:pPr lvl="0" algn="ctr">
                        <a:buNone/>
                      </a:pPr>
                      <a:r>
                        <a:rPr lang="en-US" sz="2400" b="0" i="0" u="none" strike="noStrike">
                          <a:solidFill>
                            <a:srgbClr val="000000"/>
                          </a:solidFill>
                          <a:effectLst/>
                          <a:latin typeface="Calibri"/>
                        </a:rPr>
                        <a:t>ESD</a:t>
                      </a:r>
                    </a:p>
                  </a:txBody>
                  <a:tcPr marL="9524" marR="9524" marT="9524" marB="0" anchor="b">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tc>
                  <a:txBody>
                    <a:bodyPr/>
                    <a:lstStyle/>
                    <a:p>
                      <a:pPr lvl="0" algn="l">
                        <a:buNone/>
                      </a:pPr>
                      <a:r>
                        <a:rPr lang="en-US" sz="2400" b="0" i="0" u="none" strike="noStrike">
                          <a:solidFill>
                            <a:srgbClr val="000000"/>
                          </a:solidFill>
                          <a:effectLst/>
                          <a:latin typeface="Calibri"/>
                        </a:rPr>
                        <a:t>District</a:t>
                      </a:r>
                    </a:p>
                  </a:txBody>
                  <a:tcPr marL="9524" marR="9524" marT="9524" marB="0" anchor="b">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tc>
                  <a:txBody>
                    <a:bodyPr/>
                    <a:lstStyle/>
                    <a:p>
                      <a:pPr lvl="0" algn="ctr">
                        <a:buNone/>
                      </a:pPr>
                      <a:r>
                        <a:rPr lang="en-US" sz="2400" b="0" i="0" u="none" strike="noStrike">
                          <a:solidFill>
                            <a:srgbClr val="000000"/>
                          </a:solidFill>
                          <a:effectLst/>
                          <a:latin typeface="Calibri"/>
                        </a:rPr>
                        <a:t>TK Start Date</a:t>
                      </a:r>
                    </a:p>
                  </a:txBody>
                  <a:tcPr marL="9524" marR="9524" marT="9524" marB="0" anchor="b">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tc>
                  <a:txBody>
                    <a:bodyPr/>
                    <a:lstStyle/>
                    <a:p>
                      <a:pPr lvl="0" algn="ctr">
                        <a:buNone/>
                      </a:pPr>
                      <a:r>
                        <a:rPr lang="en-US" sz="2400" b="0" i="0" u="none" strike="noStrike">
                          <a:solidFill>
                            <a:srgbClr val="000000"/>
                          </a:solidFill>
                          <a:effectLst/>
                          <a:latin typeface="Calibri"/>
                        </a:rPr>
                        <a:t>Assessment Due Date</a:t>
                      </a:r>
                    </a:p>
                  </a:txBody>
                  <a:tcPr marL="9524" marR="9524" marT="9524" marB="0" anchor="b">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extLst>
                  <a:ext uri="{0D108BD9-81ED-4DB2-BD59-A6C34878D82A}">
                    <a16:rowId xmlns:a16="http://schemas.microsoft.com/office/drawing/2014/main" val="1780908502"/>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Lopez</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1/1/2024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3/11/2024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87458210"/>
                  </a:ext>
                </a:extLst>
              </a:tr>
              <a:tr h="406043">
                <a:tc>
                  <a:txBody>
                    <a:bodyPr/>
                    <a:lstStyle/>
                    <a:p>
                      <a:pPr algn="ctr" fontAlgn="b"/>
                      <a:r>
                        <a:rPr lang="en-US" sz="2400" b="0" i="0" u="none" strike="noStrike">
                          <a:solidFill>
                            <a:srgbClr val="000000"/>
                          </a:solidFill>
                          <a:effectLst/>
                          <a:latin typeface="Calibri"/>
                        </a:rPr>
                        <a:t>123</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Kennewick</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1/3/2024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3/13/2024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18669150"/>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Lakewood</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1/22/2024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4/1/2024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172361010"/>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Everett</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1/26/2024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4/5/2024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10479431"/>
                  </a:ext>
                </a:extLst>
              </a:tr>
              <a:tr h="406043">
                <a:tc>
                  <a:txBody>
                    <a:bodyPr/>
                    <a:lstStyle/>
                    <a:p>
                      <a:pPr algn="ctr" fontAlgn="b"/>
                      <a:r>
                        <a:rPr lang="en-US" sz="2400" b="0" i="0" u="none" strike="noStrike">
                          <a:solidFill>
                            <a:srgbClr val="000000"/>
                          </a:solidFill>
                          <a:effectLst/>
                          <a:latin typeface="Calibri"/>
                        </a:rPr>
                        <a:t>114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Central Kitsap</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1/29/2024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4/8/2024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412351588"/>
                  </a:ext>
                </a:extLst>
              </a:tr>
              <a:tr h="406043">
                <a:tc>
                  <a:txBody>
                    <a:bodyPr/>
                    <a:lstStyle/>
                    <a:p>
                      <a:pPr algn="ctr" fontAlgn="b"/>
                      <a:r>
                        <a:rPr lang="en-US" sz="2400" b="0" i="0" u="none" strike="noStrike">
                          <a:solidFill>
                            <a:srgbClr val="000000"/>
                          </a:solidFill>
                          <a:effectLst/>
                          <a:latin typeface="Calibri"/>
                        </a:rPr>
                        <a:t>101</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Cusick</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1/29/2024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4/8/2024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14934572"/>
                  </a:ext>
                </a:extLst>
              </a:tr>
              <a:tr h="406043">
                <a:tc>
                  <a:txBody>
                    <a:bodyPr/>
                    <a:lstStyle/>
                    <a:p>
                      <a:pPr algn="ctr" fontAlgn="b"/>
                      <a:r>
                        <a:rPr lang="en-US" sz="2400" b="0" i="0" u="none" strike="noStrike">
                          <a:solidFill>
                            <a:srgbClr val="000000"/>
                          </a:solidFill>
                          <a:effectLst/>
                          <a:latin typeface="Calibri"/>
                        </a:rPr>
                        <a:t>121</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Tahoma</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1/29/2024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4/8/2024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462203030"/>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Burlington-Edison</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1/30/2024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4/16/2024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311659707"/>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San Juan Island</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1/30/2024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4/9/2024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078147156"/>
                  </a:ext>
                </a:extLst>
              </a:tr>
              <a:tr h="406043">
                <a:tc>
                  <a:txBody>
                    <a:bodyPr/>
                    <a:lstStyle/>
                    <a:p>
                      <a:pPr algn="ctr" fontAlgn="b"/>
                      <a:r>
                        <a:rPr lang="en-US" sz="2400" b="0" i="0" u="none" strike="noStrike">
                          <a:solidFill>
                            <a:srgbClr val="000000"/>
                          </a:solidFill>
                          <a:effectLst/>
                          <a:latin typeface="Calibri"/>
                        </a:rPr>
                        <a:t>189</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
                      <a:r>
                        <a:rPr lang="en-US" sz="2400" b="0" i="0" u="none" strike="noStrike">
                          <a:solidFill>
                            <a:srgbClr val="000000"/>
                          </a:solidFill>
                          <a:effectLst/>
                          <a:latin typeface="Calibri"/>
                        </a:rPr>
                        <a:t>Sedro-Woolley #2</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a:solidFill>
                            <a:srgbClr val="000000"/>
                          </a:solidFill>
                          <a:effectLst/>
                          <a:latin typeface="Calibri"/>
                        </a:rPr>
                        <a:t>1/30/2024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
                      <a:r>
                        <a:rPr lang="en-US" sz="2400" b="0" i="0" u="none" strike="noStrike" dirty="0">
                          <a:solidFill>
                            <a:srgbClr val="000000"/>
                          </a:solidFill>
                          <a:effectLst/>
                          <a:latin typeface="Calibri"/>
                        </a:rPr>
                        <a:t>4/9/2024</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27407287"/>
                  </a:ext>
                </a:extLst>
              </a:tr>
            </a:tbl>
          </a:graphicData>
        </a:graphic>
      </p:graphicFrame>
      <p:sp>
        <p:nvSpPr>
          <p:cNvPr id="6" name="Footer Placeholder 5">
            <a:extLst>
              <a:ext uri="{FF2B5EF4-FFF2-40B4-BE49-F238E27FC236}">
                <a16:creationId xmlns:a16="http://schemas.microsoft.com/office/drawing/2014/main" id="{89B01BE9-4757-8F45-5821-A7AA0552B5A9}"/>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6E90C9D2-BA75-0578-5580-3473BB9F1654}"/>
              </a:ext>
            </a:extLst>
          </p:cNvPr>
          <p:cNvSpPr>
            <a:spLocks noGrp="1"/>
          </p:cNvSpPr>
          <p:nvPr>
            <p:ph type="dt" sz="half" idx="11"/>
          </p:nvPr>
        </p:nvSpPr>
        <p:spPr/>
        <p:txBody>
          <a:bodyPr/>
          <a:lstStyle/>
          <a:p>
            <a:pPr algn="ctr"/>
            <a:r>
              <a:rPr lang="en-US"/>
              <a:t>12/15/2023</a:t>
            </a:r>
          </a:p>
        </p:txBody>
      </p:sp>
      <p:sp>
        <p:nvSpPr>
          <p:cNvPr id="5" name="Slide Number Placeholder 4">
            <a:extLst>
              <a:ext uri="{FF2B5EF4-FFF2-40B4-BE49-F238E27FC236}">
                <a16:creationId xmlns:a16="http://schemas.microsoft.com/office/drawing/2014/main" id="{5035762D-D6A7-AA17-D320-BBD79014CB04}"/>
              </a:ext>
            </a:extLst>
          </p:cNvPr>
          <p:cNvSpPr>
            <a:spLocks noGrp="1"/>
          </p:cNvSpPr>
          <p:nvPr>
            <p:ph type="sldNum" sz="quarter" idx="4"/>
          </p:nvPr>
        </p:nvSpPr>
        <p:spPr/>
        <p:txBody>
          <a:bodyPr/>
          <a:lstStyle/>
          <a:p>
            <a:fld id="{65248FEF-978F-4B24-93F3-B987601DAD06}" type="slidenum">
              <a:rPr lang="en-US" smtClean="0"/>
              <a:pPr/>
              <a:t>9</a:t>
            </a:fld>
            <a:endParaRPr lang="en-US"/>
          </a:p>
        </p:txBody>
      </p:sp>
    </p:spTree>
    <p:extLst>
      <p:ext uri="{BB962C8B-B14F-4D97-AF65-F5344CB8AC3E}">
        <p14:creationId xmlns:p14="http://schemas.microsoft.com/office/powerpoint/2010/main" val="87050661"/>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77539A8E9F04FBF3A5F1B325DF2B7" ma:contentTypeVersion="13" ma:contentTypeDescription="Create a new document." ma:contentTypeScope="" ma:versionID="76788c765305fd14ff575b9f9922adc6">
  <xsd:schema xmlns:xsd="http://www.w3.org/2001/XMLSchema" xmlns:xs="http://www.w3.org/2001/XMLSchema" xmlns:p="http://schemas.microsoft.com/office/2006/metadata/properties" xmlns:ns2="ce94dd86-0d43-46fa-877f-1e1da8534c80" xmlns:ns3="45376303-7f2e-4913-afd9-c8144527d5df" targetNamespace="http://schemas.microsoft.com/office/2006/metadata/properties" ma:root="true" ma:fieldsID="6f21d3f4a7ea95b567f83ec9e26cadb2" ns2:_="" ns3:_="">
    <xsd:import namespace="ce94dd86-0d43-46fa-877f-1e1da8534c80"/>
    <xsd:import namespace="45376303-7f2e-4913-afd9-c8144527d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dd86-0d43-46fa-877f-1e1da8534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76303-7f2e-4913-afd9-c8144527d5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780f48a-566e-4c0d-81c4-4b51e4579ec3}" ma:internalName="TaxCatchAll" ma:showField="CatchAllData" ma:web="45376303-7f2e-4913-afd9-c8144527d5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94dd86-0d43-46fa-877f-1e1da8534c80">
      <Terms xmlns="http://schemas.microsoft.com/office/infopath/2007/PartnerControls"/>
    </lcf76f155ced4ddcb4097134ff3c332f>
    <TaxCatchAll xmlns="45376303-7f2e-4913-afd9-c8144527d5df" xsi:nil="true"/>
    <SharedWithUsers xmlns="45376303-7f2e-4913-afd9-c8144527d5df">
      <UserInfo>
        <DisplayName>Bre Urness-Straight</DisplayName>
        <AccountId>82</AccountId>
        <AccountType/>
      </UserInfo>
      <UserInfo>
        <DisplayName>Carolyn Scott</DisplayName>
        <AccountId>75</AccountId>
        <AccountType/>
      </UserInfo>
    </SharedWithUsers>
  </documentManagement>
</p:properties>
</file>

<file path=customXml/itemProps1.xml><?xml version="1.0" encoding="utf-8"?>
<ds:datastoreItem xmlns:ds="http://schemas.openxmlformats.org/officeDocument/2006/customXml" ds:itemID="{D4873D0F-D994-41BC-ACA9-E5C125361231}">
  <ds:schemaRefs>
    <ds:schemaRef ds:uri="http://schemas.microsoft.com/sharepoint/v3/contenttype/forms"/>
  </ds:schemaRefs>
</ds:datastoreItem>
</file>

<file path=customXml/itemProps2.xml><?xml version="1.0" encoding="utf-8"?>
<ds:datastoreItem xmlns:ds="http://schemas.openxmlformats.org/officeDocument/2006/customXml" ds:itemID="{CFA23B36-6264-412D-A327-3D445995A293}">
  <ds:schemaRefs>
    <ds:schemaRef ds:uri="45376303-7f2e-4913-afd9-c8144527d5df"/>
    <ds:schemaRef ds:uri="ce94dd86-0d43-46fa-877f-1e1da8534c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B56168-B928-44E8-851B-21EEF54135B0}">
  <ds:schemaRefs>
    <ds:schemaRef ds:uri="http://schemas.microsoft.com/office/2006/documentManagement/types"/>
    <ds:schemaRef ds:uri="http://www.w3.org/XML/1998/namespace"/>
    <ds:schemaRef ds:uri="http://schemas.openxmlformats.org/package/2006/metadata/core-properties"/>
    <ds:schemaRef ds:uri="45376303-7f2e-4913-afd9-c8144527d5df"/>
    <ds:schemaRef ds:uri="http://schemas.microsoft.com/office/2006/metadata/properties"/>
    <ds:schemaRef ds:uri="http://purl.org/dc/dcmitype/"/>
    <ds:schemaRef ds:uri="ce94dd86-0d43-46fa-877f-1e1da8534c80"/>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3765</Words>
  <Application>Microsoft Office PowerPoint</Application>
  <PresentationFormat>Widescreen</PresentationFormat>
  <Paragraphs>452</Paragraphs>
  <Slides>42</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Calibri</vt:lpstr>
      <vt:lpstr>Courier New</vt:lpstr>
      <vt:lpstr>helvetica</vt:lpstr>
      <vt:lpstr>Open Sans</vt:lpstr>
      <vt:lpstr>Quattrocento Sans</vt:lpstr>
      <vt:lpstr>Segoe UI</vt:lpstr>
      <vt:lpstr>Segoe UI Black</vt:lpstr>
      <vt:lpstr>Segoe UI Semibold</vt:lpstr>
      <vt:lpstr>Title Slides</vt:lpstr>
      <vt:lpstr>Content Slides</vt:lpstr>
      <vt:lpstr>1_Title Slides</vt:lpstr>
      <vt:lpstr>Assessment Update Webcast</vt:lpstr>
      <vt:lpstr>Land Acknowledgment</vt:lpstr>
      <vt:lpstr>Let us recognize historical and ongoing injustice and hate targeted toward race, culture, religion, gender and gender identity, sexual orientation, disability, and nationality. </vt:lpstr>
      <vt:lpstr>Today’s Topics</vt:lpstr>
      <vt:lpstr>WaKIDS</vt:lpstr>
      <vt:lpstr>TK Color band</vt:lpstr>
      <vt:lpstr>TK Color Band 2</vt:lpstr>
      <vt:lpstr>TK and WaKIDS Assessment</vt:lpstr>
      <vt:lpstr>Do you see your district?</vt:lpstr>
      <vt:lpstr>WaKIDS 101 trainings</vt:lpstr>
      <vt:lpstr>Select Assessments</vt:lpstr>
      <vt:lpstr>ELP Assessment Update</vt:lpstr>
      <vt:lpstr>Important Dates for WIDA</vt:lpstr>
      <vt:lpstr>Training</vt:lpstr>
      <vt:lpstr>Students Who Sign</vt:lpstr>
      <vt:lpstr>WA-AIM</vt:lpstr>
      <vt:lpstr>WA-AIM Spring (January 29-May 3, 2024)</vt:lpstr>
      <vt:lpstr>WA-AIM Spring Administration Training</vt:lpstr>
      <vt:lpstr>Technology</vt:lpstr>
      <vt:lpstr>Reminder: Known Issues Page</vt:lpstr>
      <vt:lpstr>Known Issue - Printing Test Settings and Tools from Roster List in Safari</vt:lpstr>
      <vt:lpstr>Word Prediction and Operating Systems</vt:lpstr>
      <vt:lpstr>Spanish Voices and Operating Systems</vt:lpstr>
      <vt:lpstr>Assessment Development</vt:lpstr>
      <vt:lpstr>Smarter Reporting System (SRS)</vt:lpstr>
      <vt:lpstr>Smarter Reporting System (SRS) cont.</vt:lpstr>
      <vt:lpstr>TIDE &amp; Tools for Teachers</vt:lpstr>
      <vt:lpstr>TIDE: SC User Uploads</vt:lpstr>
      <vt:lpstr>Data</vt:lpstr>
      <vt:lpstr>Upcoming Pre-ID Dates</vt:lpstr>
      <vt:lpstr>Upcoming Reporting Dates</vt:lpstr>
      <vt:lpstr>Family Reports (ISRs) Spring 2024</vt:lpstr>
      <vt:lpstr>Assessment Operations</vt:lpstr>
      <vt:lpstr>Trainings and Requirements</vt:lpstr>
      <vt:lpstr>New Test Security Staff Assurance Reports</vt:lpstr>
      <vt:lpstr>12th Graders and WCAS</vt:lpstr>
      <vt:lpstr>New Resource</vt:lpstr>
      <vt:lpstr>December Important Dates</vt:lpstr>
      <vt:lpstr>January Important Dates</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1</cp:revision>
  <dcterms:created xsi:type="dcterms:W3CDTF">2021-06-08T16:54:25Z</dcterms:created>
  <dcterms:modified xsi:type="dcterms:W3CDTF">2023-12-18T19:43:14Z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0x010100DFB77539A8E9F04FBF3A5F1B325DF2B7</vt:lpwstr>
  </property>
  <property fmtid="{D5CDD505-2E9C-101B-9397-08002B2CF9AE}" pid="3" name="MediaServiceImageTags">
    <vt:lpwstr/>
  </property>
</Properties>
</file>