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3" r:id="rId2"/>
    <p:sldMasterId id="2147483725" r:id="rId3"/>
    <p:sldMasterId id="2147483744" r:id="rId4"/>
  </p:sldMasterIdLst>
  <p:notesMasterIdLst>
    <p:notesMasterId r:id="rId60"/>
  </p:notesMasterIdLst>
  <p:sldIdLst>
    <p:sldId id="257" r:id="rId5"/>
    <p:sldId id="258" r:id="rId6"/>
    <p:sldId id="281" r:id="rId7"/>
    <p:sldId id="1462" r:id="rId8"/>
    <p:sldId id="310" r:id="rId9"/>
    <p:sldId id="1559" r:id="rId10"/>
    <p:sldId id="1563" r:id="rId11"/>
    <p:sldId id="1564" r:id="rId12"/>
    <p:sldId id="1560" r:id="rId13"/>
    <p:sldId id="1565" r:id="rId14"/>
    <p:sldId id="1561" r:id="rId15"/>
    <p:sldId id="1386" r:id="rId16"/>
    <p:sldId id="256" r:id="rId17"/>
    <p:sldId id="1552" r:id="rId18"/>
    <p:sldId id="1553" r:id="rId19"/>
    <p:sldId id="259" r:id="rId20"/>
    <p:sldId id="260" r:id="rId21"/>
    <p:sldId id="261" r:id="rId22"/>
    <p:sldId id="1531" r:id="rId23"/>
    <p:sldId id="1455" r:id="rId24"/>
    <p:sldId id="1457" r:id="rId25"/>
    <p:sldId id="1456" r:id="rId26"/>
    <p:sldId id="1544" r:id="rId27"/>
    <p:sldId id="1545" r:id="rId28"/>
    <p:sldId id="1546" r:id="rId29"/>
    <p:sldId id="1463" r:id="rId30"/>
    <p:sldId id="1538" r:id="rId31"/>
    <p:sldId id="1539" r:id="rId32"/>
    <p:sldId id="1464" r:id="rId33"/>
    <p:sldId id="1532" r:id="rId34"/>
    <p:sldId id="1533" r:id="rId35"/>
    <p:sldId id="1555" r:id="rId36"/>
    <p:sldId id="1536" r:id="rId37"/>
    <p:sldId id="1475" r:id="rId38"/>
    <p:sldId id="1472" r:id="rId39"/>
    <p:sldId id="1474" r:id="rId40"/>
    <p:sldId id="1534" r:id="rId41"/>
    <p:sldId id="1535" r:id="rId42"/>
    <p:sldId id="1537" r:id="rId43"/>
    <p:sldId id="1540" r:id="rId44"/>
    <p:sldId id="1541" r:id="rId45"/>
    <p:sldId id="1543" r:id="rId46"/>
    <p:sldId id="1542" r:id="rId47"/>
    <p:sldId id="1530" r:id="rId48"/>
    <p:sldId id="1556" r:id="rId49"/>
    <p:sldId id="1557" r:id="rId50"/>
    <p:sldId id="1558" r:id="rId51"/>
    <p:sldId id="262" r:id="rId52"/>
    <p:sldId id="1548" r:id="rId53"/>
    <p:sldId id="1549" r:id="rId54"/>
    <p:sldId id="1550" r:id="rId55"/>
    <p:sldId id="1554" r:id="rId56"/>
    <p:sldId id="1382" r:id="rId57"/>
    <p:sldId id="266" r:id="rId58"/>
    <p:sldId id="267"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67549A-AFFA-8150-C162-AFC861AE3C43}" name="Anton Jackson" initials="AJ" userId="S::Anton.Jackson@k12.wa.us::4f2f3172-411c-40b7-9178-cc7ca66f16e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ra Todd" initials="KT" lastIdx="42" clrIdx="0">
    <p:extLst>
      <p:ext uri="{19B8F6BF-5375-455C-9EA6-DF929625EA0E}">
        <p15:presenceInfo xmlns:p15="http://schemas.microsoft.com/office/powerpoint/2012/main" userId="S::kara.todd@k12.wa.us::7733c5f3-cac4-4860-bb49-ef9b868596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CB5AA"/>
    <a:srgbClr val="FBC639"/>
    <a:srgbClr val="F7F5EB"/>
    <a:srgbClr val="0D57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42" autoAdjust="0"/>
    <p:restoredTop sz="66397" autoAdjust="0"/>
  </p:normalViewPr>
  <p:slideViewPr>
    <p:cSldViewPr snapToGrid="0">
      <p:cViewPr varScale="1">
        <p:scale>
          <a:sx n="44" d="100"/>
          <a:sy n="44" d="100"/>
        </p:scale>
        <p:origin x="1248" y="40"/>
      </p:cViewPr>
      <p:guideLst/>
    </p:cSldViewPr>
  </p:slideViewPr>
  <p:outlineViewPr>
    <p:cViewPr>
      <p:scale>
        <a:sx n="33" d="100"/>
        <a:sy n="33" d="100"/>
      </p:scale>
      <p:origin x="0" y="-4260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C2B26-925D-4CE2-8F6D-03AAAEC0317A}" type="datetimeFigureOut">
              <a:rPr lang="en-US" smtClean="0"/>
              <a:t>8/22/2023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AA3FC-0EAD-4A40-ADBB-E4EE01557051}" type="slidenum">
              <a:rPr lang="en-US" smtClean="0"/>
              <a:t>‹#›</a:t>
            </a:fld>
            <a:endParaRPr lang="en-US"/>
          </a:p>
        </p:txBody>
      </p:sp>
    </p:spTree>
    <p:extLst>
      <p:ext uri="{BB962C8B-B14F-4D97-AF65-F5344CB8AC3E}">
        <p14:creationId xmlns:p14="http://schemas.microsoft.com/office/powerpoint/2010/main" val="3089946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mailto:DoNotReply@cambiumassessment.com"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mailto:wahelpdesk@cambiumassessment.com"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6AA3FC-0EAD-4A40-ADBB-E4EE01557051}" type="slidenum">
              <a:rPr lang="en-US" smtClean="0"/>
              <a:t>1</a:t>
            </a:fld>
            <a:endParaRPr lang="en-US" dirty="0"/>
          </a:p>
        </p:txBody>
      </p:sp>
    </p:spTree>
    <p:extLst>
      <p:ext uri="{BB962C8B-B14F-4D97-AF65-F5344CB8AC3E}">
        <p14:creationId xmlns:p14="http://schemas.microsoft.com/office/powerpoint/2010/main" val="20309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12</a:t>
            </a:fld>
            <a:endParaRPr lang="en-US"/>
          </a:p>
        </p:txBody>
      </p:sp>
    </p:spTree>
    <p:extLst>
      <p:ext uri="{BB962C8B-B14F-4D97-AF65-F5344CB8AC3E}">
        <p14:creationId xmlns:p14="http://schemas.microsoft.com/office/powerpoint/2010/main" val="3685966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Districts have done an amazing job this year and you all have overcome so much and in the middle of it all you also have adapted to a new test, new standards, and a new system for testing your multilingual learners and you have been so successful. Thank you for all your hard work and time and patience. Over 95 thousand students have completed testing and 85 percent of our online testing is complete. You and your teams have done excellent work. </a:t>
            </a:r>
          </a:p>
        </p:txBody>
      </p:sp>
      <p:sp>
        <p:nvSpPr>
          <p:cNvPr id="4" name="Slide Number Placeholder 3"/>
          <p:cNvSpPr>
            <a:spLocks noGrp="1"/>
          </p:cNvSpPr>
          <p:nvPr>
            <p:ph type="sldNum" sz="quarter" idx="5"/>
          </p:nvPr>
        </p:nvSpPr>
        <p:spPr/>
        <p:txBody>
          <a:bodyPr/>
          <a:lstStyle/>
          <a:p>
            <a:fld id="{39D642F3-633A-4125-9C80-7CE6D52FCD48}" type="slidenum">
              <a:rPr lang="en-US" smtClean="0"/>
              <a:t>13</a:t>
            </a:fld>
            <a:endParaRPr lang="en-US"/>
          </a:p>
        </p:txBody>
      </p:sp>
    </p:spTree>
    <p:extLst>
      <p:ext uri="{BB962C8B-B14F-4D97-AF65-F5344CB8AC3E}">
        <p14:creationId xmlns:p14="http://schemas.microsoft.com/office/powerpoint/2010/main" val="274020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been working hard to provide useful and up to date information on the website. Many documents were updated over the summer. Please use these resources to answer questions you have about WIDA testing. </a:t>
            </a:r>
          </a:p>
        </p:txBody>
      </p:sp>
      <p:sp>
        <p:nvSpPr>
          <p:cNvPr id="4" name="Slide Number Placeholder 3"/>
          <p:cNvSpPr>
            <a:spLocks noGrp="1"/>
          </p:cNvSpPr>
          <p:nvPr>
            <p:ph type="sldNum" sz="quarter" idx="5"/>
          </p:nvPr>
        </p:nvSpPr>
        <p:spPr/>
        <p:txBody>
          <a:bodyPr/>
          <a:lstStyle/>
          <a:p>
            <a:fld id="{8BF0714A-1C3E-4BBA-AB79-0F828DB1147B}" type="slidenum">
              <a:rPr lang="en-US" smtClean="0"/>
              <a:t>14</a:t>
            </a:fld>
            <a:endParaRPr lang="en-US"/>
          </a:p>
        </p:txBody>
      </p:sp>
    </p:spTree>
    <p:extLst>
      <p:ext uri="{BB962C8B-B14F-4D97-AF65-F5344CB8AC3E}">
        <p14:creationId xmlns:p14="http://schemas.microsoft.com/office/powerpoint/2010/main" val="2133996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rare occasions screeners will need to be regenerated due to an error in administration such as a technology issue or a student testing on the wrong grade band. Please emphasize with your staff the importance of checking that they are testing the correct student on their own SSID and that the grade level is accurate. If a regeneration request is needed, please send it to the ELP Assessments inbox shown here. You can use the same process for requesting that a test be unlocked for scoring. However, we do not unlock scoring because a scorer feels they want to do a different score. Please make sure all scorers know how to use the system before they start scoring and that they are double checking names on paper tests before they enter a score in the system. </a:t>
            </a:r>
          </a:p>
        </p:txBody>
      </p:sp>
      <p:sp>
        <p:nvSpPr>
          <p:cNvPr id="4" name="Slide Number Placeholder 3"/>
          <p:cNvSpPr>
            <a:spLocks noGrp="1"/>
          </p:cNvSpPr>
          <p:nvPr>
            <p:ph type="sldNum" sz="quarter" idx="5"/>
          </p:nvPr>
        </p:nvSpPr>
        <p:spPr/>
        <p:txBody>
          <a:bodyPr/>
          <a:lstStyle/>
          <a:p>
            <a:fld id="{8BF0714A-1C3E-4BBA-AB79-0F828DB1147B}" type="slidenum">
              <a:rPr lang="en-US" smtClean="0"/>
              <a:t>15</a:t>
            </a:fld>
            <a:endParaRPr lang="en-US"/>
          </a:p>
        </p:txBody>
      </p:sp>
    </p:spTree>
    <p:extLst>
      <p:ext uri="{BB962C8B-B14F-4D97-AF65-F5344CB8AC3E}">
        <p14:creationId xmlns:p14="http://schemas.microsoft.com/office/powerpoint/2010/main" val="911372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Washington accepts scores from other WIDA states in lieu of screening in some situations. In all situations, a score can only be used if you have evidence of the scores from the student’s family or previous school. OSPI does not have access to scores from other states. </a:t>
            </a:r>
          </a:p>
          <a:p>
            <a:r>
              <a:rPr lang="en-US" dirty="0"/>
              <a:t>The first two scenarios are the only two scenarios when out of states tests can be used to determine a student’s eligibility for ELD services without screening. In the first scenario, a student exited ELD services (using the WA exit criteria) at any time during their schooling. This student would not be eligible for services based on that out of state WIDA ACCESS score. In the second scenario, the student’s most recent WIDA ACCESS score is from within 12 months and indicates that the student is eligible for services based on WA’s eligibility criteria. </a:t>
            </a:r>
          </a:p>
          <a:p>
            <a:r>
              <a:rPr lang="en-US" dirty="0"/>
              <a:t>Other scenarios require students to screen in WA to determine service eligibility. </a:t>
            </a:r>
          </a:p>
        </p:txBody>
      </p:sp>
      <p:sp>
        <p:nvSpPr>
          <p:cNvPr id="4" name="Slide Number Placeholder 3"/>
          <p:cNvSpPr>
            <a:spLocks noGrp="1"/>
          </p:cNvSpPr>
          <p:nvPr>
            <p:ph type="sldNum" sz="quarter" idx="5"/>
          </p:nvPr>
        </p:nvSpPr>
        <p:spPr/>
        <p:txBody>
          <a:bodyPr/>
          <a:lstStyle/>
          <a:p>
            <a:fld id="{8BF0714A-1C3E-4BBA-AB79-0F828DB1147B}" type="slidenum">
              <a:rPr lang="en-US" smtClean="0"/>
              <a:t>16</a:t>
            </a:fld>
            <a:endParaRPr lang="en-US"/>
          </a:p>
        </p:txBody>
      </p:sp>
    </p:spTree>
    <p:extLst>
      <p:ext uri="{BB962C8B-B14F-4D97-AF65-F5344CB8AC3E}">
        <p14:creationId xmlns:p14="http://schemas.microsoft.com/office/powerpoint/2010/main" val="1075037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federal law allows for a 30-day testing window at the beginning of the school year, Washington law does not. All students whose Home Language Survey indicates that they may be eligible for English language development services must be screened and begin receiving services within 10 days of when they enroll and begin attending school. </a:t>
            </a:r>
          </a:p>
          <a:p>
            <a:r>
              <a:rPr lang="en-US" dirty="0"/>
              <a:t>In Washington, all students must be screened on grade level. This is different from WIDA recommendations. Please ensure that students are testing on the screener for the grade in which they are enrolled. </a:t>
            </a:r>
          </a:p>
          <a:p>
            <a:r>
              <a:rPr lang="en-US" dirty="0"/>
              <a:t>Kindergarten students will test only on the Listening and Speaking portions of the Kindergarten Screener through December 31. From January 1, new Kindergarten students will screen on all four domains. </a:t>
            </a:r>
          </a:p>
          <a:p>
            <a:endParaRPr lang="en-US" dirty="0"/>
          </a:p>
          <a:p>
            <a:r>
              <a:rPr lang="en-US" dirty="0"/>
              <a:t>The screener training consists of test administrator trainings and scorer trainings. If test administrators will not be scoring, they need only complete the test administration training. If they are also scoring, they will need to also complete scoring training. All training must be completed for all grade bands a TA will administer. </a:t>
            </a:r>
          </a:p>
          <a:p>
            <a:endParaRPr lang="en-US" dirty="0"/>
          </a:p>
        </p:txBody>
      </p:sp>
      <p:sp>
        <p:nvSpPr>
          <p:cNvPr id="4" name="Slide Number Placeholder 3"/>
          <p:cNvSpPr>
            <a:spLocks noGrp="1"/>
          </p:cNvSpPr>
          <p:nvPr>
            <p:ph type="sldNum" sz="quarter" idx="5"/>
          </p:nvPr>
        </p:nvSpPr>
        <p:spPr/>
        <p:txBody>
          <a:bodyPr/>
          <a:lstStyle/>
          <a:p>
            <a:fld id="{8BF0714A-1C3E-4BBA-AB79-0F828DB1147B}" type="slidenum">
              <a:rPr lang="en-US" smtClean="0"/>
              <a:t>17</a:t>
            </a:fld>
            <a:endParaRPr lang="en-US"/>
          </a:p>
        </p:txBody>
      </p:sp>
    </p:spTree>
    <p:extLst>
      <p:ext uri="{BB962C8B-B14F-4D97-AF65-F5344CB8AC3E}">
        <p14:creationId xmlns:p14="http://schemas.microsoft.com/office/powerpoint/2010/main" val="3675851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Monday, OSPI offers an informal opportunity to hear updates, ask questions, and share experiences around the WIDA assessments. Anyone involved with WIDA testing is welcome to join these conversations. If you are not able to join, you can also get your questions answered via email, however, please only email one of the two options in order to streamline responses. </a:t>
            </a:r>
          </a:p>
        </p:txBody>
      </p:sp>
      <p:sp>
        <p:nvSpPr>
          <p:cNvPr id="4" name="Slide Number Placeholder 3"/>
          <p:cNvSpPr>
            <a:spLocks noGrp="1"/>
          </p:cNvSpPr>
          <p:nvPr>
            <p:ph type="sldNum" sz="quarter" idx="5"/>
          </p:nvPr>
        </p:nvSpPr>
        <p:spPr/>
        <p:txBody>
          <a:bodyPr/>
          <a:lstStyle/>
          <a:p>
            <a:fld id="{8BF0714A-1C3E-4BBA-AB79-0F828DB1147B}" type="slidenum">
              <a:rPr lang="en-US" smtClean="0"/>
              <a:t>18</a:t>
            </a:fld>
            <a:endParaRPr lang="en-US"/>
          </a:p>
        </p:txBody>
      </p:sp>
    </p:spTree>
    <p:extLst>
      <p:ext uri="{BB962C8B-B14F-4D97-AF65-F5344CB8AC3E}">
        <p14:creationId xmlns:p14="http://schemas.microsoft.com/office/powerpoint/2010/main" val="2314911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AA3FC-0EAD-4A40-ADBB-E4EE01557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480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will be populated into INSIGHT for WA-AIM Fall HS Retakes through one of the following two ways.</a:t>
            </a:r>
          </a:p>
          <a:p>
            <a:endParaRPr lang="en-US" dirty="0"/>
          </a:p>
          <a:p>
            <a:r>
              <a:rPr lang="en-US" dirty="0"/>
              <a:t>The first is a file from OSPI which will contain any HS student who took the WA-AIM in Spring of 2023 but did not meet the graduation cut-scores noted on the previous slide. This file will not contain any students who did not test during spring 2023.</a:t>
            </a:r>
          </a:p>
          <a:p>
            <a:endParaRPr lang="en-US" dirty="0"/>
          </a:p>
          <a:p>
            <a:r>
              <a:rPr lang="en-US" dirty="0"/>
              <a:t>If you have students that need to be added because they are new to your district OR because they did not test last spring, I will manually add them. </a:t>
            </a:r>
          </a:p>
        </p:txBody>
      </p:sp>
      <p:sp>
        <p:nvSpPr>
          <p:cNvPr id="4" name="Slide Number Placeholder 3"/>
          <p:cNvSpPr>
            <a:spLocks noGrp="1"/>
          </p:cNvSpPr>
          <p:nvPr>
            <p:ph type="sldNum" sz="quarter" idx="5"/>
          </p:nvPr>
        </p:nvSpPr>
        <p:spPr/>
        <p:txBody>
          <a:bodyPr/>
          <a:lstStyle/>
          <a:p>
            <a:fld id="{D66AA3FC-0EAD-4A40-ADBB-E4EE01557051}" type="slidenum">
              <a:rPr lang="en-US" smtClean="0"/>
              <a:t>21</a:t>
            </a:fld>
            <a:endParaRPr lang="en-US"/>
          </a:p>
        </p:txBody>
      </p:sp>
    </p:spTree>
    <p:extLst>
      <p:ext uri="{BB962C8B-B14F-4D97-AF65-F5344CB8AC3E}">
        <p14:creationId xmlns:p14="http://schemas.microsoft.com/office/powerpoint/2010/main" val="2515368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important task for DACs during the first few weeks is to get your users in INSIGJT set-up. All user accounts should now be added, edited, activated or deactivated in the “WA-AIM Testing” option under the Administration dropdown in any of the tabs within user management.</a:t>
            </a:r>
          </a:p>
          <a:p>
            <a:endParaRPr lang="en-US" dirty="0"/>
          </a:p>
          <a:p>
            <a:r>
              <a:rPr lang="en-US" dirty="0"/>
              <a:t>To add new users, you can either add a Single User or Upload Multiple User by clicking on the appropriate tab. </a:t>
            </a:r>
          </a:p>
          <a:p>
            <a:endParaRPr lang="en-US" dirty="0"/>
          </a:p>
          <a:p>
            <a:r>
              <a:rPr lang="en-US" dirty="0"/>
              <a:t>To edit users due to a change in user role OR site location, go to the Edit User tab. User the filters to locate the users. Click the Edit user icon on the right of the table for that user. </a:t>
            </a:r>
          </a:p>
          <a:p>
            <a:endParaRPr lang="en-US" dirty="0"/>
          </a:p>
          <a:p>
            <a:r>
              <a:rPr lang="en-US" dirty="0"/>
              <a:t>To activate or inactive users, follow the same process for editing, but click on the activate/inactivate icon. This icon is the person with either a red or green circle. A red circle mean the user is currently active. A green circle means the user is currently inactivated. </a:t>
            </a:r>
          </a:p>
          <a:p>
            <a:endParaRPr lang="en-US" dirty="0"/>
          </a:p>
          <a:p>
            <a:r>
              <a:rPr lang="en-US" dirty="0"/>
              <a:t>Making sure users are appropriately permissioned at the correct location is very important in order for INSIGHT users to have access to INSIGHT Item and Form library, which is continually open. Users are encouraged to use the item and form content in this application for instructional, baseline, and progress monitoring purposes before the WA-AIM window opens, or to begin prepping final items to be used once the window opens.</a:t>
            </a:r>
          </a:p>
          <a:p>
            <a:endParaRPr lang="en-US" dirty="0"/>
          </a:p>
        </p:txBody>
      </p:sp>
      <p:sp>
        <p:nvSpPr>
          <p:cNvPr id="4" name="Slide Number Placeholder 3"/>
          <p:cNvSpPr>
            <a:spLocks noGrp="1"/>
          </p:cNvSpPr>
          <p:nvPr>
            <p:ph type="sldNum" sz="quarter" idx="5"/>
          </p:nvPr>
        </p:nvSpPr>
        <p:spPr/>
        <p:txBody>
          <a:bodyPr/>
          <a:lstStyle/>
          <a:p>
            <a:fld id="{D66AA3FC-0EAD-4A40-ADBB-E4EE01557051}" type="slidenum">
              <a:rPr lang="en-US" smtClean="0"/>
              <a:t>22</a:t>
            </a:fld>
            <a:endParaRPr lang="en-US"/>
          </a:p>
        </p:txBody>
      </p:sp>
    </p:spTree>
    <p:extLst>
      <p:ext uri="{BB962C8B-B14F-4D97-AF65-F5344CB8AC3E}">
        <p14:creationId xmlns:p14="http://schemas.microsoft.com/office/powerpoint/2010/main" val="4126368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Leslie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panose="020F0502020204030204" pitchFamily="34" charset="0"/>
                <a:cs typeface="Times New Roman" panose="02020603050405020304" pitchFamily="18" charset="0"/>
              </a:rPr>
              <a:t>The Office of Superintendent of Public Instruction rests on the ancestral territory of the Coast Salish, Squaxin, Cowlitz, and Nisqually people who have stewarded the land  across the generations. OSPI is committed to ongoing partnerships with Tribal governments across Washington, as we work toward the shared goals encompassed in a stronger education for all of our children.  </a:t>
            </a:r>
          </a:p>
          <a:p>
            <a:endParaRPr lang="en-US" dirty="0"/>
          </a:p>
        </p:txBody>
      </p:sp>
      <p:sp>
        <p:nvSpPr>
          <p:cNvPr id="4" name="Slide Number Placeholder 3"/>
          <p:cNvSpPr>
            <a:spLocks noGrp="1"/>
          </p:cNvSpPr>
          <p:nvPr>
            <p:ph type="sldNum" sz="quarter" idx="5"/>
          </p:nvPr>
        </p:nvSpPr>
        <p:spPr/>
        <p:txBody>
          <a:bodyPr/>
          <a:lstStyle/>
          <a:p>
            <a:fld id="{67DB2C7E-EEBC-4C85-AF39-BF40B0D212E7}" type="slidenum">
              <a:rPr lang="en-US" smtClean="0"/>
              <a:t>2</a:t>
            </a:fld>
            <a:endParaRPr lang="en-US" dirty="0"/>
          </a:p>
        </p:txBody>
      </p:sp>
    </p:spTree>
    <p:extLst>
      <p:ext uri="{BB962C8B-B14F-4D97-AF65-F5344CB8AC3E}">
        <p14:creationId xmlns:p14="http://schemas.microsoft.com/office/powerpoint/2010/main" val="2291749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to the Performance Tasks found on the OSPI WA-AIM webpage are Title or Topic item maps to assist teachers in finding related item content. These table are for any passage-based standards and all science forms. Hopefully this will help educators identify and use more of the items available. Showing on the screen on the left is an example from Grade 3 Literary text- here you can see the passage titles in the far left column, the access points that title is available in the middle column, and the specific item numbers for each access point with content written to that passage in the far right column. If we look at the last title in the table, Where Bubba Sleeps the user can see that this passage can be used across all three access point, and each access point has two items written at that level.</a:t>
            </a:r>
          </a:p>
          <a:p>
            <a:endParaRPr lang="en-US" dirty="0"/>
          </a:p>
          <a:p>
            <a:r>
              <a:rPr lang="en-US" dirty="0"/>
              <a:t>The next example is from grade 5 science, where instead of item numbers in the last column you have the Form Name, since all science content is only available at the form levels. Starting on the left you have the Topic or Phenomena, the middle column contains the access point with content written to that topic or phenomena, and the specific form names for that access point. The alpha numeric labeling system is highlight to point out that, specific to standards where only fixed forms are available, the major labeling convention that distinguishes the form.  For example, when looking at the phenomena of Sun and Shadow the user can see there are forms at each access point. The More complex form is A2 with an M for More at the end. The Intermediate form is A3 with an I at the end, and the Less form is A2 with an L at the end.</a:t>
            </a:r>
          </a:p>
        </p:txBody>
      </p:sp>
      <p:sp>
        <p:nvSpPr>
          <p:cNvPr id="4" name="Slide Number Placeholder 3"/>
          <p:cNvSpPr>
            <a:spLocks noGrp="1"/>
          </p:cNvSpPr>
          <p:nvPr>
            <p:ph type="sldNum" sz="quarter" idx="5"/>
          </p:nvPr>
        </p:nvSpPr>
        <p:spPr/>
        <p:txBody>
          <a:bodyPr/>
          <a:lstStyle/>
          <a:p>
            <a:fld id="{D66AA3FC-0EAD-4A40-ADBB-E4EE01557051}" type="slidenum">
              <a:rPr lang="en-US" smtClean="0"/>
              <a:t>23</a:t>
            </a:fld>
            <a:endParaRPr lang="en-US"/>
          </a:p>
        </p:txBody>
      </p:sp>
    </p:spTree>
    <p:extLst>
      <p:ext uri="{BB962C8B-B14F-4D97-AF65-F5344CB8AC3E}">
        <p14:creationId xmlns:p14="http://schemas.microsoft.com/office/powerpoint/2010/main" val="576457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Engagement Rubric training module has been updated. The major update is explicit language speaking to the use of the Engagement Rubric for high school student does not satisfy or waive the graduation pathway requirement.</a:t>
            </a:r>
          </a:p>
        </p:txBody>
      </p:sp>
      <p:sp>
        <p:nvSpPr>
          <p:cNvPr id="4" name="Slide Number Placeholder 3"/>
          <p:cNvSpPr>
            <a:spLocks noGrp="1"/>
          </p:cNvSpPr>
          <p:nvPr>
            <p:ph type="sldNum" sz="quarter" idx="5"/>
          </p:nvPr>
        </p:nvSpPr>
        <p:spPr/>
        <p:txBody>
          <a:bodyPr/>
          <a:lstStyle/>
          <a:p>
            <a:fld id="{D66AA3FC-0EAD-4A40-ADBB-E4EE01557051}" type="slidenum">
              <a:rPr lang="en-US" smtClean="0"/>
              <a:t>24</a:t>
            </a:fld>
            <a:endParaRPr lang="en-US"/>
          </a:p>
        </p:txBody>
      </p:sp>
    </p:spTree>
    <p:extLst>
      <p:ext uri="{BB962C8B-B14F-4D97-AF65-F5344CB8AC3E}">
        <p14:creationId xmlns:p14="http://schemas.microsoft.com/office/powerpoint/2010/main" val="4138323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Parent Guide explaining the components of the Individual Student Reports has been updated to reflect the current ISR format. It is a two-page document that can be provided to families or guardians. Page 1 contains a brief introduction followed by the explanation of the five components that make up the ISR. Page 2 shows an example ISR with the five components identified.</a:t>
            </a:r>
          </a:p>
        </p:txBody>
      </p:sp>
      <p:sp>
        <p:nvSpPr>
          <p:cNvPr id="4" name="Slide Number Placeholder 3"/>
          <p:cNvSpPr>
            <a:spLocks noGrp="1"/>
          </p:cNvSpPr>
          <p:nvPr>
            <p:ph type="sldNum" sz="quarter" idx="5"/>
          </p:nvPr>
        </p:nvSpPr>
        <p:spPr/>
        <p:txBody>
          <a:bodyPr/>
          <a:lstStyle/>
          <a:p>
            <a:fld id="{D66AA3FC-0EAD-4A40-ADBB-E4EE01557051}" type="slidenum">
              <a:rPr lang="en-US" smtClean="0"/>
              <a:t>25</a:t>
            </a:fld>
            <a:endParaRPr lang="en-US"/>
          </a:p>
        </p:txBody>
      </p:sp>
    </p:spTree>
    <p:extLst>
      <p:ext uri="{BB962C8B-B14F-4D97-AF65-F5344CB8AC3E}">
        <p14:creationId xmlns:p14="http://schemas.microsoft.com/office/powerpoint/2010/main" val="2017015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Kara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up, rolling over to the new school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have likely noticed, TIDE is currently listed as “coming soon” on the WCAP portal. Users can still log into the Smarter Reporting System and Tools for Teachers.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coming Monday, August 21, all users except state-level and private school users will be scrubbed from TIDE. This will mean that no systems are available through the WCAP portal on Monday.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on Tuesday, August 22, TIDE will open for the 23-24 school year. At 9am that morning, I will upload a list of District Coordinator names and emails to TIDE, and those accounts will be added to TIDE at that time. The list we are using will be pulled from the WAMS profile after End-of-Day this FRIDAY.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the DC accounts are added to TIDE, DC users will need to activate their account. Then they’ll be able to log in and add other users for the district.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users activate their TIDE account for the new year, they’ll be able to access systems like the SRS and Tools for Teachers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action item for you: by EOD this Friday, please log into WAMS and go to the Profile tab. Confirm that the person listed as the District Test Coordinator is the correct person.</a:t>
            </a:r>
          </a:p>
          <a:p>
            <a:endParaRPr lang="en-US" dirty="0"/>
          </a:p>
        </p:txBody>
      </p:sp>
      <p:sp>
        <p:nvSpPr>
          <p:cNvPr id="4" name="Slide Number Placeholder 3"/>
          <p:cNvSpPr>
            <a:spLocks noGrp="1"/>
          </p:cNvSpPr>
          <p:nvPr>
            <p:ph type="sldNum" sz="quarter" idx="5"/>
          </p:nvPr>
        </p:nvSpPr>
        <p:spPr/>
        <p:txBody>
          <a:bodyPr/>
          <a:lstStyle/>
          <a:p>
            <a:fld id="{D66AA3FC-0EAD-4A40-ADBB-E4EE01557051}" type="slidenum">
              <a:rPr lang="en-US" smtClean="0"/>
              <a:t>30</a:t>
            </a:fld>
            <a:endParaRPr lang="en-US"/>
          </a:p>
        </p:txBody>
      </p:sp>
    </p:spTree>
    <p:extLst>
      <p:ext uri="{BB962C8B-B14F-4D97-AF65-F5344CB8AC3E}">
        <p14:creationId xmlns:p14="http://schemas.microsoft.com/office/powerpoint/2010/main" val="448599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Kara</a:t>
            </a:r>
          </a:p>
          <a:p>
            <a:pPr marL="0" marR="0" indent="0">
              <a:spcBef>
                <a:spcPts val="0"/>
              </a:spcBef>
              <a:spcAft>
                <a:spcPts val="0"/>
              </a:spcAft>
              <a:buNone/>
            </a:pPr>
            <a:endParaRPr lang="en-US" sz="1200" dirty="0">
              <a:solidFill>
                <a:srgbClr val="000000"/>
              </a:solidFill>
              <a:effectLst/>
              <a:latin typeface="Calibri" panose="020F0502020204030204" pitchFamily="34" charset="0"/>
              <a:ea typeface="Times New Roman" panose="02020603050405020304" pitchFamily="18" charset="0"/>
            </a:endParaRPr>
          </a:p>
          <a:p>
            <a:pPr marL="0" marR="0" indent="0">
              <a:spcBef>
                <a:spcPts val="0"/>
              </a:spcBef>
              <a:spcAft>
                <a:spcPts val="0"/>
              </a:spcAft>
              <a:buNone/>
            </a:pPr>
            <a:r>
              <a:rPr lang="en-US" sz="1200" dirty="0">
                <a:solidFill>
                  <a:srgbClr val="000000"/>
                </a:solidFill>
                <a:effectLst/>
                <a:latin typeface="Calibri" panose="020F0502020204030204" pitchFamily="34" charset="0"/>
                <a:ea typeface="Times New Roman" panose="02020603050405020304" pitchFamily="18" charset="0"/>
              </a:rPr>
              <a:t>Here’s how TIDE activation works…</a:t>
            </a:r>
          </a:p>
          <a:p>
            <a:pPr marL="0" marR="0" indent="0">
              <a:spcBef>
                <a:spcPts val="0"/>
              </a:spcBef>
              <a:spcAft>
                <a:spcPts val="0"/>
              </a:spcAft>
              <a:buNone/>
            </a:pPr>
            <a:r>
              <a:rPr lang="en-US" sz="1200" dirty="0">
                <a:solidFill>
                  <a:srgbClr val="000000"/>
                </a:solidFill>
                <a:effectLst/>
                <a:latin typeface="Calibri" panose="020F0502020204030204" pitchFamily="34" charset="0"/>
                <a:ea typeface="Times New Roman" panose="02020603050405020304" pitchFamily="18" charset="0"/>
              </a:rPr>
              <a:t>Once your account has been created, you will receive an email containing two secure links: An activation link and a second link to request a new activation email. </a:t>
            </a: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200" dirty="0">
                <a:solidFill>
                  <a:srgbClr val="000000"/>
                </a:solidFill>
                <a:effectLst/>
                <a:latin typeface="Calibri" panose="020F0502020204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1200"/>
              </a:spcAft>
              <a:buNone/>
            </a:pPr>
            <a:r>
              <a:rPr lang="en-US" sz="1200" dirty="0">
                <a:solidFill>
                  <a:srgbClr val="000000"/>
                </a:solidFill>
                <a:effectLst/>
                <a:latin typeface="Calibri" panose="020F0502020204030204" pitchFamily="34" charset="0"/>
                <a:ea typeface="Times New Roman" panose="02020603050405020304" pitchFamily="18" charset="0"/>
              </a:rPr>
              <a:t>If this email does not appear in your inbox, you may need to check your junk mail or spam folders for a message from the </a:t>
            </a:r>
            <a:r>
              <a:rPr lang="en-US" sz="1200" u="sng" dirty="0">
                <a:solidFill>
                  <a:srgbClr val="000000"/>
                </a:solidFill>
                <a:effectLst/>
                <a:latin typeface="Calibri" panose="020F0502020204030204" pitchFamily="34" charset="0"/>
                <a:ea typeface="Times New Roman" panose="02020603050405020304" pitchFamily="18" charset="0"/>
                <a:hlinkClick r:id="rId3"/>
              </a:rPr>
              <a:t>DoNotReply@cambiumassessment.com</a:t>
            </a:r>
            <a:r>
              <a:rPr lang="en-US" sz="1200" dirty="0">
                <a:solidFill>
                  <a:srgbClr val="000000"/>
                </a:solidFill>
                <a:effectLst/>
                <a:latin typeface="Calibri" panose="020F0502020204030204" pitchFamily="34" charset="0"/>
                <a:ea typeface="Times New Roman" panose="02020603050405020304" pitchFamily="18" charset="0"/>
              </a:rPr>
              <a:t> email address. You may also want to work with your school/district technical contact to add this address to your safe senders list.</a:t>
            </a:r>
            <a:br>
              <a:rPr lang="en-US" sz="1200" dirty="0">
                <a:solidFill>
                  <a:srgbClr val="000000"/>
                </a:solidFill>
                <a:effectLst/>
                <a:latin typeface="Calibri" panose="020F0502020204030204" pitchFamily="34" charset="0"/>
                <a:ea typeface="Times New Roman" panose="02020603050405020304" pitchFamily="18" charset="0"/>
              </a:rPr>
            </a:br>
            <a:r>
              <a:rPr lang="en-US" sz="1200" dirty="0">
                <a:solidFill>
                  <a:srgbClr val="000000"/>
                </a:solidFill>
                <a:effectLst/>
                <a:latin typeface="Calibri" panose="020F0502020204030204" pitchFamily="34" charset="0"/>
                <a:ea typeface="Times New Roman" panose="02020603050405020304" pitchFamily="18" charset="0"/>
              </a:rPr>
              <a:t> </a:t>
            </a:r>
            <a:br>
              <a:rPr lang="en-US" sz="1200" dirty="0">
                <a:solidFill>
                  <a:srgbClr val="000000"/>
                </a:solidFill>
                <a:effectLst/>
                <a:latin typeface="Calibri" panose="020F0502020204030204" pitchFamily="34" charset="0"/>
                <a:ea typeface="Times New Roman" panose="02020603050405020304" pitchFamily="18" charset="0"/>
              </a:rPr>
            </a:br>
            <a:r>
              <a:rPr lang="en-US" sz="1200" dirty="0">
                <a:solidFill>
                  <a:srgbClr val="000000"/>
                </a:solidFill>
                <a:effectLst/>
                <a:latin typeface="Calibri" panose="020F0502020204030204" pitchFamily="34" charset="0"/>
                <a:ea typeface="Times New Roman" panose="02020603050405020304" pitchFamily="18" charset="0"/>
              </a:rPr>
              <a:t>Click the first link, follow the on-screen prompts and requirements to create a new password, and click Submit when finished.</a:t>
            </a:r>
            <a:br>
              <a:rPr lang="en-US" sz="1200" dirty="0">
                <a:solidFill>
                  <a:srgbClr val="000000"/>
                </a:solidFill>
                <a:effectLst/>
                <a:latin typeface="Calibri" panose="020F0502020204030204" pitchFamily="34" charset="0"/>
                <a:ea typeface="Times New Roman" panose="02020603050405020304" pitchFamily="18" charset="0"/>
              </a:rPr>
            </a:br>
            <a:r>
              <a:rPr lang="en-US" sz="1200" dirty="0">
                <a:solidFill>
                  <a:srgbClr val="000000"/>
                </a:solidFill>
                <a:effectLst/>
                <a:latin typeface="Calibri" panose="020F0502020204030204" pitchFamily="34" charset="0"/>
                <a:ea typeface="Times New Roman" panose="02020603050405020304" pitchFamily="18" charset="0"/>
              </a:rPr>
              <a:t> </a:t>
            </a:r>
            <a:br>
              <a:rPr lang="en-US" sz="1200" dirty="0">
                <a:solidFill>
                  <a:srgbClr val="000000"/>
                </a:solidFill>
                <a:effectLst/>
                <a:latin typeface="Calibri" panose="020F0502020204030204" pitchFamily="34" charset="0"/>
                <a:ea typeface="Times New Roman" panose="02020603050405020304" pitchFamily="18" charset="0"/>
              </a:rPr>
            </a:br>
            <a:r>
              <a:rPr lang="en-US" sz="1200" dirty="0">
                <a:solidFill>
                  <a:srgbClr val="000000"/>
                </a:solidFill>
                <a:effectLst/>
                <a:latin typeface="Calibri" panose="020F0502020204030204" pitchFamily="34" charset="0"/>
                <a:ea typeface="Times New Roman" panose="02020603050405020304" pitchFamily="18" charset="0"/>
              </a:rPr>
              <a:t>Please note, the secure link is only active for 15 minutes.  If you miss the 15-minute window to reset your password, you can click on the second link in the email to request a new link.</a:t>
            </a:r>
            <a:br>
              <a:rPr lang="en-US" sz="1200" dirty="0">
                <a:solidFill>
                  <a:srgbClr val="000000"/>
                </a:solidFill>
                <a:effectLst/>
                <a:latin typeface="Calibri" panose="020F0502020204030204" pitchFamily="34" charset="0"/>
                <a:ea typeface="Times New Roman" panose="02020603050405020304" pitchFamily="18" charset="0"/>
              </a:rPr>
            </a:br>
            <a:r>
              <a:rPr lang="en-US" sz="1200" dirty="0">
                <a:solidFill>
                  <a:srgbClr val="000000"/>
                </a:solidFill>
                <a:effectLst/>
                <a:latin typeface="Calibri" panose="020F0502020204030204" pitchFamily="34" charset="0"/>
                <a:ea typeface="Times New Roman" panose="02020603050405020304" pitchFamily="18" charset="0"/>
              </a:rPr>
              <a:t> </a:t>
            </a:r>
            <a:br>
              <a:rPr lang="en-US" sz="1200" dirty="0">
                <a:solidFill>
                  <a:srgbClr val="000000"/>
                </a:solidFill>
                <a:effectLst/>
                <a:latin typeface="Calibri" panose="020F0502020204030204" pitchFamily="34" charset="0"/>
                <a:ea typeface="Times New Roman" panose="02020603050405020304" pitchFamily="18" charset="0"/>
              </a:rPr>
            </a:br>
            <a:r>
              <a:rPr lang="en-US" sz="1200" dirty="0">
                <a:solidFill>
                  <a:srgbClr val="000000"/>
                </a:solidFill>
                <a:effectLst/>
                <a:latin typeface="Calibri" panose="020F0502020204030204" pitchFamily="34" charset="0"/>
                <a:ea typeface="Times New Roman" panose="02020603050405020304" pitchFamily="18" charset="0"/>
              </a:rPr>
              <a:t>If you require any further assistance with the TIDE login, please contact the Help Desk:</a:t>
            </a: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200" dirty="0">
                <a:solidFill>
                  <a:srgbClr val="000000"/>
                </a:solidFill>
                <a:effectLst/>
                <a:latin typeface="Calibri" panose="020F0502020204030204" pitchFamily="34" charset="0"/>
                <a:ea typeface="Times New Roman" panose="02020603050405020304" pitchFamily="18" charset="0"/>
              </a:rPr>
              <a:t>Tel 1.844.560.7366</a:t>
            </a:r>
            <a:br>
              <a:rPr lang="en-US" sz="1200" dirty="0">
                <a:solidFill>
                  <a:srgbClr val="000000"/>
                </a:solidFill>
                <a:effectLst/>
                <a:latin typeface="Calibri" panose="020F0502020204030204" pitchFamily="34" charset="0"/>
                <a:ea typeface="Times New Roman" panose="02020603050405020304" pitchFamily="18" charset="0"/>
              </a:rPr>
            </a:br>
            <a:r>
              <a:rPr lang="en-US" sz="1200" u="sng" dirty="0">
                <a:solidFill>
                  <a:srgbClr val="000000"/>
                </a:solidFill>
                <a:effectLst/>
                <a:latin typeface="Calibri" panose="020F0502020204030204" pitchFamily="34" charset="0"/>
                <a:ea typeface="Times New Roman" panose="02020603050405020304" pitchFamily="18" charset="0"/>
                <a:hlinkClick r:id="rId4"/>
              </a:rPr>
              <a:t>wahelpdesk@cambiumassessment.com</a:t>
            </a:r>
            <a:endParaRPr lang="en-US" sz="1200" u="sng" dirty="0">
              <a:solidFill>
                <a:srgbClr val="000000"/>
              </a:solidFill>
              <a:effectLst/>
              <a:latin typeface="Calibri" panose="020F0502020204030204" pitchFamily="34" charset="0"/>
              <a:ea typeface="Times New Roman" panose="02020603050405020304" pitchFamily="18" charset="0"/>
            </a:endParaRPr>
          </a:p>
          <a:p>
            <a:pPr marL="0" marR="0" indent="0">
              <a:spcBef>
                <a:spcPts val="0"/>
              </a:spcBef>
              <a:spcAft>
                <a:spcPts val="0"/>
              </a:spcAft>
              <a:buNone/>
            </a:pPr>
            <a:endParaRPr lang="en-US" sz="1200" u="none" dirty="0">
              <a:solidFill>
                <a:srgbClr val="000000"/>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200" u="none" dirty="0">
                <a:solidFill>
                  <a:srgbClr val="000000"/>
                </a:solidFill>
                <a:effectLst/>
                <a:latin typeface="Calibri" panose="020F0502020204030204" pitchFamily="34" charset="0"/>
                <a:ea typeface="Calibri" panose="020F0502020204030204" pitchFamily="34" charset="0"/>
              </a:rPr>
              <a:t>Again, after the DC has activated their account, the next action is to add users for your district/school. We are not being prescriptive about how to do this, since we know districts have different processes—some of you do this at the district level with the DC or DA creating all accounts. Some of you spread this out and have more work done at the school level. </a:t>
            </a:r>
          </a:p>
          <a:p>
            <a:pPr marL="0" marR="0" indent="0">
              <a:spcBef>
                <a:spcPts val="0"/>
              </a:spcBef>
              <a:spcAft>
                <a:spcPts val="0"/>
              </a:spcAft>
              <a:buNone/>
            </a:pPr>
            <a:r>
              <a:rPr lang="en-US" sz="1200" u="none" dirty="0">
                <a:solidFill>
                  <a:srgbClr val="000000"/>
                </a:solidFill>
                <a:effectLst/>
                <a:latin typeface="Calibri" panose="020F0502020204030204" pitchFamily="34" charset="0"/>
                <a:ea typeface="Calibri" panose="020F0502020204030204" pitchFamily="34" charset="0"/>
              </a:rPr>
              <a:t>One thing we have done to help you is that we have made an upload file for you, using the accounts that were in TIDE in June of ‘23. If you decide to use this list, please be sure to clean the list first. I’ll talk about that in two slides. </a:t>
            </a:r>
          </a:p>
          <a:p>
            <a:endParaRPr lang="en-US" dirty="0"/>
          </a:p>
        </p:txBody>
      </p:sp>
      <p:sp>
        <p:nvSpPr>
          <p:cNvPr id="4" name="Slide Number Placeholder 3"/>
          <p:cNvSpPr>
            <a:spLocks noGrp="1"/>
          </p:cNvSpPr>
          <p:nvPr>
            <p:ph type="sldNum" sz="quarter" idx="5"/>
          </p:nvPr>
        </p:nvSpPr>
        <p:spPr/>
        <p:txBody>
          <a:bodyPr/>
          <a:lstStyle/>
          <a:p>
            <a:fld id="{D66AA3FC-0EAD-4A40-ADBB-E4EE01557051}" type="slidenum">
              <a:rPr lang="en-US" smtClean="0"/>
              <a:t>31</a:t>
            </a:fld>
            <a:endParaRPr lang="en-US"/>
          </a:p>
        </p:txBody>
      </p:sp>
    </p:spTree>
    <p:extLst>
      <p:ext uri="{BB962C8B-B14F-4D97-AF65-F5344CB8AC3E}">
        <p14:creationId xmlns:p14="http://schemas.microsoft.com/office/powerpoint/2010/main" val="4176666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Kara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first I want to let you know about a little refresh to the file upload screen. The new screen is shown here. </a:t>
            </a:r>
            <a:r>
              <a:rPr lang="en-US" sz="1200" u="none" dirty="0">
                <a:solidFill>
                  <a:srgbClr val="000000"/>
                </a:solidFill>
                <a:effectLst/>
                <a:latin typeface="Calibri" panose="020F0502020204030204" pitchFamily="34" charset="0"/>
                <a:ea typeface="Calibri" panose="020F0502020204030204" pitchFamily="34" charset="0"/>
              </a:rPr>
              <a:t>You will find that everything is bigger and more visible on the screen.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drag-and-drop a file in the big box. </a:t>
            </a:r>
            <a:r>
              <a:rPr lang="en-US" sz="1200" u="none" dirty="0">
                <a:solidFill>
                  <a:srgbClr val="000000"/>
                </a:solidFill>
                <a:effectLst/>
                <a:latin typeface="Calibri" panose="020F0502020204030204" pitchFamily="34" charset="0"/>
                <a:ea typeface="Calibri" panose="020F0502020204030204" pitchFamily="34" charset="0"/>
              </a:rPr>
              <a:t>The Download Template and History buttons are no longer hidden. When you get to the preview and validate steps, the tables are easier to read and errors are explained better.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rgbClr val="000000"/>
                </a:solidFill>
                <a:effectLst/>
                <a:latin typeface="Calibri" panose="020F0502020204030204" pitchFamily="34" charset="0"/>
                <a:ea typeface="Calibri" panose="020F0502020204030204" pitchFamily="34" charset="0"/>
              </a:rPr>
              <a:t>There are directions for how to work with this screen in the embedded TIDE Help Guide. Just click Help in the upper right corner of the screen, then look at the Uploading Records section.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rgbClr val="000000"/>
                </a:solidFill>
                <a:effectLst/>
                <a:latin typeface="Calibri" panose="020F0502020204030204" pitchFamily="34" charset="0"/>
                <a:ea typeface="Calibri" panose="020F0502020204030204" pitchFamily="34" charset="0"/>
              </a:rPr>
              <a:t>This is very intuitive and easy to work with. I don’t want to do a deep dive on this today, but didn’t want you to be surprised next week when you start to upload users for this new year.</a:t>
            </a:r>
            <a:endParaRPr lang="en-US" sz="1200" u="none"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66AA3FC-0EAD-4A40-ADBB-E4EE01557051}" type="slidenum">
              <a:rPr lang="en-US" smtClean="0"/>
              <a:t>32</a:t>
            </a:fld>
            <a:endParaRPr lang="en-US"/>
          </a:p>
        </p:txBody>
      </p:sp>
    </p:spTree>
    <p:extLst>
      <p:ext uri="{BB962C8B-B14F-4D97-AF65-F5344CB8AC3E}">
        <p14:creationId xmlns:p14="http://schemas.microsoft.com/office/powerpoint/2010/main" val="15974071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Kara</a:t>
            </a:r>
          </a:p>
          <a:p>
            <a:endParaRPr lang="en-US" dirty="0"/>
          </a:p>
          <a:p>
            <a:r>
              <a:rPr lang="en-US" dirty="0"/>
              <a:t>Now back to cleaning up those users, making sure your staff have the access they need, and not more.</a:t>
            </a:r>
          </a:p>
          <a:p>
            <a:endParaRPr lang="en-US" dirty="0"/>
          </a:p>
          <a:p>
            <a:r>
              <a:rPr lang="en-US" dirty="0"/>
              <a:t>First, users with multiple roles in TIDE can cause confusion in SRS. Try to minimize multiple roles wherever possible.</a:t>
            </a:r>
          </a:p>
          <a:p>
            <a:endParaRPr lang="en-US" dirty="0"/>
          </a:p>
          <a:p>
            <a:r>
              <a:rPr lang="en-US" dirty="0"/>
              <a:t>Second, there should only be 1 or 2 users with the DC role per district. We think of these two roles as your district assessment coordinator and a backup. There are only two things that the DC role can do that the DA roll cannot do: 1) The DC role gets the “Concerning Test Response alerts.”  and 2) which is new this year, the DC role can change the IDEA, 504, or ELP status flags in case a student breaks an arm and needs Speech to Text for testing. </a:t>
            </a:r>
          </a:p>
          <a:p>
            <a:r>
              <a:rPr lang="en-US" dirty="0"/>
              <a:t>We want to make sure that only a couple of people have access to that sensitive information, that’s why we are saying only 2 DCs per district. </a:t>
            </a:r>
          </a:p>
          <a:p>
            <a:endParaRPr lang="en-US" dirty="0"/>
          </a:p>
          <a:p>
            <a:r>
              <a:rPr lang="en-US" dirty="0"/>
              <a:t>Other users who need district-wide access for adding users, updating student test settings, monitoring testing, etc. should be given the DA role.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Third, if you are a DC, you should only be that role. DC/DAs should not be SCs or TAs at specific schools. DC/DAs can do everything at the school the SC/TA roles can do. Even administer tests.</a:t>
            </a:r>
          </a:p>
          <a:p>
            <a:endParaRPr lang="en-US" dirty="0"/>
          </a:p>
          <a:p>
            <a:r>
              <a:rPr lang="en-US" dirty="0"/>
              <a:t>Fourth, the SC should not be a TA at the same school. Again, it’s redundant.</a:t>
            </a:r>
          </a:p>
          <a:p>
            <a:endParaRPr lang="en-US" dirty="0"/>
          </a:p>
          <a:p>
            <a:r>
              <a:rPr lang="en-US" dirty="0"/>
              <a:t>Last, we also see a lot of users with the TFT_SC role who do not need it. We have this role so that ESD coaches and university staff can have access to the Smarter Balanced site Tools for Teachers. But it is only needed if the user has no other role in TIDE. All the other roles in TIDE (DC, SA, PS, SC, TA, and IS) </a:t>
            </a:r>
            <a:r>
              <a:rPr lang="en-US" b="1" dirty="0"/>
              <a:t>already</a:t>
            </a:r>
            <a:r>
              <a:rPr lang="en-US" dirty="0"/>
              <a:t> have access to Tools for Teachers.</a:t>
            </a:r>
          </a:p>
          <a:p>
            <a:endParaRPr lang="en-US" dirty="0"/>
          </a:p>
        </p:txBody>
      </p:sp>
      <p:sp>
        <p:nvSpPr>
          <p:cNvPr id="4" name="Slide Number Placeholder 3"/>
          <p:cNvSpPr>
            <a:spLocks noGrp="1"/>
          </p:cNvSpPr>
          <p:nvPr>
            <p:ph type="sldNum" sz="quarter" idx="5"/>
          </p:nvPr>
        </p:nvSpPr>
        <p:spPr/>
        <p:txBody>
          <a:bodyPr/>
          <a:lstStyle/>
          <a:p>
            <a:fld id="{D66AA3FC-0EAD-4A40-ADBB-E4EE01557051}" type="slidenum">
              <a:rPr lang="en-US" smtClean="0"/>
              <a:t>33</a:t>
            </a:fld>
            <a:endParaRPr lang="en-US"/>
          </a:p>
        </p:txBody>
      </p:sp>
    </p:spTree>
    <p:extLst>
      <p:ext uri="{BB962C8B-B14F-4D97-AF65-F5344CB8AC3E}">
        <p14:creationId xmlns:p14="http://schemas.microsoft.com/office/powerpoint/2010/main" val="846084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Kara</a:t>
            </a:r>
          </a:p>
          <a:p>
            <a:endParaRPr lang="en-US" dirty="0"/>
          </a:p>
          <a:p>
            <a:r>
              <a:rPr lang="en-US" dirty="0"/>
              <a:t>Rolling over the practice and training tests, as well as the interims….</a:t>
            </a:r>
          </a:p>
          <a:p>
            <a:r>
              <a:rPr lang="en-US" dirty="0"/>
              <a:t>We are working towards the practice and training tests rolling over in mid-September. They are currently available in the WCAP Portal with the items and features from last year.</a:t>
            </a:r>
          </a:p>
          <a:p>
            <a:endParaRPr lang="en-US" dirty="0"/>
          </a:p>
          <a:p>
            <a:r>
              <a:rPr lang="en-US" dirty="0"/>
              <a:t>We are also working towards the interims being available in early October. There are no new/additional interims this year. But there are a few item changes. These changes are things like: updates to content, updates to accessibility features, and items removed or replaced for Bias &amp; Sensitivity reasons. The biggest swap out is that the G8 ELA Performance task had to be changed because the permissions to use the stimulus were unable to be renewed. It’s now an explanatory task.</a:t>
            </a:r>
          </a:p>
          <a:p>
            <a:endParaRPr lang="en-US" dirty="0"/>
          </a:p>
          <a:p>
            <a:r>
              <a:rPr lang="en-US" dirty="0"/>
              <a:t>If teachers want to look at the interims before October, they can get them through the IAIP within Tools for Teachers. If you don’t know how that works, it’s a great question for the ASI inbox or for our monthly open-office hours call the week prior to this webinar.</a:t>
            </a:r>
          </a:p>
        </p:txBody>
      </p:sp>
      <p:sp>
        <p:nvSpPr>
          <p:cNvPr id="4" name="Slide Number Placeholder 3"/>
          <p:cNvSpPr>
            <a:spLocks noGrp="1"/>
          </p:cNvSpPr>
          <p:nvPr>
            <p:ph type="sldNum" sz="quarter" idx="5"/>
          </p:nvPr>
        </p:nvSpPr>
        <p:spPr/>
        <p:txBody>
          <a:bodyPr/>
          <a:lstStyle/>
          <a:p>
            <a:fld id="{D66AA3FC-0EAD-4A40-ADBB-E4EE01557051}" type="slidenum">
              <a:rPr lang="en-US" smtClean="0"/>
              <a:t>34</a:t>
            </a:fld>
            <a:endParaRPr lang="en-US"/>
          </a:p>
        </p:txBody>
      </p:sp>
    </p:spTree>
    <p:extLst>
      <p:ext uri="{BB962C8B-B14F-4D97-AF65-F5344CB8AC3E}">
        <p14:creationId xmlns:p14="http://schemas.microsoft.com/office/powerpoint/2010/main" val="25954904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Kara</a:t>
            </a:r>
          </a:p>
          <a:p>
            <a:endParaRPr lang="en-US" dirty="0"/>
          </a:p>
          <a:p>
            <a:r>
              <a:rPr lang="en-US" dirty="0"/>
              <a:t>And the last rollover topic is the SRS.</a:t>
            </a:r>
          </a:p>
          <a:p>
            <a:endParaRPr lang="en-US" dirty="0"/>
          </a:p>
          <a:p>
            <a:r>
              <a:rPr lang="en-US" dirty="0"/>
              <a:t>The SRS is available now, and you can add student groups with 2023 as the year between now and September 20. On September 21, the SRS will be unavailable as it rolls over. Then is scheduled to be available again on September 22. After the 22</a:t>
            </a:r>
            <a:r>
              <a:rPr lang="en-US" baseline="30000" dirty="0"/>
              <a:t>nd</a:t>
            </a:r>
            <a:r>
              <a:rPr lang="en-US" dirty="0"/>
              <a:t>, new student groups with 2024 as the school year can be added to the system.</a:t>
            </a:r>
          </a:p>
          <a:p>
            <a:r>
              <a:rPr lang="en-US" dirty="0"/>
              <a:t>The groups from 2023 will remain available through Wednesday November 8. The evening of November 9, the 2023 groups will be removed.</a:t>
            </a:r>
          </a:p>
          <a:p>
            <a:endParaRPr lang="en-US" dirty="0"/>
          </a:p>
          <a:p>
            <a:r>
              <a:rPr lang="en-US" dirty="0"/>
              <a:t>This is the end of the rollover topic.</a:t>
            </a:r>
          </a:p>
        </p:txBody>
      </p:sp>
      <p:sp>
        <p:nvSpPr>
          <p:cNvPr id="4" name="Slide Number Placeholder 3"/>
          <p:cNvSpPr>
            <a:spLocks noGrp="1"/>
          </p:cNvSpPr>
          <p:nvPr>
            <p:ph type="sldNum" sz="quarter" idx="5"/>
          </p:nvPr>
        </p:nvSpPr>
        <p:spPr/>
        <p:txBody>
          <a:bodyPr/>
          <a:lstStyle/>
          <a:p>
            <a:fld id="{D66AA3FC-0EAD-4A40-ADBB-E4EE01557051}" type="slidenum">
              <a:rPr lang="en-US" smtClean="0"/>
              <a:t>35</a:t>
            </a:fld>
            <a:endParaRPr lang="en-US"/>
          </a:p>
        </p:txBody>
      </p:sp>
    </p:spTree>
    <p:extLst>
      <p:ext uri="{BB962C8B-B14F-4D97-AF65-F5344CB8AC3E}">
        <p14:creationId xmlns:p14="http://schemas.microsoft.com/office/powerpoint/2010/main" val="4287145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Kara</a:t>
            </a:r>
          </a:p>
          <a:p>
            <a:endParaRPr lang="en-US" dirty="0"/>
          </a:p>
          <a:p>
            <a:r>
              <a:rPr lang="en-US" dirty="0"/>
              <a:t>Now, for spring ‘24 testing.</a:t>
            </a:r>
          </a:p>
          <a:p>
            <a:r>
              <a:rPr lang="en-US" dirty="0"/>
              <a:t>There are no changes to the structure or reporting of the ELA, math, or science tests.</a:t>
            </a:r>
          </a:p>
          <a:p>
            <a:endParaRPr lang="en-US" dirty="0"/>
          </a:p>
          <a:p>
            <a:r>
              <a:rPr lang="en-US" dirty="0"/>
              <a:t>The ELA and math Smarter Balanced tests will continue to use the “adjusted blueprint” and the same types of data available in spring 23 will be available in spring 24. We know that many of you would like to get claim scores again. The Smarter Balanced Consortium did some explorations and came up with a plan to report some new claim scores for the adjusted blueprint. We looked at their plan and concluded that the options they offered do not add enough precision or specificity to warrant any specific actions or ideas of what to do next with the student, so we will not be using those. Instead, we encourage you to use the Target reports, which are available at the group, school, and district level. </a:t>
            </a:r>
          </a:p>
          <a:p>
            <a:endParaRPr lang="en-US" dirty="0"/>
          </a:p>
          <a:p>
            <a:r>
              <a:rPr lang="en-US" dirty="0"/>
              <a:t>The only update to WCAS stuff is that….because of popular demand…students in grade 12 are now eligible to take the WCAS.  Please note that this is only to support district policies about credit retrieval.</a:t>
            </a:r>
          </a:p>
        </p:txBody>
      </p:sp>
      <p:sp>
        <p:nvSpPr>
          <p:cNvPr id="4" name="Slide Number Placeholder 3"/>
          <p:cNvSpPr>
            <a:spLocks noGrp="1"/>
          </p:cNvSpPr>
          <p:nvPr>
            <p:ph type="sldNum" sz="quarter" idx="5"/>
          </p:nvPr>
        </p:nvSpPr>
        <p:spPr/>
        <p:txBody>
          <a:bodyPr/>
          <a:lstStyle/>
          <a:p>
            <a:fld id="{D66AA3FC-0EAD-4A40-ADBB-E4EE01557051}" type="slidenum">
              <a:rPr lang="en-US" smtClean="0"/>
              <a:t>36</a:t>
            </a:fld>
            <a:endParaRPr lang="en-US"/>
          </a:p>
        </p:txBody>
      </p:sp>
    </p:spTree>
    <p:extLst>
      <p:ext uri="{BB962C8B-B14F-4D97-AF65-F5344CB8AC3E}">
        <p14:creationId xmlns:p14="http://schemas.microsoft.com/office/powerpoint/2010/main" val="1703806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OSPI recognizes historical and ongoing injustice and hate targeted towards individuals and groups based on their race, culture, religion, gender and gender identify, sexual orientation disability and nationality.</a:t>
            </a:r>
          </a:p>
          <a:p>
            <a:endParaRPr lang="en-US" dirty="0"/>
          </a:p>
        </p:txBody>
      </p:sp>
      <p:sp>
        <p:nvSpPr>
          <p:cNvPr id="4" name="Slide Number Placeholder 3"/>
          <p:cNvSpPr>
            <a:spLocks noGrp="1"/>
          </p:cNvSpPr>
          <p:nvPr>
            <p:ph type="sldNum" sz="quarter" idx="5"/>
          </p:nvPr>
        </p:nvSpPr>
        <p:spPr/>
        <p:txBody>
          <a:bodyPr/>
          <a:lstStyle/>
          <a:p>
            <a:fld id="{D66AA3FC-0EAD-4A40-ADBB-E4EE01557051}" type="slidenum">
              <a:rPr lang="en-US" smtClean="0"/>
              <a:t>3</a:t>
            </a:fld>
            <a:endParaRPr lang="en-US" dirty="0"/>
          </a:p>
        </p:txBody>
      </p:sp>
    </p:spTree>
    <p:extLst>
      <p:ext uri="{BB962C8B-B14F-4D97-AF65-F5344CB8AC3E}">
        <p14:creationId xmlns:p14="http://schemas.microsoft.com/office/powerpoint/2010/main" val="3226107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Kara</a:t>
            </a:r>
          </a:p>
          <a:p>
            <a:endParaRPr lang="en-US" dirty="0"/>
          </a:p>
          <a:p>
            <a:r>
              <a:rPr lang="en-US" dirty="0"/>
              <a:t>Now for some fun new stuff to support students taking the Spanish version of the online math and science tests.</a:t>
            </a:r>
          </a:p>
          <a:p>
            <a:r>
              <a:rPr lang="en-US" dirty="0"/>
              <a:t>First up is Spanish Text-to-Speech! The student test settings of Presentation must be set to Spanish, and the Text-to-Speech (Test Content) must be activated (usually by choosing </a:t>
            </a:r>
            <a:r>
              <a:rPr lang="en-US" dirty="0" err="1"/>
              <a:t>Stimuli+Items</a:t>
            </a:r>
            <a:r>
              <a:rPr lang="en-US" dirty="0"/>
              <a:t>) for this to work.</a:t>
            </a:r>
          </a:p>
          <a:p>
            <a:r>
              <a:rPr lang="en-US" dirty="0"/>
              <a:t>The testing device also MUST have a Spanish voice pack installed for this to work. The TTS checks during the login process will look first for a Spanish voice pack and then for the English voice. If the Spanish voice pack is not installed, the Secure Browser will not let the student proceed.  You will be able to see this in the training and practice tests after they roll over in early September. Guest mode training tests will also not let you proceed if a Spanish voice pack is not detected.</a:t>
            </a:r>
          </a:p>
          <a:p>
            <a:endParaRPr lang="en-US" dirty="0"/>
          </a:p>
          <a:p>
            <a:r>
              <a:rPr lang="en-US" dirty="0"/>
              <a:t>Once the student passes the TTS check and is in the test, the student will use buttons in the context menu to activate the TTS in either Spanish or English! </a:t>
            </a:r>
          </a:p>
          <a:p>
            <a:endParaRPr lang="en-US" dirty="0"/>
          </a:p>
          <a:p>
            <a:r>
              <a:rPr lang="en-US" dirty="0"/>
              <a:t>I don’t have a screenshot of the context menus for you yet. What I do have is a list of what the button text will be in the interface. That text is the right-hand side of this table.</a:t>
            </a:r>
          </a:p>
        </p:txBody>
      </p:sp>
      <p:sp>
        <p:nvSpPr>
          <p:cNvPr id="4" name="Slide Number Placeholder 3"/>
          <p:cNvSpPr>
            <a:spLocks noGrp="1"/>
          </p:cNvSpPr>
          <p:nvPr>
            <p:ph type="sldNum" sz="quarter" idx="5"/>
          </p:nvPr>
        </p:nvSpPr>
        <p:spPr/>
        <p:txBody>
          <a:bodyPr/>
          <a:lstStyle/>
          <a:p>
            <a:fld id="{D66AA3FC-0EAD-4A40-ADBB-E4EE01557051}" type="slidenum">
              <a:rPr lang="en-US" smtClean="0"/>
              <a:t>37</a:t>
            </a:fld>
            <a:endParaRPr lang="en-US"/>
          </a:p>
        </p:txBody>
      </p:sp>
    </p:spTree>
    <p:extLst>
      <p:ext uri="{BB962C8B-B14F-4D97-AF65-F5344CB8AC3E}">
        <p14:creationId xmlns:p14="http://schemas.microsoft.com/office/powerpoint/2010/main" val="4167264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Kara</a:t>
            </a:r>
          </a:p>
          <a:p>
            <a:endParaRPr lang="en-US" dirty="0"/>
          </a:p>
          <a:p>
            <a:r>
              <a:rPr lang="en-US" dirty="0"/>
              <a:t>We also have a new way for the test to be displayed on the screen. [I have screenshots in the next few slides. Hold tight for this explanation first.]</a:t>
            </a:r>
          </a:p>
          <a:p>
            <a:endParaRPr lang="en-US" dirty="0"/>
          </a:p>
          <a:p>
            <a:r>
              <a:rPr lang="en-US" dirty="0"/>
              <a:t>The new default for the Spanish translated test will be that at first, the student will only see the Spanish version of the stimuli and questions on the screen.</a:t>
            </a:r>
          </a:p>
          <a:p>
            <a:r>
              <a:rPr lang="en-US" dirty="0"/>
              <a:t>The student will have a globe button in the top menu. They can use that button to switch between this Spanish only version to an English only version of the text. </a:t>
            </a:r>
          </a:p>
          <a:p>
            <a:endParaRPr lang="en-US" dirty="0"/>
          </a:p>
          <a:p>
            <a:r>
              <a:rPr lang="en-US" dirty="0"/>
              <a:t>Please note: the text of the buttons and menus will stay in Spanish the whole time. It is just the stimulus and the questions that will change between the two languages.</a:t>
            </a:r>
          </a:p>
          <a:p>
            <a:r>
              <a:rPr lang="en-US" dirty="0"/>
              <a:t>And, each time the student uses the Next button to move on in the test, the Spanish version will display first.</a:t>
            </a:r>
          </a:p>
          <a:p>
            <a:r>
              <a:rPr lang="en-US" dirty="0"/>
              <a:t>This default setting is called “Switch between Spanish only or English only”</a:t>
            </a:r>
          </a:p>
          <a:p>
            <a:endParaRPr lang="en-US" dirty="0"/>
          </a:p>
          <a:p>
            <a:r>
              <a:rPr lang="en-US" dirty="0"/>
              <a:t>If the layout used in previous years is preferred by the student, the setting “Translations (dual language) Test Spanish” can be changed to “Show Spanish above English” in TIDE.</a:t>
            </a:r>
          </a:p>
          <a:p>
            <a:endParaRPr lang="en-US" dirty="0"/>
          </a:p>
          <a:p>
            <a:r>
              <a:rPr lang="en-US" dirty="0"/>
              <a:t>This has to be set before testing. Please have students try these out in a Training test to figure out which one they prefer.</a:t>
            </a:r>
          </a:p>
        </p:txBody>
      </p:sp>
      <p:sp>
        <p:nvSpPr>
          <p:cNvPr id="4" name="Slide Number Placeholder 3"/>
          <p:cNvSpPr>
            <a:spLocks noGrp="1"/>
          </p:cNvSpPr>
          <p:nvPr>
            <p:ph type="sldNum" sz="quarter" idx="5"/>
          </p:nvPr>
        </p:nvSpPr>
        <p:spPr/>
        <p:txBody>
          <a:bodyPr/>
          <a:lstStyle/>
          <a:p>
            <a:fld id="{D66AA3FC-0EAD-4A40-ADBB-E4EE01557051}" type="slidenum">
              <a:rPr lang="en-US" smtClean="0"/>
              <a:t>38</a:t>
            </a:fld>
            <a:endParaRPr lang="en-US"/>
          </a:p>
        </p:txBody>
      </p:sp>
    </p:spTree>
    <p:extLst>
      <p:ext uri="{BB962C8B-B14F-4D97-AF65-F5344CB8AC3E}">
        <p14:creationId xmlns:p14="http://schemas.microsoft.com/office/powerpoint/2010/main" val="547691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Kara</a:t>
            </a:r>
          </a:p>
          <a:p>
            <a:endParaRPr lang="en-US" dirty="0"/>
          </a:p>
          <a:p>
            <a:r>
              <a:rPr lang="en-US" dirty="0"/>
              <a:t>Now for the screenshots.</a:t>
            </a:r>
          </a:p>
          <a:p>
            <a:r>
              <a:rPr lang="en-US" dirty="0"/>
              <a:t>This shows the Switch between Spanish only or English only. The change languages globe button is circled in red. The text of the question is only in Spanish.</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D66AA3FC-0EAD-4A40-ADBB-E4EE01557051}" type="slidenum">
              <a:rPr lang="en-US" smtClean="0"/>
              <a:t>39</a:t>
            </a:fld>
            <a:endParaRPr lang="en-US"/>
          </a:p>
        </p:txBody>
      </p:sp>
    </p:spTree>
    <p:extLst>
      <p:ext uri="{BB962C8B-B14F-4D97-AF65-F5344CB8AC3E}">
        <p14:creationId xmlns:p14="http://schemas.microsoft.com/office/powerpoint/2010/main" val="13315949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Kara</a:t>
            </a:r>
          </a:p>
          <a:p>
            <a:endParaRPr lang="en-US" dirty="0"/>
          </a:p>
          <a:p>
            <a:r>
              <a:rPr lang="en-US" dirty="0"/>
              <a:t>When the student uses the globe button, the text of the question changes to English. The student can use the globe button to switch between these views.</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D66AA3FC-0EAD-4A40-ADBB-E4EE01557051}" type="slidenum">
              <a:rPr lang="en-US" smtClean="0"/>
              <a:t>40</a:t>
            </a:fld>
            <a:endParaRPr lang="en-US"/>
          </a:p>
        </p:txBody>
      </p:sp>
    </p:spTree>
    <p:extLst>
      <p:ext uri="{BB962C8B-B14F-4D97-AF65-F5344CB8AC3E}">
        <p14:creationId xmlns:p14="http://schemas.microsoft.com/office/powerpoint/2010/main" val="5903423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Kara</a:t>
            </a:r>
          </a:p>
          <a:p>
            <a:endParaRPr lang="en-US" dirty="0"/>
          </a:p>
          <a:p>
            <a:r>
              <a:rPr lang="en-US" dirty="0"/>
              <a:t>This shows the previous version. Notice there is no globe button to change the language. </a:t>
            </a:r>
          </a:p>
          <a:p>
            <a:r>
              <a:rPr lang="en-US" dirty="0"/>
              <a:t>The Spanish shows at the top….then you scroll down….next slide.</a:t>
            </a:r>
          </a:p>
        </p:txBody>
      </p:sp>
      <p:sp>
        <p:nvSpPr>
          <p:cNvPr id="4" name="Slide Number Placeholder 3"/>
          <p:cNvSpPr>
            <a:spLocks noGrp="1"/>
          </p:cNvSpPr>
          <p:nvPr>
            <p:ph type="sldNum" sz="quarter" idx="5"/>
          </p:nvPr>
        </p:nvSpPr>
        <p:spPr/>
        <p:txBody>
          <a:bodyPr/>
          <a:lstStyle/>
          <a:p>
            <a:fld id="{D66AA3FC-0EAD-4A40-ADBB-E4EE01557051}" type="slidenum">
              <a:rPr lang="en-US" smtClean="0"/>
              <a:t>41</a:t>
            </a:fld>
            <a:endParaRPr lang="en-US"/>
          </a:p>
        </p:txBody>
      </p:sp>
    </p:spTree>
    <p:extLst>
      <p:ext uri="{BB962C8B-B14F-4D97-AF65-F5344CB8AC3E}">
        <p14:creationId xmlns:p14="http://schemas.microsoft.com/office/powerpoint/2010/main" val="34686338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Kara</a:t>
            </a:r>
          </a:p>
          <a:p>
            <a:endParaRPr lang="en-US" dirty="0"/>
          </a:p>
          <a:p>
            <a:r>
              <a:rPr lang="en-US" dirty="0"/>
              <a:t>And you can see in the middle of the screen, after the question in Spanish the English version of the question appears. </a:t>
            </a:r>
          </a:p>
          <a:p>
            <a:endParaRPr lang="en-US" dirty="0"/>
          </a:p>
          <a:p>
            <a:r>
              <a:rPr lang="en-US" dirty="0"/>
              <a:t>Again, this was the only way these Spanish tests were shown in previous years.</a:t>
            </a:r>
          </a:p>
        </p:txBody>
      </p:sp>
      <p:sp>
        <p:nvSpPr>
          <p:cNvPr id="4" name="Slide Number Placeholder 3"/>
          <p:cNvSpPr>
            <a:spLocks noGrp="1"/>
          </p:cNvSpPr>
          <p:nvPr>
            <p:ph type="sldNum" sz="quarter" idx="5"/>
          </p:nvPr>
        </p:nvSpPr>
        <p:spPr/>
        <p:txBody>
          <a:bodyPr/>
          <a:lstStyle/>
          <a:p>
            <a:fld id="{D66AA3FC-0EAD-4A40-ADBB-E4EE01557051}" type="slidenum">
              <a:rPr lang="en-US" smtClean="0"/>
              <a:t>42</a:t>
            </a:fld>
            <a:endParaRPr lang="en-US"/>
          </a:p>
        </p:txBody>
      </p:sp>
    </p:spTree>
    <p:extLst>
      <p:ext uri="{BB962C8B-B14F-4D97-AF65-F5344CB8AC3E}">
        <p14:creationId xmlns:p14="http://schemas.microsoft.com/office/powerpoint/2010/main" val="11131356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Kara</a:t>
            </a:r>
          </a:p>
          <a:p>
            <a:endParaRPr lang="en-US" dirty="0"/>
          </a:p>
          <a:p>
            <a:r>
              <a:rPr lang="en-US" dirty="0"/>
              <a:t>One last note. When you use the Spanish Presentation in the practice or training tests, when you get to the questions, the web-browser may helpfully offer to translate the screen for you. Students should be told to NOT do this. They should ignore this, because this option will not be presented to them during the summative test in </a:t>
            </a:r>
            <a:r>
              <a:rPr lang="en-US"/>
              <a:t>the Secure Browser.</a:t>
            </a:r>
            <a:endParaRPr lang="en-US" dirty="0"/>
          </a:p>
        </p:txBody>
      </p:sp>
      <p:sp>
        <p:nvSpPr>
          <p:cNvPr id="4" name="Slide Number Placeholder 3"/>
          <p:cNvSpPr>
            <a:spLocks noGrp="1"/>
          </p:cNvSpPr>
          <p:nvPr>
            <p:ph type="sldNum" sz="quarter" idx="5"/>
          </p:nvPr>
        </p:nvSpPr>
        <p:spPr/>
        <p:txBody>
          <a:bodyPr/>
          <a:lstStyle/>
          <a:p>
            <a:fld id="{D66AA3FC-0EAD-4A40-ADBB-E4EE01557051}" type="slidenum">
              <a:rPr lang="en-US" smtClean="0"/>
              <a:t>43</a:t>
            </a:fld>
            <a:endParaRPr lang="en-US"/>
          </a:p>
        </p:txBody>
      </p:sp>
    </p:spTree>
    <p:extLst>
      <p:ext uri="{BB962C8B-B14F-4D97-AF65-F5344CB8AC3E}">
        <p14:creationId xmlns:p14="http://schemas.microsoft.com/office/powerpoint/2010/main" val="11043886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AA3FC-0EAD-4A40-ADBB-E4EE01557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7117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dirty="0">
                <a:effectLst/>
                <a:ea typeface="Times New Roman" panose="02020603050405020304" pitchFamily="18" charset="0"/>
                <a:cs typeface="Times New Roman" panose="02020603050405020304" pitchFamily="18" charset="0"/>
              </a:rPr>
              <a:t>A new Family Reports tab in WAMS allows districts to select their preferred option for printed spring 2023 Smarter Balanced and WCAS family reports shipped from OSPI in fall of 2023.  This tab will close in early September on a date yet to be determined.</a:t>
            </a:r>
          </a:p>
          <a:p>
            <a:pPr marL="0" marR="0" indent="0">
              <a:spcBef>
                <a:spcPts val="600"/>
              </a:spcBef>
              <a:spcAft>
                <a:spcPts val="0"/>
              </a:spcAft>
              <a:buNone/>
            </a:pPr>
            <a:endParaRPr lang="en-US" dirty="0">
              <a:effectLst/>
              <a:ea typeface="Times New Roman" panose="02020603050405020304" pitchFamily="18" charset="0"/>
              <a:cs typeface="Times New Roman" panose="02020603050405020304" pitchFamily="18" charset="0"/>
            </a:endParaRPr>
          </a:p>
          <a:p>
            <a:pPr marL="0" marR="0">
              <a:spcBef>
                <a:spcPts val="600"/>
              </a:spcBef>
              <a:spcAft>
                <a:spcPts val="0"/>
              </a:spcAft>
            </a:pPr>
            <a:r>
              <a:rPr lang="en-US" dirty="0">
                <a:effectLst/>
                <a:ea typeface="Times New Roman" panose="02020603050405020304" pitchFamily="18" charset="0"/>
                <a:cs typeface="Times New Roman" panose="02020603050405020304" pitchFamily="18" charset="0"/>
              </a:rPr>
              <a:t>DACs can indicate whether printed family reports should be printed and shipped for students in all schools ("Print All District Reports"), only for certain schools ("Print Selected Schools"), or not for any schools ("No Printed Reports") if your district uses only electronic family reports. If "Print Selected Schools" is selected, you will be prompted with a list of schools and asked to select which of those schools should receive printed reports.</a:t>
            </a:r>
          </a:p>
          <a:p>
            <a:endParaRPr lang="en-US" dirty="0"/>
          </a:p>
          <a:p>
            <a:pPr marL="0" marR="0">
              <a:spcBef>
                <a:spcPts val="600"/>
              </a:spcBef>
              <a:spcAft>
                <a:spcPts val="0"/>
              </a:spcAft>
            </a:pPr>
            <a:r>
              <a:rPr lang="en-US" sz="1200" dirty="0">
                <a:effectLst/>
                <a:latin typeface="Segoe UI Semibold" panose="020B0702040204020203" pitchFamily="34" charset="0"/>
                <a:ea typeface="Times New Roman" panose="02020603050405020304" pitchFamily="18" charset="0"/>
                <a:cs typeface="Times New Roman" panose="02020603050405020304" pitchFamily="18" charset="0"/>
              </a:rPr>
              <a:t>Any district that does not want printed copies MUST opt out by checking the "No Printed Reports" column or you will automatically receive printed copies for your district.</a:t>
            </a:r>
            <a:r>
              <a:rPr lang="en-US" sz="1200" b="1" dirty="0">
                <a:effectLst/>
                <a:latin typeface="Segoe UI" panose="020B0502040204020203" pitchFamily="34" charset="0"/>
                <a:ea typeface="Times New Roman" panose="02020603050405020304" pitchFamily="18" charset="0"/>
                <a:cs typeface="Times New Roman" panose="02020603050405020304" pitchFamily="18" charset="0"/>
              </a:rPr>
              <a:t>  </a:t>
            </a:r>
            <a:r>
              <a:rPr lang="en-US" sz="1200" dirty="0">
                <a:effectLst/>
                <a:latin typeface="Segoe UI" panose="020B0502040204020203" pitchFamily="34" charset="0"/>
                <a:ea typeface="Times New Roman" panose="02020603050405020304" pitchFamily="18" charset="0"/>
                <a:cs typeface="Times New Roman" panose="02020603050405020304" pitchFamily="18" charset="0"/>
              </a:rPr>
              <a:t>All Smarter Balances ELA/Math/WCAS family reports will still be available </a:t>
            </a:r>
            <a:r>
              <a:rPr lang="en-US" sz="1200" dirty="0">
                <a:effectLst/>
                <a:latin typeface="Segoe UI Semibold" panose="020B0702040204020203" pitchFamily="34" charset="0"/>
                <a:ea typeface="Times New Roman" panose="02020603050405020304" pitchFamily="18" charset="0"/>
                <a:cs typeface="Times New Roman" panose="02020603050405020304" pitchFamily="18" charset="0"/>
              </a:rPr>
              <a:t>electronically</a:t>
            </a:r>
            <a:r>
              <a:rPr lang="en-US" sz="1200" dirty="0">
                <a:effectLst/>
                <a:latin typeface="Segoe UI" panose="020B0502040204020203" pitchFamily="34" charset="0"/>
                <a:ea typeface="Times New Roman" panose="02020603050405020304" pitchFamily="18" charset="0"/>
                <a:cs typeface="Times New Roman" panose="02020603050405020304" pitchFamily="18" charset="0"/>
              </a:rPr>
              <a:t> in WAMS for students in all schools.</a:t>
            </a:r>
          </a:p>
          <a:p>
            <a:pPr marL="0" marR="0" indent="0">
              <a:spcBef>
                <a:spcPts val="600"/>
              </a:spcBef>
              <a:spcAft>
                <a:spcPts val="0"/>
              </a:spcAft>
              <a:buNone/>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600"/>
              </a:spcBef>
              <a:spcAft>
                <a:spcPts val="0"/>
              </a:spcAft>
            </a:pPr>
            <a:r>
              <a:rPr lang="en-US" sz="1200" dirty="0">
                <a:effectLst/>
                <a:latin typeface="Segoe UI" panose="020B0502040204020203" pitchFamily="34" charset="0"/>
                <a:ea typeface="Times New Roman" panose="02020603050405020304" pitchFamily="18" charset="0"/>
                <a:cs typeface="Times New Roman" panose="02020603050405020304" pitchFamily="18" charset="0"/>
              </a:rPr>
              <a:t>WIDA and WA-AIM family reports will continue to be provided by their respective vendors and are not included on the Family Reports tab.</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66AA3FC-0EAD-4A40-ADBB-E4EE01557051}" type="slidenum">
              <a:rPr lang="en-US" smtClean="0"/>
              <a:t>47</a:t>
            </a:fld>
            <a:endParaRPr lang="en-US"/>
          </a:p>
        </p:txBody>
      </p:sp>
    </p:spTree>
    <p:extLst>
      <p:ext uri="{BB962C8B-B14F-4D97-AF65-F5344CB8AC3E}">
        <p14:creationId xmlns:p14="http://schemas.microsoft.com/office/powerpoint/2010/main" val="21659433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6AA3FC-0EAD-4A40-ADBB-E4EE01557051}" type="slidenum">
              <a:rPr lang="en-US" smtClean="0"/>
              <a:t>48</a:t>
            </a:fld>
            <a:endParaRPr lang="en-US"/>
          </a:p>
        </p:txBody>
      </p:sp>
    </p:spTree>
    <p:extLst>
      <p:ext uri="{BB962C8B-B14F-4D97-AF65-F5344CB8AC3E}">
        <p14:creationId xmlns:p14="http://schemas.microsoft.com/office/powerpoint/2010/main" val="309941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Christopher</a:t>
            </a:r>
          </a:p>
        </p:txBody>
      </p:sp>
      <p:sp>
        <p:nvSpPr>
          <p:cNvPr id="4" name="Slide Number Placeholder 3"/>
          <p:cNvSpPr>
            <a:spLocks noGrp="1"/>
          </p:cNvSpPr>
          <p:nvPr>
            <p:ph type="sldNum" sz="quarter" idx="10"/>
          </p:nvPr>
        </p:nvSpPr>
        <p:spPr/>
        <p:txBody>
          <a:bodyPr/>
          <a:lstStyle/>
          <a:p>
            <a:pPr marL="0" marR="0" lvl="0" indent="0" algn="r" defTabSz="930311" rtl="0" eaLnBrk="1" fontAlgn="auto" latinLnBrk="0" hangingPunct="1">
              <a:lnSpc>
                <a:spcPct val="100000"/>
              </a:lnSpc>
              <a:spcBef>
                <a:spcPts val="0"/>
              </a:spcBef>
              <a:spcAft>
                <a:spcPts val="0"/>
              </a:spcAft>
              <a:buClrTx/>
              <a:buSzTx/>
              <a:buFontTx/>
              <a:buNone/>
              <a:tabLst/>
              <a:defRPr/>
            </a:pPr>
            <a:fld id="{E881032E-8435-4810-B872-D429860A913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031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7482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the beginning of a new school year, it is important to make sure that the contact information for your district is correct and updated in WAMS Profile. </a:t>
            </a:r>
            <a:r>
              <a:rPr lang="en-US" b="1" dirty="0"/>
              <a:t>This information is critical because it is used for communication purposes and test material shipments.</a:t>
            </a:r>
            <a:r>
              <a:rPr lang="en-US" dirty="0"/>
              <a:t>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The DC information in WAMS Profile will also be used to assign the DC role in TIDE just prior to it opening for the 2023-24 school year, so it is very important that the correct information is in there prior to August 22.</a:t>
            </a:r>
          </a:p>
          <a:p>
            <a:endParaRPr lang="en-US" dirty="0"/>
          </a:p>
          <a:p>
            <a:r>
              <a:rPr lang="en-US" dirty="0"/>
              <a:t>Please make sure to take a couple of minutes to review the information and make any updates that might be needed, such as updating your shipping address, or removing people who may no longer be supporting assessments in your district and adding any new people.</a:t>
            </a:r>
          </a:p>
          <a:p>
            <a:r>
              <a:rPr lang="en-US" b="1" dirty="0"/>
              <a:t>  </a:t>
            </a:r>
          </a:p>
          <a:p>
            <a:r>
              <a:rPr lang="en-US" dirty="0"/>
              <a:t>The User Profiles include: </a:t>
            </a:r>
          </a:p>
          <a:p>
            <a:pPr marL="174433" indent="-174433">
              <a:buFont typeface="Arial" panose="020B0604020202020204" pitchFamily="34" charset="0"/>
              <a:buChar char="•"/>
            </a:pPr>
            <a:r>
              <a:rPr lang="en-US" dirty="0"/>
              <a:t>The District Test Coordinator (DC)</a:t>
            </a:r>
          </a:p>
          <a:p>
            <a:pPr marL="174433" indent="-174433">
              <a:buFont typeface="Arial" panose="020B0604020202020204" pitchFamily="34" charset="0"/>
              <a:buChar char="•"/>
            </a:pPr>
            <a:r>
              <a:rPr lang="en-US" dirty="0"/>
              <a:t>The District Administrators (Designees)(DAs)</a:t>
            </a:r>
          </a:p>
          <a:p>
            <a:pPr marL="174433" indent="-174433">
              <a:buFont typeface="Arial" panose="020B0604020202020204" pitchFamily="34" charset="0"/>
              <a:buChar char="•"/>
            </a:pPr>
            <a:r>
              <a:rPr lang="en-US" dirty="0"/>
              <a:t>And any Program Specific Coordinators you might have who support specific programs such as WaKIDS, WA-AIM, ELP assessments (WIDA), etc.</a:t>
            </a:r>
          </a:p>
          <a:p>
            <a:r>
              <a:rPr lang="en-US" dirty="0"/>
              <a:t> </a:t>
            </a:r>
          </a:p>
          <a:p>
            <a:r>
              <a:rPr lang="en-US" dirty="0"/>
              <a:t>The number of DAs or additional contacts is not limited, but keep in mind that DAs will receive all the same communications as DCs.</a:t>
            </a:r>
          </a:p>
          <a:p>
            <a:endParaRPr lang="en-US" dirty="0"/>
          </a:p>
          <a:p>
            <a:r>
              <a:rPr lang="en-US" dirty="0"/>
              <a:t>And, as a note, if you are the DC there is no reason to also list yourself as a DA, as you are already going to receive all communications and permissions in your DC role.</a:t>
            </a:r>
          </a:p>
        </p:txBody>
      </p:sp>
      <p:sp>
        <p:nvSpPr>
          <p:cNvPr id="4" name="Slide Number Placeholder 3"/>
          <p:cNvSpPr>
            <a:spLocks noGrp="1"/>
          </p:cNvSpPr>
          <p:nvPr>
            <p:ph type="sldNum" sz="quarter" idx="5"/>
          </p:nvPr>
        </p:nvSpPr>
        <p:spPr/>
        <p:txBody>
          <a:bodyPr/>
          <a:lstStyle/>
          <a:p>
            <a:pPr marL="0" marR="0" lvl="0" indent="0" algn="r" defTabSz="930311" rtl="0" eaLnBrk="1" fontAlgn="auto" latinLnBrk="0" hangingPunct="1">
              <a:lnSpc>
                <a:spcPct val="100000"/>
              </a:lnSpc>
              <a:spcBef>
                <a:spcPts val="0"/>
              </a:spcBef>
              <a:spcAft>
                <a:spcPts val="0"/>
              </a:spcAft>
              <a:buClrTx/>
              <a:buSzTx/>
              <a:buFontTx/>
              <a:buNone/>
              <a:tabLst/>
              <a:defRPr/>
            </a:pPr>
            <a:fld id="{D66AA3FC-0EAD-4A40-ADBB-E4EE0155705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0311"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3084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some of the resources that were recently updated and posted to the WCAP Portal. We also have a number of resources that will be posted in the next few weeks. Remember, new resources that are posted to the Portal, WAMS, or the OSPI website are communicated every week in the WAW newsletter.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AA3FC-0EAD-4A40-ADBB-E4EE01557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1743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important dates and tasks for August.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AA3FC-0EAD-4A40-ADBB-E4EE01557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5769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are important dates and tasks for September.</a:t>
            </a:r>
          </a:p>
        </p:txBody>
      </p:sp>
      <p:sp>
        <p:nvSpPr>
          <p:cNvPr id="4" name="Slide Number Placeholder 3"/>
          <p:cNvSpPr>
            <a:spLocks noGrp="1"/>
          </p:cNvSpPr>
          <p:nvPr>
            <p:ph type="sldNum" sz="quarter" idx="5"/>
          </p:nvPr>
        </p:nvSpPr>
        <p:spPr/>
        <p:txBody>
          <a:bodyPr/>
          <a:lstStyle/>
          <a:p>
            <a:fld id="{D66AA3FC-0EAD-4A40-ADBB-E4EE01557051}" type="slidenum">
              <a:rPr lang="en-US" smtClean="0"/>
              <a:t>52</a:t>
            </a:fld>
            <a:endParaRPr lang="en-US"/>
          </a:p>
        </p:txBody>
      </p:sp>
    </p:spTree>
    <p:extLst>
      <p:ext uri="{BB962C8B-B14F-4D97-AF65-F5344CB8AC3E}">
        <p14:creationId xmlns:p14="http://schemas.microsoft.com/office/powerpoint/2010/main" val="37821303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47AE3-EB6F-4544-8D2F-65898441C1C6}" type="slidenum">
              <a:rPr lang="en-US" smtClean="0"/>
              <a:t>53</a:t>
            </a:fld>
            <a:endParaRPr lang="en-US"/>
          </a:p>
        </p:txBody>
      </p:sp>
    </p:spTree>
    <p:extLst>
      <p:ext uri="{BB962C8B-B14F-4D97-AF65-F5344CB8AC3E}">
        <p14:creationId xmlns:p14="http://schemas.microsoft.com/office/powerpoint/2010/main" val="6746174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54</a:t>
            </a:fld>
            <a:endParaRPr lang="en-US"/>
          </a:p>
        </p:txBody>
      </p:sp>
    </p:spTree>
    <p:extLst>
      <p:ext uri="{BB962C8B-B14F-4D97-AF65-F5344CB8AC3E}">
        <p14:creationId xmlns:p14="http://schemas.microsoft.com/office/powerpoint/2010/main" val="23295869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F0BB1D-70A0-4EA4-9FF8-298C0B903BF2}" type="slidenum">
              <a:rPr lang="en-US" smtClean="0"/>
              <a:t>55</a:t>
            </a:fld>
            <a:endParaRPr lang="en-US"/>
          </a:p>
        </p:txBody>
      </p:sp>
    </p:spTree>
    <p:extLst>
      <p:ext uri="{BB962C8B-B14F-4D97-AF65-F5344CB8AC3E}">
        <p14:creationId xmlns:p14="http://schemas.microsoft.com/office/powerpoint/2010/main" val="3651498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the registered DAC in WAMS for your district, you should have received the wakids quick start guide 23-24 from your </a:t>
            </a:r>
            <a:r>
              <a:rPr lang="en-US" dirty="0" err="1"/>
              <a:t>esd</a:t>
            </a:r>
            <a:r>
              <a:rPr lang="en-US" dirty="0"/>
              <a:t> wakids coordinator. If you haven’t, please connect with your coordinator asap and request a copy. They have other important information to share regarding wakids.</a:t>
            </a:r>
          </a:p>
          <a:p>
            <a:endParaRPr lang="en-US" dirty="0"/>
          </a:p>
          <a:p>
            <a:r>
              <a:rPr lang="en-US" dirty="0"/>
              <a:t>In the quick start guide, you can find step by step guidance to implement wakids whole child assessment and monitor teachers’ progress. There are relevant links embedded to find detailed instructions so make sure to click them. </a:t>
            </a:r>
          </a:p>
          <a:p>
            <a:endParaRPr lang="en-US" dirty="0"/>
          </a:p>
          <a:p>
            <a:r>
              <a:rPr lang="en-US" dirty="0"/>
              <a:t>Another place where you can find this document is from the </a:t>
            </a:r>
            <a:r>
              <a:rPr lang="en-US" dirty="0" err="1"/>
              <a:t>myteachingstartegies</a:t>
            </a:r>
            <a:r>
              <a:rPr lang="en-US" dirty="0"/>
              <a:t> platform. But if you don’t have access, you can’t get to this place.</a:t>
            </a:r>
          </a:p>
        </p:txBody>
      </p:sp>
      <p:sp>
        <p:nvSpPr>
          <p:cNvPr id="4" name="Slide Number Placeholder 3"/>
          <p:cNvSpPr>
            <a:spLocks noGrp="1"/>
          </p:cNvSpPr>
          <p:nvPr>
            <p:ph type="sldNum" sz="quarter" idx="5"/>
          </p:nvPr>
        </p:nvSpPr>
        <p:spPr/>
        <p:txBody>
          <a:bodyPr/>
          <a:lstStyle/>
          <a:p>
            <a:fld id="{D66AA3FC-0EAD-4A40-ADBB-E4EE01557051}" type="slidenum">
              <a:rPr lang="en-US" smtClean="0"/>
              <a:t>6</a:t>
            </a:fld>
            <a:endParaRPr lang="en-US"/>
          </a:p>
        </p:txBody>
      </p:sp>
    </p:spTree>
    <p:extLst>
      <p:ext uri="{BB962C8B-B14F-4D97-AF65-F5344CB8AC3E}">
        <p14:creationId xmlns:p14="http://schemas.microsoft.com/office/powerpoint/2010/main" val="994991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log in to the platform, you will find a question mark at the bottom right corner. Click that and you will find wakids </a:t>
            </a:r>
            <a:r>
              <a:rPr lang="en-US" dirty="0" err="1"/>
              <a:t>dac</a:t>
            </a:r>
            <a:r>
              <a:rPr lang="en-US" dirty="0"/>
              <a:t> resources at the top of the resource center. There are couple other resources for </a:t>
            </a:r>
            <a:r>
              <a:rPr lang="en-US" dirty="0" err="1"/>
              <a:t>dacs</a:t>
            </a:r>
            <a:r>
              <a:rPr lang="en-US" dirty="0"/>
              <a:t> only for you to administer the assessment. Teachers don’t have access to this </a:t>
            </a:r>
            <a:r>
              <a:rPr lang="en-US" dirty="0" err="1"/>
              <a:t>dac</a:t>
            </a:r>
            <a:r>
              <a:rPr lang="en-US" dirty="0"/>
              <a:t> resource center.</a:t>
            </a:r>
          </a:p>
        </p:txBody>
      </p:sp>
      <p:sp>
        <p:nvSpPr>
          <p:cNvPr id="4" name="Slide Number Placeholder 3"/>
          <p:cNvSpPr>
            <a:spLocks noGrp="1"/>
          </p:cNvSpPr>
          <p:nvPr>
            <p:ph type="sldNum" sz="quarter" idx="5"/>
          </p:nvPr>
        </p:nvSpPr>
        <p:spPr/>
        <p:txBody>
          <a:bodyPr/>
          <a:lstStyle/>
          <a:p>
            <a:fld id="{D66AA3FC-0EAD-4A40-ADBB-E4EE01557051}" type="slidenum">
              <a:rPr lang="en-US" smtClean="0"/>
              <a:t>7</a:t>
            </a:fld>
            <a:endParaRPr lang="en-US"/>
          </a:p>
        </p:txBody>
      </p:sp>
    </p:spTree>
    <p:extLst>
      <p:ext uri="{BB962C8B-B14F-4D97-AF65-F5344CB8AC3E}">
        <p14:creationId xmlns:p14="http://schemas.microsoft.com/office/powerpoint/2010/main" val="3445345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I said, if you don’t have access to the platform, you cant get it. So please ensure you are set up correctly in both </a:t>
            </a:r>
            <a:r>
              <a:rPr lang="en-US" dirty="0" err="1"/>
              <a:t>wams</a:t>
            </a:r>
            <a:r>
              <a:rPr lang="en-US" dirty="0"/>
              <a:t> and the </a:t>
            </a:r>
            <a:r>
              <a:rPr lang="en-US" dirty="0" err="1"/>
              <a:t>myteachingstrategies</a:t>
            </a:r>
            <a:r>
              <a:rPr lang="en-US" dirty="0"/>
              <a:t> platform. That’s the first thing listed as the instruction in the quick start guide.</a:t>
            </a:r>
          </a:p>
          <a:p>
            <a:r>
              <a:rPr lang="en-US" dirty="0"/>
              <a:t>Once you get in, create classes. If you don’t see a teacher to link a class with, that means they didn’t get the training. Do not create an account for them and confirm with them on their training records. If you need help, email us wakids@k12.wa.us</a:t>
            </a:r>
          </a:p>
          <a:p>
            <a:r>
              <a:rPr lang="en-US" dirty="0"/>
              <a:t>Once classes have been set up, you may begin importing and requesting transfers for students.</a:t>
            </a:r>
          </a:p>
          <a:p>
            <a:r>
              <a:rPr lang="en-US" dirty="0"/>
              <a:t>Set up classes asap so teachers can confirm their roster and begin entering data.</a:t>
            </a:r>
          </a:p>
        </p:txBody>
      </p:sp>
      <p:sp>
        <p:nvSpPr>
          <p:cNvPr id="4" name="Slide Number Placeholder 3"/>
          <p:cNvSpPr>
            <a:spLocks noGrp="1"/>
          </p:cNvSpPr>
          <p:nvPr>
            <p:ph type="sldNum" sz="quarter" idx="5"/>
          </p:nvPr>
        </p:nvSpPr>
        <p:spPr/>
        <p:txBody>
          <a:bodyPr/>
          <a:lstStyle/>
          <a:p>
            <a:fld id="{D66AA3FC-0EAD-4A40-ADBB-E4EE01557051}" type="slidenum">
              <a:rPr lang="en-US" smtClean="0"/>
              <a:t>8</a:t>
            </a:fld>
            <a:endParaRPr lang="en-US"/>
          </a:p>
        </p:txBody>
      </p:sp>
    </p:spTree>
    <p:extLst>
      <p:ext uri="{BB962C8B-B14F-4D97-AF65-F5344CB8AC3E}">
        <p14:creationId xmlns:p14="http://schemas.microsoft.com/office/powerpoint/2010/main" val="3629202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changes for fall. </a:t>
            </a:r>
          </a:p>
          <a:p>
            <a:r>
              <a:rPr lang="en-US" dirty="0"/>
              <a:t>The fall checkpoint is now November 15 moving forward. Teachers need to finalize their data by 9pm November 15 and </a:t>
            </a:r>
            <a:r>
              <a:rPr lang="en-US" dirty="0" err="1"/>
              <a:t>dacs</a:t>
            </a:r>
            <a:r>
              <a:rPr lang="en-US" dirty="0"/>
              <a:t> have 3 business days after this to confirm 100% full completion for the district. Please let your </a:t>
            </a:r>
            <a:r>
              <a:rPr lang="en-US" dirty="0" err="1"/>
              <a:t>esd</a:t>
            </a:r>
            <a:r>
              <a:rPr lang="en-US" dirty="0"/>
              <a:t> wakids coordinator know that you’ve confirmed full completion.</a:t>
            </a:r>
          </a:p>
          <a:p>
            <a:endParaRPr lang="en-US" dirty="0"/>
          </a:p>
          <a:p>
            <a:r>
              <a:rPr lang="en-US" dirty="0"/>
              <a:t>When teachers first log in to the platform, they will see many changes. You can help them get familiarized with the new platform. </a:t>
            </a:r>
          </a:p>
          <a:p>
            <a:endParaRPr lang="en-US" dirty="0"/>
          </a:p>
          <a:p>
            <a:r>
              <a:rPr lang="en-US" dirty="0"/>
              <a:t>Tk now has blue band showing up for the class. Individual child records must be updated to show blue band for them. Refer to the links in this slide for instructions.</a:t>
            </a:r>
          </a:p>
          <a:p>
            <a:endParaRPr lang="en-US" dirty="0"/>
          </a:p>
          <a:p>
            <a:r>
              <a:rPr lang="en-US" dirty="0"/>
              <a:t>If you read the quick start guide, you might have noticed that there will be 4 available checkpoints this year. However, with anticipated changes and updates coming to assessment implementation for TK in 24-25 school year, we realized it was premature to make this shift. So in the 23-24 school year, there are still 3 available checkpoints, fall, winter and spring. There will be no changes. We apologize for any confusion. </a:t>
            </a:r>
          </a:p>
        </p:txBody>
      </p:sp>
      <p:sp>
        <p:nvSpPr>
          <p:cNvPr id="4" name="Slide Number Placeholder 3"/>
          <p:cNvSpPr>
            <a:spLocks noGrp="1"/>
          </p:cNvSpPr>
          <p:nvPr>
            <p:ph type="sldNum" sz="quarter" idx="5"/>
          </p:nvPr>
        </p:nvSpPr>
        <p:spPr/>
        <p:txBody>
          <a:bodyPr/>
          <a:lstStyle/>
          <a:p>
            <a:fld id="{D66AA3FC-0EAD-4A40-ADBB-E4EE01557051}" type="slidenum">
              <a:rPr lang="en-US" smtClean="0"/>
              <a:t>9</a:t>
            </a:fld>
            <a:endParaRPr lang="en-US"/>
          </a:p>
        </p:txBody>
      </p:sp>
    </p:spTree>
    <p:extLst>
      <p:ext uri="{BB962C8B-B14F-4D97-AF65-F5344CB8AC3E}">
        <p14:creationId xmlns:p14="http://schemas.microsoft.com/office/powerpoint/2010/main" val="1417690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ensure contact information has been updated in WAMS to reflect changes in roles. That’s where I get and confirm DAC information to send any information.</a:t>
            </a:r>
          </a:p>
          <a:p>
            <a:r>
              <a:rPr lang="en-US" dirty="0"/>
              <a:t>After updating this in WAMS, please inform both your </a:t>
            </a:r>
            <a:r>
              <a:rPr lang="en-US" dirty="0" err="1"/>
              <a:t>esd</a:t>
            </a:r>
            <a:r>
              <a:rPr lang="en-US" dirty="0"/>
              <a:t> wakids coordinator and the </a:t>
            </a:r>
            <a:r>
              <a:rPr lang="en-US" dirty="0" err="1"/>
              <a:t>ospi</a:t>
            </a:r>
            <a:r>
              <a:rPr lang="en-US" dirty="0"/>
              <a:t> wakids office so we have them.</a:t>
            </a:r>
          </a:p>
          <a:p>
            <a:endParaRPr lang="en-US" dirty="0"/>
          </a:p>
          <a:p>
            <a:r>
              <a:rPr lang="en-US" dirty="0"/>
              <a:t>We have many office hour options for  you. There is at least one per month during the fall implementation period hosted by me. It’s the first Wednesday between august and November at 1pm.</a:t>
            </a:r>
          </a:p>
          <a:p>
            <a:r>
              <a:rPr lang="en-US" dirty="0"/>
              <a:t>Each </a:t>
            </a:r>
            <a:r>
              <a:rPr lang="en-US" dirty="0" err="1"/>
              <a:t>esd</a:t>
            </a:r>
            <a:r>
              <a:rPr lang="en-US" dirty="0"/>
              <a:t> wakids coordinator has their own office hour, also at least once a month. You can find their office hour information on our website. Please join your own </a:t>
            </a:r>
            <a:r>
              <a:rPr lang="en-US" dirty="0" err="1"/>
              <a:t>esd</a:t>
            </a:r>
            <a:r>
              <a:rPr lang="en-US" dirty="0"/>
              <a:t> coordinator’s office hour as they do not have access to districts outside of their own regions.</a:t>
            </a:r>
          </a:p>
        </p:txBody>
      </p:sp>
      <p:sp>
        <p:nvSpPr>
          <p:cNvPr id="4" name="Slide Number Placeholder 3"/>
          <p:cNvSpPr>
            <a:spLocks noGrp="1"/>
          </p:cNvSpPr>
          <p:nvPr>
            <p:ph type="sldNum" sz="quarter" idx="5"/>
          </p:nvPr>
        </p:nvSpPr>
        <p:spPr/>
        <p:txBody>
          <a:bodyPr/>
          <a:lstStyle/>
          <a:p>
            <a:fld id="{D66AA3FC-0EAD-4A40-ADBB-E4EE01557051}" type="slidenum">
              <a:rPr lang="en-US" smtClean="0"/>
              <a:t>11</a:t>
            </a:fld>
            <a:endParaRPr lang="en-US"/>
          </a:p>
        </p:txBody>
      </p:sp>
    </p:spTree>
    <p:extLst>
      <p:ext uri="{BB962C8B-B14F-4D97-AF65-F5344CB8AC3E}">
        <p14:creationId xmlns:p14="http://schemas.microsoft.com/office/powerpoint/2010/main" val="3721836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30.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8/16/2023</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Teacher and student at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6" cy="3917955"/>
          </a:xfrm>
          <a:prstGeom prst="rect">
            <a:avLst/>
          </a:prstGeom>
        </p:spPr>
      </p:pic>
    </p:spTree>
    <p:extLst>
      <p:ext uri="{BB962C8B-B14F-4D97-AF65-F5344CB8AC3E}">
        <p14:creationId xmlns:p14="http://schemas.microsoft.com/office/powerpoint/2010/main" val="161610195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dirty="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dirty="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dirty="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dirty="0">
                <a:ln>
                  <a:noFill/>
                </a:ln>
                <a:solidFill>
                  <a:srgbClr val="40403D"/>
                </a:solidFill>
                <a:effectLst/>
                <a:uLnTx/>
                <a:uFillTx/>
                <a:latin typeface="Segoe UI"/>
                <a:ea typeface="+mn-ea"/>
                <a:cs typeface="+mn-cs"/>
              </a:rPr>
              <a:t>.</a:t>
            </a:r>
          </a:p>
        </p:txBody>
      </p:sp>
      <p:sp>
        <p:nvSpPr>
          <p:cNvPr id="6" name="Text Placeholder 5"/>
          <p:cNvSpPr>
            <a:spLocks noGrp="1"/>
          </p:cNvSpPr>
          <p:nvPr>
            <p:ph type="body" sz="quarter" idx="10"/>
          </p:nvPr>
        </p:nvSpPr>
        <p:spPr>
          <a:xfrm>
            <a:off x="765175" y="1624013"/>
            <a:ext cx="10463213" cy="2865437"/>
          </a:xfrm>
        </p:spPr>
        <p:txBody>
          <a:bodyPr/>
          <a:lstStyle/>
          <a:p>
            <a:pPr lvl="0"/>
            <a:r>
              <a:rPr lang="en-US" dirty="0"/>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8/16/2023</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4" name="Title 3"/>
          <p:cNvSpPr>
            <a:spLocks noGrp="1"/>
          </p:cNvSpPr>
          <p:nvPr>
            <p:ph type="title" hasCustomPrompt="1"/>
          </p:nvPr>
        </p:nvSpPr>
        <p:spPr>
          <a:xfrm>
            <a:off x="765041" y="395854"/>
            <a:ext cx="10515600" cy="1205057"/>
          </a:xfrm>
        </p:spPr>
        <p:txBody>
          <a:bodyPr/>
          <a:lstStyle>
            <a:lvl1pPr>
              <a:defRPr/>
            </a:lvl1pPr>
          </a:lstStyle>
          <a:p>
            <a:r>
              <a:rPr lang="en-US" dirty="0"/>
              <a:t>Contact Us!</a:t>
            </a:r>
          </a:p>
        </p:txBody>
      </p:sp>
    </p:spTree>
    <p:extLst>
      <p:ext uri="{BB962C8B-B14F-4D97-AF65-F5344CB8AC3E}">
        <p14:creationId xmlns:p14="http://schemas.microsoft.com/office/powerpoint/2010/main" val="2675565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36F07-4170-1A57-5B81-C70CFB8EC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3F4746-CDAC-13C5-58A6-809A022DBF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F9048-BCBA-4D50-07BA-04AF52C92A42}"/>
              </a:ext>
            </a:extLst>
          </p:cNvPr>
          <p:cNvSpPr>
            <a:spLocks noGrp="1"/>
          </p:cNvSpPr>
          <p:nvPr>
            <p:ph type="dt" sz="half" idx="10"/>
          </p:nvPr>
        </p:nvSpPr>
        <p:spPr/>
        <p:txBody>
          <a:bodyPr/>
          <a:lstStyle/>
          <a:p>
            <a:fld id="{322FD394-6739-4673-A9B6-F76416703E96}" type="datetimeFigureOut">
              <a:rPr lang="en-US" smtClean="0"/>
              <a:t>8/22/2023</a:t>
            </a:fld>
            <a:endParaRPr lang="en-US"/>
          </a:p>
        </p:txBody>
      </p:sp>
      <p:sp>
        <p:nvSpPr>
          <p:cNvPr id="5" name="Footer Placeholder 4">
            <a:extLst>
              <a:ext uri="{FF2B5EF4-FFF2-40B4-BE49-F238E27FC236}">
                <a16:creationId xmlns:a16="http://schemas.microsoft.com/office/drawing/2014/main" id="{AC3DB2CD-6379-4981-7768-1C738308C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2F19F-D399-C6F9-1F4C-5E6F3487420E}"/>
              </a:ext>
            </a:extLst>
          </p:cNvPr>
          <p:cNvSpPr>
            <a:spLocks noGrp="1"/>
          </p:cNvSpPr>
          <p:nvPr>
            <p:ph type="sldNum" sz="quarter" idx="12"/>
          </p:nvPr>
        </p:nvSpPr>
        <p:spPr/>
        <p:txBody>
          <a:bodyPr/>
          <a:lstStyle/>
          <a:p>
            <a:fld id="{A30786FB-7B84-4F84-92C4-C6B0E29C2855}" type="slidenum">
              <a:rPr lang="en-US" smtClean="0"/>
              <a:t>‹#›</a:t>
            </a:fld>
            <a:endParaRPr lang="en-US"/>
          </a:p>
        </p:txBody>
      </p:sp>
    </p:spTree>
    <p:extLst>
      <p:ext uri="{BB962C8B-B14F-4D97-AF65-F5344CB8AC3E}">
        <p14:creationId xmlns:p14="http://schemas.microsoft.com/office/powerpoint/2010/main" val="2120317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8/16/2023</a:t>
            </a:r>
            <a:endParaRPr lang="en-US" dirty="0"/>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Assessment and Student Information</a:t>
            </a:r>
            <a:endParaRPr lang="en-US" dirty="0"/>
          </a:p>
        </p:txBody>
      </p:sp>
    </p:spTree>
    <p:extLst>
      <p:ext uri="{BB962C8B-B14F-4D97-AF65-F5344CB8AC3E}">
        <p14:creationId xmlns:p14="http://schemas.microsoft.com/office/powerpoint/2010/main" val="928054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8/16/2023</a:t>
            </a: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753103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8/16/2023</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A group of women speak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04711194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8/16/2023</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endParaRPr lang="en-US" dirty="0"/>
          </a:p>
        </p:txBody>
      </p:sp>
      <p:sp>
        <p:nvSpPr>
          <p:cNvPr id="5" name="Rectangle 4"/>
          <p:cNvSpPr/>
          <p:nvPr userDrawn="1"/>
        </p:nvSpPr>
        <p:spPr>
          <a:xfrm>
            <a:off x="0" y="0"/>
            <a:ext cx="12192000" cy="356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C639"/>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lumMod val="10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3110643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2" name="Picture 1" descr="A group of young children raising their hands&#10;"/>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724400" cy="6858000"/>
          </a:xfrm>
          <a:prstGeom prst="rect">
            <a:avLst/>
          </a:prstGeom>
        </p:spPr>
      </p:pic>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8/16/2023</a:t>
            </a:r>
            <a:endParaRPr lang="en-US" dirty="0"/>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endParaRPr lang="en-US" dirty="0"/>
          </a:p>
        </p:txBody>
      </p:sp>
    </p:spTree>
    <p:extLst>
      <p:ext uri="{BB962C8B-B14F-4D97-AF65-F5344CB8AC3E}">
        <p14:creationId xmlns:p14="http://schemas.microsoft.com/office/powerpoint/2010/main" val="804988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8/16/2023</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Middle school age students sit in circle and raise hand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77482681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8/16/2023</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The Washington State Capitol Build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12053419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8/16/2023</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A high school age girl sits on a couch and talks to a counselo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22504131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8/16/2023</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A group of graduates smil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8/16/2023</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A woman walks a young child towards the school."/>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11408247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8/16/2023</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A woman says goodbye to her young daughter as she prepares to board a school bu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96813814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8/16/2023</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A group of high school graduates smile with their diploma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3595011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8/16/2023</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A teacher with a group of students learning in a garden."/>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70034406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8/16/2023</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6" name="Picture 5" descr="A teacher in a classroom with a group of kindergartener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28937645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8/16/2023</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6" name="Picture 5" descr="A boy, looking excited, hangs from monkey bars on a playgroun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3376343296"/>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8/16/2023</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A middle school student and his teacher work look at the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9" y="0"/>
            <a:ext cx="12201903" cy="3917954"/>
          </a:xfrm>
          <a:prstGeom prst="rect">
            <a:avLst/>
          </a:prstGeom>
        </p:spPr>
      </p:pic>
    </p:spTree>
    <p:extLst>
      <p:ext uri="{BB962C8B-B14F-4D97-AF65-F5344CB8AC3E}">
        <p14:creationId xmlns:p14="http://schemas.microsoft.com/office/powerpoint/2010/main" val="189057907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8/16/2023</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A teacher leads discussion with high school student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7" y="0"/>
            <a:ext cx="12201903" cy="3917955"/>
          </a:xfrm>
          <a:prstGeom prst="rect">
            <a:avLst/>
          </a:prstGeom>
        </p:spPr>
      </p:pic>
    </p:spTree>
    <p:extLst>
      <p:ext uri="{BB962C8B-B14F-4D97-AF65-F5344CB8AC3E}">
        <p14:creationId xmlns:p14="http://schemas.microsoft.com/office/powerpoint/2010/main" val="2390567941"/>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8/16/2023</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Two middle school-aged girls work at desks in a classroom."/>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186124937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8/16/2023</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Two teachers pose together for a photo."/>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3"/>
          </a:xfrm>
          <a:prstGeom prst="rect">
            <a:avLst/>
          </a:prstGeom>
        </p:spPr>
      </p:pic>
    </p:spTree>
    <p:extLst>
      <p:ext uri="{BB962C8B-B14F-4D97-AF65-F5344CB8AC3E}">
        <p14:creationId xmlns:p14="http://schemas.microsoft.com/office/powerpoint/2010/main" val="377753706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8/16/2023</a:t>
            </a:r>
            <a:endParaRPr lang="en-US" dirty="0"/>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endParaRPr lang="en-US" dirty="0"/>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dirty="0"/>
              <a:t>Connect with us!</a:t>
            </a:r>
          </a:p>
        </p:txBody>
      </p:sp>
      <p:sp>
        <p:nvSpPr>
          <p:cNvPr id="7" name="Rectangle 6"/>
          <p:cNvSpPr/>
          <p:nvPr userDrawn="1"/>
        </p:nvSpPr>
        <p:spPr>
          <a:xfrm>
            <a:off x="0" y="3247402"/>
            <a:ext cx="12192000" cy="36105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461513" y="3784874"/>
            <a:ext cx="553212" cy="5532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21656" y="3815951"/>
            <a:ext cx="539718" cy="539718"/>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61513" y="5580016"/>
            <a:ext cx="553212" cy="553212"/>
          </a:xfrm>
          <a:prstGeom prst="rect">
            <a:avLst/>
          </a:prstGeom>
        </p:spPr>
      </p:pic>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914909" y="5629554"/>
            <a:ext cx="553212" cy="553212"/>
          </a:xfrm>
          <a:prstGeom prst="rect">
            <a:avLst/>
          </a:prstGeom>
        </p:spPr>
      </p:pic>
      <p:pic>
        <p:nvPicPr>
          <p:cNvPr id="16" name="Picture 15"/>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914909" y="4764484"/>
            <a:ext cx="553212" cy="553212"/>
          </a:xfrm>
          <a:prstGeom prst="rect">
            <a:avLst/>
          </a:prstGeom>
        </p:spPr>
      </p:pic>
      <p:pic>
        <p:nvPicPr>
          <p:cNvPr id="17" name="Picture 16"/>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dirty="0">
                <a:solidFill>
                  <a:schemeClr val="tx1"/>
                </a:solidFill>
              </a:rPr>
              <a:t>facebook.com/</a:t>
            </a:r>
            <a:r>
              <a:rPr lang="en-US" sz="2000" dirty="0" err="1">
                <a:solidFill>
                  <a:schemeClr val="tx1"/>
                </a:solidFill>
              </a:rPr>
              <a:t>waospi</a:t>
            </a:r>
            <a:endParaRPr lang="en-US" sz="2000" dirty="0">
              <a:solidFill>
                <a:schemeClr val="tx1"/>
              </a:solidFill>
            </a:endParaRPr>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dirty="0">
                <a:solidFill>
                  <a:schemeClr val="tx1"/>
                </a:solidFill>
              </a:rPr>
              <a:t>twitter.com/</a:t>
            </a:r>
            <a:r>
              <a:rPr lang="en-US" sz="2000" dirty="0" err="1">
                <a:solidFill>
                  <a:schemeClr val="tx1"/>
                </a:solidFill>
              </a:rPr>
              <a:t>waospi</a:t>
            </a:r>
            <a:endParaRPr lang="en-US" sz="2000" dirty="0">
              <a:solidFill>
                <a:schemeClr val="tx1"/>
              </a:solidFill>
            </a:endParaRPr>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dirty="0">
                <a:solidFill>
                  <a:schemeClr val="tx1"/>
                </a:solidFill>
              </a:rPr>
              <a:t>youtube.com/</a:t>
            </a:r>
            <a:r>
              <a:rPr lang="en-US" sz="2000" dirty="0" err="1">
                <a:solidFill>
                  <a:schemeClr val="tx1"/>
                </a:solidFill>
              </a:rPr>
              <a:t>waospi</a:t>
            </a:r>
            <a:endParaRPr lang="en-US" sz="2000" dirty="0">
              <a:solidFill>
                <a:schemeClr val="tx1"/>
              </a:solidFill>
            </a:endParaRPr>
          </a:p>
        </p:txBody>
      </p:sp>
      <p:sp>
        <p:nvSpPr>
          <p:cNvPr id="21" name="TextBox 20"/>
          <p:cNvSpPr txBox="1"/>
          <p:nvPr userDrawn="1"/>
        </p:nvSpPr>
        <p:spPr>
          <a:xfrm>
            <a:off x="2609213" y="5706105"/>
            <a:ext cx="3179035" cy="400110"/>
          </a:xfrm>
          <a:prstGeom prst="rect">
            <a:avLst/>
          </a:prstGeom>
          <a:noFill/>
        </p:spPr>
        <p:txBody>
          <a:bodyPr wrap="square" rtlCol="0">
            <a:spAutoFit/>
          </a:bodyPr>
          <a:lstStyle/>
          <a:p>
            <a:r>
              <a:rPr lang="en-US" sz="2000" dirty="0">
                <a:solidFill>
                  <a:schemeClr val="tx1"/>
                </a:solidFill>
              </a:rPr>
              <a:t>medium.com/</a:t>
            </a:r>
            <a:r>
              <a:rPr lang="en-US" sz="2000" dirty="0" err="1">
                <a:solidFill>
                  <a:schemeClr val="tx1"/>
                </a:solidFill>
              </a:rPr>
              <a:t>waospi</a:t>
            </a:r>
            <a:endParaRPr lang="en-US" sz="2000" dirty="0">
              <a:solidFill>
                <a:schemeClr val="tx1"/>
              </a:solidFill>
            </a:endParaRPr>
          </a:p>
        </p:txBody>
      </p:sp>
      <p:sp>
        <p:nvSpPr>
          <p:cNvPr id="22" name="TextBox 21"/>
          <p:cNvSpPr txBox="1"/>
          <p:nvPr userDrawn="1"/>
        </p:nvSpPr>
        <p:spPr>
          <a:xfrm>
            <a:off x="7155817" y="5660123"/>
            <a:ext cx="3677862" cy="400110"/>
          </a:xfrm>
          <a:prstGeom prst="rect">
            <a:avLst/>
          </a:prstGeom>
          <a:noFill/>
        </p:spPr>
        <p:txBody>
          <a:bodyPr wrap="square" rtlCol="0">
            <a:spAutoFit/>
          </a:bodyPr>
          <a:lstStyle/>
          <a:p>
            <a:r>
              <a:rPr lang="en-US" sz="2000" dirty="0">
                <a:solidFill>
                  <a:schemeClr val="tx1"/>
                </a:solidFill>
              </a:rPr>
              <a:t>linkedin.com/company/</a:t>
            </a:r>
            <a:r>
              <a:rPr lang="en-US" sz="2000" dirty="0" err="1">
                <a:solidFill>
                  <a:schemeClr val="tx1"/>
                </a:solidFill>
              </a:rPr>
              <a:t>waospi</a:t>
            </a:r>
            <a:endParaRPr lang="en-US" sz="2000" dirty="0">
              <a:solidFill>
                <a:schemeClr val="tx1"/>
              </a:solidFill>
            </a:endParaRPr>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dirty="0">
                <a:solidFill>
                  <a:schemeClr val="tx1"/>
                </a:solidFill>
              </a:rPr>
              <a:t>k12.wa.us</a:t>
            </a:r>
          </a:p>
        </p:txBody>
      </p:sp>
    </p:spTree>
    <p:extLst>
      <p:ext uri="{BB962C8B-B14F-4D97-AF65-F5344CB8AC3E}">
        <p14:creationId xmlns:p14="http://schemas.microsoft.com/office/powerpoint/2010/main" val="3336405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8/16/2023</a:t>
            </a:r>
            <a:endParaRPr lang="en-US" dirty="0"/>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endParaRPr lang="en-US" dirty="0"/>
          </a:p>
        </p:txBody>
      </p:sp>
      <p:sp>
        <p:nvSpPr>
          <p:cNvPr id="6" name="Rectangle 5"/>
          <p:cNvSpPr/>
          <p:nvPr userDrawn="1"/>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dirty="0">
                <a:solidFill>
                  <a:srgbClr val="F7F5EB"/>
                </a:solidFill>
                <a:latin typeface="Segoe UI" panose="020B0502040204020203" pitchFamily="34" charset="0"/>
                <a:cs typeface="Segoe UI" panose="020B0502040204020203" pitchFamily="34" charset="0"/>
              </a:rPr>
              <a:t>Section Title</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684349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8/16/2023</a:t>
            </a:r>
            <a:endParaRPr lang="en-US" dirty="0"/>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endParaRPr lang="en-US" dirty="0"/>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dirty="0"/>
              <a:t>Connect with us!</a:t>
            </a:r>
          </a:p>
        </p:txBody>
      </p:sp>
      <p:sp>
        <p:nvSpPr>
          <p:cNvPr id="7" name="Rectangle 6"/>
          <p:cNvSpPr/>
          <p:nvPr userDrawn="1"/>
        </p:nvSpPr>
        <p:spPr>
          <a:xfrm>
            <a:off x="0" y="3247402"/>
            <a:ext cx="12192000" cy="36105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F4537B4F-DA8D-4301-205C-F55768FA1133}"/>
              </a:ext>
            </a:extLst>
          </p:cNvPr>
          <p:cNvGrpSpPr/>
          <p:nvPr userDrawn="1"/>
        </p:nvGrpSpPr>
        <p:grpSpPr>
          <a:xfrm>
            <a:off x="1921656" y="5205688"/>
            <a:ext cx="3898635" cy="553212"/>
            <a:chOff x="1921656" y="5205688"/>
            <a:chExt cx="3898635" cy="553212"/>
          </a:xfrm>
        </p:grpSpPr>
        <p:pic>
          <p:nvPicPr>
            <p:cNvPr id="3" name="Picture 2">
              <a:extLst>
                <a:ext uri="{FF2B5EF4-FFF2-40B4-BE49-F238E27FC236}">
                  <a16:creationId xmlns:a16="http://schemas.microsoft.com/office/drawing/2014/main" id="{98C36347-7D44-32EE-98DD-644932538E8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21656" y="5205688"/>
              <a:ext cx="553212" cy="553212"/>
            </a:xfrm>
            <a:prstGeom prst="rect">
              <a:avLst/>
            </a:prstGeom>
          </p:spPr>
        </p:pic>
        <p:sp>
          <p:nvSpPr>
            <p:cNvPr id="5" name="TextBox 4">
              <a:extLst>
                <a:ext uri="{FF2B5EF4-FFF2-40B4-BE49-F238E27FC236}">
                  <a16:creationId xmlns:a16="http://schemas.microsoft.com/office/drawing/2014/main" id="{7C425B94-95A0-3974-70A9-4F9B961C4C3F}"/>
                </a:ext>
              </a:extLst>
            </p:cNvPr>
            <p:cNvSpPr txBox="1"/>
            <p:nvPr userDrawn="1"/>
          </p:nvSpPr>
          <p:spPr>
            <a:xfrm>
              <a:off x="2641256" y="5278125"/>
              <a:ext cx="3179035" cy="400110"/>
            </a:xfrm>
            <a:prstGeom prst="rect">
              <a:avLst/>
            </a:prstGeom>
            <a:noFill/>
          </p:spPr>
          <p:txBody>
            <a:bodyPr wrap="square" rtlCol="0">
              <a:spAutoFit/>
            </a:bodyPr>
            <a:lstStyle/>
            <a:p>
              <a:r>
                <a:rPr lang="en-US" sz="2000" dirty="0">
                  <a:solidFill>
                    <a:schemeClr val="tx1"/>
                  </a:solidFill>
                </a:rPr>
                <a:t>youtube.com/</a:t>
              </a:r>
              <a:r>
                <a:rPr lang="en-US" sz="2000" dirty="0" err="1">
                  <a:solidFill>
                    <a:schemeClr val="tx1"/>
                  </a:solidFill>
                </a:rPr>
                <a:t>waospi</a:t>
              </a:r>
              <a:endParaRPr lang="en-US" sz="2000" dirty="0">
                <a:solidFill>
                  <a:schemeClr val="tx1"/>
                </a:solidFill>
              </a:endParaRPr>
            </a:p>
          </p:txBody>
        </p:sp>
      </p:grpSp>
      <p:grpSp>
        <p:nvGrpSpPr>
          <p:cNvPr id="37" name="Group 36">
            <a:extLst>
              <a:ext uri="{FF2B5EF4-FFF2-40B4-BE49-F238E27FC236}">
                <a16:creationId xmlns:a16="http://schemas.microsoft.com/office/drawing/2014/main" id="{0CE22C96-C4A6-AD8A-3703-D6B2C7043C5D}"/>
              </a:ext>
            </a:extLst>
          </p:cNvPr>
          <p:cNvGrpSpPr/>
          <p:nvPr userDrawn="1"/>
        </p:nvGrpSpPr>
        <p:grpSpPr>
          <a:xfrm>
            <a:off x="6461513" y="3784874"/>
            <a:ext cx="3898635" cy="553212"/>
            <a:chOff x="6461513" y="3784874"/>
            <a:chExt cx="3898635" cy="553212"/>
          </a:xfrm>
        </p:grpSpPr>
        <p:pic>
          <p:nvPicPr>
            <p:cNvPr id="8" name="Picture 7">
              <a:extLst>
                <a:ext uri="{FF2B5EF4-FFF2-40B4-BE49-F238E27FC236}">
                  <a16:creationId xmlns:a16="http://schemas.microsoft.com/office/drawing/2014/main" id="{1339C204-B49A-5866-7672-06E382F28CD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461513" y="3784874"/>
              <a:ext cx="553212" cy="553212"/>
            </a:xfrm>
            <a:prstGeom prst="rect">
              <a:avLst/>
            </a:prstGeom>
          </p:spPr>
        </p:pic>
        <p:sp>
          <p:nvSpPr>
            <p:cNvPr id="12" name="TextBox 11">
              <a:extLst>
                <a:ext uri="{FF2B5EF4-FFF2-40B4-BE49-F238E27FC236}">
                  <a16:creationId xmlns:a16="http://schemas.microsoft.com/office/drawing/2014/main" id="{16D11E40-4F17-A6FE-F2AB-13D7BE986D3E}"/>
                </a:ext>
              </a:extLst>
            </p:cNvPr>
            <p:cNvSpPr txBox="1"/>
            <p:nvPr userDrawn="1"/>
          </p:nvSpPr>
          <p:spPr>
            <a:xfrm>
              <a:off x="7181113" y="3863209"/>
              <a:ext cx="3179035" cy="400110"/>
            </a:xfrm>
            <a:prstGeom prst="rect">
              <a:avLst/>
            </a:prstGeom>
            <a:noFill/>
          </p:spPr>
          <p:txBody>
            <a:bodyPr wrap="square" rtlCol="0">
              <a:spAutoFit/>
            </a:bodyPr>
            <a:lstStyle/>
            <a:p>
              <a:r>
                <a:rPr lang="en-US" sz="2000" dirty="0">
                  <a:solidFill>
                    <a:schemeClr val="tx1"/>
                  </a:solidFill>
                </a:rPr>
                <a:t>facebook.com/</a:t>
              </a:r>
              <a:r>
                <a:rPr lang="en-US" sz="2000" dirty="0" err="1">
                  <a:solidFill>
                    <a:schemeClr val="tx1"/>
                  </a:solidFill>
                </a:rPr>
                <a:t>waospi</a:t>
              </a:r>
              <a:endParaRPr lang="en-US" sz="2000" dirty="0">
                <a:solidFill>
                  <a:schemeClr val="tx1"/>
                </a:solidFill>
              </a:endParaRPr>
            </a:p>
          </p:txBody>
        </p:sp>
      </p:grpSp>
      <p:grpSp>
        <p:nvGrpSpPr>
          <p:cNvPr id="36" name="Group 35">
            <a:extLst>
              <a:ext uri="{FF2B5EF4-FFF2-40B4-BE49-F238E27FC236}">
                <a16:creationId xmlns:a16="http://schemas.microsoft.com/office/drawing/2014/main" id="{87EBCCCB-97F4-F73E-0FEC-A5267C85CD5A}"/>
              </a:ext>
            </a:extLst>
          </p:cNvPr>
          <p:cNvGrpSpPr/>
          <p:nvPr userDrawn="1"/>
        </p:nvGrpSpPr>
        <p:grpSpPr>
          <a:xfrm>
            <a:off x="6461513" y="4495281"/>
            <a:ext cx="3886109" cy="553212"/>
            <a:chOff x="6461513" y="4523913"/>
            <a:chExt cx="3886109" cy="553212"/>
          </a:xfrm>
        </p:grpSpPr>
        <p:pic>
          <p:nvPicPr>
            <p:cNvPr id="2" name="Picture 1">
              <a:extLst>
                <a:ext uri="{FF2B5EF4-FFF2-40B4-BE49-F238E27FC236}">
                  <a16:creationId xmlns:a16="http://schemas.microsoft.com/office/drawing/2014/main" id="{0B13FD18-8704-B2D9-E21D-883777B5116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61513" y="4523913"/>
              <a:ext cx="553212" cy="553212"/>
            </a:xfrm>
            <a:prstGeom prst="rect">
              <a:avLst/>
            </a:prstGeom>
          </p:spPr>
        </p:pic>
        <p:sp>
          <p:nvSpPr>
            <p:cNvPr id="27" name="TextBox 26">
              <a:extLst>
                <a:ext uri="{FF2B5EF4-FFF2-40B4-BE49-F238E27FC236}">
                  <a16:creationId xmlns:a16="http://schemas.microsoft.com/office/drawing/2014/main" id="{43BF9F92-AD68-4786-7B35-FB75B44608D5}"/>
                </a:ext>
              </a:extLst>
            </p:cNvPr>
            <p:cNvSpPr txBox="1"/>
            <p:nvPr userDrawn="1"/>
          </p:nvSpPr>
          <p:spPr>
            <a:xfrm>
              <a:off x="7168587" y="4600464"/>
              <a:ext cx="3179035" cy="400110"/>
            </a:xfrm>
            <a:prstGeom prst="rect">
              <a:avLst/>
            </a:prstGeom>
            <a:noFill/>
          </p:spPr>
          <p:txBody>
            <a:bodyPr wrap="square" rtlCol="0">
              <a:spAutoFit/>
            </a:bodyPr>
            <a:lstStyle/>
            <a:p>
              <a:r>
                <a:rPr lang="en-US" sz="2000" dirty="0">
                  <a:solidFill>
                    <a:schemeClr val="tx1"/>
                  </a:solidFill>
                </a:rPr>
                <a:t>twitter.com/</a:t>
              </a:r>
              <a:r>
                <a:rPr lang="en-US" sz="2000" dirty="0" err="1">
                  <a:solidFill>
                    <a:schemeClr val="tx1"/>
                  </a:solidFill>
                </a:rPr>
                <a:t>waospi</a:t>
              </a:r>
              <a:endParaRPr lang="en-US" sz="2000" dirty="0">
                <a:solidFill>
                  <a:schemeClr val="tx1"/>
                </a:solidFill>
              </a:endParaRPr>
            </a:p>
          </p:txBody>
        </p:sp>
      </p:grpSp>
      <p:grpSp>
        <p:nvGrpSpPr>
          <p:cNvPr id="35" name="Group 34">
            <a:extLst>
              <a:ext uri="{FF2B5EF4-FFF2-40B4-BE49-F238E27FC236}">
                <a16:creationId xmlns:a16="http://schemas.microsoft.com/office/drawing/2014/main" id="{D5807329-D84E-6A09-9796-6993DAB8C22D}"/>
              </a:ext>
            </a:extLst>
          </p:cNvPr>
          <p:cNvGrpSpPr/>
          <p:nvPr userDrawn="1"/>
        </p:nvGrpSpPr>
        <p:grpSpPr>
          <a:xfrm>
            <a:off x="6461513" y="5205688"/>
            <a:ext cx="3870190" cy="553212"/>
            <a:chOff x="6461513" y="5205688"/>
            <a:chExt cx="3870190" cy="553212"/>
          </a:xfrm>
        </p:grpSpPr>
        <p:pic>
          <p:nvPicPr>
            <p:cNvPr id="10" name="Picture 9">
              <a:extLst>
                <a:ext uri="{FF2B5EF4-FFF2-40B4-BE49-F238E27FC236}">
                  <a16:creationId xmlns:a16="http://schemas.microsoft.com/office/drawing/2014/main" id="{E23EC64B-3521-2D09-A8F3-77B3B5E37B4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461513" y="5205688"/>
              <a:ext cx="553212" cy="553212"/>
            </a:xfrm>
            <a:prstGeom prst="rect">
              <a:avLst/>
            </a:prstGeom>
          </p:spPr>
        </p:pic>
        <p:sp>
          <p:nvSpPr>
            <p:cNvPr id="28" name="TextBox 27">
              <a:extLst>
                <a:ext uri="{FF2B5EF4-FFF2-40B4-BE49-F238E27FC236}">
                  <a16:creationId xmlns:a16="http://schemas.microsoft.com/office/drawing/2014/main" id="{E9308593-B634-465E-5710-C7CAE29A3A5A}"/>
                </a:ext>
              </a:extLst>
            </p:cNvPr>
            <p:cNvSpPr txBox="1"/>
            <p:nvPr userDrawn="1"/>
          </p:nvSpPr>
          <p:spPr>
            <a:xfrm>
              <a:off x="7152668" y="5277931"/>
              <a:ext cx="3179035" cy="400110"/>
            </a:xfrm>
            <a:prstGeom prst="rect">
              <a:avLst/>
            </a:prstGeom>
            <a:noFill/>
          </p:spPr>
          <p:txBody>
            <a:bodyPr wrap="square" rtlCol="0">
              <a:spAutoFit/>
            </a:bodyPr>
            <a:lstStyle/>
            <a:p>
              <a:r>
                <a:rPr lang="en-US" sz="2000" dirty="0">
                  <a:solidFill>
                    <a:schemeClr val="tx1"/>
                  </a:solidFill>
                </a:rPr>
                <a:t>medium.com/</a:t>
              </a:r>
              <a:r>
                <a:rPr lang="en-US" sz="2000" dirty="0" err="1">
                  <a:solidFill>
                    <a:schemeClr val="tx1"/>
                  </a:solidFill>
                </a:rPr>
                <a:t>waospi</a:t>
              </a:r>
              <a:endParaRPr lang="en-US" sz="2000" dirty="0">
                <a:solidFill>
                  <a:schemeClr val="tx1"/>
                </a:solidFill>
              </a:endParaRPr>
            </a:p>
          </p:txBody>
        </p:sp>
      </p:grpSp>
      <p:grpSp>
        <p:nvGrpSpPr>
          <p:cNvPr id="29" name="Group 28">
            <a:extLst>
              <a:ext uri="{FF2B5EF4-FFF2-40B4-BE49-F238E27FC236}">
                <a16:creationId xmlns:a16="http://schemas.microsoft.com/office/drawing/2014/main" id="{225BFB99-BAC0-A1EC-57F4-A93C7943FC11}"/>
              </a:ext>
            </a:extLst>
          </p:cNvPr>
          <p:cNvGrpSpPr/>
          <p:nvPr userDrawn="1"/>
        </p:nvGrpSpPr>
        <p:grpSpPr>
          <a:xfrm>
            <a:off x="3912229" y="5887271"/>
            <a:ext cx="4367542" cy="553212"/>
            <a:chOff x="3890217" y="5887271"/>
            <a:chExt cx="4367542" cy="553212"/>
          </a:xfrm>
        </p:grpSpPr>
        <p:pic>
          <p:nvPicPr>
            <p:cNvPr id="30" name="Picture 29">
              <a:extLst>
                <a:ext uri="{FF2B5EF4-FFF2-40B4-BE49-F238E27FC236}">
                  <a16:creationId xmlns:a16="http://schemas.microsoft.com/office/drawing/2014/main" id="{4C0C4B04-1A5A-A5A0-2505-FFCEBB96346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3890217" y="5887271"/>
              <a:ext cx="553212" cy="553212"/>
            </a:xfrm>
            <a:prstGeom prst="rect">
              <a:avLst/>
            </a:prstGeom>
          </p:spPr>
        </p:pic>
        <p:sp>
          <p:nvSpPr>
            <p:cNvPr id="31" name="TextBox 30">
              <a:extLst>
                <a:ext uri="{FF2B5EF4-FFF2-40B4-BE49-F238E27FC236}">
                  <a16:creationId xmlns:a16="http://schemas.microsoft.com/office/drawing/2014/main" id="{1B33A81C-E919-E94D-9131-BD79C96F612D}"/>
                </a:ext>
              </a:extLst>
            </p:cNvPr>
            <p:cNvSpPr txBox="1"/>
            <p:nvPr userDrawn="1"/>
          </p:nvSpPr>
          <p:spPr>
            <a:xfrm>
              <a:off x="4579897" y="5970092"/>
              <a:ext cx="3677862" cy="400110"/>
            </a:xfrm>
            <a:prstGeom prst="rect">
              <a:avLst/>
            </a:prstGeom>
            <a:noFill/>
          </p:spPr>
          <p:txBody>
            <a:bodyPr wrap="square" rtlCol="0">
              <a:spAutoFit/>
            </a:bodyPr>
            <a:lstStyle/>
            <a:p>
              <a:r>
                <a:rPr lang="en-US" sz="2000" dirty="0">
                  <a:solidFill>
                    <a:schemeClr val="tx1"/>
                  </a:solidFill>
                </a:rPr>
                <a:t>linkedin.com/company/</a:t>
              </a:r>
              <a:r>
                <a:rPr lang="en-US" sz="2000" dirty="0" err="1">
                  <a:solidFill>
                    <a:schemeClr val="tx1"/>
                  </a:solidFill>
                </a:rPr>
                <a:t>waospi</a:t>
              </a:r>
              <a:endParaRPr lang="en-US" sz="2000" dirty="0">
                <a:solidFill>
                  <a:schemeClr val="tx1"/>
                </a:solidFill>
              </a:endParaRPr>
            </a:p>
          </p:txBody>
        </p:sp>
      </p:grpSp>
      <p:grpSp>
        <p:nvGrpSpPr>
          <p:cNvPr id="38" name="Group 37">
            <a:extLst>
              <a:ext uri="{FF2B5EF4-FFF2-40B4-BE49-F238E27FC236}">
                <a16:creationId xmlns:a16="http://schemas.microsoft.com/office/drawing/2014/main" id="{FD7A36CF-2421-1B88-98CA-FB8B084AFB12}"/>
              </a:ext>
            </a:extLst>
          </p:cNvPr>
          <p:cNvGrpSpPr/>
          <p:nvPr userDrawn="1"/>
        </p:nvGrpSpPr>
        <p:grpSpPr>
          <a:xfrm>
            <a:off x="1921656" y="3815951"/>
            <a:ext cx="3380750" cy="539718"/>
            <a:chOff x="1921656" y="3815951"/>
            <a:chExt cx="3380750" cy="539718"/>
          </a:xfrm>
        </p:grpSpPr>
        <p:pic>
          <p:nvPicPr>
            <p:cNvPr id="9" name="Picture 8">
              <a:extLst>
                <a:ext uri="{FF2B5EF4-FFF2-40B4-BE49-F238E27FC236}">
                  <a16:creationId xmlns:a16="http://schemas.microsoft.com/office/drawing/2014/main" id="{6D0BD4C9-2BB1-64DC-566C-9D407DB2029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1921656" y="3815951"/>
              <a:ext cx="539718" cy="539718"/>
            </a:xfrm>
            <a:prstGeom prst="rect">
              <a:avLst/>
            </a:prstGeom>
          </p:spPr>
        </p:pic>
        <p:sp>
          <p:nvSpPr>
            <p:cNvPr id="32" name="TextBox 31">
              <a:extLst>
                <a:ext uri="{FF2B5EF4-FFF2-40B4-BE49-F238E27FC236}">
                  <a16:creationId xmlns:a16="http://schemas.microsoft.com/office/drawing/2014/main" id="{A567E3C5-2A3D-284D-C2C8-C5782BBBA4DB}"/>
                </a:ext>
              </a:extLst>
            </p:cNvPr>
            <p:cNvSpPr txBox="1"/>
            <p:nvPr userDrawn="1"/>
          </p:nvSpPr>
          <p:spPr>
            <a:xfrm>
              <a:off x="2597651" y="3868910"/>
              <a:ext cx="2704755" cy="400110"/>
            </a:xfrm>
            <a:prstGeom prst="rect">
              <a:avLst/>
            </a:prstGeom>
            <a:noFill/>
          </p:spPr>
          <p:txBody>
            <a:bodyPr wrap="square" rtlCol="0">
              <a:spAutoFit/>
            </a:bodyPr>
            <a:lstStyle/>
            <a:p>
              <a:r>
                <a:rPr lang="en-US" sz="2000" dirty="0">
                  <a:solidFill>
                    <a:schemeClr val="tx1"/>
                  </a:solidFill>
                </a:rPr>
                <a:t>k12.wa.us</a:t>
              </a:r>
            </a:p>
          </p:txBody>
        </p:sp>
      </p:grpSp>
      <p:grpSp>
        <p:nvGrpSpPr>
          <p:cNvPr id="39" name="Group 38">
            <a:extLst>
              <a:ext uri="{FF2B5EF4-FFF2-40B4-BE49-F238E27FC236}">
                <a16:creationId xmlns:a16="http://schemas.microsoft.com/office/drawing/2014/main" id="{FF28F026-36EE-A7F5-D357-23C0FE5FD874}"/>
              </a:ext>
            </a:extLst>
          </p:cNvPr>
          <p:cNvGrpSpPr/>
          <p:nvPr userDrawn="1"/>
        </p:nvGrpSpPr>
        <p:grpSpPr>
          <a:xfrm>
            <a:off x="1908162" y="4504073"/>
            <a:ext cx="3870190" cy="553212"/>
            <a:chOff x="1908162" y="4503691"/>
            <a:chExt cx="3870190" cy="553212"/>
          </a:xfrm>
        </p:grpSpPr>
        <p:pic>
          <p:nvPicPr>
            <p:cNvPr id="33" name="Picture 32" descr="Icon&#10;&#10;Description automatically generated">
              <a:extLst>
                <a:ext uri="{FF2B5EF4-FFF2-40B4-BE49-F238E27FC236}">
                  <a16:creationId xmlns:a16="http://schemas.microsoft.com/office/drawing/2014/main" id="{9060BC0B-94CA-16B6-86C2-1C41C5F4C21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08162" y="4503691"/>
              <a:ext cx="553212" cy="553212"/>
            </a:xfrm>
            <a:prstGeom prst="rect">
              <a:avLst/>
            </a:prstGeom>
          </p:spPr>
        </p:pic>
        <p:sp>
          <p:nvSpPr>
            <p:cNvPr id="34" name="TextBox 33">
              <a:extLst>
                <a:ext uri="{FF2B5EF4-FFF2-40B4-BE49-F238E27FC236}">
                  <a16:creationId xmlns:a16="http://schemas.microsoft.com/office/drawing/2014/main" id="{8A903BF6-0606-AD3D-4DF2-DBA318ED96B7}"/>
                </a:ext>
              </a:extLst>
            </p:cNvPr>
            <p:cNvSpPr txBox="1"/>
            <p:nvPr userDrawn="1"/>
          </p:nvSpPr>
          <p:spPr>
            <a:xfrm>
              <a:off x="2599317" y="4579596"/>
              <a:ext cx="3179035" cy="400110"/>
            </a:xfrm>
            <a:prstGeom prst="rect">
              <a:avLst/>
            </a:prstGeom>
            <a:noFill/>
          </p:spPr>
          <p:txBody>
            <a:bodyPr wrap="square" rtlCol="0">
              <a:spAutoFit/>
            </a:bodyPr>
            <a:lstStyle/>
            <a:p>
              <a:r>
                <a:rPr lang="en-US" sz="2000" dirty="0">
                  <a:solidFill>
                    <a:schemeClr val="tx1"/>
                  </a:solidFill>
                </a:rPr>
                <a:t>instagram.com/</a:t>
              </a:r>
              <a:r>
                <a:rPr lang="en-US" sz="2000" dirty="0" err="1">
                  <a:solidFill>
                    <a:schemeClr val="tx1"/>
                  </a:solidFill>
                </a:rPr>
                <a:t>waospi</a:t>
              </a:r>
              <a:endParaRPr lang="en-US" sz="2000" dirty="0">
                <a:solidFill>
                  <a:schemeClr val="tx1"/>
                </a:solidFill>
              </a:endParaRPr>
            </a:p>
          </p:txBody>
        </p:sp>
      </p:grpSp>
    </p:spTree>
    <p:extLst>
      <p:ext uri="{BB962C8B-B14F-4D97-AF65-F5344CB8AC3E}">
        <p14:creationId xmlns:p14="http://schemas.microsoft.com/office/powerpoint/2010/main" val="3722993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8/16/2023</a:t>
            </a:r>
            <a:endParaRPr lang="en-US" dirty="0"/>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Assessment and Student Information</a:t>
            </a:r>
            <a:endParaRPr lang="en-US" dirty="0"/>
          </a:p>
        </p:txBody>
      </p:sp>
    </p:spTree>
    <p:extLst>
      <p:ext uri="{BB962C8B-B14F-4D97-AF65-F5344CB8AC3E}">
        <p14:creationId xmlns:p14="http://schemas.microsoft.com/office/powerpoint/2010/main" val="2842576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8/16/2023</a:t>
            </a: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15858243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fld id="{EC31F7C9-1F25-471E-90F1-17CF70263D79}" type="datetime1">
              <a:rPr lang="en-US" smtClean="0"/>
              <a:t>8/22/2023</a:t>
            </a:fld>
            <a:endParaRPr lang="en-US" dirty="0"/>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Assessment and Student Information</a:t>
            </a:r>
            <a:endParaRPr lang="en-US" dirty="0"/>
          </a:p>
        </p:txBody>
      </p:sp>
    </p:spTree>
    <p:extLst>
      <p:ext uri="{BB962C8B-B14F-4D97-AF65-F5344CB8AC3E}">
        <p14:creationId xmlns:p14="http://schemas.microsoft.com/office/powerpoint/2010/main" val="21778900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F2B76F9-3C9E-4C81-B178-3ECE3B7E0443}"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t>8/22/2023</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33167654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E5544DC1-BB2A-4FC0-B19D-8678188ED6B0}" type="datetime1">
              <a:rPr lang="en-US" smtClean="0"/>
              <a:t>8/22/2023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A teacher and students reading in the library"/>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449604917"/>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528FB85-BF0A-41DE-B630-DE9A8B6AF4DB}" type="datetime1">
              <a:rPr lang="en-US" smtClean="0"/>
              <a:t>8/22/2023</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A group of women speak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33373676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8/16/2023</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Teacher and student at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6" cy="3917955"/>
          </a:xfrm>
          <a:prstGeom prst="rect">
            <a:avLst/>
          </a:prstGeom>
        </p:spPr>
      </p:pic>
    </p:spTree>
    <p:extLst>
      <p:ext uri="{BB962C8B-B14F-4D97-AF65-F5344CB8AC3E}">
        <p14:creationId xmlns:p14="http://schemas.microsoft.com/office/powerpoint/2010/main" val="161610195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8/16/2023</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A group of graduates smil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8/16/2023</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A teacher and students reading in the library"/>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82827615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8/16/2023</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A group of women speak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1750644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8/16/2023</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Two teachers wearing mask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393368614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8/16/2023</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endParaRPr lang="en-US" dirty="0"/>
          </a:p>
        </p:txBody>
      </p:sp>
      <p:sp>
        <p:nvSpPr>
          <p:cNvPr id="5" name="Rectangle 4"/>
          <p:cNvSpPr/>
          <p:nvPr userDrawn="1"/>
        </p:nvSpPr>
        <p:spPr>
          <a:xfrm>
            <a:off x="0" y="0"/>
            <a:ext cx="12192000" cy="356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C639"/>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lumMod val="10000"/>
                  </a:schemeClr>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597671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heme" Target="../theme/theme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4064507"/>
      </p:ext>
    </p:extLst>
  </p:cSld>
  <p:clrMap bg1="lt1" tx1="dk1" bg2="lt2" tx2="dk2" accent1="accent1" accent2="accent2" accent3="accent3" accent4="accent4" accent5="accent5" accent6="accent6" hlink="hlink" folHlink="folHlink"/>
  <p:sldLayoutIdLst>
    <p:sldLayoutId id="2147483721" r:id="rId1"/>
    <p:sldLayoutId id="2147483720" r:id="rId2"/>
    <p:sldLayoutId id="2147483671" r:id="rId3"/>
    <p:sldLayoutId id="2147483674" r:id="rId4"/>
    <p:sldLayoutId id="2147483668" r:id="rId5"/>
    <p:sldLayoutId id="2147483669" r:id="rId6"/>
    <p:sldLayoutId id="2147483680" r:id="rId7"/>
    <p:sldLayoutId id="2147483677" r:id="rId8"/>
    <p:sldLayoutId id="2147483649" r:id="rId9"/>
    <p:sldLayoutId id="2147483718" r:id="rId10"/>
    <p:sldLayoutId id="2147483749" r:id="rId11"/>
  </p:sldLayoutIdLst>
  <p:hf hdr="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8/16/2023</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031592902"/>
      </p:ext>
    </p:extLst>
  </p:cSld>
  <p:clrMap bg1="lt1" tx1="dk1" bg2="lt2" tx2="dk2" accent1="accent1" accent2="accent2" accent3="accent3" accent4="accent4" accent5="accent5" accent6="accent6" hlink="hlink" folHlink="folHlink"/>
  <p:sldLayoutIdLst>
    <p:sldLayoutId id="2147483714" r:id="rId1"/>
    <p:sldLayoutId id="2147483719" r:id="rId2"/>
    <p:sldLayoutId id="2147483724"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839233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50" r:id="rId19"/>
  </p:sldLayoutIdLst>
  <p:hf hdr="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E6F7738-F168-4131-93D8-11CBC1E0F36A}"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t>8/22/2023</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8536496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hyperlink" Target="mailto:wakids@k12.wa.us" TargetMode="External"/><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hyperlink" Target="https://www.k12.wa.us/student-success/testing/state-testing/washington-kindergarten-inventory-developing-skills-wakids/wakids-contacts"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www.k12.wa.us/student-success/testing/state-testing/english-language-proficiency-assessments/english-language-proficiency-screeners"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hyperlink" Target="mailto:ELPAssessments@k12.wa.us"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https://www.k12.wa.us/student-success/testing/state-testing/english-language-proficiency-assessments/english-language-proficiency-screeners" TargetMode="External"/><Relationship Id="rId7" Type="http://schemas.openxmlformats.org/officeDocument/2006/relationships/hyperlink" Target="mailto:ELPAssessments@k12.wa.us"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hyperlink" Target="mailto:Leslie.huff@k12.wa.us" TargetMode="External"/><Relationship Id="rId5" Type="http://schemas.openxmlformats.org/officeDocument/2006/relationships/hyperlink" Target="https://uwmadison.webex.com/uwmadison/j.php?MTID=m3c3a351c3cbc5e2801da494e632d6bfd" TargetMode="External"/><Relationship Id="rId4" Type="http://schemas.openxmlformats.org/officeDocument/2006/relationships/hyperlink" Target="http://us02web.zoom.us/j/88580011161"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hyperlink" Target="mailto:toni.wheeler@k12.wa.us" TargetMode="External"/><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hyperlink" Target="https://www.k12.wa.us/student-success/testing/state-testing/assessment-students-cognitive-disabilities-wa-aim/wa-aim-access-point-frameworks-and-performance-tasks" TargetMode="External"/><Relationship Id="rId2" Type="http://schemas.openxmlformats.org/officeDocument/2006/relationships/notesSlide" Target="../notesSlides/notesSlide20.xml"/><Relationship Id="rId1" Type="http://schemas.openxmlformats.org/officeDocument/2006/relationships/slideLayout" Target="../slideLayouts/slideLayout34.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hyperlink" Target="https://www.k12.wa.us/sites/default/files/public/assessment/StateTesting/pubdocs/WA-AIM%20Student%20report%20guide.pdf" TargetMode="External"/><Relationship Id="rId2" Type="http://schemas.openxmlformats.org/officeDocument/2006/relationships/notesSlide" Target="../notesSlides/notesSlide22.xml"/><Relationship Id="rId1" Type="http://schemas.openxmlformats.org/officeDocument/2006/relationships/slideLayout" Target="../slideLayouts/slideLayout34.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hyperlink" Target="mailto:DoNotReply@cambiumassessment.com" TargetMode="External"/><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32.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32.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34.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8" Type="http://schemas.openxmlformats.org/officeDocument/2006/relationships/hyperlink" Target="mailto:help@wida.us" TargetMode="External"/><Relationship Id="rId3" Type="http://schemas.openxmlformats.org/officeDocument/2006/relationships/hyperlink" Target="mailto:assessmentanalysts@k12.wa.us" TargetMode="External"/><Relationship Id="rId7" Type="http://schemas.openxmlformats.org/officeDocument/2006/relationships/hyperlink" Target="mailto:wahelpdesk@cambiumassessment.com" TargetMode="External"/><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hyperlink" Target="mailto:Assessment@k12.wa.us" TargetMode="External"/><Relationship Id="rId5" Type="http://schemas.openxmlformats.org/officeDocument/2006/relationships/hyperlink" Target="mailto:science@k12.wa.us" TargetMode="External"/><Relationship Id="rId4" Type="http://schemas.openxmlformats.org/officeDocument/2006/relationships/hyperlink" Target="mailto:asi@k12.wa.us"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www.k12.wa.us/student-success/testing/state-testing/washington-kindergarten-inventory-developing-skills-wakids/wakids-contacts" TargetMode="External"/><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hyperlink" Target="https://teachingstrategies.my.site.com/portal/s/gold-elevation-support" TargetMode="External"/><Relationship Id="rId2" Type="http://schemas.openxmlformats.org/officeDocument/2006/relationships/notesSlide" Target="../notesSlides/notesSlide8.xml"/><Relationship Id="rId1" Type="http://schemas.openxmlformats.org/officeDocument/2006/relationships/slideLayout" Target="../slideLayouts/slideLayout32.xml"/><Relationship Id="rId5" Type="http://schemas.openxmlformats.org/officeDocument/2006/relationships/hyperlink" Target="https://teachingstrategies.my.site.com/portal/s/article/How-do-I-edit-a-child-record-as-an-administrator" TargetMode="External"/><Relationship Id="rId4" Type="http://schemas.openxmlformats.org/officeDocument/2006/relationships/hyperlink" Target="https://teachingstrategies.my.site.com/portal/s/article/When-do-I-update-colored-bands-as-a-teacher-When-do-colored-bands-update-for-infants-toddlers-and-two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p:txBody>
          <a:bodyPr/>
          <a:lstStyle/>
          <a:p>
            <a:r>
              <a:rPr lang="en-US" dirty="0">
                <a:latin typeface="Segoe UI Black" panose="020B0A02040204020203" pitchFamily="34" charset="0"/>
                <a:ea typeface="Segoe UI Black" panose="020B0A02040204020203" pitchFamily="34" charset="0"/>
              </a:rPr>
              <a:t>Assessment Update Webcast</a:t>
            </a:r>
          </a:p>
        </p:txBody>
      </p:sp>
      <p:sp>
        <p:nvSpPr>
          <p:cNvPr id="23" name="Subtitle 22"/>
          <p:cNvSpPr>
            <a:spLocks noGrp="1"/>
          </p:cNvSpPr>
          <p:nvPr>
            <p:ph type="subTitle" idx="1"/>
          </p:nvPr>
        </p:nvSpPr>
        <p:spPr/>
        <p:txBody>
          <a:bodyPr/>
          <a:lstStyle/>
          <a:p>
            <a:r>
              <a:rPr lang="en-US" dirty="0"/>
              <a:t>SY 2023–24</a:t>
            </a:r>
          </a:p>
          <a:p>
            <a:r>
              <a:rPr lang="en-US" dirty="0"/>
              <a:t>Update #1</a:t>
            </a:r>
          </a:p>
          <a:p>
            <a:r>
              <a:rPr lang="en-US" dirty="0"/>
              <a:t>August 16, 2023</a:t>
            </a:r>
          </a:p>
        </p:txBody>
      </p:sp>
      <p:sp>
        <p:nvSpPr>
          <p:cNvPr id="2" name="Date Placeholder 1">
            <a:extLst>
              <a:ext uri="{FF2B5EF4-FFF2-40B4-BE49-F238E27FC236}">
                <a16:creationId xmlns:a16="http://schemas.microsoft.com/office/drawing/2014/main" id="{B200B3CB-B4E6-4E0C-BD95-B6BD2E0EF5DC}"/>
              </a:ext>
              <a:ext uri="{C183D7F6-B498-43B3-948B-1728B52AA6E4}">
                <adec:decorative xmlns:adec="http://schemas.microsoft.com/office/drawing/2017/decorative" val="1"/>
              </a:ext>
            </a:extLst>
          </p:cNvPr>
          <p:cNvSpPr>
            <a:spLocks noGrp="1"/>
          </p:cNvSpPr>
          <p:nvPr>
            <p:ph type="dt" sz="half" idx="10"/>
          </p:nvPr>
        </p:nvSpPr>
        <p:spPr/>
        <p:txBody>
          <a:bodyPr/>
          <a:lstStyle/>
          <a:p>
            <a:pPr algn="ctr"/>
            <a:r>
              <a:rPr lang="en-US"/>
              <a:t>8/16/2023</a:t>
            </a:r>
            <a:endParaRPr lang="en-US" dirty="0"/>
          </a:p>
        </p:txBody>
      </p:sp>
      <p:sp>
        <p:nvSpPr>
          <p:cNvPr id="3" name="Footer Placeholder 2">
            <a:extLst>
              <a:ext uri="{FF2B5EF4-FFF2-40B4-BE49-F238E27FC236}">
                <a16:creationId xmlns:a16="http://schemas.microsoft.com/office/drawing/2014/main" id="{64B16473-D0AE-41E6-A983-5F120A82322C}"/>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dirty="0"/>
              <a:t>Assessment and Student Information</a:t>
            </a:r>
          </a:p>
        </p:txBody>
      </p:sp>
      <p:sp>
        <p:nvSpPr>
          <p:cNvPr id="4" name="Slide Number Placeholder 3">
            <a:extLst>
              <a:ext uri="{FF2B5EF4-FFF2-40B4-BE49-F238E27FC236}">
                <a16:creationId xmlns:a16="http://schemas.microsoft.com/office/drawing/2014/main" id="{71429445-C652-4EEA-82F4-820EA445BC25}"/>
              </a:ext>
              <a:ext uri="{C183D7F6-B498-43B3-948B-1728B52AA6E4}">
                <adec:decorative xmlns:adec="http://schemas.microsoft.com/office/drawing/2017/decorative" val="1"/>
              </a:ext>
            </a:extLst>
          </p:cNvPr>
          <p:cNvSpPr>
            <a:spLocks noGrp="1"/>
          </p:cNvSpPr>
          <p:nvPr>
            <p:ph type="sldNum" sz="quarter" idx="4"/>
          </p:nvPr>
        </p:nvSpPr>
        <p:spPr/>
        <p:txBody>
          <a:bodyPr/>
          <a:lstStyle/>
          <a:p>
            <a:fld id="{65248FEF-978F-4B24-93F3-B987601DAD06}" type="slidenum">
              <a:rPr lang="en-US" smtClean="0"/>
              <a:pPr/>
              <a:t>1</a:t>
            </a:fld>
            <a:endParaRPr lang="en-US" dirty="0"/>
          </a:p>
        </p:txBody>
      </p:sp>
    </p:spTree>
    <p:extLst>
      <p:ext uri="{BB962C8B-B14F-4D97-AF65-F5344CB8AC3E}">
        <p14:creationId xmlns:p14="http://schemas.microsoft.com/office/powerpoint/2010/main" val="63509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3E8DF-423B-D11A-7BE7-16B8F9A1B9D7}"/>
              </a:ext>
            </a:extLst>
          </p:cNvPr>
          <p:cNvSpPr>
            <a:spLocks noGrp="1"/>
          </p:cNvSpPr>
          <p:nvPr>
            <p:ph type="title"/>
          </p:nvPr>
        </p:nvSpPr>
        <p:spPr/>
        <p:txBody>
          <a:bodyPr/>
          <a:lstStyle/>
          <a:p>
            <a:r>
              <a:rPr lang="en-US" dirty="0"/>
              <a:t>Checkpoint Dates</a:t>
            </a:r>
          </a:p>
        </p:txBody>
      </p:sp>
      <p:sp>
        <p:nvSpPr>
          <p:cNvPr id="3" name="Content Placeholder 2">
            <a:extLst>
              <a:ext uri="{FF2B5EF4-FFF2-40B4-BE49-F238E27FC236}">
                <a16:creationId xmlns:a16="http://schemas.microsoft.com/office/drawing/2014/main" id="{B0467F1D-7116-0DC3-0993-274851DE5B63}"/>
              </a:ext>
            </a:extLst>
          </p:cNvPr>
          <p:cNvSpPr>
            <a:spLocks noGrp="1"/>
          </p:cNvSpPr>
          <p:nvPr>
            <p:ph idx="1"/>
          </p:nvPr>
        </p:nvSpPr>
        <p:spPr/>
        <p:txBody>
          <a:bodyPr/>
          <a:lstStyle/>
          <a:p>
            <a:r>
              <a:rPr lang="en-US" dirty="0"/>
              <a:t>Fall: November 15, 2023</a:t>
            </a:r>
          </a:p>
          <a:p>
            <a:r>
              <a:rPr lang="en-US" dirty="0"/>
              <a:t>Winter: April 10, 2024</a:t>
            </a:r>
          </a:p>
          <a:p>
            <a:r>
              <a:rPr lang="en-US"/>
              <a:t>Spring: June 21, 2024</a:t>
            </a:r>
          </a:p>
        </p:txBody>
      </p:sp>
      <p:sp>
        <p:nvSpPr>
          <p:cNvPr id="4" name="Date Placeholder 3">
            <a:extLst>
              <a:ext uri="{FF2B5EF4-FFF2-40B4-BE49-F238E27FC236}">
                <a16:creationId xmlns:a16="http://schemas.microsoft.com/office/drawing/2014/main" id="{04005812-9EE2-34C1-B33D-040A7F048D21}"/>
              </a:ext>
            </a:extLst>
          </p:cNvPr>
          <p:cNvSpPr>
            <a:spLocks noGrp="1"/>
          </p:cNvSpPr>
          <p:nvPr>
            <p:ph type="dt" sz="half" idx="11"/>
          </p:nvPr>
        </p:nvSpPr>
        <p:spPr/>
        <p:txBody>
          <a:bodyPr/>
          <a:lstStyle/>
          <a:p>
            <a:pPr algn="ctr"/>
            <a:r>
              <a:rPr lang="en-US"/>
              <a:t>8/16/2023</a:t>
            </a:r>
            <a:endParaRPr lang="en-US" dirty="0"/>
          </a:p>
        </p:txBody>
      </p:sp>
      <p:sp>
        <p:nvSpPr>
          <p:cNvPr id="5" name="Slide Number Placeholder 4">
            <a:extLst>
              <a:ext uri="{FF2B5EF4-FFF2-40B4-BE49-F238E27FC236}">
                <a16:creationId xmlns:a16="http://schemas.microsoft.com/office/drawing/2014/main" id="{991AAD46-F9AA-A35A-8BAB-34FF9617C813}"/>
              </a:ext>
            </a:extLst>
          </p:cNvPr>
          <p:cNvSpPr>
            <a:spLocks noGrp="1"/>
          </p:cNvSpPr>
          <p:nvPr>
            <p:ph type="sldNum" sz="quarter" idx="4"/>
          </p:nvPr>
        </p:nvSpPr>
        <p:spPr/>
        <p:txBody>
          <a:bodyPr/>
          <a:lstStyle/>
          <a:p>
            <a:fld id="{65248FEF-978F-4B24-93F3-B987601DAD06}" type="slidenum">
              <a:rPr lang="en-US" smtClean="0"/>
              <a:pPr/>
              <a:t>10</a:t>
            </a:fld>
            <a:endParaRPr lang="en-US" dirty="0"/>
          </a:p>
        </p:txBody>
      </p:sp>
      <p:sp>
        <p:nvSpPr>
          <p:cNvPr id="6" name="Footer Placeholder 5">
            <a:extLst>
              <a:ext uri="{FF2B5EF4-FFF2-40B4-BE49-F238E27FC236}">
                <a16:creationId xmlns:a16="http://schemas.microsoft.com/office/drawing/2014/main" id="{2E1A3335-872E-8D1D-F04C-064D80A282D1}"/>
              </a:ext>
            </a:extLst>
          </p:cNvPr>
          <p:cNvSpPr>
            <a:spLocks noGrp="1"/>
          </p:cNvSpPr>
          <p:nvPr>
            <p:ph type="ftr" sz="quarter" idx="3"/>
          </p:nvPr>
        </p:nvSpPr>
        <p:spPr/>
        <p:txBody>
          <a:bodyPr/>
          <a:lstStyle/>
          <a:p>
            <a:pPr algn="r"/>
            <a:r>
              <a:rPr lang="en-US"/>
              <a:t>Assessment and Student Information</a:t>
            </a:r>
            <a:endParaRPr lang="en-US" dirty="0"/>
          </a:p>
        </p:txBody>
      </p:sp>
    </p:spTree>
    <p:extLst>
      <p:ext uri="{BB962C8B-B14F-4D97-AF65-F5344CB8AC3E}">
        <p14:creationId xmlns:p14="http://schemas.microsoft.com/office/powerpoint/2010/main" val="1744483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B49082-5C31-FD99-4F2C-36C16C38CBBC}"/>
              </a:ext>
            </a:extLst>
          </p:cNvPr>
          <p:cNvSpPr>
            <a:spLocks noGrp="1"/>
          </p:cNvSpPr>
          <p:nvPr>
            <p:ph type="title"/>
          </p:nvPr>
        </p:nvSpPr>
        <p:spPr/>
        <p:txBody>
          <a:bodyPr/>
          <a:lstStyle/>
          <a:p>
            <a:r>
              <a:rPr lang="en-US" dirty="0"/>
              <a:t>Contacts for WaKIDS</a:t>
            </a:r>
          </a:p>
        </p:txBody>
      </p:sp>
      <p:sp>
        <p:nvSpPr>
          <p:cNvPr id="6" name="Content Placeholder 5">
            <a:extLst>
              <a:ext uri="{FF2B5EF4-FFF2-40B4-BE49-F238E27FC236}">
                <a16:creationId xmlns:a16="http://schemas.microsoft.com/office/drawing/2014/main" id="{59685E73-53F2-32C0-4815-F1A54E2A7702}"/>
              </a:ext>
            </a:extLst>
          </p:cNvPr>
          <p:cNvSpPr>
            <a:spLocks noGrp="1"/>
          </p:cNvSpPr>
          <p:nvPr>
            <p:ph idx="1"/>
          </p:nvPr>
        </p:nvSpPr>
        <p:spPr/>
        <p:txBody>
          <a:bodyPr/>
          <a:lstStyle/>
          <a:p>
            <a:r>
              <a:rPr lang="en-US" dirty="0"/>
              <a:t>Update in WAMS</a:t>
            </a:r>
          </a:p>
          <a:p>
            <a:r>
              <a:rPr lang="en-US" dirty="0"/>
              <a:t>Inform your ESD WaKIDS Coordinator</a:t>
            </a:r>
          </a:p>
          <a:p>
            <a:r>
              <a:rPr lang="en-US" dirty="0"/>
              <a:t>Inform WaKIDS office</a:t>
            </a:r>
          </a:p>
          <a:p>
            <a:pPr lvl="1"/>
            <a:r>
              <a:rPr lang="en-US" dirty="0">
                <a:hlinkClick r:id="rId3"/>
              </a:rPr>
              <a:t>wakids@k12.wa.us</a:t>
            </a:r>
            <a:endParaRPr lang="en-US" dirty="0"/>
          </a:p>
          <a:p>
            <a:r>
              <a:rPr lang="en-US" dirty="0"/>
              <a:t>Your first point of contact? Your ESD WaKIDS Coordinator</a:t>
            </a:r>
          </a:p>
          <a:p>
            <a:endParaRPr lang="en-US" dirty="0"/>
          </a:p>
          <a:p>
            <a:r>
              <a:rPr lang="en-US" dirty="0">
                <a:hlinkClick r:id="rId4"/>
              </a:rPr>
              <a:t>Office hours</a:t>
            </a:r>
            <a:endParaRPr lang="en-US" dirty="0"/>
          </a:p>
          <a:p>
            <a:pPr lvl="1"/>
            <a:r>
              <a:rPr lang="en-US" dirty="0"/>
              <a:t>OSPI office hours and ESD office hours</a:t>
            </a:r>
          </a:p>
          <a:p>
            <a:pPr lvl="1"/>
            <a:endParaRPr lang="en-US" dirty="0"/>
          </a:p>
        </p:txBody>
      </p:sp>
      <p:sp>
        <p:nvSpPr>
          <p:cNvPr id="2" name="Date Placeholder 1">
            <a:extLst>
              <a:ext uri="{FF2B5EF4-FFF2-40B4-BE49-F238E27FC236}">
                <a16:creationId xmlns:a16="http://schemas.microsoft.com/office/drawing/2014/main" id="{9DA711E3-368B-17DC-68F5-443FB2F8BDF8}"/>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8/16/2023</a:t>
            </a:r>
          </a:p>
        </p:txBody>
      </p:sp>
      <p:sp>
        <p:nvSpPr>
          <p:cNvPr id="3" name="Slide Number Placeholder 2">
            <a:extLst>
              <a:ext uri="{FF2B5EF4-FFF2-40B4-BE49-F238E27FC236}">
                <a16:creationId xmlns:a16="http://schemas.microsoft.com/office/drawing/2014/main" id="{06F03C49-69B5-6647-91D7-9B0B0858059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A40BA5F1-DD67-D5B8-5C44-1F9520291DAC}"/>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2124748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3710169E-1DE1-4E37-A53E-4942029E49CF}"/>
              </a:ext>
            </a:extLst>
          </p:cNvPr>
          <p:cNvSpPr>
            <a:spLocks noGrp="1"/>
          </p:cNvSpPr>
          <p:nvPr>
            <p:ph type="title"/>
          </p:nvPr>
        </p:nvSpPr>
        <p:spPr>
          <a:xfrm>
            <a:off x="803031" y="4462341"/>
            <a:ext cx="10515600" cy="1325563"/>
          </a:xfrm>
        </p:spPr>
        <p:txBody>
          <a:bodyPr/>
          <a:lstStyle/>
          <a:p>
            <a:r>
              <a:rPr lang="en-US" dirty="0"/>
              <a:t>Select Assessments</a:t>
            </a:r>
          </a:p>
        </p:txBody>
      </p:sp>
      <p:sp>
        <p:nvSpPr>
          <p:cNvPr id="3" name="Date Placeholder 2">
            <a:extLst>
              <a:ext uri="{FF2B5EF4-FFF2-40B4-BE49-F238E27FC236}">
                <a16:creationId xmlns:a16="http://schemas.microsoft.com/office/drawing/2014/main" id="{09E8E9B1-19EC-4972-857B-DBB384B743C7}"/>
              </a:ext>
              <a:ext uri="{C183D7F6-B498-43B3-948B-1728B52AA6E4}">
                <adec:decorative xmlns:adec="http://schemas.microsoft.com/office/drawing/2017/decorative" val="1"/>
              </a:ext>
            </a:extLst>
          </p:cNvPr>
          <p:cNvSpPr>
            <a:spLocks noGrp="1"/>
          </p:cNvSpPr>
          <p:nvPr>
            <p:ph type="dt" sz="half" idx="10"/>
          </p:nvPr>
        </p:nvSpPr>
        <p:spPr>
          <a:xfrm>
            <a:off x="9776298" y="6311900"/>
            <a:ext cx="1065056" cy="367123"/>
          </a:xfrm>
        </p:spPr>
        <p:txBody>
          <a:bodyPr anchor="ctr">
            <a:normAutofit/>
          </a:bodyPr>
          <a:lstStyle/>
          <a:p>
            <a:pPr algn="ctr">
              <a:spcAft>
                <a:spcPts val="600"/>
              </a:spcAft>
            </a:pPr>
            <a:r>
              <a:rPr lang="en-US"/>
              <a:t>8/16/2023</a:t>
            </a:r>
          </a:p>
        </p:txBody>
      </p:sp>
      <p:sp>
        <p:nvSpPr>
          <p:cNvPr id="4" name="Footer Placeholder 3">
            <a:extLst>
              <a:ext uri="{FF2B5EF4-FFF2-40B4-BE49-F238E27FC236}">
                <a16:creationId xmlns:a16="http://schemas.microsoft.com/office/drawing/2014/main" id="{DB6ED5A9-6B8A-4BBF-8581-22D0083D8C41}"/>
              </a:ext>
              <a:ext uri="{C183D7F6-B498-43B3-948B-1728B52AA6E4}">
                <adec:decorative xmlns:adec="http://schemas.microsoft.com/office/drawing/2017/decorative" val="1"/>
              </a:ext>
            </a:extLst>
          </p:cNvPr>
          <p:cNvSpPr>
            <a:spLocks noGrp="1"/>
          </p:cNvSpPr>
          <p:nvPr>
            <p:ph type="ftr" sz="quarter" idx="3"/>
          </p:nvPr>
        </p:nvSpPr>
        <p:spPr>
          <a:xfrm>
            <a:off x="5750668" y="6311900"/>
            <a:ext cx="4114800" cy="365125"/>
          </a:xfrm>
        </p:spPr>
        <p:txBody>
          <a:bodyPr anchor="ctr">
            <a:normAutofit/>
          </a:bodyPr>
          <a:lstStyle/>
          <a:p>
            <a:pPr algn="r">
              <a:spcAft>
                <a:spcPts val="600"/>
              </a:spcAft>
            </a:pPr>
            <a:r>
              <a:rPr lang="en-US"/>
              <a:t>Assessment and Student Information</a:t>
            </a:r>
          </a:p>
        </p:txBody>
      </p:sp>
      <p:sp>
        <p:nvSpPr>
          <p:cNvPr id="6" name="Slide Number Placeholder 5">
            <a:extLst>
              <a:ext uri="{FF2B5EF4-FFF2-40B4-BE49-F238E27FC236}">
                <a16:creationId xmlns:a16="http://schemas.microsoft.com/office/drawing/2014/main" id="{88FD6763-2759-47ED-8884-EF544287E68B}"/>
              </a:ext>
              <a:ext uri="{C183D7F6-B498-43B3-948B-1728B52AA6E4}">
                <adec:decorative xmlns:adec="http://schemas.microsoft.com/office/drawing/2017/decorative" val="1"/>
              </a:ext>
            </a:extLst>
          </p:cNvPr>
          <p:cNvSpPr>
            <a:spLocks noGrp="1"/>
          </p:cNvSpPr>
          <p:nvPr>
            <p:ph type="sldNum" sz="quarter" idx="4"/>
          </p:nvPr>
        </p:nvSpPr>
        <p:spPr>
          <a:xfrm>
            <a:off x="10709328" y="6311900"/>
            <a:ext cx="644471" cy="365125"/>
          </a:xfrm>
        </p:spPr>
        <p:txBody>
          <a:bodyPr anchor="ctr">
            <a:normAutofit/>
          </a:bodyPr>
          <a:lstStyle/>
          <a:p>
            <a:pPr>
              <a:spcAft>
                <a:spcPts val="600"/>
              </a:spcAft>
            </a:pPr>
            <a:fld id="{65248FEF-978F-4B24-93F3-B987601DAD06}" type="slidenum">
              <a:rPr lang="en-US" smtClean="0"/>
              <a:pPr>
                <a:spcAft>
                  <a:spcPts val="600"/>
                </a:spcAft>
              </a:pPr>
              <a:t>12</a:t>
            </a:fld>
            <a:endParaRPr lang="en-US"/>
          </a:p>
        </p:txBody>
      </p:sp>
    </p:spTree>
    <p:extLst>
      <p:ext uri="{BB962C8B-B14F-4D97-AF65-F5344CB8AC3E}">
        <p14:creationId xmlns:p14="http://schemas.microsoft.com/office/powerpoint/2010/main" val="1708496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F5824-5A25-4750-A4C7-7EF158E80723}"/>
              </a:ext>
            </a:extLst>
          </p:cNvPr>
          <p:cNvSpPr>
            <a:spLocks noGrp="1"/>
          </p:cNvSpPr>
          <p:nvPr>
            <p:ph type="ctrTitle"/>
          </p:nvPr>
        </p:nvSpPr>
        <p:spPr/>
        <p:txBody>
          <a:bodyPr/>
          <a:lstStyle/>
          <a:p>
            <a:r>
              <a:rPr lang="en-US" dirty="0"/>
              <a:t>ELP Assessment Update</a:t>
            </a:r>
          </a:p>
        </p:txBody>
      </p:sp>
      <p:sp>
        <p:nvSpPr>
          <p:cNvPr id="3" name="Subtitle 2">
            <a:extLst>
              <a:ext uri="{FF2B5EF4-FFF2-40B4-BE49-F238E27FC236}">
                <a16:creationId xmlns:a16="http://schemas.microsoft.com/office/drawing/2014/main" id="{C15FB404-3062-4C14-B45E-234815FBB1CC}"/>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80D2B2D6-DA3F-E9C9-548F-C6212C416A33}"/>
              </a:ext>
            </a:extLst>
          </p:cNvPr>
          <p:cNvSpPr>
            <a:spLocks noGrp="1"/>
          </p:cNvSpPr>
          <p:nvPr>
            <p:ph type="dt" sz="half" idx="10"/>
          </p:nvPr>
        </p:nvSpPr>
        <p:spPr/>
        <p:txBody>
          <a:bodyPr/>
          <a:lstStyle/>
          <a:p>
            <a:pPr algn="ctr"/>
            <a:r>
              <a:rPr lang="en-US"/>
              <a:t>8/16/2023</a:t>
            </a:r>
            <a:endParaRPr lang="en-US" dirty="0"/>
          </a:p>
        </p:txBody>
      </p:sp>
      <p:sp>
        <p:nvSpPr>
          <p:cNvPr id="5" name="Footer Placeholder 4">
            <a:extLst>
              <a:ext uri="{FF2B5EF4-FFF2-40B4-BE49-F238E27FC236}">
                <a16:creationId xmlns:a16="http://schemas.microsoft.com/office/drawing/2014/main" id="{338C4506-7F66-E60A-642D-B4D228F0FD43}"/>
              </a:ext>
            </a:extLst>
          </p:cNvPr>
          <p:cNvSpPr>
            <a:spLocks noGrp="1"/>
          </p:cNvSpPr>
          <p:nvPr>
            <p:ph type="ftr" sz="quarter" idx="3"/>
          </p:nvPr>
        </p:nvSpPr>
        <p:spPr/>
        <p:txBody>
          <a:bodyPr/>
          <a:lstStyle/>
          <a:p>
            <a:pPr algn="r"/>
            <a:r>
              <a:rPr lang="en-US"/>
              <a:t>Assessment and Student Information</a:t>
            </a:r>
            <a:endParaRPr lang="en-US" dirty="0"/>
          </a:p>
        </p:txBody>
      </p:sp>
      <p:sp>
        <p:nvSpPr>
          <p:cNvPr id="6" name="Slide Number Placeholder 5">
            <a:extLst>
              <a:ext uri="{FF2B5EF4-FFF2-40B4-BE49-F238E27FC236}">
                <a16:creationId xmlns:a16="http://schemas.microsoft.com/office/drawing/2014/main" id="{9AD2AA1B-CEE4-D596-A64A-7B5F17A703B6}"/>
              </a:ext>
            </a:extLst>
          </p:cNvPr>
          <p:cNvSpPr>
            <a:spLocks noGrp="1"/>
          </p:cNvSpPr>
          <p:nvPr>
            <p:ph type="sldNum" sz="quarter" idx="4"/>
          </p:nvPr>
        </p:nvSpPr>
        <p:spPr/>
        <p:txBody>
          <a:bodyPr/>
          <a:lstStyle/>
          <a:p>
            <a:fld id="{65248FEF-978F-4B24-93F3-B987601DAD06}" type="slidenum">
              <a:rPr lang="en-US" smtClean="0"/>
              <a:pPr/>
              <a:t>13</a:t>
            </a:fld>
            <a:endParaRPr lang="en-US"/>
          </a:p>
        </p:txBody>
      </p:sp>
    </p:spTree>
    <p:extLst>
      <p:ext uri="{BB962C8B-B14F-4D97-AF65-F5344CB8AC3E}">
        <p14:creationId xmlns:p14="http://schemas.microsoft.com/office/powerpoint/2010/main" val="306111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58F4-D0ED-3400-F381-01A9EA4F42AE}"/>
              </a:ext>
            </a:extLst>
          </p:cNvPr>
          <p:cNvSpPr>
            <a:spLocks noGrp="1"/>
          </p:cNvSpPr>
          <p:nvPr>
            <p:ph type="title"/>
          </p:nvPr>
        </p:nvSpPr>
        <p:spPr/>
        <p:txBody>
          <a:bodyPr/>
          <a:lstStyle/>
          <a:p>
            <a:r>
              <a:rPr lang="en-US" dirty="0"/>
              <a:t>Updated Resources</a:t>
            </a:r>
          </a:p>
        </p:txBody>
      </p:sp>
      <p:sp>
        <p:nvSpPr>
          <p:cNvPr id="3" name="Content Placeholder 2">
            <a:extLst>
              <a:ext uri="{FF2B5EF4-FFF2-40B4-BE49-F238E27FC236}">
                <a16:creationId xmlns:a16="http://schemas.microsoft.com/office/drawing/2014/main" id="{635C7CA9-F0A6-ED66-B54E-A1B84B252AFE}"/>
              </a:ext>
            </a:extLst>
          </p:cNvPr>
          <p:cNvSpPr>
            <a:spLocks noGrp="1"/>
          </p:cNvSpPr>
          <p:nvPr>
            <p:ph idx="1"/>
          </p:nvPr>
        </p:nvSpPr>
        <p:spPr/>
        <p:txBody>
          <a:bodyPr/>
          <a:lstStyle/>
          <a:p>
            <a:r>
              <a:rPr lang="en-US" dirty="0">
                <a:hlinkClick r:id="rId3"/>
              </a:rPr>
              <a:t>ELP Assessment Page</a:t>
            </a:r>
            <a:r>
              <a:rPr lang="en-US" dirty="0"/>
              <a:t>: </a:t>
            </a:r>
          </a:p>
          <a:p>
            <a:pPr lvl="1"/>
            <a:r>
              <a:rPr lang="en-US" dirty="0"/>
              <a:t>WIDA Assessment Guidance (Updated)</a:t>
            </a:r>
          </a:p>
          <a:p>
            <a:pPr lvl="1"/>
            <a:r>
              <a:rPr lang="en-US" dirty="0"/>
              <a:t>WIDA District Contact List (Updated)</a:t>
            </a:r>
          </a:p>
          <a:p>
            <a:pPr lvl="1"/>
            <a:r>
              <a:rPr lang="en-US" dirty="0"/>
              <a:t>Overview of Annual ELP Assessment Activities (dates will be updated soon)</a:t>
            </a:r>
          </a:p>
          <a:p>
            <a:pPr lvl="1"/>
            <a:endParaRPr lang="en-US" dirty="0"/>
          </a:p>
          <a:p>
            <a:r>
              <a:rPr lang="en-US" dirty="0">
                <a:hlinkClick r:id="rId3"/>
              </a:rPr>
              <a:t>ELP Screener Page</a:t>
            </a:r>
            <a:r>
              <a:rPr lang="en-US" dirty="0"/>
              <a:t>: </a:t>
            </a:r>
          </a:p>
          <a:p>
            <a:pPr lvl="1"/>
            <a:r>
              <a:rPr lang="en-US" dirty="0"/>
              <a:t>WIDA Screener Quick Start Guide (Updated)</a:t>
            </a:r>
          </a:p>
          <a:p>
            <a:pPr lvl="1"/>
            <a:r>
              <a:rPr lang="en-US" dirty="0"/>
              <a:t>Accessibility and Accommodations Manual (Updated)</a:t>
            </a:r>
          </a:p>
          <a:p>
            <a:pPr lvl="1"/>
            <a:r>
              <a:rPr lang="en-US" dirty="0"/>
              <a:t>Screener FAQ (Updated)</a:t>
            </a:r>
          </a:p>
          <a:p>
            <a:pPr lvl="1"/>
            <a:endParaRPr lang="en-US" dirty="0"/>
          </a:p>
          <a:p>
            <a:endParaRPr lang="en-US" dirty="0"/>
          </a:p>
        </p:txBody>
      </p:sp>
    </p:spTree>
    <p:extLst>
      <p:ext uri="{BB962C8B-B14F-4D97-AF65-F5344CB8AC3E}">
        <p14:creationId xmlns:p14="http://schemas.microsoft.com/office/powerpoint/2010/main" val="1230919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78EA1-8B84-6103-B504-2B8985C928D3}"/>
              </a:ext>
            </a:extLst>
          </p:cNvPr>
          <p:cNvSpPr>
            <a:spLocks noGrp="1"/>
          </p:cNvSpPr>
          <p:nvPr>
            <p:ph type="title"/>
          </p:nvPr>
        </p:nvSpPr>
        <p:spPr/>
        <p:txBody>
          <a:bodyPr/>
          <a:lstStyle/>
          <a:p>
            <a:r>
              <a:rPr lang="en-US" dirty="0"/>
              <a:t>Regenerating Test and Unlocking Scoring</a:t>
            </a:r>
          </a:p>
        </p:txBody>
      </p:sp>
      <p:sp>
        <p:nvSpPr>
          <p:cNvPr id="3" name="Content Placeholder 2">
            <a:extLst>
              <a:ext uri="{FF2B5EF4-FFF2-40B4-BE49-F238E27FC236}">
                <a16:creationId xmlns:a16="http://schemas.microsoft.com/office/drawing/2014/main" id="{B5A28D7C-741B-89F1-787F-7B4E232F08E1}"/>
              </a:ext>
            </a:extLst>
          </p:cNvPr>
          <p:cNvSpPr>
            <a:spLocks noGrp="1"/>
          </p:cNvSpPr>
          <p:nvPr>
            <p:ph idx="1"/>
          </p:nvPr>
        </p:nvSpPr>
        <p:spPr/>
        <p:txBody>
          <a:bodyPr>
            <a:normAutofit lnSpcReduction="10000"/>
          </a:bodyPr>
          <a:lstStyle/>
          <a:p>
            <a:r>
              <a:rPr lang="en-US" dirty="0"/>
              <a:t>To request that a screener test be regenerated or that scoring be unlocked, please email </a:t>
            </a:r>
            <a:r>
              <a:rPr lang="en-US" dirty="0">
                <a:hlinkClick r:id="rId3"/>
              </a:rPr>
              <a:t>ELPAssessments@k12.wa.us</a:t>
            </a:r>
            <a:endParaRPr lang="en-US" dirty="0"/>
          </a:p>
          <a:p>
            <a:pPr lvl="1"/>
            <a:r>
              <a:rPr lang="en-US" b="1" dirty="0"/>
              <a:t>Subject line</a:t>
            </a:r>
            <a:r>
              <a:rPr lang="en-US" dirty="0"/>
              <a:t>: “Test Regeneration Request” or “Unlock Scoring Request”</a:t>
            </a:r>
          </a:p>
          <a:p>
            <a:pPr lvl="1"/>
            <a:r>
              <a:rPr lang="en-US" b="1" dirty="0"/>
              <a:t>Include</a:t>
            </a:r>
            <a:r>
              <a:rPr lang="en-US" dirty="0"/>
              <a:t>: </a:t>
            </a:r>
          </a:p>
          <a:p>
            <a:pPr lvl="2"/>
            <a:r>
              <a:rPr lang="en-US" dirty="0"/>
              <a:t>Student SSID (or other number used on the record if SSID was not used)</a:t>
            </a:r>
          </a:p>
          <a:p>
            <a:pPr lvl="2"/>
            <a:r>
              <a:rPr lang="en-US" dirty="0"/>
              <a:t>Description of the scenario (why are you requesting the test be regenerated)</a:t>
            </a:r>
          </a:p>
          <a:p>
            <a:pPr lvl="2"/>
            <a:r>
              <a:rPr lang="en-US" dirty="0"/>
              <a:t>What steps will be taken to avoid this happening in the future? </a:t>
            </a:r>
          </a:p>
          <a:p>
            <a:pPr lvl="2"/>
            <a:endParaRPr lang="en-US" dirty="0"/>
          </a:p>
          <a:p>
            <a:r>
              <a:rPr lang="en-US" dirty="0"/>
              <a:t>We do not unlock screener scoring because a scorer has had time to think about the score and would like to change it. </a:t>
            </a:r>
          </a:p>
          <a:p>
            <a:r>
              <a:rPr lang="en-US" dirty="0"/>
              <a:t>We do not regenerate tests because a student was very close to exiting and if they got a second go they might not qualify. </a:t>
            </a:r>
          </a:p>
        </p:txBody>
      </p:sp>
    </p:spTree>
    <p:extLst>
      <p:ext uri="{BB962C8B-B14F-4D97-AF65-F5344CB8AC3E}">
        <p14:creationId xmlns:p14="http://schemas.microsoft.com/office/powerpoint/2010/main" val="3586094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C4286-8187-61D8-FF22-2DC95D1867B3}"/>
              </a:ext>
            </a:extLst>
          </p:cNvPr>
          <p:cNvSpPr>
            <a:spLocks noGrp="1"/>
          </p:cNvSpPr>
          <p:nvPr>
            <p:ph type="title"/>
          </p:nvPr>
        </p:nvSpPr>
        <p:spPr/>
        <p:txBody>
          <a:bodyPr/>
          <a:lstStyle/>
          <a:p>
            <a:r>
              <a:rPr lang="en-US" dirty="0"/>
              <a:t>Out of State Students</a:t>
            </a:r>
          </a:p>
        </p:txBody>
      </p:sp>
      <p:sp>
        <p:nvSpPr>
          <p:cNvPr id="3" name="Content Placeholder 2">
            <a:extLst>
              <a:ext uri="{FF2B5EF4-FFF2-40B4-BE49-F238E27FC236}">
                <a16:creationId xmlns:a16="http://schemas.microsoft.com/office/drawing/2014/main" id="{4A10FA1F-98F5-536B-DAA4-C92918C582D3}"/>
              </a:ext>
            </a:extLst>
          </p:cNvPr>
          <p:cNvSpPr>
            <a:spLocks noGrp="1"/>
          </p:cNvSpPr>
          <p:nvPr>
            <p:ph idx="1"/>
          </p:nvPr>
        </p:nvSpPr>
        <p:spPr/>
        <p:txBody>
          <a:bodyPr>
            <a:normAutofit fontScale="92500" lnSpcReduction="20000"/>
          </a:bodyPr>
          <a:lstStyle/>
          <a:p>
            <a:pPr marL="0" indent="0">
              <a:buNone/>
            </a:pPr>
            <a:r>
              <a:rPr lang="en-US" dirty="0"/>
              <a:t>Washington ONLY accepts WIDA ACCESS (annual) assessments in lieu of local screening.</a:t>
            </a:r>
          </a:p>
          <a:p>
            <a:r>
              <a:rPr lang="en-US" b="1" dirty="0"/>
              <a:t>Scenario 1</a:t>
            </a:r>
            <a:r>
              <a:rPr lang="en-US" dirty="0"/>
              <a:t>: Student exited on WIDA ACCESS using WA exit criteria. This student does not screen and is </a:t>
            </a:r>
            <a:r>
              <a:rPr lang="en-US" u="sng" dirty="0"/>
              <a:t>not</a:t>
            </a:r>
            <a:r>
              <a:rPr lang="en-US" dirty="0"/>
              <a:t> eligible for services. </a:t>
            </a:r>
          </a:p>
          <a:p>
            <a:r>
              <a:rPr lang="en-US" b="1" dirty="0"/>
              <a:t>Scenario 2</a:t>
            </a:r>
            <a:r>
              <a:rPr lang="en-US" dirty="0"/>
              <a:t>: Student did not exit on the WIDA ACCESS test but does have test scores from within 12 months. This student is eligible for services and does not screen. </a:t>
            </a:r>
          </a:p>
          <a:p>
            <a:r>
              <a:rPr lang="en-US" b="1" dirty="0"/>
              <a:t>Scenario 3</a:t>
            </a:r>
            <a:r>
              <a:rPr lang="en-US" dirty="0"/>
              <a:t>: Student does not have evidence of WIDA results. This student must screen.</a:t>
            </a:r>
          </a:p>
          <a:p>
            <a:r>
              <a:rPr lang="en-US" b="1" dirty="0"/>
              <a:t>Scenario 4</a:t>
            </a:r>
            <a:r>
              <a:rPr lang="en-US" dirty="0"/>
              <a:t>: Student has a WIDA ACCESS result from more than 12 months ago. This student must screen.</a:t>
            </a:r>
          </a:p>
          <a:p>
            <a:r>
              <a:rPr lang="en-US" b="1" dirty="0"/>
              <a:t>Scenario 5</a:t>
            </a:r>
            <a:r>
              <a:rPr lang="en-US" dirty="0"/>
              <a:t>: Student has WIDA Screener results that show they are not eligible from another state. This student must screen.</a:t>
            </a:r>
          </a:p>
        </p:txBody>
      </p:sp>
    </p:spTree>
    <p:extLst>
      <p:ext uri="{BB962C8B-B14F-4D97-AF65-F5344CB8AC3E}">
        <p14:creationId xmlns:p14="http://schemas.microsoft.com/office/powerpoint/2010/main" val="566898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2013A-7AB8-41BE-4FE1-5C68946A757B}"/>
              </a:ext>
            </a:extLst>
          </p:cNvPr>
          <p:cNvSpPr>
            <a:spLocks noGrp="1"/>
          </p:cNvSpPr>
          <p:nvPr>
            <p:ph type="title"/>
          </p:nvPr>
        </p:nvSpPr>
        <p:spPr/>
        <p:txBody>
          <a:bodyPr/>
          <a:lstStyle/>
          <a:p>
            <a:r>
              <a:rPr lang="en-US" dirty="0"/>
              <a:t>Screener Rules</a:t>
            </a:r>
          </a:p>
        </p:txBody>
      </p:sp>
      <p:sp>
        <p:nvSpPr>
          <p:cNvPr id="3" name="Content Placeholder 2">
            <a:extLst>
              <a:ext uri="{FF2B5EF4-FFF2-40B4-BE49-F238E27FC236}">
                <a16:creationId xmlns:a16="http://schemas.microsoft.com/office/drawing/2014/main" id="{ADCF9EC9-E354-4C76-C96A-009F14E31AC0}"/>
              </a:ext>
            </a:extLst>
          </p:cNvPr>
          <p:cNvSpPr>
            <a:spLocks noGrp="1"/>
          </p:cNvSpPr>
          <p:nvPr>
            <p:ph idx="1"/>
          </p:nvPr>
        </p:nvSpPr>
        <p:spPr/>
        <p:txBody>
          <a:bodyPr/>
          <a:lstStyle/>
          <a:p>
            <a:pPr marL="514350" indent="-514350">
              <a:buFont typeface="+mj-lt"/>
              <a:buAutoNum type="arabicPeriod"/>
            </a:pPr>
            <a:r>
              <a:rPr lang="en-US" dirty="0"/>
              <a:t>10-day window to test</a:t>
            </a:r>
          </a:p>
          <a:p>
            <a:pPr marL="514350" indent="-514350">
              <a:buFont typeface="+mj-lt"/>
              <a:buAutoNum type="arabicPeriod"/>
            </a:pPr>
            <a:r>
              <a:rPr lang="en-US" dirty="0"/>
              <a:t>Test on grade level</a:t>
            </a:r>
          </a:p>
          <a:p>
            <a:pPr marL="514350" indent="-514350">
              <a:buFont typeface="+mj-lt"/>
              <a:buAutoNum type="arabicPeriod"/>
            </a:pPr>
            <a:r>
              <a:rPr lang="en-US" dirty="0"/>
              <a:t>Kindergarten tests only on Listening and Speaking through Dec. 31</a:t>
            </a:r>
          </a:p>
          <a:p>
            <a:pPr marL="514350" indent="-514350">
              <a:buFont typeface="+mj-lt"/>
              <a:buAutoNum type="arabicPeriod"/>
            </a:pPr>
            <a:r>
              <a:rPr lang="en-US" dirty="0"/>
              <a:t>TAs must complete training annually</a:t>
            </a:r>
          </a:p>
          <a:p>
            <a:pPr marL="514350" indent="-514350">
              <a:buFont typeface="+mj-lt"/>
              <a:buAutoNum type="arabicPeriod"/>
            </a:pPr>
            <a:r>
              <a:rPr lang="en-US" dirty="0"/>
              <a:t>Scorers must complete training annually</a:t>
            </a:r>
          </a:p>
          <a:p>
            <a:pPr marL="0" indent="0">
              <a:buNone/>
            </a:pPr>
            <a:endParaRPr lang="en-US" dirty="0"/>
          </a:p>
        </p:txBody>
      </p:sp>
    </p:spTree>
    <p:extLst>
      <p:ext uri="{BB962C8B-B14F-4D97-AF65-F5344CB8AC3E}">
        <p14:creationId xmlns:p14="http://schemas.microsoft.com/office/powerpoint/2010/main" val="113521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17760-C64E-7BE7-1C30-86974BAB2B91}"/>
              </a:ext>
            </a:extLst>
          </p:cNvPr>
          <p:cNvSpPr>
            <a:spLocks noGrp="1"/>
          </p:cNvSpPr>
          <p:nvPr>
            <p:ph type="title"/>
          </p:nvPr>
        </p:nvSpPr>
        <p:spPr/>
        <p:txBody>
          <a:bodyPr/>
          <a:lstStyle/>
          <a:p>
            <a:r>
              <a:rPr lang="en-US" dirty="0"/>
              <a:t>Getting Information on WIDA Testing</a:t>
            </a:r>
          </a:p>
        </p:txBody>
      </p:sp>
      <p:sp>
        <p:nvSpPr>
          <p:cNvPr id="3" name="Content Placeholder 2">
            <a:extLst>
              <a:ext uri="{FF2B5EF4-FFF2-40B4-BE49-F238E27FC236}">
                <a16:creationId xmlns:a16="http://schemas.microsoft.com/office/drawing/2014/main" id="{9779F876-AC10-A570-7C6C-B252430698F6}"/>
              </a:ext>
            </a:extLst>
          </p:cNvPr>
          <p:cNvSpPr>
            <a:spLocks noGrp="1"/>
          </p:cNvSpPr>
          <p:nvPr>
            <p:ph idx="1"/>
          </p:nvPr>
        </p:nvSpPr>
        <p:spPr/>
        <p:txBody>
          <a:bodyPr>
            <a:normAutofit/>
          </a:bodyPr>
          <a:lstStyle/>
          <a:p>
            <a:pPr marL="0" indent="0">
              <a:buNone/>
            </a:pPr>
            <a:r>
              <a:rPr lang="en-US" dirty="0"/>
              <a:t>Lunch with Leslie is Mondays at noon:</a:t>
            </a:r>
          </a:p>
          <a:p>
            <a:pPr lvl="1"/>
            <a:r>
              <a:rPr lang="en-US" dirty="0"/>
              <a:t>Zoom links can always be found on the </a:t>
            </a:r>
            <a:r>
              <a:rPr lang="en-US" dirty="0">
                <a:hlinkClick r:id="rId3"/>
              </a:rPr>
              <a:t>ELP Assessment page</a:t>
            </a:r>
            <a:r>
              <a:rPr lang="en-US" dirty="0"/>
              <a:t>. Through December: </a:t>
            </a:r>
            <a:r>
              <a:rPr lang="en-US" dirty="0">
                <a:hlinkClick r:id="rId4"/>
              </a:rPr>
              <a:t>http://us02web.zoom.us/j/88580011161</a:t>
            </a:r>
            <a:endParaRPr lang="en-US" dirty="0"/>
          </a:p>
          <a:p>
            <a:pPr lvl="1"/>
            <a:r>
              <a:rPr lang="en-US" dirty="0"/>
              <a:t>September 4 Zoom will be held on September 5 to accommodate the holiday.</a:t>
            </a:r>
          </a:p>
          <a:p>
            <a:r>
              <a:rPr lang="en-US" dirty="0"/>
              <a:t>WIDA Webinars: </a:t>
            </a:r>
          </a:p>
          <a:p>
            <a:pPr lvl="1"/>
            <a:r>
              <a:rPr lang="en-US" dirty="0">
                <a:hlinkClick r:id="rId5"/>
              </a:rPr>
              <a:t>What’s New in 2023</a:t>
            </a:r>
            <a:r>
              <a:rPr lang="en-US" dirty="0"/>
              <a:t>: September 12, 11:00 to 12:30</a:t>
            </a:r>
          </a:p>
          <a:p>
            <a:r>
              <a:rPr lang="en-US" dirty="0"/>
              <a:t>Email</a:t>
            </a:r>
          </a:p>
          <a:p>
            <a:pPr lvl="1"/>
            <a:r>
              <a:rPr lang="en-US" dirty="0">
                <a:hlinkClick r:id="rId6"/>
              </a:rPr>
              <a:t>Leslie.huff@k12.wa.us</a:t>
            </a:r>
            <a:r>
              <a:rPr lang="en-US" dirty="0"/>
              <a:t> OR </a:t>
            </a:r>
            <a:r>
              <a:rPr lang="en-US" dirty="0">
                <a:hlinkClick r:id="rId7"/>
              </a:rPr>
              <a:t>ELPAssessments@k12.wa.us</a:t>
            </a:r>
            <a:r>
              <a:rPr lang="en-US" dirty="0"/>
              <a:t> (please don’t email both).</a:t>
            </a:r>
          </a:p>
          <a:p>
            <a:endParaRPr lang="en-US" dirty="0"/>
          </a:p>
          <a:p>
            <a:endParaRPr lang="en-US" dirty="0"/>
          </a:p>
        </p:txBody>
      </p:sp>
    </p:spTree>
    <p:extLst>
      <p:ext uri="{BB962C8B-B14F-4D97-AF65-F5344CB8AC3E}">
        <p14:creationId xmlns:p14="http://schemas.microsoft.com/office/powerpoint/2010/main" val="2362133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04B428-FAAA-9036-B6F0-7EFB9AB4133C}"/>
              </a:ext>
            </a:extLst>
          </p:cNvPr>
          <p:cNvSpPr>
            <a:spLocks noGrp="1"/>
          </p:cNvSpPr>
          <p:nvPr>
            <p:ph type="dt" sz="half" idx="10"/>
          </p:nvPr>
        </p:nvSpPr>
        <p:spPr/>
        <p:txBody>
          <a:bodyPr/>
          <a:lstStyle/>
          <a:p>
            <a:pPr algn="ctr"/>
            <a:r>
              <a:rPr lang="en-US"/>
              <a:t>8/16/2023</a:t>
            </a:r>
            <a:endParaRPr lang="en-US" dirty="0"/>
          </a:p>
        </p:txBody>
      </p:sp>
      <p:sp>
        <p:nvSpPr>
          <p:cNvPr id="3" name="Slide Number Placeholder 2">
            <a:extLst>
              <a:ext uri="{FF2B5EF4-FFF2-40B4-BE49-F238E27FC236}">
                <a16:creationId xmlns:a16="http://schemas.microsoft.com/office/drawing/2014/main" id="{0CD29FD5-3DCE-8187-47E4-ECAC81540CB0}"/>
              </a:ext>
            </a:extLst>
          </p:cNvPr>
          <p:cNvSpPr>
            <a:spLocks noGrp="1"/>
          </p:cNvSpPr>
          <p:nvPr>
            <p:ph type="sldNum" sz="quarter" idx="4"/>
          </p:nvPr>
        </p:nvSpPr>
        <p:spPr/>
        <p:txBody>
          <a:bodyPr/>
          <a:lstStyle/>
          <a:p>
            <a:fld id="{65248FEF-978F-4B24-93F3-B987601DAD06}" type="slidenum">
              <a:rPr lang="en-US" smtClean="0"/>
              <a:pPr/>
              <a:t>19</a:t>
            </a:fld>
            <a:endParaRPr lang="en-US"/>
          </a:p>
        </p:txBody>
      </p:sp>
      <p:sp>
        <p:nvSpPr>
          <p:cNvPr id="4" name="Footer Placeholder 3">
            <a:extLst>
              <a:ext uri="{FF2B5EF4-FFF2-40B4-BE49-F238E27FC236}">
                <a16:creationId xmlns:a16="http://schemas.microsoft.com/office/drawing/2014/main" id="{F67E8F70-06B3-653F-AB20-E1A20B5558BA}"/>
              </a:ext>
            </a:extLst>
          </p:cNvPr>
          <p:cNvSpPr>
            <a:spLocks noGrp="1"/>
          </p:cNvSpPr>
          <p:nvPr>
            <p:ph type="ftr" sz="quarter" idx="3"/>
          </p:nvPr>
        </p:nvSpPr>
        <p:spPr/>
        <p:txBody>
          <a:bodyPr/>
          <a:lstStyle/>
          <a:p>
            <a:pPr algn="r"/>
            <a:r>
              <a:rPr lang="en-US"/>
              <a:t>Assessment and Student Information</a:t>
            </a:r>
            <a:endParaRPr lang="en-US" dirty="0"/>
          </a:p>
        </p:txBody>
      </p:sp>
      <p:sp>
        <p:nvSpPr>
          <p:cNvPr id="5" name="Title 4">
            <a:extLst>
              <a:ext uri="{FF2B5EF4-FFF2-40B4-BE49-F238E27FC236}">
                <a16:creationId xmlns:a16="http://schemas.microsoft.com/office/drawing/2014/main" id="{75754CDD-8799-606E-8521-2867E7306AE2}"/>
              </a:ext>
            </a:extLst>
          </p:cNvPr>
          <p:cNvSpPr>
            <a:spLocks noGrp="1"/>
          </p:cNvSpPr>
          <p:nvPr>
            <p:ph type="ctrTitle"/>
          </p:nvPr>
        </p:nvSpPr>
        <p:spPr/>
        <p:txBody>
          <a:bodyPr/>
          <a:lstStyle/>
          <a:p>
            <a:r>
              <a:rPr lang="en-US" dirty="0"/>
              <a:t>WA-AIM</a:t>
            </a:r>
          </a:p>
        </p:txBody>
      </p:sp>
      <p:sp>
        <p:nvSpPr>
          <p:cNvPr id="6" name="Subtitle 5">
            <a:extLst>
              <a:ext uri="{FF2B5EF4-FFF2-40B4-BE49-F238E27FC236}">
                <a16:creationId xmlns:a16="http://schemas.microsoft.com/office/drawing/2014/main" id="{4E40AAF9-E6DA-195E-00CF-B08A3F90358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29367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AF4DF5A-ABD2-4915-B1E4-9BBFA34D2A02}"/>
              </a:ext>
            </a:extLst>
          </p:cNvPr>
          <p:cNvSpPr>
            <a:spLocks noGrp="1"/>
          </p:cNvSpPr>
          <p:nvPr>
            <p:ph type="ftr" sz="quarter" idx="3"/>
          </p:nvPr>
        </p:nvSpPr>
        <p:spPr/>
        <p:txBody>
          <a:bodyPr/>
          <a:lstStyle/>
          <a:p>
            <a:pPr algn="r"/>
            <a:r>
              <a:rPr lang="en-US" dirty="0"/>
              <a:t>Assessment and Student Information</a:t>
            </a:r>
          </a:p>
        </p:txBody>
      </p:sp>
      <p:sp>
        <p:nvSpPr>
          <p:cNvPr id="5" name="Date Placeholder 4">
            <a:extLst>
              <a:ext uri="{FF2B5EF4-FFF2-40B4-BE49-F238E27FC236}">
                <a16:creationId xmlns:a16="http://schemas.microsoft.com/office/drawing/2014/main" id="{162F324B-EF03-42AF-BB24-2A472A47760C}"/>
              </a:ext>
              <a:ext uri="{C183D7F6-B498-43B3-948B-1728B52AA6E4}">
                <adec:decorative xmlns:adec="http://schemas.microsoft.com/office/drawing/2017/decorative" val="1"/>
              </a:ext>
            </a:extLst>
          </p:cNvPr>
          <p:cNvSpPr>
            <a:spLocks noGrp="1"/>
          </p:cNvSpPr>
          <p:nvPr>
            <p:ph type="title" idx="4294967295"/>
          </p:nvPr>
        </p:nvSpPr>
        <p:spPr>
          <a:xfrm>
            <a:off x="9517063" y="6161088"/>
            <a:ext cx="1531937" cy="422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6451037-43D6-455E-8057-8127E7D9D074}" type="datetime1">
              <a:rPr kumimoji="0" lang="en-US" sz="1600" b="0" i="0" u="none" strike="noStrike" kern="1200" cap="none" spc="0" normalizeH="0" baseline="0" noProof="0" smtClean="0">
                <a:ln>
                  <a:noFill/>
                </a:ln>
                <a:solidFill>
                  <a:srgbClr val="40403D"/>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8/22/2023</a:t>
            </a:fld>
            <a:endParaRPr kumimoji="0" lang="en-US" sz="1600" b="0" i="0" u="none" strike="noStrike" kern="1200" cap="none" spc="0" normalizeH="0" baseline="0" noProof="0" dirty="0">
              <a:ln>
                <a:noFill/>
              </a:ln>
              <a:solidFill>
                <a:srgbClr val="40403D"/>
              </a:solidFill>
              <a:effectLst/>
              <a:uLnTx/>
              <a:uFillTx/>
              <a:latin typeface="+mn-lt"/>
              <a:ea typeface="+mn-ea"/>
              <a:cs typeface="+mn-cs"/>
            </a:endParaRPr>
          </a:p>
        </p:txBody>
      </p:sp>
      <p:pic>
        <p:nvPicPr>
          <p:cNvPr id="2" name="Content Placeholder 8" descr="Pictures">
            <a:extLst>
              <a:ext uri="{FF2B5EF4-FFF2-40B4-BE49-F238E27FC236}">
                <a16:creationId xmlns:a16="http://schemas.microsoft.com/office/drawing/2014/main" id="{D0165D56-17D3-4FB5-A5A9-0E1FF6A73A01}"/>
              </a:ext>
              <a:ext uri="{C183D7F6-B498-43B3-948B-1728B52AA6E4}">
                <adec:decorative xmlns:adec="http://schemas.microsoft.com/office/drawing/2017/decorative" val="0"/>
              </a:ext>
            </a:extLst>
          </p:cNvPr>
          <p:cNvPicPr>
            <a:picLocks/>
          </p:cNvPicPr>
          <p:nvPr/>
        </p:nvPicPr>
        <p:blipFill rotWithShape="1">
          <a:blip r:embed="rId3"/>
          <a:srcRect/>
          <a:stretch/>
        </p:blipFill>
        <p:spPr>
          <a:xfrm>
            <a:off x="100228" y="0"/>
            <a:ext cx="12191980" cy="6857990"/>
          </a:xfrm>
          <a:prstGeom prst="rect">
            <a:avLst/>
          </a:prstGeom>
          <a:noFill/>
        </p:spPr>
      </p:pic>
      <p:sp>
        <p:nvSpPr>
          <p:cNvPr id="3" name="Date Placeholder 2">
            <a:extLst>
              <a:ext uri="{FF2B5EF4-FFF2-40B4-BE49-F238E27FC236}">
                <a16:creationId xmlns:a16="http://schemas.microsoft.com/office/drawing/2014/main" id="{22FB888D-200D-4EA4-86EE-E41234735F8C}"/>
              </a:ext>
              <a:ext uri="{C183D7F6-B498-43B3-948B-1728B52AA6E4}">
                <adec:decorative xmlns:adec="http://schemas.microsoft.com/office/drawing/2017/decorative" val="0"/>
              </a:ext>
            </a:extLst>
          </p:cNvPr>
          <p:cNvSpPr>
            <a:spLocks noGrp="1"/>
          </p:cNvSpPr>
          <p:nvPr>
            <p:ph type="dt" sz="half" idx="11"/>
          </p:nvPr>
        </p:nvSpPr>
        <p:spPr/>
        <p:txBody>
          <a:bodyPr/>
          <a:lstStyle/>
          <a:p>
            <a:pPr algn="ctr"/>
            <a:r>
              <a:rPr lang="en-US"/>
              <a:t>8/16/2023</a:t>
            </a:r>
            <a:endParaRPr lang="en-US" dirty="0"/>
          </a:p>
        </p:txBody>
      </p:sp>
      <p:sp>
        <p:nvSpPr>
          <p:cNvPr id="6" name="Slide Number Placeholder 5">
            <a:extLst>
              <a:ext uri="{FF2B5EF4-FFF2-40B4-BE49-F238E27FC236}">
                <a16:creationId xmlns:a16="http://schemas.microsoft.com/office/drawing/2014/main" id="{9577F386-AA17-4565-A3E4-C5BD5EDCAB6C}"/>
              </a:ext>
            </a:extLst>
          </p:cNvPr>
          <p:cNvSpPr>
            <a:spLocks noGrp="1"/>
          </p:cNvSpPr>
          <p:nvPr>
            <p:ph type="sldNum" sz="quarter" idx="4"/>
          </p:nvPr>
        </p:nvSpPr>
        <p:spPr/>
        <p:txBody>
          <a:bodyPr/>
          <a:lstStyle/>
          <a:p>
            <a:fld id="{65248FEF-978F-4B24-93F3-B987601DAD06}" type="slidenum">
              <a:rPr lang="en-US" smtClean="0"/>
              <a:pPr/>
              <a:t>2</a:t>
            </a:fld>
            <a:endParaRPr lang="en-US" dirty="0"/>
          </a:p>
        </p:txBody>
      </p:sp>
    </p:spTree>
    <p:extLst>
      <p:ext uri="{BB962C8B-B14F-4D97-AF65-F5344CB8AC3E}">
        <p14:creationId xmlns:p14="http://schemas.microsoft.com/office/powerpoint/2010/main" val="1711113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9C5FD-0523-9F1A-7A5B-6019DF919395}"/>
              </a:ext>
            </a:extLst>
          </p:cNvPr>
          <p:cNvSpPr>
            <a:spLocks noGrp="1"/>
          </p:cNvSpPr>
          <p:nvPr>
            <p:ph type="title"/>
          </p:nvPr>
        </p:nvSpPr>
        <p:spPr/>
        <p:txBody>
          <a:bodyPr/>
          <a:lstStyle/>
          <a:p>
            <a:r>
              <a:rPr lang="en-US" dirty="0"/>
              <a:t>WA-AIM HS Fall Retakes</a:t>
            </a:r>
            <a:br>
              <a:rPr lang="en-US" dirty="0">
                <a:solidFill>
                  <a:srgbClr val="FF0000"/>
                </a:solidFill>
              </a:rPr>
            </a:br>
            <a:r>
              <a:rPr lang="en-US" dirty="0">
                <a:solidFill>
                  <a:srgbClr val="FF0000"/>
                </a:solidFill>
              </a:rPr>
              <a:t>Last Fall Retake Opportunity!</a:t>
            </a:r>
            <a:endParaRPr lang="en-US" dirty="0"/>
          </a:p>
        </p:txBody>
      </p:sp>
      <p:sp>
        <p:nvSpPr>
          <p:cNvPr id="3" name="Content Placeholder 2">
            <a:extLst>
              <a:ext uri="{FF2B5EF4-FFF2-40B4-BE49-F238E27FC236}">
                <a16:creationId xmlns:a16="http://schemas.microsoft.com/office/drawing/2014/main" id="{3BBAB174-D344-9570-0BCC-1B31464FE661}"/>
              </a:ext>
            </a:extLst>
          </p:cNvPr>
          <p:cNvSpPr>
            <a:spLocks noGrp="1"/>
          </p:cNvSpPr>
          <p:nvPr>
            <p:ph idx="1"/>
          </p:nvPr>
        </p:nvSpPr>
        <p:spPr/>
        <p:txBody>
          <a:bodyPr>
            <a:normAutofit fontScale="92500" lnSpcReduction="20000"/>
          </a:bodyPr>
          <a:lstStyle/>
          <a:p>
            <a:pPr marL="0" indent="0">
              <a:buNone/>
            </a:pPr>
            <a:r>
              <a:rPr lang="en-US" dirty="0"/>
              <a:t>Window: September 25-November 21, 2023</a:t>
            </a:r>
          </a:p>
          <a:p>
            <a:pPr marL="0" indent="0">
              <a:buNone/>
            </a:pPr>
            <a:endParaRPr lang="en-US" dirty="0"/>
          </a:p>
          <a:p>
            <a:pPr marL="0" indent="0">
              <a:buNone/>
            </a:pPr>
            <a:r>
              <a:rPr lang="en-US" dirty="0"/>
              <a:t>HS student in grades 11 or 12 eligible per IEP to participate in the WA-AIM</a:t>
            </a:r>
          </a:p>
          <a:p>
            <a:pPr marL="0" indent="0">
              <a:buNone/>
            </a:pPr>
            <a:endParaRPr lang="en-US" dirty="0"/>
          </a:p>
          <a:p>
            <a:pPr marL="0" indent="0">
              <a:buNone/>
            </a:pPr>
            <a:r>
              <a:rPr lang="en-US" dirty="0"/>
              <a:t>ELA and Math only!</a:t>
            </a:r>
          </a:p>
          <a:p>
            <a:pPr marL="0" indent="0">
              <a:buNone/>
            </a:pPr>
            <a:endParaRPr lang="en-US" dirty="0"/>
          </a:p>
          <a:p>
            <a:pPr marL="0" indent="0">
              <a:buNone/>
            </a:pPr>
            <a:r>
              <a:rPr lang="en-US" dirty="0"/>
              <a:t>Graduation Cut-Scores on HS WA-AIM to meet Graduation Pathway:</a:t>
            </a:r>
          </a:p>
          <a:p>
            <a:pPr marL="0" indent="0">
              <a:buNone/>
            </a:pPr>
            <a:r>
              <a:rPr lang="en-US" dirty="0"/>
              <a:t>ELA=104</a:t>
            </a:r>
          </a:p>
          <a:p>
            <a:pPr marL="0" indent="0">
              <a:buNone/>
            </a:pPr>
            <a:r>
              <a:rPr lang="en-US" dirty="0"/>
              <a:t>Math=103</a:t>
            </a:r>
          </a:p>
        </p:txBody>
      </p:sp>
      <p:sp>
        <p:nvSpPr>
          <p:cNvPr id="6" name="Footer Placeholder 5">
            <a:extLst>
              <a:ext uri="{FF2B5EF4-FFF2-40B4-BE49-F238E27FC236}">
                <a16:creationId xmlns:a16="http://schemas.microsoft.com/office/drawing/2014/main" id="{BA86F97D-5842-66A0-FC18-3BB8E4E0EA4D}"/>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4" name="Date Placeholder 3">
            <a:extLst>
              <a:ext uri="{FF2B5EF4-FFF2-40B4-BE49-F238E27FC236}">
                <a16:creationId xmlns:a16="http://schemas.microsoft.com/office/drawing/2014/main" id="{50E9D31C-4B0E-A932-E941-B03F6EB1E165}"/>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39416B-2797-4180-B033-B531F5B56618}"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8/22/2023</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5" name="Slide Number Placeholder 4">
            <a:extLst>
              <a:ext uri="{FF2B5EF4-FFF2-40B4-BE49-F238E27FC236}">
                <a16:creationId xmlns:a16="http://schemas.microsoft.com/office/drawing/2014/main" id="{C7E51C10-F3E9-9207-7C01-9A72978A828F}"/>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662617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00E3B-65F1-CC1C-3D3F-A09B8E620751}"/>
              </a:ext>
            </a:extLst>
          </p:cNvPr>
          <p:cNvSpPr>
            <a:spLocks noGrp="1"/>
          </p:cNvSpPr>
          <p:nvPr>
            <p:ph type="title"/>
          </p:nvPr>
        </p:nvSpPr>
        <p:spPr/>
        <p:txBody>
          <a:bodyPr/>
          <a:lstStyle/>
          <a:p>
            <a:r>
              <a:rPr lang="en-US" dirty="0"/>
              <a:t>WA-AIM Fall Pre-ID</a:t>
            </a:r>
          </a:p>
        </p:txBody>
      </p:sp>
      <p:sp>
        <p:nvSpPr>
          <p:cNvPr id="3" name="Content Placeholder 2">
            <a:extLst>
              <a:ext uri="{FF2B5EF4-FFF2-40B4-BE49-F238E27FC236}">
                <a16:creationId xmlns:a16="http://schemas.microsoft.com/office/drawing/2014/main" id="{B8536C5E-B94E-A5DF-79B0-99492597390E}"/>
              </a:ext>
            </a:extLst>
          </p:cNvPr>
          <p:cNvSpPr>
            <a:spLocks noGrp="1"/>
          </p:cNvSpPr>
          <p:nvPr>
            <p:ph idx="1"/>
          </p:nvPr>
        </p:nvSpPr>
        <p:spPr/>
        <p:txBody>
          <a:bodyPr>
            <a:normAutofit/>
          </a:bodyPr>
          <a:lstStyle/>
          <a:p>
            <a:pPr marL="514350" indent="-514350">
              <a:buAutoNum type="arabicParenR"/>
            </a:pPr>
            <a:r>
              <a:rPr lang="en-US" dirty="0"/>
              <a:t>OSPI file to DRC- students who tested in spring 2023 BUT did not meet graduation cut-scores.</a:t>
            </a:r>
          </a:p>
          <a:p>
            <a:pPr marL="0" indent="0">
              <a:buNone/>
            </a:pPr>
            <a:r>
              <a:rPr lang="en-US" i="1" dirty="0">
                <a:solidFill>
                  <a:srgbClr val="FF0000"/>
                </a:solidFill>
              </a:rPr>
              <a:t>File will not contain students who did not participate during spring 2023!</a:t>
            </a:r>
          </a:p>
          <a:p>
            <a:pPr marL="457200" lvl="1" indent="0">
              <a:buNone/>
            </a:pPr>
            <a:endParaRPr lang="en-US" dirty="0"/>
          </a:p>
          <a:p>
            <a:pPr marL="0" indent="0">
              <a:buNone/>
            </a:pPr>
            <a:r>
              <a:rPr lang="en-US" dirty="0"/>
              <a:t>2) Manual addition by contacting Toni Wheeler      (</a:t>
            </a:r>
            <a:r>
              <a:rPr lang="en-US" dirty="0">
                <a:hlinkClick r:id="rId3"/>
              </a:rPr>
              <a:t>toni.wheeler@k12.wa.us</a:t>
            </a:r>
            <a:r>
              <a:rPr lang="en-US" dirty="0"/>
              <a:t> OR 360-725-4970)</a:t>
            </a:r>
          </a:p>
        </p:txBody>
      </p:sp>
      <p:sp>
        <p:nvSpPr>
          <p:cNvPr id="6" name="Footer Placeholder 5">
            <a:extLst>
              <a:ext uri="{FF2B5EF4-FFF2-40B4-BE49-F238E27FC236}">
                <a16:creationId xmlns:a16="http://schemas.microsoft.com/office/drawing/2014/main" id="{8A804B80-82A0-5F27-4A45-99E5EC5B6A10}"/>
              </a:ext>
            </a:extLst>
          </p:cNvPr>
          <p:cNvSpPr>
            <a:spLocks noGrp="1"/>
          </p:cNvSpPr>
          <p:nvPr>
            <p:ph type="ftr" sz="quarter" idx="3"/>
          </p:nvPr>
        </p:nvSpPr>
        <p:spPr/>
        <p:txBody>
          <a:bodyPr/>
          <a:lstStyle/>
          <a:p>
            <a:pPr algn="r"/>
            <a:r>
              <a:rPr lang="en-US"/>
              <a:t>Assessment and Student Information</a:t>
            </a:r>
            <a:endParaRPr lang="en-US" dirty="0"/>
          </a:p>
        </p:txBody>
      </p:sp>
      <p:sp>
        <p:nvSpPr>
          <p:cNvPr id="4" name="Date Placeholder 3">
            <a:extLst>
              <a:ext uri="{FF2B5EF4-FFF2-40B4-BE49-F238E27FC236}">
                <a16:creationId xmlns:a16="http://schemas.microsoft.com/office/drawing/2014/main" id="{6C3F01B5-6D45-C2B6-1566-51788634A9A8}"/>
              </a:ext>
            </a:extLst>
          </p:cNvPr>
          <p:cNvSpPr>
            <a:spLocks noGrp="1"/>
          </p:cNvSpPr>
          <p:nvPr>
            <p:ph type="dt" sz="half" idx="11"/>
          </p:nvPr>
        </p:nvSpPr>
        <p:spPr/>
        <p:txBody>
          <a:bodyPr/>
          <a:lstStyle/>
          <a:p>
            <a:pPr algn="ctr"/>
            <a:fld id="{69E5001B-7560-44C9-943E-8EDF955BE056}" type="datetime1">
              <a:rPr lang="en-US" smtClean="0"/>
              <a:t>8/22/2023</a:t>
            </a:fld>
            <a:endParaRPr lang="en-US" dirty="0"/>
          </a:p>
        </p:txBody>
      </p:sp>
      <p:sp>
        <p:nvSpPr>
          <p:cNvPr id="5" name="Slide Number Placeholder 4">
            <a:extLst>
              <a:ext uri="{FF2B5EF4-FFF2-40B4-BE49-F238E27FC236}">
                <a16:creationId xmlns:a16="http://schemas.microsoft.com/office/drawing/2014/main" id="{2CF09FA9-68CB-589E-3664-570027E425BE}"/>
              </a:ext>
            </a:extLst>
          </p:cNvPr>
          <p:cNvSpPr>
            <a:spLocks noGrp="1"/>
          </p:cNvSpPr>
          <p:nvPr>
            <p:ph type="sldNum" sz="quarter" idx="4"/>
          </p:nvPr>
        </p:nvSpPr>
        <p:spPr/>
        <p:txBody>
          <a:bodyPr/>
          <a:lstStyle/>
          <a:p>
            <a:fld id="{65248FEF-978F-4B24-93F3-B987601DAD06}" type="slidenum">
              <a:rPr lang="en-US" smtClean="0"/>
              <a:pPr/>
              <a:t>21</a:t>
            </a:fld>
            <a:endParaRPr lang="en-US" dirty="0"/>
          </a:p>
        </p:txBody>
      </p:sp>
    </p:spTree>
    <p:extLst>
      <p:ext uri="{BB962C8B-B14F-4D97-AF65-F5344CB8AC3E}">
        <p14:creationId xmlns:p14="http://schemas.microsoft.com/office/powerpoint/2010/main" val="233571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2A9B-2EE6-91C1-82C4-2FF038B071BA}"/>
              </a:ext>
            </a:extLst>
          </p:cNvPr>
          <p:cNvSpPr>
            <a:spLocks noGrp="1"/>
          </p:cNvSpPr>
          <p:nvPr>
            <p:ph type="title"/>
          </p:nvPr>
        </p:nvSpPr>
        <p:spPr/>
        <p:txBody>
          <a:bodyPr/>
          <a:lstStyle/>
          <a:p>
            <a:r>
              <a:rPr lang="en-US" dirty="0"/>
              <a:t>WA-AIM INSIGHT- Clean-up Users</a:t>
            </a:r>
          </a:p>
        </p:txBody>
      </p:sp>
      <p:sp>
        <p:nvSpPr>
          <p:cNvPr id="3" name="Content Placeholder 2">
            <a:extLst>
              <a:ext uri="{FF2B5EF4-FFF2-40B4-BE49-F238E27FC236}">
                <a16:creationId xmlns:a16="http://schemas.microsoft.com/office/drawing/2014/main" id="{95E3E0EB-CFCA-0BBB-F8AE-CBDFD8B07E60}"/>
              </a:ext>
            </a:extLst>
          </p:cNvPr>
          <p:cNvSpPr>
            <a:spLocks noGrp="1"/>
          </p:cNvSpPr>
          <p:nvPr>
            <p:ph idx="1"/>
          </p:nvPr>
        </p:nvSpPr>
        <p:spPr/>
        <p:txBody>
          <a:bodyPr>
            <a:normAutofit fontScale="77500" lnSpcReduction="20000"/>
          </a:bodyPr>
          <a:lstStyle/>
          <a:p>
            <a:pPr marL="0" indent="0">
              <a:buNone/>
            </a:pPr>
            <a:r>
              <a:rPr lang="en-US" dirty="0"/>
              <a:t>In INSIGHT&gt;User Management&gt;Manage Users</a:t>
            </a:r>
          </a:p>
          <a:p>
            <a:r>
              <a:rPr lang="en-US" dirty="0"/>
              <a:t>Administration=“WA-AIM Testing”</a:t>
            </a:r>
          </a:p>
          <a:p>
            <a:pPr marL="0" indent="0">
              <a:buNone/>
            </a:pPr>
            <a:endParaRPr lang="en-US" dirty="0"/>
          </a:p>
          <a:p>
            <a:pPr marL="0" indent="0">
              <a:buNone/>
            </a:pPr>
            <a:r>
              <a:rPr lang="en-US" dirty="0"/>
              <a:t>Add new users:</a:t>
            </a:r>
          </a:p>
          <a:p>
            <a:r>
              <a:rPr lang="en-US" dirty="0"/>
              <a:t>Add Single User or Upload Multiple Users tabs</a:t>
            </a:r>
          </a:p>
          <a:p>
            <a:pPr marL="0" indent="0">
              <a:buNone/>
            </a:pPr>
            <a:endParaRPr lang="en-US" dirty="0"/>
          </a:p>
          <a:p>
            <a:pPr marL="0" indent="0">
              <a:buNone/>
            </a:pPr>
            <a:r>
              <a:rPr lang="en-US" dirty="0"/>
              <a:t>Edit existing users for role or location change</a:t>
            </a:r>
          </a:p>
          <a:p>
            <a:r>
              <a:rPr lang="en-US" dirty="0"/>
              <a:t>Edit User tab- use filters to find user, click the View/Edit icon on right</a:t>
            </a:r>
          </a:p>
          <a:p>
            <a:endParaRPr lang="en-US" dirty="0"/>
          </a:p>
          <a:p>
            <a:pPr marL="0" indent="0">
              <a:buNone/>
            </a:pPr>
            <a:r>
              <a:rPr lang="en-US" dirty="0"/>
              <a:t>Activate/Inactivate users</a:t>
            </a:r>
          </a:p>
          <a:p>
            <a:r>
              <a:rPr lang="en-US" dirty="0"/>
              <a:t>Edit User tab- use filters to find user, click the Activate/Inactivate icon on right (person- red circle=currently active, green circle= currently inactive</a:t>
            </a:r>
          </a:p>
          <a:p>
            <a:pPr marL="0" indent="0">
              <a:buNone/>
            </a:pPr>
            <a:endParaRPr lang="en-US" dirty="0"/>
          </a:p>
        </p:txBody>
      </p:sp>
      <p:sp>
        <p:nvSpPr>
          <p:cNvPr id="6" name="Footer Placeholder 5">
            <a:extLst>
              <a:ext uri="{FF2B5EF4-FFF2-40B4-BE49-F238E27FC236}">
                <a16:creationId xmlns:a16="http://schemas.microsoft.com/office/drawing/2014/main" id="{99500387-B7FC-A470-CFD8-ED76051EE606}"/>
              </a:ext>
            </a:extLst>
          </p:cNvPr>
          <p:cNvSpPr>
            <a:spLocks noGrp="1"/>
          </p:cNvSpPr>
          <p:nvPr>
            <p:ph type="ftr" sz="quarter" idx="3"/>
          </p:nvPr>
        </p:nvSpPr>
        <p:spPr/>
        <p:txBody>
          <a:bodyPr/>
          <a:lstStyle/>
          <a:p>
            <a:pPr algn="r"/>
            <a:r>
              <a:rPr lang="en-US"/>
              <a:t>Assessment and Student Information</a:t>
            </a:r>
            <a:endParaRPr lang="en-US" dirty="0"/>
          </a:p>
        </p:txBody>
      </p:sp>
      <p:sp>
        <p:nvSpPr>
          <p:cNvPr id="4" name="Date Placeholder 3">
            <a:extLst>
              <a:ext uri="{FF2B5EF4-FFF2-40B4-BE49-F238E27FC236}">
                <a16:creationId xmlns:a16="http://schemas.microsoft.com/office/drawing/2014/main" id="{0CB6AAB7-C798-2480-BC88-A0FF6419D83A}"/>
              </a:ext>
            </a:extLst>
          </p:cNvPr>
          <p:cNvSpPr>
            <a:spLocks noGrp="1"/>
          </p:cNvSpPr>
          <p:nvPr>
            <p:ph type="dt" sz="half" idx="11"/>
          </p:nvPr>
        </p:nvSpPr>
        <p:spPr/>
        <p:txBody>
          <a:bodyPr/>
          <a:lstStyle/>
          <a:p>
            <a:pPr algn="ctr"/>
            <a:fld id="{D39AEC1A-722B-4A28-8C0D-6CA304B1A295}" type="datetime1">
              <a:rPr lang="en-US" smtClean="0"/>
              <a:t>8/22/2023</a:t>
            </a:fld>
            <a:endParaRPr lang="en-US" dirty="0"/>
          </a:p>
        </p:txBody>
      </p:sp>
      <p:sp>
        <p:nvSpPr>
          <p:cNvPr id="5" name="Slide Number Placeholder 4">
            <a:extLst>
              <a:ext uri="{FF2B5EF4-FFF2-40B4-BE49-F238E27FC236}">
                <a16:creationId xmlns:a16="http://schemas.microsoft.com/office/drawing/2014/main" id="{3D81DFBA-519D-610C-CAFF-1C2620B7374E}"/>
              </a:ext>
            </a:extLst>
          </p:cNvPr>
          <p:cNvSpPr>
            <a:spLocks noGrp="1"/>
          </p:cNvSpPr>
          <p:nvPr>
            <p:ph type="sldNum" sz="quarter" idx="4"/>
          </p:nvPr>
        </p:nvSpPr>
        <p:spPr/>
        <p:txBody>
          <a:bodyPr/>
          <a:lstStyle/>
          <a:p>
            <a:fld id="{65248FEF-978F-4B24-93F3-B987601DAD06}" type="slidenum">
              <a:rPr lang="en-US" smtClean="0"/>
              <a:pPr/>
              <a:t>22</a:t>
            </a:fld>
            <a:endParaRPr lang="en-US" dirty="0"/>
          </a:p>
        </p:txBody>
      </p:sp>
    </p:spTree>
    <p:extLst>
      <p:ext uri="{BB962C8B-B14F-4D97-AF65-F5344CB8AC3E}">
        <p14:creationId xmlns:p14="http://schemas.microsoft.com/office/powerpoint/2010/main" val="727079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1DEEE-C9F6-F9D0-A6EB-ECCA55682A28}"/>
              </a:ext>
            </a:extLst>
          </p:cNvPr>
          <p:cNvSpPr>
            <a:spLocks noGrp="1"/>
          </p:cNvSpPr>
          <p:nvPr>
            <p:ph type="title"/>
          </p:nvPr>
        </p:nvSpPr>
        <p:spPr/>
        <p:txBody>
          <a:bodyPr/>
          <a:lstStyle/>
          <a:p>
            <a:r>
              <a:rPr lang="en-US" dirty="0"/>
              <a:t>WA-AIM- What is New</a:t>
            </a:r>
            <a:br>
              <a:rPr lang="en-US" dirty="0"/>
            </a:br>
            <a:r>
              <a:rPr lang="en-US" dirty="0"/>
              <a:t>Performance Task Title/Topic Map</a:t>
            </a:r>
          </a:p>
        </p:txBody>
      </p:sp>
      <p:sp>
        <p:nvSpPr>
          <p:cNvPr id="3" name="Content Placeholder 2">
            <a:extLst>
              <a:ext uri="{FF2B5EF4-FFF2-40B4-BE49-F238E27FC236}">
                <a16:creationId xmlns:a16="http://schemas.microsoft.com/office/drawing/2014/main" id="{79FAB6C5-575A-F9DC-17E0-CCAE5C16018B}"/>
              </a:ext>
            </a:extLst>
          </p:cNvPr>
          <p:cNvSpPr>
            <a:spLocks noGrp="1"/>
          </p:cNvSpPr>
          <p:nvPr>
            <p:ph idx="1"/>
          </p:nvPr>
        </p:nvSpPr>
        <p:spPr/>
        <p:txBody>
          <a:bodyPr/>
          <a:lstStyle/>
          <a:p>
            <a:pPr marL="0" indent="0">
              <a:buNone/>
            </a:pPr>
            <a:r>
              <a:rPr lang="en-US" dirty="0"/>
              <a:t>Found at back of </a:t>
            </a:r>
            <a:r>
              <a:rPr lang="en-US" dirty="0">
                <a:hlinkClick r:id="rId3" tooltip="Link to WA-AIM Performance Tasks"/>
              </a:rPr>
              <a:t>Grade Level Performance Tasks</a:t>
            </a:r>
            <a:endParaRPr lang="en-US" dirty="0"/>
          </a:p>
        </p:txBody>
      </p:sp>
      <p:sp>
        <p:nvSpPr>
          <p:cNvPr id="4" name="Date Placeholder 3">
            <a:extLst>
              <a:ext uri="{FF2B5EF4-FFF2-40B4-BE49-F238E27FC236}">
                <a16:creationId xmlns:a16="http://schemas.microsoft.com/office/drawing/2014/main" id="{DB413C2F-7EF0-790A-3B03-7F5DEE5F9633}"/>
              </a:ext>
            </a:extLst>
          </p:cNvPr>
          <p:cNvSpPr>
            <a:spLocks noGrp="1"/>
          </p:cNvSpPr>
          <p:nvPr>
            <p:ph type="dt" sz="half" idx="11"/>
          </p:nvPr>
        </p:nvSpPr>
        <p:spPr/>
        <p:txBody>
          <a:bodyPr/>
          <a:lstStyle/>
          <a:p>
            <a:pPr algn="ctr"/>
            <a:fld id="{EC31F7C9-1F25-471E-90F1-17CF70263D79}" type="datetime1">
              <a:rPr lang="en-US" smtClean="0"/>
              <a:t>8/22/2023</a:t>
            </a:fld>
            <a:endParaRPr lang="en-US" dirty="0"/>
          </a:p>
        </p:txBody>
      </p:sp>
      <p:sp>
        <p:nvSpPr>
          <p:cNvPr id="5" name="Slide Number Placeholder 4">
            <a:extLst>
              <a:ext uri="{FF2B5EF4-FFF2-40B4-BE49-F238E27FC236}">
                <a16:creationId xmlns:a16="http://schemas.microsoft.com/office/drawing/2014/main" id="{BA20D7F1-20A9-CEBF-9F40-483E8D6F4D7D}"/>
              </a:ext>
            </a:extLst>
          </p:cNvPr>
          <p:cNvSpPr>
            <a:spLocks noGrp="1"/>
          </p:cNvSpPr>
          <p:nvPr>
            <p:ph type="sldNum" sz="quarter" idx="4"/>
          </p:nvPr>
        </p:nvSpPr>
        <p:spPr/>
        <p:txBody>
          <a:bodyPr/>
          <a:lstStyle/>
          <a:p>
            <a:fld id="{65248FEF-978F-4B24-93F3-B987601DAD06}" type="slidenum">
              <a:rPr lang="en-US" smtClean="0"/>
              <a:pPr/>
              <a:t>23</a:t>
            </a:fld>
            <a:endParaRPr lang="en-US" dirty="0"/>
          </a:p>
        </p:txBody>
      </p:sp>
      <p:sp>
        <p:nvSpPr>
          <p:cNvPr id="6" name="Footer Placeholder 5">
            <a:extLst>
              <a:ext uri="{FF2B5EF4-FFF2-40B4-BE49-F238E27FC236}">
                <a16:creationId xmlns:a16="http://schemas.microsoft.com/office/drawing/2014/main" id="{A9FD3853-3EB8-9AD4-12D5-032AF393CED0}"/>
              </a:ext>
            </a:extLst>
          </p:cNvPr>
          <p:cNvSpPr>
            <a:spLocks noGrp="1"/>
          </p:cNvSpPr>
          <p:nvPr>
            <p:ph type="ftr" sz="quarter" idx="3"/>
          </p:nvPr>
        </p:nvSpPr>
        <p:spPr/>
        <p:txBody>
          <a:bodyPr/>
          <a:lstStyle/>
          <a:p>
            <a:pPr algn="r"/>
            <a:r>
              <a:rPr lang="en-US"/>
              <a:t>Assessment and Student Information</a:t>
            </a:r>
            <a:endParaRPr lang="en-US" dirty="0"/>
          </a:p>
        </p:txBody>
      </p:sp>
      <p:pic>
        <p:nvPicPr>
          <p:cNvPr id="8" name="Picture 7" descr="example from Grade 3 Literary text- here you can see the passage titles in the far left column, the access points that title is available in the middle column, and the specific item numbers for each access point with content written to that passage in the far right column. If we look at the last title in the table, Where Bubba Sleeps the user can see that this passage can be used across all three access point, and each access point has two items written at that level.&#10;">
            <a:extLst>
              <a:ext uri="{FF2B5EF4-FFF2-40B4-BE49-F238E27FC236}">
                <a16:creationId xmlns:a16="http://schemas.microsoft.com/office/drawing/2014/main" id="{BA9A2B7E-6A00-ACFF-B6AC-2463FA5B3C43}"/>
              </a:ext>
            </a:extLst>
          </p:cNvPr>
          <p:cNvPicPr>
            <a:picLocks noChangeAspect="1"/>
          </p:cNvPicPr>
          <p:nvPr/>
        </p:nvPicPr>
        <p:blipFill>
          <a:blip r:embed="rId4"/>
          <a:stretch>
            <a:fillRect/>
          </a:stretch>
        </p:blipFill>
        <p:spPr>
          <a:xfrm>
            <a:off x="955815" y="2257063"/>
            <a:ext cx="4396255" cy="3570729"/>
          </a:xfrm>
          <a:prstGeom prst="rect">
            <a:avLst/>
          </a:prstGeom>
        </p:spPr>
      </p:pic>
      <p:pic>
        <p:nvPicPr>
          <p:cNvPr id="10" name="Picture 9" descr="example from grade 5 science, where instead of item numbers in the last column you have the Form Name, since all science content is only available at the form levels. Starting on the left you have the Topic or Phenomena, the middle column contains the access point with content written to that topic or phenomena, and the specific form names for that access point. The alpha numeric labeling system is highlight to point out that, specific to standards where only fixed forms are available, the major labeling convention that distinguishes the form.  For example, when looking at the phenomena of Sun and Shadow the user can see there are forms at each access point. The More complex form is A2 with an M for More at the end. The Intermediate form is A3 with an I at the end, and the Less form is A2 with an L at the end">
            <a:extLst>
              <a:ext uri="{FF2B5EF4-FFF2-40B4-BE49-F238E27FC236}">
                <a16:creationId xmlns:a16="http://schemas.microsoft.com/office/drawing/2014/main" id="{315A91F5-3BF1-BBB6-419F-2831F1FEB09C}"/>
              </a:ext>
            </a:extLst>
          </p:cNvPr>
          <p:cNvPicPr>
            <a:picLocks noChangeAspect="1"/>
          </p:cNvPicPr>
          <p:nvPr/>
        </p:nvPicPr>
        <p:blipFill>
          <a:blip r:embed="rId5"/>
          <a:stretch>
            <a:fillRect/>
          </a:stretch>
        </p:blipFill>
        <p:spPr>
          <a:xfrm>
            <a:off x="5485826" y="2357211"/>
            <a:ext cx="5486974" cy="3270437"/>
          </a:xfrm>
          <a:prstGeom prst="rect">
            <a:avLst/>
          </a:prstGeom>
        </p:spPr>
      </p:pic>
    </p:spTree>
    <p:extLst>
      <p:ext uri="{BB962C8B-B14F-4D97-AF65-F5344CB8AC3E}">
        <p14:creationId xmlns:p14="http://schemas.microsoft.com/office/powerpoint/2010/main" val="1793227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19CC8-D671-01AA-DA36-A45EF8DB0B56}"/>
              </a:ext>
            </a:extLst>
          </p:cNvPr>
          <p:cNvSpPr>
            <a:spLocks noGrp="1"/>
          </p:cNvSpPr>
          <p:nvPr>
            <p:ph type="title"/>
          </p:nvPr>
        </p:nvSpPr>
        <p:spPr/>
        <p:txBody>
          <a:bodyPr/>
          <a:lstStyle/>
          <a:p>
            <a:r>
              <a:rPr lang="en-US" dirty="0"/>
              <a:t>WA-AIM- What is New</a:t>
            </a:r>
            <a:br>
              <a:rPr lang="en-US" dirty="0"/>
            </a:br>
            <a:r>
              <a:rPr lang="en-US" dirty="0"/>
              <a:t>Updated Engagement Rubric Module</a:t>
            </a:r>
          </a:p>
        </p:txBody>
      </p:sp>
      <p:sp>
        <p:nvSpPr>
          <p:cNvPr id="3" name="Content Placeholder 2">
            <a:extLst>
              <a:ext uri="{FF2B5EF4-FFF2-40B4-BE49-F238E27FC236}">
                <a16:creationId xmlns:a16="http://schemas.microsoft.com/office/drawing/2014/main" id="{51C6FAD9-0B6A-DFF9-F436-215326B79AB4}"/>
              </a:ext>
            </a:extLst>
          </p:cNvPr>
          <p:cNvSpPr>
            <a:spLocks noGrp="1"/>
          </p:cNvSpPr>
          <p:nvPr>
            <p:ph idx="1"/>
          </p:nvPr>
        </p:nvSpPr>
        <p:spPr/>
        <p:txBody>
          <a:bodyPr>
            <a:normAutofit fontScale="92500" lnSpcReduction="10000"/>
          </a:bodyPr>
          <a:lstStyle/>
          <a:p>
            <a:pPr marL="0" indent="0">
              <a:buNone/>
            </a:pPr>
            <a:r>
              <a:rPr lang="en-US" dirty="0"/>
              <a:t>The Engagement Rubric training module has been updated. To note, this is the content that was updated:</a:t>
            </a:r>
          </a:p>
          <a:p>
            <a:pPr marL="0" indent="0">
              <a:buNone/>
            </a:pPr>
            <a:r>
              <a:rPr lang="en-US" dirty="0">
                <a:solidFill>
                  <a:srgbClr val="002060"/>
                </a:solidFill>
              </a:rPr>
              <a:t>If the submitted Engagement Rubric is complete and activities are aligned to the specific content areas:</a:t>
            </a:r>
          </a:p>
          <a:p>
            <a:pPr>
              <a:buFont typeface="Wingdings" panose="05000000000000000000" pitchFamily="2" charset="2"/>
              <a:buChar char="Ø"/>
            </a:pPr>
            <a:r>
              <a:rPr lang="en-US" dirty="0">
                <a:solidFill>
                  <a:srgbClr val="002060"/>
                </a:solidFill>
              </a:rPr>
              <a:t> Student will be reported as a participant</a:t>
            </a:r>
          </a:p>
          <a:p>
            <a:pPr>
              <a:buFont typeface="Wingdings" panose="05000000000000000000" pitchFamily="2" charset="2"/>
              <a:buChar char="Ø"/>
            </a:pPr>
            <a:r>
              <a:rPr lang="en-US" dirty="0">
                <a:solidFill>
                  <a:srgbClr val="002060"/>
                </a:solidFill>
              </a:rPr>
              <a:t> Student will earn the base score of 100</a:t>
            </a:r>
          </a:p>
          <a:p>
            <a:pPr>
              <a:buFont typeface="Wingdings" panose="05000000000000000000" pitchFamily="2" charset="2"/>
              <a:buChar char="Ø"/>
            </a:pPr>
            <a:r>
              <a:rPr lang="en-US" dirty="0">
                <a:solidFill>
                  <a:srgbClr val="002060"/>
                </a:solidFill>
              </a:rPr>
              <a:t> Student will be reported at Level 1</a:t>
            </a:r>
          </a:p>
          <a:p>
            <a:pPr marL="0" indent="0">
              <a:buNone/>
            </a:pPr>
            <a:endParaRPr lang="en-US" dirty="0">
              <a:solidFill>
                <a:srgbClr val="002060"/>
              </a:solidFill>
            </a:endParaRPr>
          </a:p>
          <a:p>
            <a:pPr marL="0" indent="0">
              <a:buNone/>
            </a:pPr>
            <a:r>
              <a:rPr lang="en-US" sz="3600" i="1" dirty="0">
                <a:solidFill>
                  <a:srgbClr val="FF0000"/>
                </a:solidFill>
              </a:rPr>
              <a:t>HS students: Engagement Rubric </a:t>
            </a:r>
            <a:r>
              <a:rPr lang="en-US" sz="3600" b="1" i="1" u="sng" dirty="0">
                <a:solidFill>
                  <a:srgbClr val="FF0000"/>
                </a:solidFill>
              </a:rPr>
              <a:t>DOES NOT </a:t>
            </a:r>
            <a:r>
              <a:rPr lang="en-US" sz="3600" i="1" dirty="0">
                <a:solidFill>
                  <a:srgbClr val="FF0000"/>
                </a:solidFill>
              </a:rPr>
              <a:t>satisfy or waive the Graduation Pathway graduation requirement.</a:t>
            </a:r>
          </a:p>
          <a:p>
            <a:pPr marL="0" indent="0">
              <a:buNone/>
            </a:pPr>
            <a:endParaRPr lang="en-US" dirty="0"/>
          </a:p>
        </p:txBody>
      </p:sp>
      <p:sp>
        <p:nvSpPr>
          <p:cNvPr id="4" name="Date Placeholder 3">
            <a:extLst>
              <a:ext uri="{FF2B5EF4-FFF2-40B4-BE49-F238E27FC236}">
                <a16:creationId xmlns:a16="http://schemas.microsoft.com/office/drawing/2014/main" id="{4D54AEDC-90C1-F24E-93CD-2EEE0816402B}"/>
              </a:ext>
            </a:extLst>
          </p:cNvPr>
          <p:cNvSpPr>
            <a:spLocks noGrp="1"/>
          </p:cNvSpPr>
          <p:nvPr>
            <p:ph type="dt" sz="half" idx="11"/>
          </p:nvPr>
        </p:nvSpPr>
        <p:spPr/>
        <p:txBody>
          <a:bodyPr/>
          <a:lstStyle/>
          <a:p>
            <a:pPr algn="ctr"/>
            <a:fld id="{EC31F7C9-1F25-471E-90F1-17CF70263D79}" type="datetime1">
              <a:rPr lang="en-US" smtClean="0"/>
              <a:t>8/22/2023</a:t>
            </a:fld>
            <a:endParaRPr lang="en-US" dirty="0"/>
          </a:p>
        </p:txBody>
      </p:sp>
      <p:sp>
        <p:nvSpPr>
          <p:cNvPr id="5" name="Slide Number Placeholder 4">
            <a:extLst>
              <a:ext uri="{FF2B5EF4-FFF2-40B4-BE49-F238E27FC236}">
                <a16:creationId xmlns:a16="http://schemas.microsoft.com/office/drawing/2014/main" id="{17D05075-5E71-AE68-5B44-AB56C2A8890A}"/>
              </a:ext>
            </a:extLst>
          </p:cNvPr>
          <p:cNvSpPr>
            <a:spLocks noGrp="1"/>
          </p:cNvSpPr>
          <p:nvPr>
            <p:ph type="sldNum" sz="quarter" idx="4"/>
          </p:nvPr>
        </p:nvSpPr>
        <p:spPr/>
        <p:txBody>
          <a:bodyPr/>
          <a:lstStyle/>
          <a:p>
            <a:fld id="{65248FEF-978F-4B24-93F3-B987601DAD06}" type="slidenum">
              <a:rPr lang="en-US" smtClean="0"/>
              <a:pPr/>
              <a:t>24</a:t>
            </a:fld>
            <a:endParaRPr lang="en-US" dirty="0"/>
          </a:p>
        </p:txBody>
      </p:sp>
      <p:sp>
        <p:nvSpPr>
          <p:cNvPr id="6" name="Footer Placeholder 5">
            <a:extLst>
              <a:ext uri="{FF2B5EF4-FFF2-40B4-BE49-F238E27FC236}">
                <a16:creationId xmlns:a16="http://schemas.microsoft.com/office/drawing/2014/main" id="{98E719D8-5142-0073-AD04-FF1579D2D572}"/>
              </a:ext>
            </a:extLst>
          </p:cNvPr>
          <p:cNvSpPr>
            <a:spLocks noGrp="1"/>
          </p:cNvSpPr>
          <p:nvPr>
            <p:ph type="ftr" sz="quarter" idx="3"/>
          </p:nvPr>
        </p:nvSpPr>
        <p:spPr/>
        <p:txBody>
          <a:bodyPr/>
          <a:lstStyle/>
          <a:p>
            <a:pPr algn="r"/>
            <a:r>
              <a:rPr lang="en-US"/>
              <a:t>Assessment and Student Information</a:t>
            </a:r>
            <a:endParaRPr lang="en-US" dirty="0"/>
          </a:p>
        </p:txBody>
      </p:sp>
    </p:spTree>
    <p:extLst>
      <p:ext uri="{BB962C8B-B14F-4D97-AF65-F5344CB8AC3E}">
        <p14:creationId xmlns:p14="http://schemas.microsoft.com/office/powerpoint/2010/main" val="3638275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347AF-1C87-F195-3C99-3C3FB1B9CDE1}"/>
              </a:ext>
            </a:extLst>
          </p:cNvPr>
          <p:cNvSpPr>
            <a:spLocks noGrp="1"/>
          </p:cNvSpPr>
          <p:nvPr>
            <p:ph type="title"/>
          </p:nvPr>
        </p:nvSpPr>
        <p:spPr/>
        <p:txBody>
          <a:bodyPr/>
          <a:lstStyle/>
          <a:p>
            <a:r>
              <a:rPr lang="en-US" dirty="0"/>
              <a:t>WA-AIM-What is New</a:t>
            </a:r>
            <a:br>
              <a:rPr lang="en-US" dirty="0"/>
            </a:br>
            <a:r>
              <a:rPr lang="en-US" dirty="0"/>
              <a:t>Parent Guide</a:t>
            </a:r>
          </a:p>
        </p:txBody>
      </p:sp>
      <p:sp>
        <p:nvSpPr>
          <p:cNvPr id="3" name="Content Placeholder 2">
            <a:extLst>
              <a:ext uri="{FF2B5EF4-FFF2-40B4-BE49-F238E27FC236}">
                <a16:creationId xmlns:a16="http://schemas.microsoft.com/office/drawing/2014/main" id="{0EE82A5C-6D5C-6CA9-70D8-9E9372532CA7}"/>
              </a:ext>
            </a:extLst>
          </p:cNvPr>
          <p:cNvSpPr>
            <a:spLocks noGrp="1"/>
          </p:cNvSpPr>
          <p:nvPr>
            <p:ph idx="1"/>
          </p:nvPr>
        </p:nvSpPr>
        <p:spPr>
          <a:xfrm>
            <a:off x="838200" y="1860349"/>
            <a:ext cx="10515600" cy="4255861"/>
          </a:xfrm>
        </p:spPr>
        <p:txBody>
          <a:bodyPr/>
          <a:lstStyle/>
          <a:p>
            <a:pPr marL="0" indent="0">
              <a:buNone/>
            </a:pPr>
            <a:r>
              <a:rPr lang="en-US" b="0" i="0" dirty="0">
                <a:solidFill>
                  <a:srgbClr val="49473B"/>
                </a:solidFill>
                <a:effectLst/>
                <a:latin typeface="Open Sans" panose="020B0606030504020204" pitchFamily="34" charset="0"/>
              </a:rPr>
              <a:t> </a:t>
            </a:r>
            <a:r>
              <a:rPr lang="en-US" b="0" i="0" u="none" strike="noStrike" dirty="0">
                <a:solidFill>
                  <a:srgbClr val="0967B6"/>
                </a:solidFill>
                <a:effectLst/>
                <a:latin typeface="Open Sans" panose="020B0606030504020204" pitchFamily="34" charset="0"/>
                <a:hlinkClick r:id="rId3"/>
              </a:rPr>
              <a:t>Parent Guide</a:t>
            </a:r>
            <a:endParaRPr lang="en-US" dirty="0"/>
          </a:p>
        </p:txBody>
      </p:sp>
      <p:sp>
        <p:nvSpPr>
          <p:cNvPr id="4" name="Date Placeholder 3">
            <a:extLst>
              <a:ext uri="{FF2B5EF4-FFF2-40B4-BE49-F238E27FC236}">
                <a16:creationId xmlns:a16="http://schemas.microsoft.com/office/drawing/2014/main" id="{92AB9107-4021-83DE-CF0A-8DCF80DC151A}"/>
              </a:ext>
            </a:extLst>
          </p:cNvPr>
          <p:cNvSpPr>
            <a:spLocks noGrp="1"/>
          </p:cNvSpPr>
          <p:nvPr>
            <p:ph type="dt" sz="half" idx="11"/>
          </p:nvPr>
        </p:nvSpPr>
        <p:spPr/>
        <p:txBody>
          <a:bodyPr/>
          <a:lstStyle/>
          <a:p>
            <a:pPr algn="ctr"/>
            <a:fld id="{EC31F7C9-1F25-471E-90F1-17CF70263D79}" type="datetime1">
              <a:rPr lang="en-US" smtClean="0"/>
              <a:t>8/22/2023</a:t>
            </a:fld>
            <a:endParaRPr lang="en-US" dirty="0"/>
          </a:p>
        </p:txBody>
      </p:sp>
      <p:sp>
        <p:nvSpPr>
          <p:cNvPr id="5" name="Slide Number Placeholder 4">
            <a:extLst>
              <a:ext uri="{FF2B5EF4-FFF2-40B4-BE49-F238E27FC236}">
                <a16:creationId xmlns:a16="http://schemas.microsoft.com/office/drawing/2014/main" id="{03B40C04-FD16-789B-4115-BBF8846E7017}"/>
              </a:ext>
            </a:extLst>
          </p:cNvPr>
          <p:cNvSpPr>
            <a:spLocks noGrp="1"/>
          </p:cNvSpPr>
          <p:nvPr>
            <p:ph type="sldNum" sz="quarter" idx="4"/>
          </p:nvPr>
        </p:nvSpPr>
        <p:spPr/>
        <p:txBody>
          <a:bodyPr/>
          <a:lstStyle/>
          <a:p>
            <a:fld id="{65248FEF-978F-4B24-93F3-B987601DAD06}" type="slidenum">
              <a:rPr lang="en-US" smtClean="0"/>
              <a:pPr/>
              <a:t>25</a:t>
            </a:fld>
            <a:endParaRPr lang="en-US" dirty="0"/>
          </a:p>
        </p:txBody>
      </p:sp>
      <p:sp>
        <p:nvSpPr>
          <p:cNvPr id="6" name="Footer Placeholder 5">
            <a:extLst>
              <a:ext uri="{FF2B5EF4-FFF2-40B4-BE49-F238E27FC236}">
                <a16:creationId xmlns:a16="http://schemas.microsoft.com/office/drawing/2014/main" id="{7BAF319A-75C6-1A17-6361-6B5AE36DF752}"/>
              </a:ext>
            </a:extLst>
          </p:cNvPr>
          <p:cNvSpPr>
            <a:spLocks noGrp="1"/>
          </p:cNvSpPr>
          <p:nvPr>
            <p:ph type="ftr" sz="quarter" idx="3"/>
          </p:nvPr>
        </p:nvSpPr>
        <p:spPr/>
        <p:txBody>
          <a:bodyPr/>
          <a:lstStyle/>
          <a:p>
            <a:pPr algn="r"/>
            <a:r>
              <a:rPr lang="en-US"/>
              <a:t>Assessment and Student Information</a:t>
            </a:r>
            <a:endParaRPr lang="en-US" dirty="0"/>
          </a:p>
        </p:txBody>
      </p:sp>
      <p:pic>
        <p:nvPicPr>
          <p:cNvPr id="8" name="Picture 7" descr="Page 1  of the parent guide containing a  brief introduction followed by the explanation of the five components that make up the individual student report">
            <a:extLst>
              <a:ext uri="{FF2B5EF4-FFF2-40B4-BE49-F238E27FC236}">
                <a16:creationId xmlns:a16="http://schemas.microsoft.com/office/drawing/2014/main" id="{1124CE36-36CE-5F66-3E02-B768B03844A6}"/>
              </a:ext>
            </a:extLst>
          </p:cNvPr>
          <p:cNvPicPr>
            <a:picLocks noChangeAspect="1"/>
          </p:cNvPicPr>
          <p:nvPr/>
        </p:nvPicPr>
        <p:blipFill>
          <a:blip r:embed="rId4"/>
          <a:stretch>
            <a:fillRect/>
          </a:stretch>
        </p:blipFill>
        <p:spPr>
          <a:xfrm>
            <a:off x="602689" y="2463692"/>
            <a:ext cx="2947907" cy="3346799"/>
          </a:xfrm>
          <a:prstGeom prst="rect">
            <a:avLst/>
          </a:prstGeom>
          <a:ln>
            <a:solidFill>
              <a:schemeClr val="tx2">
                <a:lumMod val="20000"/>
                <a:lumOff val="80000"/>
              </a:schemeClr>
            </a:solidFill>
          </a:ln>
        </p:spPr>
      </p:pic>
      <p:pic>
        <p:nvPicPr>
          <p:cNvPr id="10" name="Picture 9" descr="Page 2 of the Parent guide shows an example ISR with the five components identified">
            <a:extLst>
              <a:ext uri="{FF2B5EF4-FFF2-40B4-BE49-F238E27FC236}">
                <a16:creationId xmlns:a16="http://schemas.microsoft.com/office/drawing/2014/main" id="{74CE8BE4-094A-AB0A-BC93-145ECC4EC8F1}"/>
              </a:ext>
            </a:extLst>
          </p:cNvPr>
          <p:cNvPicPr>
            <a:picLocks noChangeAspect="1"/>
          </p:cNvPicPr>
          <p:nvPr/>
        </p:nvPicPr>
        <p:blipFill rotWithShape="1">
          <a:blip r:embed="rId5"/>
          <a:srcRect l="4462" t="-1" b="-153"/>
          <a:stretch/>
        </p:blipFill>
        <p:spPr>
          <a:xfrm>
            <a:off x="4069644" y="2071548"/>
            <a:ext cx="3382553" cy="3833461"/>
          </a:xfrm>
          <a:prstGeom prst="rect">
            <a:avLst/>
          </a:prstGeom>
          <a:ln>
            <a:solidFill>
              <a:schemeClr val="tx2">
                <a:lumMod val="20000"/>
                <a:lumOff val="80000"/>
              </a:schemeClr>
            </a:solidFill>
          </a:ln>
        </p:spPr>
      </p:pic>
    </p:spTree>
    <p:extLst>
      <p:ext uri="{BB962C8B-B14F-4D97-AF65-F5344CB8AC3E}">
        <p14:creationId xmlns:p14="http://schemas.microsoft.com/office/powerpoint/2010/main" val="11814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7D3CAA-65F4-A969-B80F-5A1FA5175AFF}"/>
              </a:ext>
            </a:extLst>
          </p:cNvPr>
          <p:cNvSpPr>
            <a:spLocks noGrp="1"/>
          </p:cNvSpPr>
          <p:nvPr>
            <p:ph type="dt" sz="half" idx="10"/>
          </p:nvPr>
        </p:nvSpPr>
        <p:spPr/>
        <p:txBody>
          <a:bodyPr/>
          <a:lstStyle/>
          <a:p>
            <a:pPr algn="ctr"/>
            <a:r>
              <a:rPr lang="en-US"/>
              <a:t>8/16/2023</a:t>
            </a:r>
            <a:endParaRPr lang="en-US" dirty="0"/>
          </a:p>
        </p:txBody>
      </p:sp>
      <p:sp>
        <p:nvSpPr>
          <p:cNvPr id="3" name="Slide Number Placeholder 2">
            <a:extLst>
              <a:ext uri="{FF2B5EF4-FFF2-40B4-BE49-F238E27FC236}">
                <a16:creationId xmlns:a16="http://schemas.microsoft.com/office/drawing/2014/main" id="{1A89385B-1020-5149-373B-3A12E5ACF4AE}"/>
              </a:ext>
            </a:extLst>
          </p:cNvPr>
          <p:cNvSpPr>
            <a:spLocks noGrp="1"/>
          </p:cNvSpPr>
          <p:nvPr>
            <p:ph type="sldNum" sz="quarter" idx="4"/>
          </p:nvPr>
        </p:nvSpPr>
        <p:spPr/>
        <p:txBody>
          <a:bodyPr/>
          <a:lstStyle/>
          <a:p>
            <a:fld id="{65248FEF-978F-4B24-93F3-B987601DAD06}" type="slidenum">
              <a:rPr lang="en-US" smtClean="0"/>
              <a:pPr/>
              <a:t>26</a:t>
            </a:fld>
            <a:endParaRPr lang="en-US"/>
          </a:p>
        </p:txBody>
      </p:sp>
      <p:sp>
        <p:nvSpPr>
          <p:cNvPr id="4" name="Footer Placeholder 3">
            <a:extLst>
              <a:ext uri="{FF2B5EF4-FFF2-40B4-BE49-F238E27FC236}">
                <a16:creationId xmlns:a16="http://schemas.microsoft.com/office/drawing/2014/main" id="{45C1BCA9-7150-5DC1-EE69-3234B5750B63}"/>
              </a:ext>
            </a:extLst>
          </p:cNvPr>
          <p:cNvSpPr>
            <a:spLocks noGrp="1"/>
          </p:cNvSpPr>
          <p:nvPr>
            <p:ph type="ftr" sz="quarter" idx="3"/>
          </p:nvPr>
        </p:nvSpPr>
        <p:spPr/>
        <p:txBody>
          <a:bodyPr/>
          <a:lstStyle/>
          <a:p>
            <a:pPr algn="r"/>
            <a:r>
              <a:rPr lang="en-US"/>
              <a:t>Assessment and Student Information</a:t>
            </a:r>
            <a:endParaRPr lang="en-US" dirty="0"/>
          </a:p>
        </p:txBody>
      </p:sp>
      <p:sp>
        <p:nvSpPr>
          <p:cNvPr id="7" name="Title 6">
            <a:extLst>
              <a:ext uri="{FF2B5EF4-FFF2-40B4-BE49-F238E27FC236}">
                <a16:creationId xmlns:a16="http://schemas.microsoft.com/office/drawing/2014/main" id="{BB161F35-CFEF-AFF9-69F3-CC04F545F658}"/>
              </a:ext>
            </a:extLst>
          </p:cNvPr>
          <p:cNvSpPr>
            <a:spLocks noGrp="1"/>
          </p:cNvSpPr>
          <p:nvPr>
            <p:ph type="title"/>
          </p:nvPr>
        </p:nvSpPr>
        <p:spPr/>
        <p:txBody>
          <a:bodyPr/>
          <a:lstStyle/>
          <a:p>
            <a:r>
              <a:rPr lang="en-US" dirty="0"/>
              <a:t>Technology</a:t>
            </a:r>
          </a:p>
        </p:txBody>
      </p:sp>
    </p:spTree>
    <p:extLst>
      <p:ext uri="{BB962C8B-B14F-4D97-AF65-F5344CB8AC3E}">
        <p14:creationId xmlns:p14="http://schemas.microsoft.com/office/powerpoint/2010/main" val="1690354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50296-7064-7C96-1E76-306E4376AFE0}"/>
              </a:ext>
            </a:extLst>
          </p:cNvPr>
          <p:cNvSpPr>
            <a:spLocks noGrp="1"/>
          </p:cNvSpPr>
          <p:nvPr>
            <p:ph type="title"/>
          </p:nvPr>
        </p:nvSpPr>
        <p:spPr>
          <a:xfrm>
            <a:off x="838200" y="343295"/>
            <a:ext cx="10515600" cy="1325563"/>
          </a:xfrm>
        </p:spPr>
        <p:txBody>
          <a:bodyPr/>
          <a:lstStyle/>
          <a:p>
            <a:r>
              <a:rPr lang="en-US" dirty="0"/>
              <a:t>iPad OS Update</a:t>
            </a:r>
          </a:p>
        </p:txBody>
      </p:sp>
      <p:sp>
        <p:nvSpPr>
          <p:cNvPr id="3" name="Content Placeholder 2">
            <a:extLst>
              <a:ext uri="{FF2B5EF4-FFF2-40B4-BE49-F238E27FC236}">
                <a16:creationId xmlns:a16="http://schemas.microsoft.com/office/drawing/2014/main" id="{99A81941-A8B5-3F49-FB8F-3F096201C862}"/>
              </a:ext>
            </a:extLst>
          </p:cNvPr>
          <p:cNvSpPr>
            <a:spLocks noGrp="1"/>
          </p:cNvSpPr>
          <p:nvPr>
            <p:ph idx="1"/>
          </p:nvPr>
        </p:nvSpPr>
        <p:spPr/>
        <p:txBody>
          <a:bodyPr/>
          <a:lstStyle/>
          <a:p>
            <a:r>
              <a:rPr lang="en-US" dirty="0"/>
              <a:t>Secure Browser 9.0 for </a:t>
            </a:r>
            <a:r>
              <a:rPr lang="en-US" dirty="0" err="1"/>
              <a:t>iPadOS</a:t>
            </a:r>
            <a:r>
              <a:rPr lang="en-US" dirty="0"/>
              <a:t> </a:t>
            </a:r>
          </a:p>
          <a:p>
            <a:r>
              <a:rPr lang="en-US" dirty="0"/>
              <a:t>Cambium has resolved issues that were identified in the earlier version of the Mobile Secure Browser.</a:t>
            </a:r>
          </a:p>
          <a:p>
            <a:r>
              <a:rPr lang="en-US" dirty="0"/>
              <a:t>Mobile Secure Browser 9.0 is now available to download in the Apple App Store.</a:t>
            </a:r>
          </a:p>
          <a:p>
            <a:r>
              <a:rPr lang="en-US" dirty="0"/>
              <a:t>This browser </a:t>
            </a:r>
            <a:r>
              <a:rPr lang="en-US" b="1" dirty="0"/>
              <a:t>must be </a:t>
            </a:r>
            <a:r>
              <a:rPr lang="en-US" dirty="0"/>
              <a:t>downloaded and used by all students testing on iPad devices for the 2023–2024 school year.</a:t>
            </a:r>
          </a:p>
        </p:txBody>
      </p:sp>
      <p:sp>
        <p:nvSpPr>
          <p:cNvPr id="4" name="Date Placeholder 3">
            <a:extLst>
              <a:ext uri="{FF2B5EF4-FFF2-40B4-BE49-F238E27FC236}">
                <a16:creationId xmlns:a16="http://schemas.microsoft.com/office/drawing/2014/main" id="{518B8143-D630-8DB6-F0D0-AE7630AA8BBC}"/>
              </a:ext>
            </a:extLst>
          </p:cNvPr>
          <p:cNvSpPr>
            <a:spLocks noGrp="1"/>
          </p:cNvSpPr>
          <p:nvPr>
            <p:ph type="dt" sz="half" idx="11"/>
          </p:nvPr>
        </p:nvSpPr>
        <p:spPr/>
        <p:txBody>
          <a:bodyPr/>
          <a:lstStyle/>
          <a:p>
            <a:pPr algn="ctr"/>
            <a:r>
              <a:rPr lang="en-US"/>
              <a:t>8/16/2023</a:t>
            </a:r>
            <a:endParaRPr lang="en-US" dirty="0"/>
          </a:p>
        </p:txBody>
      </p:sp>
      <p:sp>
        <p:nvSpPr>
          <p:cNvPr id="5" name="Slide Number Placeholder 4">
            <a:extLst>
              <a:ext uri="{FF2B5EF4-FFF2-40B4-BE49-F238E27FC236}">
                <a16:creationId xmlns:a16="http://schemas.microsoft.com/office/drawing/2014/main" id="{E9F992E3-DF26-CAE5-1771-5BFB321B3F8D}"/>
              </a:ext>
            </a:extLst>
          </p:cNvPr>
          <p:cNvSpPr>
            <a:spLocks noGrp="1"/>
          </p:cNvSpPr>
          <p:nvPr>
            <p:ph type="sldNum" sz="quarter" idx="4"/>
          </p:nvPr>
        </p:nvSpPr>
        <p:spPr/>
        <p:txBody>
          <a:bodyPr/>
          <a:lstStyle/>
          <a:p>
            <a:fld id="{65248FEF-978F-4B24-93F3-B987601DAD06}" type="slidenum">
              <a:rPr lang="en-US" smtClean="0"/>
              <a:pPr/>
              <a:t>27</a:t>
            </a:fld>
            <a:endParaRPr lang="en-US" dirty="0"/>
          </a:p>
        </p:txBody>
      </p:sp>
      <p:sp>
        <p:nvSpPr>
          <p:cNvPr id="6" name="Footer Placeholder 5">
            <a:extLst>
              <a:ext uri="{FF2B5EF4-FFF2-40B4-BE49-F238E27FC236}">
                <a16:creationId xmlns:a16="http://schemas.microsoft.com/office/drawing/2014/main" id="{035F253B-27DD-2227-A6D3-0058F7BBA812}"/>
              </a:ext>
            </a:extLst>
          </p:cNvPr>
          <p:cNvSpPr>
            <a:spLocks noGrp="1"/>
          </p:cNvSpPr>
          <p:nvPr>
            <p:ph type="ftr" sz="quarter" idx="3"/>
          </p:nvPr>
        </p:nvSpPr>
        <p:spPr/>
        <p:txBody>
          <a:bodyPr/>
          <a:lstStyle/>
          <a:p>
            <a:pPr algn="r"/>
            <a:r>
              <a:rPr lang="en-US"/>
              <a:t>Assessment and Student Information</a:t>
            </a:r>
            <a:endParaRPr lang="en-US" dirty="0"/>
          </a:p>
        </p:txBody>
      </p:sp>
    </p:spTree>
    <p:extLst>
      <p:ext uri="{BB962C8B-B14F-4D97-AF65-F5344CB8AC3E}">
        <p14:creationId xmlns:p14="http://schemas.microsoft.com/office/powerpoint/2010/main" val="1452621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41799-4F6A-5D91-44CF-928F0C86A0BC}"/>
              </a:ext>
            </a:extLst>
          </p:cNvPr>
          <p:cNvSpPr>
            <a:spLocks noGrp="1"/>
          </p:cNvSpPr>
          <p:nvPr>
            <p:ph type="title"/>
          </p:nvPr>
        </p:nvSpPr>
        <p:spPr/>
        <p:txBody>
          <a:bodyPr/>
          <a:lstStyle/>
          <a:p>
            <a:r>
              <a:rPr lang="en-US" dirty="0"/>
              <a:t>Windows Secure Browser Update</a:t>
            </a:r>
          </a:p>
        </p:txBody>
      </p:sp>
      <p:sp>
        <p:nvSpPr>
          <p:cNvPr id="3" name="Content Placeholder 2">
            <a:extLst>
              <a:ext uri="{FF2B5EF4-FFF2-40B4-BE49-F238E27FC236}">
                <a16:creationId xmlns:a16="http://schemas.microsoft.com/office/drawing/2014/main" id="{BA866C4F-D92C-8A15-26EC-3E51CDD26E6E}"/>
              </a:ext>
            </a:extLst>
          </p:cNvPr>
          <p:cNvSpPr>
            <a:spLocks noGrp="1"/>
          </p:cNvSpPr>
          <p:nvPr>
            <p:ph idx="1"/>
          </p:nvPr>
        </p:nvSpPr>
        <p:spPr/>
        <p:txBody>
          <a:bodyPr/>
          <a:lstStyle/>
          <a:p>
            <a:r>
              <a:rPr lang="en-US" dirty="0"/>
              <a:t>Cambium has resolved the warning message affecting some users during the Secure Browser 16.0 installation for the Windows operating system.</a:t>
            </a:r>
          </a:p>
          <a:p>
            <a:r>
              <a:rPr lang="en-US" dirty="0"/>
              <a:t>The updated Windows Secure Browser 16.0 was deployed to the WCAP portal on Friday, August 11, 2023.</a:t>
            </a:r>
          </a:p>
          <a:p>
            <a:r>
              <a:rPr lang="en-US" dirty="0"/>
              <a:t>If you have already downloaded and installed the earlier version of Windows Secure Browser 16.0, you </a:t>
            </a:r>
            <a:r>
              <a:rPr lang="en-US" b="1" dirty="0"/>
              <a:t>do not </a:t>
            </a:r>
            <a:r>
              <a:rPr lang="en-US" dirty="0"/>
              <a:t>need to re-install this update.   </a:t>
            </a:r>
          </a:p>
          <a:p>
            <a:endParaRPr lang="en-US" dirty="0"/>
          </a:p>
        </p:txBody>
      </p:sp>
      <p:sp>
        <p:nvSpPr>
          <p:cNvPr id="4" name="Date Placeholder 3">
            <a:extLst>
              <a:ext uri="{FF2B5EF4-FFF2-40B4-BE49-F238E27FC236}">
                <a16:creationId xmlns:a16="http://schemas.microsoft.com/office/drawing/2014/main" id="{09E7B210-C8C5-4B05-380F-8DC0FD12F141}"/>
              </a:ext>
            </a:extLst>
          </p:cNvPr>
          <p:cNvSpPr>
            <a:spLocks noGrp="1"/>
          </p:cNvSpPr>
          <p:nvPr>
            <p:ph type="dt" sz="half" idx="11"/>
          </p:nvPr>
        </p:nvSpPr>
        <p:spPr/>
        <p:txBody>
          <a:bodyPr/>
          <a:lstStyle/>
          <a:p>
            <a:pPr algn="ctr"/>
            <a:r>
              <a:rPr lang="en-US"/>
              <a:t>8/16/2023</a:t>
            </a:r>
            <a:endParaRPr lang="en-US" dirty="0"/>
          </a:p>
        </p:txBody>
      </p:sp>
      <p:sp>
        <p:nvSpPr>
          <p:cNvPr id="5" name="Slide Number Placeholder 4">
            <a:extLst>
              <a:ext uri="{FF2B5EF4-FFF2-40B4-BE49-F238E27FC236}">
                <a16:creationId xmlns:a16="http://schemas.microsoft.com/office/drawing/2014/main" id="{7C0BD6F3-65BB-C557-1C9B-710AF04CAD01}"/>
              </a:ext>
            </a:extLst>
          </p:cNvPr>
          <p:cNvSpPr>
            <a:spLocks noGrp="1"/>
          </p:cNvSpPr>
          <p:nvPr>
            <p:ph type="sldNum" sz="quarter" idx="4"/>
          </p:nvPr>
        </p:nvSpPr>
        <p:spPr/>
        <p:txBody>
          <a:bodyPr/>
          <a:lstStyle/>
          <a:p>
            <a:fld id="{65248FEF-978F-4B24-93F3-B987601DAD06}" type="slidenum">
              <a:rPr lang="en-US" smtClean="0"/>
              <a:pPr/>
              <a:t>28</a:t>
            </a:fld>
            <a:endParaRPr lang="en-US" dirty="0"/>
          </a:p>
        </p:txBody>
      </p:sp>
      <p:sp>
        <p:nvSpPr>
          <p:cNvPr id="6" name="Footer Placeholder 5">
            <a:extLst>
              <a:ext uri="{FF2B5EF4-FFF2-40B4-BE49-F238E27FC236}">
                <a16:creationId xmlns:a16="http://schemas.microsoft.com/office/drawing/2014/main" id="{8AB0E201-5451-3CB0-B0CE-CD6ACE34F312}"/>
              </a:ext>
            </a:extLst>
          </p:cNvPr>
          <p:cNvSpPr>
            <a:spLocks noGrp="1"/>
          </p:cNvSpPr>
          <p:nvPr>
            <p:ph type="ftr" sz="quarter" idx="3"/>
          </p:nvPr>
        </p:nvSpPr>
        <p:spPr/>
        <p:txBody>
          <a:bodyPr/>
          <a:lstStyle/>
          <a:p>
            <a:pPr algn="r"/>
            <a:r>
              <a:rPr lang="en-US"/>
              <a:t>Assessment and Student Information</a:t>
            </a:r>
            <a:endParaRPr lang="en-US" dirty="0"/>
          </a:p>
        </p:txBody>
      </p:sp>
    </p:spTree>
    <p:extLst>
      <p:ext uri="{BB962C8B-B14F-4D97-AF65-F5344CB8AC3E}">
        <p14:creationId xmlns:p14="http://schemas.microsoft.com/office/powerpoint/2010/main" val="1639043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2AC8E7-632D-9EFF-4AA2-F9122CFDEBA5}"/>
              </a:ext>
            </a:extLst>
          </p:cNvPr>
          <p:cNvSpPr>
            <a:spLocks noGrp="1"/>
          </p:cNvSpPr>
          <p:nvPr>
            <p:ph type="title"/>
          </p:nvPr>
        </p:nvSpPr>
        <p:spPr/>
        <p:txBody>
          <a:bodyPr/>
          <a:lstStyle/>
          <a:p>
            <a:r>
              <a:rPr lang="en-US" dirty="0"/>
              <a:t>Assessment Development</a:t>
            </a:r>
          </a:p>
        </p:txBody>
      </p:sp>
      <p:sp>
        <p:nvSpPr>
          <p:cNvPr id="2" name="Date Placeholder 1">
            <a:extLst>
              <a:ext uri="{FF2B5EF4-FFF2-40B4-BE49-F238E27FC236}">
                <a16:creationId xmlns:a16="http://schemas.microsoft.com/office/drawing/2014/main" id="{D763BD63-76FE-D899-867B-BD0073D50A92}"/>
              </a:ext>
            </a:extLst>
          </p:cNvPr>
          <p:cNvSpPr>
            <a:spLocks noGrp="1"/>
          </p:cNvSpPr>
          <p:nvPr>
            <p:ph type="dt" sz="half" idx="10"/>
          </p:nvPr>
        </p:nvSpPr>
        <p:spPr/>
        <p:txBody>
          <a:bodyPr/>
          <a:lstStyle/>
          <a:p>
            <a:pPr algn="ctr"/>
            <a:r>
              <a:rPr lang="en-US"/>
              <a:t>8/16/2023</a:t>
            </a:r>
            <a:endParaRPr lang="en-US" dirty="0"/>
          </a:p>
        </p:txBody>
      </p:sp>
      <p:sp>
        <p:nvSpPr>
          <p:cNvPr id="4" name="Footer Placeholder 3">
            <a:extLst>
              <a:ext uri="{FF2B5EF4-FFF2-40B4-BE49-F238E27FC236}">
                <a16:creationId xmlns:a16="http://schemas.microsoft.com/office/drawing/2014/main" id="{FB7D6DC8-DB63-6953-8236-1DC1708F60E1}"/>
              </a:ext>
            </a:extLst>
          </p:cNvPr>
          <p:cNvSpPr>
            <a:spLocks noGrp="1"/>
          </p:cNvSpPr>
          <p:nvPr>
            <p:ph type="ftr" sz="quarter" idx="3"/>
          </p:nvPr>
        </p:nvSpPr>
        <p:spPr/>
        <p:txBody>
          <a:bodyPr/>
          <a:lstStyle/>
          <a:p>
            <a:pPr algn="r"/>
            <a:r>
              <a:rPr lang="en-US"/>
              <a:t>Assessment and Student Information</a:t>
            </a:r>
            <a:endParaRPr lang="en-US" dirty="0"/>
          </a:p>
        </p:txBody>
      </p:sp>
      <p:sp>
        <p:nvSpPr>
          <p:cNvPr id="5" name="Slide Number Placeholder 4">
            <a:extLst>
              <a:ext uri="{FF2B5EF4-FFF2-40B4-BE49-F238E27FC236}">
                <a16:creationId xmlns:a16="http://schemas.microsoft.com/office/drawing/2014/main" id="{27B30A69-3E40-F601-FC5F-C2F50A844740}"/>
              </a:ext>
            </a:extLst>
          </p:cNvPr>
          <p:cNvSpPr>
            <a:spLocks noGrp="1"/>
          </p:cNvSpPr>
          <p:nvPr>
            <p:ph type="sldNum" sz="quarter" idx="4"/>
          </p:nvPr>
        </p:nvSpPr>
        <p:spPr/>
        <p:txBody>
          <a:bodyPr/>
          <a:lstStyle/>
          <a:p>
            <a:fld id="{65248FEF-978F-4B24-93F3-B987601DAD06}" type="slidenum">
              <a:rPr lang="en-US" smtClean="0"/>
              <a:pPr/>
              <a:t>29</a:t>
            </a:fld>
            <a:endParaRPr lang="en-US"/>
          </a:p>
        </p:txBody>
      </p:sp>
    </p:spTree>
    <p:extLst>
      <p:ext uri="{BB962C8B-B14F-4D97-AF65-F5344CB8AC3E}">
        <p14:creationId xmlns:p14="http://schemas.microsoft.com/office/powerpoint/2010/main" val="1952128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9DBCAFE-EDEE-4A2B-8FA8-802D15FD3D38}"/>
              </a:ext>
            </a:extLst>
          </p:cNvPr>
          <p:cNvSpPr>
            <a:spLocks noGrp="1"/>
          </p:cNvSpPr>
          <p:nvPr>
            <p:ph type="title" idx="4294967295"/>
          </p:nvPr>
        </p:nvSpPr>
        <p:spPr>
          <a:xfrm>
            <a:off x="925460" y="1957847"/>
            <a:ext cx="5260256" cy="1597741"/>
          </a:xfrm>
          <a:prstGeom prst="roundRect">
            <a:avLst/>
          </a:prstGeom>
          <a:solidFill>
            <a:schemeClr val="accent1"/>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Let us recognize historical and ongoing injustice and hate targeted toward race, culture, religion, gender and gender identity, sexual orientation, disability, and nationality. </a:t>
            </a:r>
            <a:endParaRPr kumimoji="0" lang="en-US" sz="1800" b="0" i="0" u="none" strike="noStrike" kern="1200" cap="none" spc="0" normalizeH="0" baseline="0" noProof="0" dirty="0">
              <a:ln>
                <a:noFill/>
              </a:ln>
              <a:solidFill>
                <a:srgbClr val="FFFFFF"/>
              </a:solidFill>
              <a:effectLst/>
              <a:uLnTx/>
              <a:uFillTx/>
              <a:latin typeface="+mn-lt"/>
              <a:ea typeface="+mn-ea"/>
              <a:cs typeface="Segoe UI"/>
            </a:endParaRPr>
          </a:p>
        </p:txBody>
      </p:sp>
      <p:sp>
        <p:nvSpPr>
          <p:cNvPr id="7" name="TextBox 6">
            <a:extLst>
              <a:ext uri="{FF2B5EF4-FFF2-40B4-BE49-F238E27FC236}">
                <a16:creationId xmlns:a16="http://schemas.microsoft.com/office/drawing/2014/main" id="{396D8CBF-429E-4B2A-9B8E-B940D3509DD7}"/>
              </a:ext>
            </a:extLst>
          </p:cNvPr>
          <p:cNvSpPr txBox="1"/>
          <p:nvPr/>
        </p:nvSpPr>
        <p:spPr>
          <a:xfrm>
            <a:off x="1062347" y="605519"/>
            <a:ext cx="497980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rgbClr val="FFFFFF"/>
                </a:solidFill>
                <a:cs typeface="Segoe UI"/>
              </a:rPr>
              <a:t>Space for Solidarity</a:t>
            </a:r>
          </a:p>
          <a:p>
            <a:endParaRPr lang="en-US" dirty="0">
              <a:cs typeface="Segoe UI"/>
            </a:endParaRPr>
          </a:p>
        </p:txBody>
      </p:sp>
      <p:sp>
        <p:nvSpPr>
          <p:cNvPr id="8" name="TextBox 7">
            <a:extLst>
              <a:ext uri="{FF2B5EF4-FFF2-40B4-BE49-F238E27FC236}">
                <a16:creationId xmlns:a16="http://schemas.microsoft.com/office/drawing/2014/main" id="{2284157C-6034-4C20-AB12-3BB6EFF1F90F}"/>
              </a:ext>
              <a:ext uri="{C183D7F6-B498-43B3-948B-1728B52AA6E4}">
                <adec:decorative xmlns:adec="http://schemas.microsoft.com/office/drawing/2017/decorative" val="1"/>
              </a:ext>
            </a:extLst>
          </p:cNvPr>
          <p:cNvSpPr txBox="1"/>
          <p:nvPr/>
        </p:nvSpPr>
        <p:spPr>
          <a:xfrm>
            <a:off x="1215426" y="2466256"/>
            <a:ext cx="487104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dirty="0">
              <a:cs typeface="Segoe UI"/>
            </a:endParaRPr>
          </a:p>
          <a:p>
            <a:pPr algn="l"/>
            <a:endParaRPr lang="en-US" sz="2000" dirty="0">
              <a:cs typeface="Segoe UI"/>
            </a:endParaRPr>
          </a:p>
        </p:txBody>
      </p:sp>
      <p:sp>
        <p:nvSpPr>
          <p:cNvPr id="9" name="TextBox 8">
            <a:extLst>
              <a:ext uri="{FF2B5EF4-FFF2-40B4-BE49-F238E27FC236}">
                <a16:creationId xmlns:a16="http://schemas.microsoft.com/office/drawing/2014/main" id="{5A18701D-304A-4AE5-9FED-80AB64D600A5}"/>
              </a:ext>
              <a:ext uri="{C183D7F6-B498-43B3-948B-1728B52AA6E4}">
                <adec:decorative xmlns:adec="http://schemas.microsoft.com/office/drawing/2017/decorative" val="1"/>
              </a:ext>
            </a:extLst>
          </p:cNvPr>
          <p:cNvSpPr txBox="1"/>
          <p:nvPr/>
        </p:nvSpPr>
        <p:spPr>
          <a:xfrm>
            <a:off x="1216325" y="4307457"/>
            <a:ext cx="52592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dirty="0">
              <a:solidFill>
                <a:srgbClr val="40403D"/>
              </a:solidFill>
              <a:latin typeface="Quattrocento Sans"/>
            </a:endParaRPr>
          </a:p>
        </p:txBody>
      </p:sp>
      <p:sp>
        <p:nvSpPr>
          <p:cNvPr id="14" name="Oval 13">
            <a:extLst>
              <a:ext uri="{FF2B5EF4-FFF2-40B4-BE49-F238E27FC236}">
                <a16:creationId xmlns:a16="http://schemas.microsoft.com/office/drawing/2014/main" id="{640D81C7-8779-440D-B7DD-3655BCD8E4B2}"/>
              </a:ext>
              <a:ext uri="{C183D7F6-B498-43B3-948B-1728B52AA6E4}">
                <adec:decorative xmlns:adec="http://schemas.microsoft.com/office/drawing/2017/decorative" val="1"/>
              </a:ext>
            </a:extLst>
          </p:cNvPr>
          <p:cNvSpPr/>
          <p:nvPr/>
        </p:nvSpPr>
        <p:spPr>
          <a:xfrm>
            <a:off x="6582084" y="-1185401"/>
            <a:ext cx="7374189" cy="6956319"/>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A1395ED9-EDA7-47BC-B5CF-1E2C66FD4B7E}"/>
              </a:ext>
              <a:ext uri="{C183D7F6-B498-43B3-948B-1728B52AA6E4}">
                <adec:decorative xmlns:adec="http://schemas.microsoft.com/office/drawing/2017/decorative" val="1"/>
              </a:ext>
            </a:extLst>
          </p:cNvPr>
          <p:cNvSpPr/>
          <p:nvPr/>
        </p:nvSpPr>
        <p:spPr>
          <a:xfrm>
            <a:off x="6840179" y="-902724"/>
            <a:ext cx="6784254" cy="6464707"/>
          </a:xfrm>
          <a:prstGeom prst="ellipse">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8">
            <a:extLst>
              <a:ext uri="{FF2B5EF4-FFF2-40B4-BE49-F238E27FC236}">
                <a16:creationId xmlns:a16="http://schemas.microsoft.com/office/drawing/2014/main" id="{9D72B77F-92C9-4129-989E-A6442D7E5F05}"/>
              </a:ext>
              <a:ext uri="{C183D7F6-B498-43B3-948B-1728B52AA6E4}">
                <adec:decorative xmlns:adec="http://schemas.microsoft.com/office/drawing/2017/decorative" val="1"/>
              </a:ext>
            </a:extLst>
          </p:cNvPr>
          <p:cNvPicPr>
            <a:picLocks noChangeAspect="1"/>
          </p:cNvPicPr>
          <p:nvPr/>
        </p:nvPicPr>
        <p:blipFill rotWithShape="1">
          <a:blip r:embed="rId3"/>
          <a:srcRect l="3989" t="4113" r="2128" b="4113"/>
          <a:stretch/>
        </p:blipFill>
        <p:spPr>
          <a:xfrm>
            <a:off x="7133304" y="197970"/>
            <a:ext cx="5164248" cy="5207657"/>
          </a:xfrm>
          <a:prstGeom prst="ellipse">
            <a:avLst/>
          </a:prstGeom>
          <a:ln>
            <a:noFill/>
          </a:ln>
          <a:effectLst>
            <a:softEdge rad="112500"/>
          </a:effectLst>
        </p:spPr>
      </p:pic>
      <p:sp>
        <p:nvSpPr>
          <p:cNvPr id="3" name="Footer Placeholder 2">
            <a:extLst>
              <a:ext uri="{FF2B5EF4-FFF2-40B4-BE49-F238E27FC236}">
                <a16:creationId xmlns:a16="http://schemas.microsoft.com/office/drawing/2014/main" id="{005A9A25-47F5-480D-B2A9-A0F458BACA55}"/>
              </a:ext>
            </a:extLst>
          </p:cNvPr>
          <p:cNvSpPr>
            <a:spLocks noGrp="1"/>
          </p:cNvSpPr>
          <p:nvPr>
            <p:ph type="ftr" sz="quarter" idx="3"/>
          </p:nvPr>
        </p:nvSpPr>
        <p:spPr/>
        <p:txBody>
          <a:bodyPr/>
          <a:lstStyle/>
          <a:p>
            <a:pPr algn="r"/>
            <a:r>
              <a:rPr lang="en-US" dirty="0"/>
              <a:t>Assessment and Student Information</a:t>
            </a:r>
          </a:p>
        </p:txBody>
      </p:sp>
      <p:sp>
        <p:nvSpPr>
          <p:cNvPr id="2" name="Date Placeholder 1">
            <a:extLst>
              <a:ext uri="{FF2B5EF4-FFF2-40B4-BE49-F238E27FC236}">
                <a16:creationId xmlns:a16="http://schemas.microsoft.com/office/drawing/2014/main" id="{B9E9F141-0189-4DBA-9EDD-37C9586847CF}"/>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8/16/2023</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0" name="Slide Number Placeholder 9">
            <a:extLst>
              <a:ext uri="{FF2B5EF4-FFF2-40B4-BE49-F238E27FC236}">
                <a16:creationId xmlns:a16="http://schemas.microsoft.com/office/drawing/2014/main" id="{F7EBABE9-6723-46CC-8E95-E9D9E681F998}"/>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747009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889DD0-E2FD-B1E0-D60D-C350BFC936B7}"/>
              </a:ext>
            </a:extLst>
          </p:cNvPr>
          <p:cNvSpPr>
            <a:spLocks noGrp="1"/>
          </p:cNvSpPr>
          <p:nvPr>
            <p:ph type="title"/>
          </p:nvPr>
        </p:nvSpPr>
        <p:spPr/>
        <p:txBody>
          <a:bodyPr/>
          <a:lstStyle/>
          <a:p>
            <a:r>
              <a:rPr lang="en-US" dirty="0"/>
              <a:t>TIDE Rollover</a:t>
            </a:r>
          </a:p>
        </p:txBody>
      </p:sp>
      <p:sp>
        <p:nvSpPr>
          <p:cNvPr id="7" name="Content Placeholder 6">
            <a:extLst>
              <a:ext uri="{FF2B5EF4-FFF2-40B4-BE49-F238E27FC236}">
                <a16:creationId xmlns:a16="http://schemas.microsoft.com/office/drawing/2014/main" id="{CB73E3FC-3A1D-8FD5-B5F5-32E285713897}"/>
              </a:ext>
            </a:extLst>
          </p:cNvPr>
          <p:cNvSpPr>
            <a:spLocks noGrp="1"/>
          </p:cNvSpPr>
          <p:nvPr>
            <p:ph idx="1"/>
          </p:nvPr>
        </p:nvSpPr>
        <p:spPr>
          <a:xfrm>
            <a:off x="838200" y="1381329"/>
            <a:ext cx="10515600" cy="4700158"/>
          </a:xfrm>
        </p:spPr>
        <p:txBody>
          <a:bodyPr>
            <a:normAutofit/>
          </a:bodyPr>
          <a:lstStyle/>
          <a:p>
            <a:r>
              <a:rPr lang="en-US" dirty="0"/>
              <a:t>July 3-Aug 21: TIDE is closed, no new users, no password resets</a:t>
            </a:r>
          </a:p>
          <a:p>
            <a:pPr lvl="1"/>
            <a:r>
              <a:rPr lang="en-US" dirty="0"/>
              <a:t>July 3-Aug 20: existing users can still log into Smarter systems like SRS and Tools for Teachers</a:t>
            </a:r>
          </a:p>
          <a:p>
            <a:r>
              <a:rPr lang="en-US" dirty="0"/>
              <a:t>Aug 21: All district/school/teacher users scrubbed from TIDE.</a:t>
            </a:r>
          </a:p>
          <a:p>
            <a:pPr lvl="1"/>
            <a:r>
              <a:rPr lang="en-US" dirty="0"/>
              <a:t>All CAI systems, plus SRS and Tools for Teachers unavailable to all users</a:t>
            </a:r>
          </a:p>
          <a:p>
            <a:r>
              <a:rPr lang="en-US" dirty="0"/>
              <a:t>Aug 22: TIDE opens for SY23-24. </a:t>
            </a:r>
          </a:p>
          <a:p>
            <a:pPr lvl="1"/>
            <a:r>
              <a:rPr lang="en-US" dirty="0"/>
              <a:t>OSPI uploading DC accounts at 9am.</a:t>
            </a:r>
          </a:p>
          <a:p>
            <a:pPr lvl="2"/>
            <a:r>
              <a:rPr lang="en-US" dirty="0"/>
              <a:t>DCs based on WAMS&gt;Profile “District Test Coordinator” as of EOD 8/18 </a:t>
            </a:r>
          </a:p>
          <a:p>
            <a:pPr lvl="1"/>
            <a:r>
              <a:rPr lang="en-US" dirty="0"/>
              <a:t>DCs activate own account and then add other users. </a:t>
            </a:r>
          </a:p>
          <a:p>
            <a:pPr lvl="1"/>
            <a:r>
              <a:rPr lang="en-US" dirty="0"/>
              <a:t>Once the account in activated in TIDE for the new school year, users will have access to available systems again.</a:t>
            </a:r>
          </a:p>
        </p:txBody>
      </p:sp>
      <p:sp>
        <p:nvSpPr>
          <p:cNvPr id="2" name="Date Placeholder 1">
            <a:extLst>
              <a:ext uri="{FF2B5EF4-FFF2-40B4-BE49-F238E27FC236}">
                <a16:creationId xmlns:a16="http://schemas.microsoft.com/office/drawing/2014/main" id="{9D5ACC07-1ACD-391D-6BCA-26AA282ED7EC}"/>
              </a:ext>
            </a:extLst>
          </p:cNvPr>
          <p:cNvSpPr>
            <a:spLocks noGrp="1"/>
          </p:cNvSpPr>
          <p:nvPr>
            <p:ph type="dt" sz="half" idx="11"/>
          </p:nvPr>
        </p:nvSpPr>
        <p:spPr/>
        <p:txBody>
          <a:bodyPr/>
          <a:lstStyle/>
          <a:p>
            <a:pPr algn="ctr"/>
            <a:r>
              <a:rPr lang="en-US"/>
              <a:t>8/16/2023</a:t>
            </a:r>
            <a:endParaRPr lang="en-US" dirty="0"/>
          </a:p>
        </p:txBody>
      </p:sp>
      <p:sp>
        <p:nvSpPr>
          <p:cNvPr id="3" name="Slide Number Placeholder 2">
            <a:extLst>
              <a:ext uri="{FF2B5EF4-FFF2-40B4-BE49-F238E27FC236}">
                <a16:creationId xmlns:a16="http://schemas.microsoft.com/office/drawing/2014/main" id="{062D0C3C-2904-047A-5483-5DD04CDE70C0}"/>
              </a:ext>
            </a:extLst>
          </p:cNvPr>
          <p:cNvSpPr>
            <a:spLocks noGrp="1"/>
          </p:cNvSpPr>
          <p:nvPr>
            <p:ph type="sldNum" sz="quarter" idx="4"/>
          </p:nvPr>
        </p:nvSpPr>
        <p:spPr/>
        <p:txBody>
          <a:bodyPr/>
          <a:lstStyle/>
          <a:p>
            <a:fld id="{65248FEF-978F-4B24-93F3-B987601DAD06}" type="slidenum">
              <a:rPr lang="en-US" smtClean="0"/>
              <a:pPr/>
              <a:t>30</a:t>
            </a:fld>
            <a:endParaRPr lang="en-US"/>
          </a:p>
        </p:txBody>
      </p:sp>
      <p:sp>
        <p:nvSpPr>
          <p:cNvPr id="4" name="Footer Placeholder 3">
            <a:extLst>
              <a:ext uri="{FF2B5EF4-FFF2-40B4-BE49-F238E27FC236}">
                <a16:creationId xmlns:a16="http://schemas.microsoft.com/office/drawing/2014/main" id="{366A9289-507A-E4FB-1BB7-2831F7B45021}"/>
              </a:ext>
            </a:extLst>
          </p:cNvPr>
          <p:cNvSpPr>
            <a:spLocks noGrp="1"/>
          </p:cNvSpPr>
          <p:nvPr>
            <p:ph type="ftr" sz="quarter" idx="3"/>
          </p:nvPr>
        </p:nvSpPr>
        <p:spPr/>
        <p:txBody>
          <a:bodyPr/>
          <a:lstStyle/>
          <a:p>
            <a:pPr algn="r"/>
            <a:r>
              <a:rPr lang="en-US"/>
              <a:t>Assessment and Student Information</a:t>
            </a:r>
            <a:endParaRPr lang="en-US" dirty="0"/>
          </a:p>
        </p:txBody>
      </p:sp>
    </p:spTree>
    <p:extLst>
      <p:ext uri="{BB962C8B-B14F-4D97-AF65-F5344CB8AC3E}">
        <p14:creationId xmlns:p14="http://schemas.microsoft.com/office/powerpoint/2010/main" val="2746255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F0CEB7-270F-96C9-850B-D0B5CD0719A5}"/>
              </a:ext>
            </a:extLst>
          </p:cNvPr>
          <p:cNvSpPr>
            <a:spLocks noGrp="1"/>
          </p:cNvSpPr>
          <p:nvPr>
            <p:ph type="title"/>
          </p:nvPr>
        </p:nvSpPr>
        <p:spPr/>
        <p:txBody>
          <a:bodyPr/>
          <a:lstStyle/>
          <a:p>
            <a:r>
              <a:rPr lang="en-US" dirty="0"/>
              <a:t>TIDE Email for Activation</a:t>
            </a:r>
          </a:p>
        </p:txBody>
      </p:sp>
      <p:sp>
        <p:nvSpPr>
          <p:cNvPr id="6" name="Content Placeholder 5">
            <a:extLst>
              <a:ext uri="{FF2B5EF4-FFF2-40B4-BE49-F238E27FC236}">
                <a16:creationId xmlns:a16="http://schemas.microsoft.com/office/drawing/2014/main" id="{FF354AD6-26C2-E8CA-687E-703643CC4B3A}"/>
              </a:ext>
            </a:extLst>
          </p:cNvPr>
          <p:cNvSpPr>
            <a:spLocks noGrp="1"/>
          </p:cNvSpPr>
          <p:nvPr>
            <p:ph idx="1"/>
          </p:nvPr>
        </p:nvSpPr>
        <p:spPr/>
        <p:txBody>
          <a:bodyPr/>
          <a:lstStyle/>
          <a:p>
            <a:r>
              <a:rPr lang="en-US" dirty="0"/>
              <a:t>DCs get activation email on August 22 soon after 9am from </a:t>
            </a:r>
            <a:r>
              <a:rPr lang="en-US" sz="2800" u="sng" dirty="0">
                <a:solidFill>
                  <a:srgbClr val="000000"/>
                </a:solidFill>
                <a:effectLst/>
                <a:ea typeface="Times New Roman" panose="02020603050405020304" pitchFamily="18" charset="0"/>
                <a:hlinkClick r:id="rId3"/>
              </a:rPr>
              <a:t>DoNotReply@cambiumassessment.com</a:t>
            </a:r>
            <a:r>
              <a:rPr lang="en-US" sz="2800" dirty="0">
                <a:solidFill>
                  <a:srgbClr val="000000"/>
                </a:solidFill>
                <a:effectLst/>
                <a:ea typeface="Times New Roman" panose="02020603050405020304" pitchFamily="18" charset="0"/>
              </a:rPr>
              <a:t> with link to create a new password</a:t>
            </a:r>
          </a:p>
          <a:p>
            <a:pPr lvl="1"/>
            <a:r>
              <a:rPr lang="en-US" dirty="0">
                <a:solidFill>
                  <a:srgbClr val="000000"/>
                </a:solidFill>
              </a:rPr>
              <a:t>Link active for 15 minutes; secondary link in same email if original expires</a:t>
            </a:r>
          </a:p>
          <a:p>
            <a:pPr lvl="1"/>
            <a:r>
              <a:rPr lang="en-US" dirty="0">
                <a:solidFill>
                  <a:srgbClr val="000000"/>
                </a:solidFill>
              </a:rPr>
              <a:t>Work with your IT staff to add email address to safe senders list</a:t>
            </a:r>
          </a:p>
          <a:p>
            <a:r>
              <a:rPr lang="en-US" dirty="0"/>
              <a:t>DCs then required to create accounts for school/district users</a:t>
            </a:r>
          </a:p>
          <a:p>
            <a:pPr lvl="1"/>
            <a:r>
              <a:rPr lang="en-US" dirty="0"/>
              <a:t>A list of accounts from June 2023 are available in WAMS, in the user upload format. If you use this list, please clean and confirm users before uploading.</a:t>
            </a:r>
          </a:p>
          <a:p>
            <a:pPr lvl="1"/>
            <a:endParaRPr lang="en-US" dirty="0"/>
          </a:p>
          <a:p>
            <a:pPr lvl="1"/>
            <a:endParaRPr lang="en-US" dirty="0"/>
          </a:p>
        </p:txBody>
      </p:sp>
      <p:sp>
        <p:nvSpPr>
          <p:cNvPr id="2" name="Date Placeholder 1">
            <a:extLst>
              <a:ext uri="{FF2B5EF4-FFF2-40B4-BE49-F238E27FC236}">
                <a16:creationId xmlns:a16="http://schemas.microsoft.com/office/drawing/2014/main" id="{D1FE238A-ED0E-B2DA-6E68-2537F6D8CDF4}"/>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8/16/2023</a:t>
            </a:r>
          </a:p>
        </p:txBody>
      </p:sp>
      <p:sp>
        <p:nvSpPr>
          <p:cNvPr id="3" name="Slide Number Placeholder 2">
            <a:extLst>
              <a:ext uri="{FF2B5EF4-FFF2-40B4-BE49-F238E27FC236}">
                <a16:creationId xmlns:a16="http://schemas.microsoft.com/office/drawing/2014/main" id="{BDA15AB6-8A08-1DF5-EA41-1C197C5D1D1A}"/>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4466A09E-FB92-382D-0D57-B00AF7254E38}"/>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340407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4BD3-81FD-724F-9A88-EBBA63ACE868}"/>
              </a:ext>
            </a:extLst>
          </p:cNvPr>
          <p:cNvSpPr>
            <a:spLocks noGrp="1"/>
          </p:cNvSpPr>
          <p:nvPr>
            <p:ph type="title"/>
          </p:nvPr>
        </p:nvSpPr>
        <p:spPr/>
        <p:txBody>
          <a:bodyPr/>
          <a:lstStyle/>
          <a:p>
            <a:r>
              <a:rPr lang="en-US" dirty="0"/>
              <a:t>Refresh of File Upload in TIDE</a:t>
            </a:r>
          </a:p>
        </p:txBody>
      </p:sp>
      <p:sp>
        <p:nvSpPr>
          <p:cNvPr id="4" name="Date Placeholder 3">
            <a:extLst>
              <a:ext uri="{FF2B5EF4-FFF2-40B4-BE49-F238E27FC236}">
                <a16:creationId xmlns:a16="http://schemas.microsoft.com/office/drawing/2014/main" id="{3CDC54C2-493B-D49B-DF96-0AA3033FEB0E}"/>
              </a:ext>
            </a:extLst>
          </p:cNvPr>
          <p:cNvSpPr>
            <a:spLocks noGrp="1"/>
          </p:cNvSpPr>
          <p:nvPr>
            <p:ph type="dt" sz="half" idx="11"/>
          </p:nvPr>
        </p:nvSpPr>
        <p:spPr/>
        <p:txBody>
          <a:bodyPr/>
          <a:lstStyle/>
          <a:p>
            <a:pPr algn="ctr"/>
            <a:r>
              <a:rPr lang="en-US"/>
              <a:t>8/16/2023</a:t>
            </a:r>
            <a:endParaRPr lang="en-US" dirty="0"/>
          </a:p>
        </p:txBody>
      </p:sp>
      <p:sp>
        <p:nvSpPr>
          <p:cNvPr id="5" name="Slide Number Placeholder 4">
            <a:extLst>
              <a:ext uri="{FF2B5EF4-FFF2-40B4-BE49-F238E27FC236}">
                <a16:creationId xmlns:a16="http://schemas.microsoft.com/office/drawing/2014/main" id="{5FC60C07-F886-C737-D4FB-121E089755ED}"/>
              </a:ext>
            </a:extLst>
          </p:cNvPr>
          <p:cNvSpPr>
            <a:spLocks noGrp="1"/>
          </p:cNvSpPr>
          <p:nvPr>
            <p:ph type="sldNum" sz="quarter" idx="4"/>
          </p:nvPr>
        </p:nvSpPr>
        <p:spPr/>
        <p:txBody>
          <a:bodyPr/>
          <a:lstStyle/>
          <a:p>
            <a:fld id="{65248FEF-978F-4B24-93F3-B987601DAD06}" type="slidenum">
              <a:rPr lang="en-US" smtClean="0"/>
              <a:pPr/>
              <a:t>32</a:t>
            </a:fld>
            <a:endParaRPr lang="en-US" dirty="0"/>
          </a:p>
        </p:txBody>
      </p:sp>
      <p:sp>
        <p:nvSpPr>
          <p:cNvPr id="6" name="Footer Placeholder 5">
            <a:extLst>
              <a:ext uri="{FF2B5EF4-FFF2-40B4-BE49-F238E27FC236}">
                <a16:creationId xmlns:a16="http://schemas.microsoft.com/office/drawing/2014/main" id="{15F2BD86-B3C1-8212-31C3-303E57857FEC}"/>
              </a:ext>
            </a:extLst>
          </p:cNvPr>
          <p:cNvSpPr>
            <a:spLocks noGrp="1"/>
          </p:cNvSpPr>
          <p:nvPr>
            <p:ph type="ftr" sz="quarter" idx="3"/>
          </p:nvPr>
        </p:nvSpPr>
        <p:spPr/>
        <p:txBody>
          <a:bodyPr/>
          <a:lstStyle/>
          <a:p>
            <a:pPr algn="r"/>
            <a:r>
              <a:rPr lang="en-US"/>
              <a:t>Assessment and Student Information</a:t>
            </a:r>
            <a:endParaRPr lang="en-US" dirty="0"/>
          </a:p>
        </p:txBody>
      </p:sp>
      <p:pic>
        <p:nvPicPr>
          <p:cNvPr id="8" name="Content Placeholder 7" descr="Upload file screen.&#10;Across the top is a timeline with Step 1 Upload, Step 2 Preview, Step 3, Validate, and Step 4 Receive confirmation.&#10;there are buttons to choose a file, Download Template, History, and Next to go to the next step in the process.">
            <a:extLst>
              <a:ext uri="{FF2B5EF4-FFF2-40B4-BE49-F238E27FC236}">
                <a16:creationId xmlns:a16="http://schemas.microsoft.com/office/drawing/2014/main" id="{D676161E-CA49-314F-0C06-905B6682E69D}"/>
              </a:ext>
            </a:extLst>
          </p:cNvPr>
          <p:cNvPicPr>
            <a:picLocks noGrp="1" noChangeAspect="1"/>
          </p:cNvPicPr>
          <p:nvPr>
            <p:ph idx="1"/>
          </p:nvPr>
        </p:nvPicPr>
        <p:blipFill>
          <a:blip r:embed="rId3"/>
          <a:stretch>
            <a:fillRect/>
          </a:stretch>
        </p:blipFill>
        <p:spPr>
          <a:xfrm>
            <a:off x="1217477" y="1410157"/>
            <a:ext cx="8477367" cy="5323725"/>
          </a:xfrm>
          <a:ln>
            <a:solidFill>
              <a:schemeClr val="accent1"/>
            </a:solidFill>
          </a:ln>
        </p:spPr>
      </p:pic>
    </p:spTree>
    <p:extLst>
      <p:ext uri="{BB962C8B-B14F-4D97-AF65-F5344CB8AC3E}">
        <p14:creationId xmlns:p14="http://schemas.microsoft.com/office/powerpoint/2010/main" val="3044717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AE003-9576-E73D-48F5-2D4009653764}"/>
              </a:ext>
            </a:extLst>
          </p:cNvPr>
          <p:cNvSpPr>
            <a:spLocks noGrp="1"/>
          </p:cNvSpPr>
          <p:nvPr>
            <p:ph type="title"/>
          </p:nvPr>
        </p:nvSpPr>
        <p:spPr/>
        <p:txBody>
          <a:bodyPr/>
          <a:lstStyle/>
          <a:p>
            <a:r>
              <a:rPr lang="en-US" dirty="0"/>
              <a:t>Reminders about TIDE User Roles</a:t>
            </a:r>
          </a:p>
        </p:txBody>
      </p:sp>
      <p:sp>
        <p:nvSpPr>
          <p:cNvPr id="3" name="Content Placeholder 2">
            <a:extLst>
              <a:ext uri="{FF2B5EF4-FFF2-40B4-BE49-F238E27FC236}">
                <a16:creationId xmlns:a16="http://schemas.microsoft.com/office/drawing/2014/main" id="{74DFF88C-23CF-ECA1-BB63-076E56A1B030}"/>
              </a:ext>
            </a:extLst>
          </p:cNvPr>
          <p:cNvSpPr>
            <a:spLocks noGrp="1"/>
          </p:cNvSpPr>
          <p:nvPr>
            <p:ph idx="1"/>
          </p:nvPr>
        </p:nvSpPr>
        <p:spPr>
          <a:xfrm>
            <a:off x="838199" y="1435135"/>
            <a:ext cx="10784306" cy="5000959"/>
          </a:xfrm>
        </p:spPr>
        <p:txBody>
          <a:bodyPr/>
          <a:lstStyle/>
          <a:p>
            <a:r>
              <a:rPr lang="en-US" dirty="0"/>
              <a:t>Multiple user-roles within TIDE causes the SRS to be confused.</a:t>
            </a:r>
          </a:p>
          <a:p>
            <a:r>
              <a:rPr lang="en-US" dirty="0"/>
              <a:t>Only 2 DCs per district: one primary and one backup (if desired)</a:t>
            </a:r>
          </a:p>
          <a:p>
            <a:pPr lvl="1"/>
            <a:r>
              <a:rPr lang="en-US" dirty="0"/>
              <a:t>Only difference between DC and DA:</a:t>
            </a:r>
          </a:p>
          <a:p>
            <a:pPr lvl="2"/>
            <a:r>
              <a:rPr lang="en-US" dirty="0"/>
              <a:t>Get alerts about Concerning Test Responses</a:t>
            </a:r>
          </a:p>
          <a:p>
            <a:pPr lvl="2"/>
            <a:r>
              <a:rPr lang="en-US" dirty="0">
                <a:solidFill>
                  <a:srgbClr val="FF0000"/>
                </a:solidFill>
              </a:rPr>
              <a:t>NEW</a:t>
            </a:r>
            <a:r>
              <a:rPr lang="en-US" dirty="0"/>
              <a:t>: can change IDEA, 504, ELP status flags</a:t>
            </a:r>
          </a:p>
          <a:p>
            <a:r>
              <a:rPr lang="en-US" dirty="0"/>
              <a:t>All other district-level users should be DAs.</a:t>
            </a:r>
          </a:p>
          <a:p>
            <a:r>
              <a:rPr lang="en-US" dirty="0"/>
              <a:t>DC/DAs should not be SCs or TAs at specific schools. </a:t>
            </a:r>
          </a:p>
          <a:p>
            <a:pPr lvl="1"/>
            <a:r>
              <a:rPr lang="en-US" dirty="0"/>
              <a:t>DC/DAs can do everything at the school the SC/TA roles can do.</a:t>
            </a:r>
          </a:p>
          <a:p>
            <a:r>
              <a:rPr lang="en-US" dirty="0"/>
              <a:t>SCs should not be a TA at the same school.</a:t>
            </a:r>
          </a:p>
          <a:p>
            <a:r>
              <a:rPr lang="en-US" dirty="0"/>
              <a:t>TFT_SC is only for users with </a:t>
            </a:r>
            <a:r>
              <a:rPr lang="en-US" i="1" dirty="0"/>
              <a:t>no other role in TIDE</a:t>
            </a:r>
            <a:r>
              <a:rPr lang="en-US" dirty="0"/>
              <a:t> but need access to Tools for Teachers.</a:t>
            </a:r>
          </a:p>
        </p:txBody>
      </p:sp>
      <p:sp>
        <p:nvSpPr>
          <p:cNvPr id="4" name="Date Placeholder 3">
            <a:extLst>
              <a:ext uri="{FF2B5EF4-FFF2-40B4-BE49-F238E27FC236}">
                <a16:creationId xmlns:a16="http://schemas.microsoft.com/office/drawing/2014/main" id="{878D8473-B914-4078-1150-E67CAE577BCD}"/>
              </a:ext>
            </a:extLst>
          </p:cNvPr>
          <p:cNvSpPr>
            <a:spLocks noGrp="1"/>
          </p:cNvSpPr>
          <p:nvPr>
            <p:ph type="dt" sz="half" idx="11"/>
          </p:nvPr>
        </p:nvSpPr>
        <p:spPr/>
        <p:txBody>
          <a:bodyPr/>
          <a:lstStyle/>
          <a:p>
            <a:pPr algn="ctr"/>
            <a:r>
              <a:rPr lang="en-US"/>
              <a:t>8/16/2023</a:t>
            </a:r>
            <a:endParaRPr lang="en-US" dirty="0"/>
          </a:p>
        </p:txBody>
      </p:sp>
      <p:sp>
        <p:nvSpPr>
          <p:cNvPr id="5" name="Slide Number Placeholder 4">
            <a:extLst>
              <a:ext uri="{FF2B5EF4-FFF2-40B4-BE49-F238E27FC236}">
                <a16:creationId xmlns:a16="http://schemas.microsoft.com/office/drawing/2014/main" id="{059F01A0-0CFE-DA81-96C4-E59A1CCEEE03}"/>
              </a:ext>
            </a:extLst>
          </p:cNvPr>
          <p:cNvSpPr>
            <a:spLocks noGrp="1"/>
          </p:cNvSpPr>
          <p:nvPr>
            <p:ph type="sldNum" sz="quarter" idx="4"/>
          </p:nvPr>
        </p:nvSpPr>
        <p:spPr/>
        <p:txBody>
          <a:bodyPr/>
          <a:lstStyle/>
          <a:p>
            <a:fld id="{65248FEF-978F-4B24-93F3-B987601DAD06}" type="slidenum">
              <a:rPr lang="en-US" smtClean="0"/>
              <a:pPr/>
              <a:t>33</a:t>
            </a:fld>
            <a:endParaRPr lang="en-US" dirty="0"/>
          </a:p>
        </p:txBody>
      </p:sp>
      <p:sp>
        <p:nvSpPr>
          <p:cNvPr id="6" name="Footer Placeholder 5">
            <a:extLst>
              <a:ext uri="{FF2B5EF4-FFF2-40B4-BE49-F238E27FC236}">
                <a16:creationId xmlns:a16="http://schemas.microsoft.com/office/drawing/2014/main" id="{C9E1676E-869B-71FD-ADFF-19B384F37B62}"/>
              </a:ext>
            </a:extLst>
          </p:cNvPr>
          <p:cNvSpPr>
            <a:spLocks noGrp="1"/>
          </p:cNvSpPr>
          <p:nvPr>
            <p:ph type="ftr" sz="quarter" idx="3"/>
          </p:nvPr>
        </p:nvSpPr>
        <p:spPr/>
        <p:txBody>
          <a:bodyPr/>
          <a:lstStyle/>
          <a:p>
            <a:pPr algn="r"/>
            <a:r>
              <a:rPr lang="en-US"/>
              <a:t>Assessment and Student Information</a:t>
            </a:r>
            <a:endParaRPr lang="en-US" dirty="0"/>
          </a:p>
        </p:txBody>
      </p:sp>
    </p:spTree>
    <p:extLst>
      <p:ext uri="{BB962C8B-B14F-4D97-AF65-F5344CB8AC3E}">
        <p14:creationId xmlns:p14="http://schemas.microsoft.com/office/powerpoint/2010/main" val="1272772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FC18E0-7950-8E18-4B9B-C3BFE9BA46BF}"/>
              </a:ext>
            </a:extLst>
          </p:cNvPr>
          <p:cNvSpPr>
            <a:spLocks noGrp="1"/>
          </p:cNvSpPr>
          <p:nvPr>
            <p:ph type="title"/>
          </p:nvPr>
        </p:nvSpPr>
        <p:spPr/>
        <p:txBody>
          <a:bodyPr/>
          <a:lstStyle/>
          <a:p>
            <a:r>
              <a:rPr lang="en-US" dirty="0"/>
              <a:t>Practice/Training Tests and Interims</a:t>
            </a:r>
          </a:p>
        </p:txBody>
      </p:sp>
      <p:sp>
        <p:nvSpPr>
          <p:cNvPr id="6" name="Content Placeholder 5">
            <a:extLst>
              <a:ext uri="{FF2B5EF4-FFF2-40B4-BE49-F238E27FC236}">
                <a16:creationId xmlns:a16="http://schemas.microsoft.com/office/drawing/2014/main" id="{70F15900-970E-85AD-C6E3-1C83C7460165}"/>
              </a:ext>
            </a:extLst>
          </p:cNvPr>
          <p:cNvSpPr>
            <a:spLocks noGrp="1"/>
          </p:cNvSpPr>
          <p:nvPr>
            <p:ph idx="1"/>
          </p:nvPr>
        </p:nvSpPr>
        <p:spPr/>
        <p:txBody>
          <a:bodyPr/>
          <a:lstStyle/>
          <a:p>
            <a:r>
              <a:rPr lang="en-US" dirty="0"/>
              <a:t>Practice/Training Test availability: Mid September</a:t>
            </a:r>
          </a:p>
          <a:p>
            <a:pPr lvl="1"/>
            <a:r>
              <a:rPr lang="en-US" dirty="0"/>
              <a:t>September 18 is current tentative target date</a:t>
            </a:r>
          </a:p>
          <a:p>
            <a:r>
              <a:rPr lang="en-US" dirty="0"/>
              <a:t>Interim availability: Early October</a:t>
            </a:r>
          </a:p>
          <a:p>
            <a:pPr lvl="1"/>
            <a:r>
              <a:rPr lang="en-US" dirty="0"/>
              <a:t>October 2 is current tentative target date</a:t>
            </a:r>
          </a:p>
          <a:p>
            <a:r>
              <a:rPr lang="en-US" dirty="0"/>
              <a:t>No new interims. A few item changes within existing tests.</a:t>
            </a:r>
          </a:p>
          <a:p>
            <a:pPr lvl="1"/>
            <a:r>
              <a:rPr lang="en-US" dirty="0"/>
              <a:t>G8 ELA Performance Task: replaced Argumentative task with an Explanatory task</a:t>
            </a:r>
          </a:p>
          <a:p>
            <a:r>
              <a:rPr lang="en-US" dirty="0"/>
              <a:t>Interim questions are available in Tools for Teachers, the Interim Assessment Item Portal (IAIP)</a:t>
            </a:r>
          </a:p>
        </p:txBody>
      </p:sp>
      <p:sp>
        <p:nvSpPr>
          <p:cNvPr id="2" name="Date Placeholder 1">
            <a:extLst>
              <a:ext uri="{FF2B5EF4-FFF2-40B4-BE49-F238E27FC236}">
                <a16:creationId xmlns:a16="http://schemas.microsoft.com/office/drawing/2014/main" id="{5336B398-1F16-2E67-2D98-B175FDAA8D63}"/>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8/16/2023</a:t>
            </a:r>
          </a:p>
        </p:txBody>
      </p:sp>
      <p:sp>
        <p:nvSpPr>
          <p:cNvPr id="3" name="Slide Number Placeholder 2">
            <a:extLst>
              <a:ext uri="{FF2B5EF4-FFF2-40B4-BE49-F238E27FC236}">
                <a16:creationId xmlns:a16="http://schemas.microsoft.com/office/drawing/2014/main" id="{9B5C1C3E-71B6-D87E-1731-7CBB156078F4}"/>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ECA150E7-0316-7E94-07D6-E67787679BEC}"/>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41599244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7EAEC4-A8B9-37E2-BDB5-2791CDDF3BF5}"/>
              </a:ext>
            </a:extLst>
          </p:cNvPr>
          <p:cNvSpPr>
            <a:spLocks noGrp="1"/>
          </p:cNvSpPr>
          <p:nvPr>
            <p:ph type="title"/>
          </p:nvPr>
        </p:nvSpPr>
        <p:spPr/>
        <p:txBody>
          <a:bodyPr/>
          <a:lstStyle/>
          <a:p>
            <a:r>
              <a:rPr lang="en-US" dirty="0"/>
              <a:t>SRS Rollover: Student Groups</a:t>
            </a:r>
          </a:p>
        </p:txBody>
      </p:sp>
      <p:sp>
        <p:nvSpPr>
          <p:cNvPr id="6" name="Content Placeholder 5">
            <a:extLst>
              <a:ext uri="{FF2B5EF4-FFF2-40B4-BE49-F238E27FC236}">
                <a16:creationId xmlns:a16="http://schemas.microsoft.com/office/drawing/2014/main" id="{D1F8FE2F-1513-5908-BAF1-CDD18B7602E4}"/>
              </a:ext>
            </a:extLst>
          </p:cNvPr>
          <p:cNvSpPr>
            <a:spLocks noGrp="1"/>
          </p:cNvSpPr>
          <p:nvPr>
            <p:ph idx="1"/>
          </p:nvPr>
        </p:nvSpPr>
        <p:spPr>
          <a:xfrm>
            <a:off x="838200" y="1825625"/>
            <a:ext cx="10772274" cy="4255861"/>
          </a:xfrm>
        </p:spPr>
        <p:txBody>
          <a:bodyPr>
            <a:normAutofit/>
          </a:bodyPr>
          <a:lstStyle/>
          <a:p>
            <a:r>
              <a:rPr lang="en-US" dirty="0"/>
              <a:t>SRS rollover is just before the interims are available. </a:t>
            </a:r>
          </a:p>
          <a:p>
            <a:pPr lvl="1"/>
            <a:r>
              <a:rPr lang="en-US" dirty="0"/>
              <a:t>September 22 is current target date.</a:t>
            </a:r>
          </a:p>
          <a:p>
            <a:r>
              <a:rPr lang="en-US" dirty="0"/>
              <a:t>Keeping “2023” student groups in SRS until November 8, 2023.</a:t>
            </a:r>
          </a:p>
          <a:p>
            <a:pPr lvl="1"/>
            <a:r>
              <a:rPr lang="en-US" dirty="0"/>
              <a:t>Allows teachers to see all spring 2023 results through November</a:t>
            </a:r>
          </a:p>
          <a:p>
            <a:pPr lvl="2"/>
            <a:r>
              <a:rPr lang="en-US" dirty="0"/>
              <a:t>Spring 2023 WCAS results in SRS as of 8/14</a:t>
            </a:r>
          </a:p>
          <a:p>
            <a:pPr lvl="2"/>
            <a:r>
              <a:rPr lang="en-US" dirty="0"/>
              <a:t>Spring 2023 math/ELA results in SRS since spring</a:t>
            </a:r>
          </a:p>
          <a:p>
            <a:r>
              <a:rPr lang="en-US" dirty="0"/>
              <a:t>Student groups for new year (with “2024”) can be uploaded when SRS rolls over.</a:t>
            </a:r>
          </a:p>
          <a:p>
            <a:r>
              <a:rPr lang="en-US" dirty="0"/>
              <a:t>On November 9 (Thursday before the Veteran’s Day weekend), all “2023” student groups will be removed.</a:t>
            </a:r>
          </a:p>
          <a:p>
            <a:endParaRPr lang="en-US" dirty="0"/>
          </a:p>
          <a:p>
            <a:endParaRPr lang="en-US" dirty="0"/>
          </a:p>
          <a:p>
            <a:pPr lvl="1"/>
            <a:endParaRPr lang="en-US" dirty="0"/>
          </a:p>
        </p:txBody>
      </p:sp>
      <p:sp>
        <p:nvSpPr>
          <p:cNvPr id="2" name="Date Placeholder 1">
            <a:extLst>
              <a:ext uri="{FF2B5EF4-FFF2-40B4-BE49-F238E27FC236}">
                <a16:creationId xmlns:a16="http://schemas.microsoft.com/office/drawing/2014/main" id="{6172E5B0-A231-D4EB-352F-B2F0ED57BE54}"/>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8/16/2023</a:t>
            </a:r>
          </a:p>
        </p:txBody>
      </p:sp>
      <p:sp>
        <p:nvSpPr>
          <p:cNvPr id="3" name="Slide Number Placeholder 2">
            <a:extLst>
              <a:ext uri="{FF2B5EF4-FFF2-40B4-BE49-F238E27FC236}">
                <a16:creationId xmlns:a16="http://schemas.microsoft.com/office/drawing/2014/main" id="{E5D1A569-8D1E-FA25-8D3D-75C677AB5C8A}"/>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ACE775FE-5DA4-77DD-16CE-2502A6E1B7EA}"/>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39023406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78F989-7F26-7E3E-E5D6-EB5FC99FDBB0}"/>
              </a:ext>
            </a:extLst>
          </p:cNvPr>
          <p:cNvSpPr>
            <a:spLocks noGrp="1"/>
          </p:cNvSpPr>
          <p:nvPr>
            <p:ph type="title"/>
          </p:nvPr>
        </p:nvSpPr>
        <p:spPr/>
        <p:txBody>
          <a:bodyPr/>
          <a:lstStyle/>
          <a:p>
            <a:r>
              <a:rPr lang="en-US" dirty="0"/>
              <a:t>Spring 2024 Testing</a:t>
            </a:r>
          </a:p>
        </p:txBody>
      </p:sp>
      <p:sp>
        <p:nvSpPr>
          <p:cNvPr id="6" name="Content Placeholder 5">
            <a:extLst>
              <a:ext uri="{FF2B5EF4-FFF2-40B4-BE49-F238E27FC236}">
                <a16:creationId xmlns:a16="http://schemas.microsoft.com/office/drawing/2014/main" id="{8B586692-C725-62B4-6A0D-C4CF6D9191E7}"/>
              </a:ext>
            </a:extLst>
          </p:cNvPr>
          <p:cNvSpPr>
            <a:spLocks noGrp="1"/>
          </p:cNvSpPr>
          <p:nvPr>
            <p:ph idx="1"/>
          </p:nvPr>
        </p:nvSpPr>
        <p:spPr/>
        <p:txBody>
          <a:bodyPr>
            <a:normAutofit/>
          </a:bodyPr>
          <a:lstStyle/>
          <a:p>
            <a:r>
              <a:rPr lang="en-US" dirty="0"/>
              <a:t>No changes to Smarter Balanced (math and ELA) structure or reporting</a:t>
            </a:r>
          </a:p>
          <a:p>
            <a:pPr lvl="1"/>
            <a:r>
              <a:rPr lang="en-US" dirty="0"/>
              <a:t>Same blueprint as used in spring ‘22 and ‘23 “adjusted blueprint”</a:t>
            </a:r>
          </a:p>
          <a:p>
            <a:pPr lvl="1"/>
            <a:r>
              <a:rPr lang="en-US" dirty="0"/>
              <a:t>Students receive scale score, level, and (for ELA) writing trait scores</a:t>
            </a:r>
          </a:p>
          <a:p>
            <a:pPr lvl="1"/>
            <a:r>
              <a:rPr lang="en-US" dirty="0"/>
              <a:t>Claim level and scores are not able to be reported</a:t>
            </a:r>
          </a:p>
          <a:p>
            <a:pPr lvl="1"/>
            <a:r>
              <a:rPr lang="en-US" dirty="0"/>
              <a:t>Student groups, schools, districts have Target reports available in SRS</a:t>
            </a:r>
          </a:p>
          <a:p>
            <a:pPr marL="457200" lvl="1" indent="0">
              <a:buNone/>
            </a:pPr>
            <a:endParaRPr lang="en-US" dirty="0"/>
          </a:p>
          <a:p>
            <a:r>
              <a:rPr lang="en-US" dirty="0"/>
              <a:t>No changes to WCAS structure or reporting </a:t>
            </a:r>
          </a:p>
          <a:p>
            <a:pPr lvl="1"/>
            <a:r>
              <a:rPr lang="en-US" dirty="0"/>
              <a:t>12th graders will be eligible to take the WCAS</a:t>
            </a:r>
          </a:p>
          <a:p>
            <a:pPr lvl="2"/>
            <a:r>
              <a:rPr lang="en-US" dirty="0"/>
              <a:t>Support of local district policies including credit retrieval/recovery</a:t>
            </a:r>
          </a:p>
        </p:txBody>
      </p:sp>
      <p:sp>
        <p:nvSpPr>
          <p:cNvPr id="2" name="Date Placeholder 1">
            <a:extLst>
              <a:ext uri="{FF2B5EF4-FFF2-40B4-BE49-F238E27FC236}">
                <a16:creationId xmlns:a16="http://schemas.microsoft.com/office/drawing/2014/main" id="{6951F782-BAF3-0700-3389-4818935A08FE}"/>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8/16/2023</a:t>
            </a:r>
          </a:p>
        </p:txBody>
      </p:sp>
      <p:sp>
        <p:nvSpPr>
          <p:cNvPr id="3" name="Slide Number Placeholder 2">
            <a:extLst>
              <a:ext uri="{FF2B5EF4-FFF2-40B4-BE49-F238E27FC236}">
                <a16:creationId xmlns:a16="http://schemas.microsoft.com/office/drawing/2014/main" id="{8E3117DB-3B98-63D1-E77C-7A8181496378}"/>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28734F1C-659E-7332-0441-F30F07567AE4}"/>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34618095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557B7-0597-6C42-373D-A69AE4CE4F89}"/>
              </a:ext>
            </a:extLst>
          </p:cNvPr>
          <p:cNvSpPr>
            <a:spLocks noGrp="1"/>
          </p:cNvSpPr>
          <p:nvPr>
            <p:ph type="title"/>
          </p:nvPr>
        </p:nvSpPr>
        <p:spPr>
          <a:xfrm>
            <a:off x="838200" y="365125"/>
            <a:ext cx="11169316" cy="1325563"/>
          </a:xfrm>
        </p:spPr>
        <p:txBody>
          <a:bodyPr/>
          <a:lstStyle/>
          <a:p>
            <a:r>
              <a:rPr lang="en-US" dirty="0"/>
              <a:t>Math and Science Presentation: Spanish TTS</a:t>
            </a:r>
          </a:p>
        </p:txBody>
      </p:sp>
      <p:sp>
        <p:nvSpPr>
          <p:cNvPr id="3" name="Content Placeholder 2">
            <a:extLst>
              <a:ext uri="{FF2B5EF4-FFF2-40B4-BE49-F238E27FC236}">
                <a16:creationId xmlns:a16="http://schemas.microsoft.com/office/drawing/2014/main" id="{47588B2A-F65C-BB80-4EB5-7567C4B94245}"/>
              </a:ext>
            </a:extLst>
          </p:cNvPr>
          <p:cNvSpPr>
            <a:spLocks noGrp="1"/>
          </p:cNvSpPr>
          <p:nvPr>
            <p:ph idx="1"/>
          </p:nvPr>
        </p:nvSpPr>
        <p:spPr>
          <a:xfrm>
            <a:off x="838200" y="1825626"/>
            <a:ext cx="10515600" cy="2409490"/>
          </a:xfrm>
        </p:spPr>
        <p:txBody>
          <a:bodyPr>
            <a:normAutofit/>
          </a:bodyPr>
          <a:lstStyle/>
          <a:p>
            <a:r>
              <a:rPr lang="en-US" dirty="0"/>
              <a:t>Both Spanish text and English text can be read aloud with Text-to-Speech.</a:t>
            </a:r>
          </a:p>
          <a:p>
            <a:pPr lvl="1"/>
            <a:r>
              <a:rPr lang="en-US" dirty="0"/>
              <a:t>Must have </a:t>
            </a:r>
            <a:r>
              <a:rPr lang="en-US" dirty="0">
                <a:solidFill>
                  <a:srgbClr val="FF0000"/>
                </a:solidFill>
              </a:rPr>
              <a:t>both</a:t>
            </a:r>
            <a:r>
              <a:rPr lang="en-US" dirty="0"/>
              <a:t> </a:t>
            </a:r>
            <a:r>
              <a:rPr lang="en-US" i="1" dirty="0"/>
              <a:t>Presentation Spanish </a:t>
            </a:r>
            <a:r>
              <a:rPr lang="en-US" dirty="0"/>
              <a:t>and </a:t>
            </a:r>
            <a:r>
              <a:rPr lang="en-US" i="1" dirty="0"/>
              <a:t>TTS (Test Content) </a:t>
            </a:r>
            <a:r>
              <a:rPr lang="en-US" dirty="0"/>
              <a:t>activated in TIDE student test settings</a:t>
            </a:r>
          </a:p>
          <a:p>
            <a:pPr lvl="1"/>
            <a:r>
              <a:rPr lang="en-US" dirty="0"/>
              <a:t>Must have Spanish voice pack installed on the testing device</a:t>
            </a:r>
          </a:p>
          <a:p>
            <a:pPr lvl="1"/>
            <a:r>
              <a:rPr lang="en-US" dirty="0"/>
              <a:t>Student will use buttons in the context menu to activate the TTS</a:t>
            </a:r>
          </a:p>
        </p:txBody>
      </p:sp>
      <p:sp>
        <p:nvSpPr>
          <p:cNvPr id="4" name="Date Placeholder 3">
            <a:extLst>
              <a:ext uri="{FF2B5EF4-FFF2-40B4-BE49-F238E27FC236}">
                <a16:creationId xmlns:a16="http://schemas.microsoft.com/office/drawing/2014/main" id="{0D2C6AD5-B309-346A-9944-F520051010DF}"/>
              </a:ext>
            </a:extLst>
          </p:cNvPr>
          <p:cNvSpPr>
            <a:spLocks noGrp="1"/>
          </p:cNvSpPr>
          <p:nvPr>
            <p:ph type="dt" sz="half" idx="11"/>
          </p:nvPr>
        </p:nvSpPr>
        <p:spPr/>
        <p:txBody>
          <a:bodyPr/>
          <a:lstStyle/>
          <a:p>
            <a:pPr algn="ctr"/>
            <a:r>
              <a:rPr lang="en-US"/>
              <a:t>8/16/2023</a:t>
            </a:r>
            <a:endParaRPr lang="en-US" dirty="0"/>
          </a:p>
        </p:txBody>
      </p:sp>
      <p:sp>
        <p:nvSpPr>
          <p:cNvPr id="5" name="Slide Number Placeholder 4">
            <a:extLst>
              <a:ext uri="{FF2B5EF4-FFF2-40B4-BE49-F238E27FC236}">
                <a16:creationId xmlns:a16="http://schemas.microsoft.com/office/drawing/2014/main" id="{490CAD06-C3B0-EFB8-9353-E8034ED82C2B}"/>
              </a:ext>
            </a:extLst>
          </p:cNvPr>
          <p:cNvSpPr>
            <a:spLocks noGrp="1"/>
          </p:cNvSpPr>
          <p:nvPr>
            <p:ph type="sldNum" sz="quarter" idx="4"/>
          </p:nvPr>
        </p:nvSpPr>
        <p:spPr/>
        <p:txBody>
          <a:bodyPr/>
          <a:lstStyle/>
          <a:p>
            <a:fld id="{65248FEF-978F-4B24-93F3-B987601DAD06}" type="slidenum">
              <a:rPr lang="en-US" smtClean="0"/>
              <a:pPr/>
              <a:t>37</a:t>
            </a:fld>
            <a:endParaRPr lang="en-US" dirty="0"/>
          </a:p>
        </p:txBody>
      </p:sp>
      <p:sp>
        <p:nvSpPr>
          <p:cNvPr id="6" name="Footer Placeholder 5">
            <a:extLst>
              <a:ext uri="{FF2B5EF4-FFF2-40B4-BE49-F238E27FC236}">
                <a16:creationId xmlns:a16="http://schemas.microsoft.com/office/drawing/2014/main" id="{12AFA69F-8169-D730-1158-86AF5800556E}"/>
              </a:ext>
            </a:extLst>
          </p:cNvPr>
          <p:cNvSpPr>
            <a:spLocks noGrp="1"/>
          </p:cNvSpPr>
          <p:nvPr>
            <p:ph type="ftr" sz="quarter" idx="3"/>
          </p:nvPr>
        </p:nvSpPr>
        <p:spPr/>
        <p:txBody>
          <a:bodyPr/>
          <a:lstStyle/>
          <a:p>
            <a:pPr algn="r"/>
            <a:r>
              <a:rPr lang="en-US"/>
              <a:t>Assessment and Student Information</a:t>
            </a:r>
            <a:endParaRPr lang="en-US" dirty="0"/>
          </a:p>
        </p:txBody>
      </p:sp>
      <p:graphicFrame>
        <p:nvGraphicFramePr>
          <p:cNvPr id="7" name="Table 6">
            <a:extLst>
              <a:ext uri="{FF2B5EF4-FFF2-40B4-BE49-F238E27FC236}">
                <a16:creationId xmlns:a16="http://schemas.microsoft.com/office/drawing/2014/main" id="{2F9D4410-9FBA-674B-3246-FB17A5E092B0}"/>
              </a:ext>
            </a:extLst>
          </p:cNvPr>
          <p:cNvGraphicFramePr>
            <a:graphicFrameLocks noGrp="1"/>
          </p:cNvGraphicFramePr>
          <p:nvPr>
            <p:extLst>
              <p:ext uri="{D42A27DB-BD31-4B8C-83A1-F6EECF244321}">
                <p14:modId xmlns:p14="http://schemas.microsoft.com/office/powerpoint/2010/main" val="1691985308"/>
              </p:ext>
            </p:extLst>
          </p:nvPr>
        </p:nvGraphicFramePr>
        <p:xfrm>
          <a:off x="1787690" y="4209161"/>
          <a:ext cx="5817555" cy="2409491"/>
        </p:xfrm>
        <a:graphic>
          <a:graphicData uri="http://schemas.openxmlformats.org/drawingml/2006/table">
            <a:tbl>
              <a:tblPr firstRow="1">
                <a:tableStyleId>{D7AC3CCA-C797-4891-BE02-D94E43425B78}</a:tableStyleId>
              </a:tblPr>
              <a:tblGrid>
                <a:gridCol w="2467244">
                  <a:extLst>
                    <a:ext uri="{9D8B030D-6E8A-4147-A177-3AD203B41FA5}">
                      <a16:colId xmlns:a16="http://schemas.microsoft.com/office/drawing/2014/main" val="2350625730"/>
                    </a:ext>
                  </a:extLst>
                </a:gridCol>
                <a:gridCol w="3350311">
                  <a:extLst>
                    <a:ext uri="{9D8B030D-6E8A-4147-A177-3AD203B41FA5}">
                      <a16:colId xmlns:a16="http://schemas.microsoft.com/office/drawing/2014/main" val="2975316652"/>
                    </a:ext>
                  </a:extLst>
                </a:gridCol>
              </a:tblGrid>
              <a:tr h="344136">
                <a:tc>
                  <a:txBody>
                    <a:bodyPr/>
                    <a:lstStyle/>
                    <a:p>
                      <a:pPr marL="182880" algn="l" fontAlgn="t"/>
                      <a:endParaRPr lang="en-US" sz="1800" b="0" i="0" u="none" strike="noStrike" dirty="0">
                        <a:solidFill>
                          <a:srgbClr val="000000"/>
                        </a:solidFill>
                        <a:effectLst/>
                        <a:latin typeface="Calibri" panose="020F0502020204030204" pitchFamily="34" charset="0"/>
                      </a:endParaRPr>
                    </a:p>
                  </a:txBody>
                  <a:tcPr marL="9525" marR="9525" marT="9525" marB="0" anchor="ctr">
                    <a:solidFill>
                      <a:schemeClr val="accent2"/>
                    </a:solidFill>
                  </a:tcPr>
                </a:tc>
                <a:tc>
                  <a:txBody>
                    <a:bodyPr/>
                    <a:lstStyle/>
                    <a:p>
                      <a:pPr marL="182880" algn="l" fontAlgn="t"/>
                      <a:r>
                        <a:rPr lang="es-ES" sz="1800" b="1" i="0" u="none" strike="noStrike" dirty="0">
                          <a:solidFill>
                            <a:srgbClr val="000000"/>
                          </a:solidFill>
                          <a:effectLst/>
                          <a:latin typeface="Calibri" panose="020F0502020204030204" pitchFamily="34" charset="0"/>
                        </a:rPr>
                        <a:t>Button text is in Spanish</a:t>
                      </a:r>
                    </a:p>
                  </a:txBody>
                  <a:tcPr marL="9525" marR="9525" marT="9525" marB="0" anchor="ctr">
                    <a:solidFill>
                      <a:schemeClr val="accent2"/>
                    </a:solidFill>
                  </a:tcPr>
                </a:tc>
                <a:extLst>
                  <a:ext uri="{0D108BD9-81ED-4DB2-BD59-A6C34878D82A}">
                    <a16:rowId xmlns:a16="http://schemas.microsoft.com/office/drawing/2014/main" val="3209662032"/>
                  </a:ext>
                </a:extLst>
              </a:tr>
              <a:tr h="344136">
                <a:tc>
                  <a:txBody>
                    <a:bodyPr/>
                    <a:lstStyle/>
                    <a:p>
                      <a:pPr marL="182880" algn="l" fontAlgn="t"/>
                      <a:r>
                        <a:rPr lang="en-US" sz="1800" u="none" strike="noStrike" dirty="0">
                          <a:effectLst/>
                        </a:rPr>
                        <a:t>Speak Option</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182880" algn="l" fontAlgn="t"/>
                      <a:r>
                        <a:rPr lang="es-ES" sz="1800" u="none" strike="noStrike" dirty="0">
                          <a:effectLst/>
                        </a:rPr>
                        <a:t>Opción de hablar (en inglés)</a:t>
                      </a:r>
                      <a:endParaRPr lang="es-E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17566701"/>
                  </a:ext>
                </a:extLst>
              </a:tr>
              <a:tr h="344136">
                <a:tc>
                  <a:txBody>
                    <a:bodyPr/>
                    <a:lstStyle/>
                    <a:p>
                      <a:pPr marL="182880" algn="l" fontAlgn="t"/>
                      <a:r>
                        <a:rPr lang="en-US" sz="1800" u="none" strike="noStrike" dirty="0">
                          <a:effectLst/>
                        </a:rPr>
                        <a:t>Speak Passage</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182880" algn="l" fontAlgn="t"/>
                      <a:r>
                        <a:rPr lang="es-ES" sz="1800" u="none" strike="noStrike" dirty="0">
                          <a:effectLst/>
                        </a:rPr>
                        <a:t>Diga el pasaje (en inglés)</a:t>
                      </a:r>
                      <a:endParaRPr lang="es-E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60901315"/>
                  </a:ext>
                </a:extLst>
              </a:tr>
              <a:tr h="344136">
                <a:tc>
                  <a:txBody>
                    <a:bodyPr/>
                    <a:lstStyle/>
                    <a:p>
                      <a:pPr marL="182880" algn="l" fontAlgn="t"/>
                      <a:r>
                        <a:rPr lang="en-US" sz="1800" u="none" strike="noStrike" dirty="0">
                          <a:effectLst/>
                        </a:rPr>
                        <a:t>Speak Question</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182880" algn="l" fontAlgn="t"/>
                      <a:r>
                        <a:rPr lang="es-ES" sz="1800" u="none" strike="noStrike" dirty="0">
                          <a:effectLst/>
                        </a:rPr>
                        <a:t>Hable la pregunta (en inglés)</a:t>
                      </a:r>
                      <a:endParaRPr lang="es-E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68186259"/>
                  </a:ext>
                </a:extLst>
              </a:tr>
              <a:tr h="344136">
                <a:tc>
                  <a:txBody>
                    <a:bodyPr/>
                    <a:lstStyle/>
                    <a:p>
                      <a:pPr marL="182880" algn="l" fontAlgn="t"/>
                      <a:r>
                        <a:rPr lang="en-US" sz="1800" u="none" strike="noStrike" dirty="0">
                          <a:effectLst/>
                        </a:rPr>
                        <a:t>Speak Spanish Option</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182880" algn="l" fontAlgn="t"/>
                      <a:r>
                        <a:rPr lang="es-ES" sz="1800" u="none" strike="noStrike" dirty="0">
                          <a:effectLst/>
                        </a:rPr>
                        <a:t>Opción de hablar (en español)</a:t>
                      </a:r>
                      <a:endParaRPr lang="es-E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08257772"/>
                  </a:ext>
                </a:extLst>
              </a:tr>
              <a:tr h="344675">
                <a:tc>
                  <a:txBody>
                    <a:bodyPr/>
                    <a:lstStyle/>
                    <a:p>
                      <a:pPr marL="182880" algn="l" fontAlgn="t"/>
                      <a:r>
                        <a:rPr lang="en-US" sz="1800" u="none" strike="noStrike" dirty="0">
                          <a:effectLst/>
                        </a:rPr>
                        <a:t>Speak Spanish Passage</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182880" algn="l" fontAlgn="t"/>
                      <a:r>
                        <a:rPr lang="es-ES" sz="1800" u="none" strike="noStrike" dirty="0">
                          <a:effectLst/>
                        </a:rPr>
                        <a:t>Diga el pasaje (en español)</a:t>
                      </a:r>
                      <a:endParaRPr lang="es-E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28453246"/>
                  </a:ext>
                </a:extLst>
              </a:tr>
              <a:tr h="344136">
                <a:tc>
                  <a:txBody>
                    <a:bodyPr/>
                    <a:lstStyle/>
                    <a:p>
                      <a:pPr marL="182880" algn="l" fontAlgn="t"/>
                      <a:r>
                        <a:rPr lang="en-US" sz="1800" u="none" strike="noStrike" dirty="0">
                          <a:effectLst/>
                        </a:rPr>
                        <a:t>Speak Spanish Question</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182880" algn="l" fontAlgn="t"/>
                      <a:r>
                        <a:rPr lang="es-ES" sz="1800" u="none" strike="noStrike" dirty="0">
                          <a:effectLst/>
                        </a:rPr>
                        <a:t>Hable la pregunta (en español)</a:t>
                      </a:r>
                      <a:endParaRPr lang="es-E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40744704"/>
                  </a:ext>
                </a:extLst>
              </a:tr>
            </a:tbl>
          </a:graphicData>
        </a:graphic>
      </p:graphicFrame>
    </p:spTree>
    <p:extLst>
      <p:ext uri="{BB962C8B-B14F-4D97-AF65-F5344CB8AC3E}">
        <p14:creationId xmlns:p14="http://schemas.microsoft.com/office/powerpoint/2010/main" val="1899695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557B7-0597-6C42-373D-A69AE4CE4F89}"/>
              </a:ext>
            </a:extLst>
          </p:cNvPr>
          <p:cNvSpPr>
            <a:spLocks noGrp="1"/>
          </p:cNvSpPr>
          <p:nvPr>
            <p:ph type="title"/>
          </p:nvPr>
        </p:nvSpPr>
        <p:spPr/>
        <p:txBody>
          <a:bodyPr/>
          <a:lstStyle/>
          <a:p>
            <a:r>
              <a:rPr lang="en-US" dirty="0"/>
              <a:t>Math and Science Presentation: Spanish</a:t>
            </a:r>
          </a:p>
        </p:txBody>
      </p:sp>
      <p:sp>
        <p:nvSpPr>
          <p:cNvPr id="3" name="Content Placeholder 2">
            <a:extLst>
              <a:ext uri="{FF2B5EF4-FFF2-40B4-BE49-F238E27FC236}">
                <a16:creationId xmlns:a16="http://schemas.microsoft.com/office/drawing/2014/main" id="{47588B2A-F65C-BB80-4EB5-7567C4B94245}"/>
              </a:ext>
            </a:extLst>
          </p:cNvPr>
          <p:cNvSpPr>
            <a:spLocks noGrp="1"/>
          </p:cNvSpPr>
          <p:nvPr>
            <p:ph idx="1"/>
          </p:nvPr>
        </p:nvSpPr>
        <p:spPr/>
        <p:txBody>
          <a:bodyPr/>
          <a:lstStyle/>
          <a:p>
            <a:r>
              <a:rPr lang="en-US" dirty="0"/>
              <a:t>New default for how the text is presented on the screen</a:t>
            </a:r>
          </a:p>
          <a:p>
            <a:pPr lvl="1"/>
            <a:r>
              <a:rPr lang="en-US" dirty="0"/>
              <a:t>Student will first see only Spanish version on screen</a:t>
            </a:r>
          </a:p>
          <a:p>
            <a:pPr lvl="1"/>
            <a:r>
              <a:rPr lang="en-US" dirty="0"/>
              <a:t>Student click the change language button      in the top menu to switch to seeing only the English version on the screen</a:t>
            </a:r>
          </a:p>
          <a:p>
            <a:pPr lvl="1"/>
            <a:r>
              <a:rPr lang="en-US" dirty="0"/>
              <a:t>“Switch between Spanish only or English only”</a:t>
            </a:r>
          </a:p>
          <a:p>
            <a:r>
              <a:rPr lang="en-US" dirty="0"/>
              <a:t>If the previous years’ layout is preferred, change </a:t>
            </a:r>
            <a:r>
              <a:rPr lang="en-US" i="1" dirty="0"/>
              <a:t>Translations (dual language) Test Spanish</a:t>
            </a:r>
            <a:r>
              <a:rPr lang="en-US" dirty="0"/>
              <a:t> in TIDE student settings to:</a:t>
            </a:r>
          </a:p>
          <a:p>
            <a:pPr lvl="1"/>
            <a:r>
              <a:rPr lang="en-US" dirty="0"/>
              <a:t>“Show Spanish above English”</a:t>
            </a:r>
          </a:p>
          <a:p>
            <a:r>
              <a:rPr lang="en-US" i="1" u="sng" dirty="0"/>
              <a:t>PLEASE</a:t>
            </a:r>
            <a:r>
              <a:rPr lang="en-US" dirty="0"/>
              <a:t> have students try this out in a Training test to determine their preference before testing!!!!!</a:t>
            </a:r>
          </a:p>
        </p:txBody>
      </p:sp>
      <p:sp>
        <p:nvSpPr>
          <p:cNvPr id="4" name="Date Placeholder 3">
            <a:extLst>
              <a:ext uri="{FF2B5EF4-FFF2-40B4-BE49-F238E27FC236}">
                <a16:creationId xmlns:a16="http://schemas.microsoft.com/office/drawing/2014/main" id="{0D2C6AD5-B309-346A-9944-F520051010DF}"/>
              </a:ext>
            </a:extLst>
          </p:cNvPr>
          <p:cNvSpPr>
            <a:spLocks noGrp="1"/>
          </p:cNvSpPr>
          <p:nvPr>
            <p:ph type="dt" sz="half" idx="11"/>
          </p:nvPr>
        </p:nvSpPr>
        <p:spPr/>
        <p:txBody>
          <a:bodyPr/>
          <a:lstStyle/>
          <a:p>
            <a:pPr algn="ctr"/>
            <a:r>
              <a:rPr lang="en-US"/>
              <a:t>8/16/2023</a:t>
            </a:r>
            <a:endParaRPr lang="en-US" dirty="0"/>
          </a:p>
        </p:txBody>
      </p:sp>
      <p:sp>
        <p:nvSpPr>
          <p:cNvPr id="5" name="Slide Number Placeholder 4">
            <a:extLst>
              <a:ext uri="{FF2B5EF4-FFF2-40B4-BE49-F238E27FC236}">
                <a16:creationId xmlns:a16="http://schemas.microsoft.com/office/drawing/2014/main" id="{490CAD06-C3B0-EFB8-9353-E8034ED82C2B}"/>
              </a:ext>
            </a:extLst>
          </p:cNvPr>
          <p:cNvSpPr>
            <a:spLocks noGrp="1"/>
          </p:cNvSpPr>
          <p:nvPr>
            <p:ph type="sldNum" sz="quarter" idx="4"/>
          </p:nvPr>
        </p:nvSpPr>
        <p:spPr/>
        <p:txBody>
          <a:bodyPr/>
          <a:lstStyle/>
          <a:p>
            <a:fld id="{65248FEF-978F-4B24-93F3-B987601DAD06}" type="slidenum">
              <a:rPr lang="en-US" smtClean="0"/>
              <a:pPr/>
              <a:t>38</a:t>
            </a:fld>
            <a:endParaRPr lang="en-US" dirty="0"/>
          </a:p>
        </p:txBody>
      </p:sp>
      <p:sp>
        <p:nvSpPr>
          <p:cNvPr id="6" name="Footer Placeholder 5">
            <a:extLst>
              <a:ext uri="{FF2B5EF4-FFF2-40B4-BE49-F238E27FC236}">
                <a16:creationId xmlns:a16="http://schemas.microsoft.com/office/drawing/2014/main" id="{12AFA69F-8169-D730-1158-86AF5800556E}"/>
              </a:ext>
            </a:extLst>
          </p:cNvPr>
          <p:cNvSpPr>
            <a:spLocks noGrp="1"/>
          </p:cNvSpPr>
          <p:nvPr>
            <p:ph type="ftr" sz="quarter" idx="3"/>
          </p:nvPr>
        </p:nvSpPr>
        <p:spPr/>
        <p:txBody>
          <a:bodyPr/>
          <a:lstStyle/>
          <a:p>
            <a:pPr algn="r"/>
            <a:r>
              <a:rPr lang="en-US"/>
              <a:t>Assessment and Student Information</a:t>
            </a:r>
            <a:endParaRPr lang="en-US" dirty="0"/>
          </a:p>
        </p:txBody>
      </p:sp>
      <p:pic>
        <p:nvPicPr>
          <p:cNvPr id="10" name="Picture 9">
            <a:extLst>
              <a:ext uri="{FF2B5EF4-FFF2-40B4-BE49-F238E27FC236}">
                <a16:creationId xmlns:a16="http://schemas.microsoft.com/office/drawing/2014/main" id="{2B448BC1-A8A4-4E0D-12AB-79BF92A67E0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19996" y="2613360"/>
            <a:ext cx="495300" cy="466725"/>
          </a:xfrm>
          <a:prstGeom prst="rect">
            <a:avLst/>
          </a:prstGeom>
        </p:spPr>
      </p:pic>
    </p:spTree>
    <p:extLst>
      <p:ext uri="{BB962C8B-B14F-4D97-AF65-F5344CB8AC3E}">
        <p14:creationId xmlns:p14="http://schemas.microsoft.com/office/powerpoint/2010/main" val="810342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EA173-3F67-8BBB-2921-AA34BB8E38CB}"/>
              </a:ext>
            </a:extLst>
          </p:cNvPr>
          <p:cNvSpPr>
            <a:spLocks noGrp="1"/>
          </p:cNvSpPr>
          <p:nvPr>
            <p:ph type="title"/>
          </p:nvPr>
        </p:nvSpPr>
        <p:spPr>
          <a:xfrm>
            <a:off x="838200" y="1"/>
            <a:ext cx="10515600" cy="1690688"/>
          </a:xfrm>
        </p:spPr>
        <p:txBody>
          <a:bodyPr>
            <a:normAutofit/>
          </a:bodyPr>
          <a:lstStyle/>
          <a:p>
            <a:r>
              <a:rPr lang="en-US" dirty="0"/>
              <a:t>Spanish Presentation default: </a:t>
            </a:r>
            <a:br>
              <a:rPr lang="en-US" dirty="0"/>
            </a:br>
            <a:r>
              <a:rPr lang="en-US" sz="3600" dirty="0"/>
              <a:t>Switch between Spanish only or English only</a:t>
            </a:r>
            <a:endParaRPr lang="en-US" dirty="0"/>
          </a:p>
        </p:txBody>
      </p:sp>
      <p:sp>
        <p:nvSpPr>
          <p:cNvPr id="4" name="Date Placeholder 3">
            <a:extLst>
              <a:ext uri="{FF2B5EF4-FFF2-40B4-BE49-F238E27FC236}">
                <a16:creationId xmlns:a16="http://schemas.microsoft.com/office/drawing/2014/main" id="{5CB431DD-60E1-2846-A291-18E4EDE4A316}"/>
              </a:ext>
            </a:extLst>
          </p:cNvPr>
          <p:cNvSpPr>
            <a:spLocks noGrp="1"/>
          </p:cNvSpPr>
          <p:nvPr>
            <p:ph type="dt" sz="half" idx="11"/>
          </p:nvPr>
        </p:nvSpPr>
        <p:spPr/>
        <p:txBody>
          <a:bodyPr/>
          <a:lstStyle/>
          <a:p>
            <a:pPr algn="ctr"/>
            <a:r>
              <a:rPr lang="en-US"/>
              <a:t>8/16/2023</a:t>
            </a:r>
            <a:endParaRPr lang="en-US" dirty="0"/>
          </a:p>
        </p:txBody>
      </p:sp>
      <p:sp>
        <p:nvSpPr>
          <p:cNvPr id="5" name="Slide Number Placeholder 4">
            <a:extLst>
              <a:ext uri="{FF2B5EF4-FFF2-40B4-BE49-F238E27FC236}">
                <a16:creationId xmlns:a16="http://schemas.microsoft.com/office/drawing/2014/main" id="{BF3FFB3C-3818-3B95-F64F-A71F9F65F227}"/>
              </a:ext>
            </a:extLst>
          </p:cNvPr>
          <p:cNvSpPr>
            <a:spLocks noGrp="1"/>
          </p:cNvSpPr>
          <p:nvPr>
            <p:ph type="sldNum" sz="quarter" idx="4"/>
          </p:nvPr>
        </p:nvSpPr>
        <p:spPr/>
        <p:txBody>
          <a:bodyPr/>
          <a:lstStyle/>
          <a:p>
            <a:fld id="{65248FEF-978F-4B24-93F3-B987601DAD06}" type="slidenum">
              <a:rPr lang="en-US" smtClean="0"/>
              <a:pPr/>
              <a:t>39</a:t>
            </a:fld>
            <a:endParaRPr lang="en-US" dirty="0"/>
          </a:p>
        </p:txBody>
      </p:sp>
      <p:sp>
        <p:nvSpPr>
          <p:cNvPr id="6" name="Footer Placeholder 5">
            <a:extLst>
              <a:ext uri="{FF2B5EF4-FFF2-40B4-BE49-F238E27FC236}">
                <a16:creationId xmlns:a16="http://schemas.microsoft.com/office/drawing/2014/main" id="{BB05BFCB-EAC6-B4E3-5AB0-33933A0AAE05}"/>
              </a:ext>
            </a:extLst>
          </p:cNvPr>
          <p:cNvSpPr>
            <a:spLocks noGrp="1"/>
          </p:cNvSpPr>
          <p:nvPr>
            <p:ph type="ftr" sz="quarter" idx="3"/>
          </p:nvPr>
        </p:nvSpPr>
        <p:spPr/>
        <p:txBody>
          <a:bodyPr/>
          <a:lstStyle/>
          <a:p>
            <a:pPr algn="r"/>
            <a:r>
              <a:rPr lang="en-US"/>
              <a:t>Assessment and Student Information</a:t>
            </a:r>
            <a:endParaRPr lang="en-US" dirty="0"/>
          </a:p>
        </p:txBody>
      </p:sp>
      <p:pic>
        <p:nvPicPr>
          <p:cNvPr id="10" name="Picture 9" descr="Science training test item shown in Spanish only format. ">
            <a:extLst>
              <a:ext uri="{FF2B5EF4-FFF2-40B4-BE49-F238E27FC236}">
                <a16:creationId xmlns:a16="http://schemas.microsoft.com/office/drawing/2014/main" id="{9C888A40-FFE8-B656-A671-FC425396A195}"/>
              </a:ext>
            </a:extLst>
          </p:cNvPr>
          <p:cNvPicPr>
            <a:picLocks noChangeAspect="1"/>
          </p:cNvPicPr>
          <p:nvPr/>
        </p:nvPicPr>
        <p:blipFill>
          <a:blip r:embed="rId3"/>
          <a:stretch>
            <a:fillRect/>
          </a:stretch>
        </p:blipFill>
        <p:spPr>
          <a:xfrm>
            <a:off x="365495" y="1989507"/>
            <a:ext cx="8134350" cy="4629150"/>
          </a:xfrm>
          <a:prstGeom prst="rect">
            <a:avLst/>
          </a:prstGeom>
          <a:ln>
            <a:solidFill>
              <a:schemeClr val="tx1"/>
            </a:solidFill>
          </a:ln>
        </p:spPr>
      </p:pic>
      <p:sp>
        <p:nvSpPr>
          <p:cNvPr id="13" name="Oval 12" descr="Red oval around globe button that is used to change the language the item is displayed in.">
            <a:extLst>
              <a:ext uri="{FF2B5EF4-FFF2-40B4-BE49-F238E27FC236}">
                <a16:creationId xmlns:a16="http://schemas.microsoft.com/office/drawing/2014/main" id="{29C23793-F5E2-4067-6045-BF90DFD26314}"/>
              </a:ext>
            </a:extLst>
          </p:cNvPr>
          <p:cNvSpPr/>
          <p:nvPr/>
        </p:nvSpPr>
        <p:spPr>
          <a:xfrm>
            <a:off x="6577070" y="2173583"/>
            <a:ext cx="1057619" cy="59985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8118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4352" y="34983"/>
            <a:ext cx="10377755" cy="779423"/>
          </a:xfrm>
        </p:spPr>
        <p:txBody>
          <a:bodyPr>
            <a:noAutofit/>
          </a:bodyPr>
          <a:lstStyle/>
          <a:p>
            <a:r>
              <a:rPr lang="en-US" dirty="0"/>
              <a:t>Today’s Topics</a:t>
            </a:r>
            <a:endParaRPr lang="en-US" dirty="0">
              <a:solidFill>
                <a:srgbClr val="FF0000"/>
              </a:solidFill>
            </a:endParaRPr>
          </a:p>
        </p:txBody>
      </p:sp>
      <p:sp>
        <p:nvSpPr>
          <p:cNvPr id="7" name="Content Placeholder 4"/>
          <p:cNvSpPr>
            <a:spLocks noGrp="1"/>
          </p:cNvSpPr>
          <p:nvPr>
            <p:ph idx="1"/>
          </p:nvPr>
        </p:nvSpPr>
        <p:spPr>
          <a:xfrm>
            <a:off x="693683" y="639172"/>
            <a:ext cx="10839187" cy="5705642"/>
          </a:xfrm>
        </p:spPr>
        <p:txBody>
          <a:bodyPr numCol="2">
            <a:normAutofit fontScale="25000" lnSpcReduction="20000"/>
          </a:bodyPr>
          <a:lstStyle/>
          <a:p>
            <a:pPr marL="228600" lvl="1">
              <a:lnSpc>
                <a:spcPct val="120000"/>
              </a:lnSpc>
              <a:spcBef>
                <a:spcPts val="600"/>
              </a:spcBef>
              <a:spcAft>
                <a:spcPts val="600"/>
              </a:spcAft>
              <a:buNone/>
            </a:pPr>
            <a:r>
              <a:rPr lang="en-US" sz="6800" b="1" dirty="0">
                <a:solidFill>
                  <a:srgbClr val="40403D"/>
                </a:solidFill>
              </a:rPr>
              <a:t>WaKIDS</a:t>
            </a:r>
          </a:p>
          <a:p>
            <a:pPr>
              <a:lnSpc>
                <a:spcPct val="100000"/>
              </a:lnSpc>
            </a:pPr>
            <a:r>
              <a:rPr lang="en-US" sz="6500" dirty="0"/>
              <a:t>Setting Up for New Year</a:t>
            </a:r>
          </a:p>
          <a:p>
            <a:pPr>
              <a:lnSpc>
                <a:spcPct val="100000"/>
              </a:lnSpc>
            </a:pPr>
            <a:r>
              <a:rPr lang="en-US" sz="6500" dirty="0"/>
              <a:t>Changes for Fall</a:t>
            </a:r>
          </a:p>
          <a:p>
            <a:pPr>
              <a:lnSpc>
                <a:spcPct val="100000"/>
              </a:lnSpc>
            </a:pPr>
            <a:r>
              <a:rPr lang="en-US" sz="6500" dirty="0"/>
              <a:t>Contacts for </a:t>
            </a:r>
            <a:r>
              <a:rPr lang="en-US" sz="6500" dirty="0" err="1"/>
              <a:t>WaKIDS</a:t>
            </a:r>
            <a:endParaRPr lang="en-US" sz="6500" dirty="0"/>
          </a:p>
          <a:p>
            <a:pPr>
              <a:lnSpc>
                <a:spcPct val="120000"/>
              </a:lnSpc>
              <a:spcBef>
                <a:spcPts val="600"/>
              </a:spcBef>
              <a:spcAft>
                <a:spcPts val="600"/>
              </a:spcAft>
              <a:buNone/>
            </a:pPr>
            <a:r>
              <a:rPr lang="en-US" sz="6800" b="1" dirty="0"/>
              <a:t>Select Assessments</a:t>
            </a:r>
            <a:endParaRPr lang="en-US" sz="6800" dirty="0">
              <a:ea typeface="Calibri" panose="020F0502020204030204" pitchFamily="34" charset="0"/>
              <a:cs typeface="Times New Roman" panose="02020603050405020304" pitchFamily="18" charset="0"/>
            </a:endParaRPr>
          </a:p>
          <a:p>
            <a:pPr marL="0" indent="0">
              <a:lnSpc>
                <a:spcPct val="100000"/>
              </a:lnSpc>
              <a:buNone/>
            </a:pPr>
            <a:r>
              <a:rPr lang="en-US" sz="6800" dirty="0"/>
              <a:t>WIDA</a:t>
            </a:r>
          </a:p>
          <a:p>
            <a:pPr>
              <a:lnSpc>
                <a:spcPct val="100000"/>
              </a:lnSpc>
            </a:pPr>
            <a:r>
              <a:rPr lang="en-US" sz="6800" dirty="0"/>
              <a:t>Screening</a:t>
            </a:r>
          </a:p>
          <a:p>
            <a:pPr>
              <a:lnSpc>
                <a:spcPct val="100000"/>
              </a:lnSpc>
            </a:pPr>
            <a:r>
              <a:rPr lang="en-US" sz="6800" dirty="0"/>
              <a:t>Training and Zoom</a:t>
            </a:r>
          </a:p>
          <a:p>
            <a:pPr>
              <a:lnSpc>
                <a:spcPct val="100000"/>
              </a:lnSpc>
            </a:pPr>
            <a:r>
              <a:rPr lang="en-US" sz="6800" dirty="0"/>
              <a:t>Data Validation</a:t>
            </a:r>
          </a:p>
          <a:p>
            <a:pPr marL="0" indent="0">
              <a:lnSpc>
                <a:spcPct val="100000"/>
              </a:lnSpc>
              <a:buNone/>
            </a:pPr>
            <a:r>
              <a:rPr lang="en-US" sz="6800" dirty="0"/>
              <a:t>WA-AIM</a:t>
            </a:r>
          </a:p>
          <a:p>
            <a:pPr>
              <a:lnSpc>
                <a:spcPct val="100000"/>
              </a:lnSpc>
            </a:pPr>
            <a:r>
              <a:rPr lang="en-US" sz="6800" dirty="0"/>
              <a:t>Fall HS Retakes and Pre-ID</a:t>
            </a:r>
          </a:p>
          <a:p>
            <a:pPr>
              <a:lnSpc>
                <a:spcPct val="100000"/>
              </a:lnSpc>
            </a:pPr>
            <a:r>
              <a:rPr lang="en-US" sz="6800" dirty="0"/>
              <a:t>INSIGHT User Clean-up</a:t>
            </a:r>
          </a:p>
          <a:p>
            <a:pPr>
              <a:lnSpc>
                <a:spcPct val="100000"/>
              </a:lnSpc>
            </a:pPr>
            <a:r>
              <a:rPr lang="en-US" sz="6800" dirty="0"/>
              <a:t>What is New</a:t>
            </a:r>
          </a:p>
          <a:p>
            <a:pPr>
              <a:lnSpc>
                <a:spcPct val="100000"/>
              </a:lnSpc>
            </a:pPr>
            <a:endParaRPr lang="en-US" sz="6800" dirty="0"/>
          </a:p>
          <a:p>
            <a:pPr>
              <a:lnSpc>
                <a:spcPct val="100000"/>
              </a:lnSpc>
            </a:pPr>
            <a:endParaRPr lang="en-US" sz="6800" dirty="0"/>
          </a:p>
          <a:p>
            <a:pPr marL="0" lvl="0" indent="0">
              <a:lnSpc>
                <a:spcPct val="100000"/>
              </a:lnSpc>
              <a:buNone/>
            </a:pPr>
            <a:r>
              <a:rPr lang="en-US" sz="6800" b="1" dirty="0">
                <a:solidFill>
                  <a:srgbClr val="40403D"/>
                </a:solidFill>
              </a:rPr>
              <a:t>Technology</a:t>
            </a:r>
          </a:p>
          <a:p>
            <a:pPr>
              <a:lnSpc>
                <a:spcPct val="100000"/>
              </a:lnSpc>
            </a:pPr>
            <a:r>
              <a:rPr lang="en-US" sz="6500" dirty="0"/>
              <a:t>iPad OS Browser Update 9.0</a:t>
            </a:r>
          </a:p>
          <a:p>
            <a:pPr>
              <a:lnSpc>
                <a:spcPct val="100000"/>
              </a:lnSpc>
            </a:pPr>
            <a:r>
              <a:rPr lang="en-US" sz="6500" dirty="0"/>
              <a:t>Windows Secure Browser version 16.0</a:t>
            </a:r>
          </a:p>
          <a:p>
            <a:pPr marL="228600" lvl="1">
              <a:lnSpc>
                <a:spcPct val="120000"/>
              </a:lnSpc>
              <a:spcBef>
                <a:spcPts val="600"/>
              </a:spcBef>
              <a:spcAft>
                <a:spcPts val="600"/>
              </a:spcAft>
              <a:buNone/>
            </a:pPr>
            <a:r>
              <a:rPr lang="en-US" sz="6800" b="1" dirty="0">
                <a:solidFill>
                  <a:srgbClr val="40403D"/>
                </a:solidFill>
              </a:rPr>
              <a:t>Assessment Development</a:t>
            </a:r>
          </a:p>
          <a:p>
            <a:pPr lvl="0">
              <a:lnSpc>
                <a:spcPct val="100000"/>
              </a:lnSpc>
            </a:pPr>
            <a:r>
              <a:rPr lang="en-US" sz="6500" dirty="0"/>
              <a:t>Rollover to SY 2023-24</a:t>
            </a:r>
          </a:p>
          <a:p>
            <a:pPr lvl="0">
              <a:lnSpc>
                <a:spcPct val="100000"/>
              </a:lnSpc>
            </a:pPr>
            <a:r>
              <a:rPr lang="en-US" sz="6500" dirty="0"/>
              <a:t>Spring 2024 Testing</a:t>
            </a:r>
          </a:p>
          <a:p>
            <a:pPr lvl="0">
              <a:lnSpc>
                <a:spcPct val="100000"/>
              </a:lnSpc>
            </a:pPr>
            <a:r>
              <a:rPr lang="en-US" sz="6500" dirty="0"/>
              <a:t>Spanish Presentation for math and science</a:t>
            </a:r>
          </a:p>
          <a:p>
            <a:pPr marL="228600" lvl="1">
              <a:lnSpc>
                <a:spcPct val="120000"/>
              </a:lnSpc>
              <a:spcBef>
                <a:spcPts val="600"/>
              </a:spcBef>
              <a:spcAft>
                <a:spcPts val="600"/>
              </a:spcAft>
              <a:buNone/>
            </a:pPr>
            <a:r>
              <a:rPr lang="en-US" sz="6800" b="1" dirty="0">
                <a:solidFill>
                  <a:srgbClr val="40403D"/>
                </a:solidFill>
              </a:rPr>
              <a:t>Data</a:t>
            </a:r>
          </a:p>
          <a:p>
            <a:pPr lvl="0">
              <a:lnSpc>
                <a:spcPct val="100000"/>
              </a:lnSpc>
            </a:pPr>
            <a:r>
              <a:rPr lang="en-US" sz="6500" dirty="0"/>
              <a:t>Family Report Print Options</a:t>
            </a:r>
          </a:p>
          <a:p>
            <a:pPr lvl="0">
              <a:lnSpc>
                <a:spcPct val="100000"/>
              </a:lnSpc>
            </a:pPr>
            <a:r>
              <a:rPr lang="en-US" sz="6500" dirty="0"/>
              <a:t>TIDE Rollover and account creation</a:t>
            </a:r>
          </a:p>
          <a:p>
            <a:pPr lvl="0">
              <a:lnSpc>
                <a:spcPct val="100000"/>
              </a:lnSpc>
            </a:pPr>
            <a:r>
              <a:rPr lang="en-US" sz="6500" dirty="0"/>
              <a:t> End-of-year timelines</a:t>
            </a:r>
          </a:p>
          <a:p>
            <a:pPr marL="228600" lvl="1">
              <a:lnSpc>
                <a:spcPct val="120000"/>
              </a:lnSpc>
              <a:spcBef>
                <a:spcPts val="600"/>
              </a:spcBef>
              <a:spcAft>
                <a:spcPts val="600"/>
              </a:spcAft>
              <a:buNone/>
            </a:pPr>
            <a:r>
              <a:rPr lang="en-US" sz="6800" b="1" dirty="0">
                <a:solidFill>
                  <a:srgbClr val="40403D"/>
                </a:solidFill>
              </a:rPr>
              <a:t>Assessment Operations</a:t>
            </a:r>
          </a:p>
          <a:p>
            <a:pPr lvl="0">
              <a:lnSpc>
                <a:spcPct val="100000"/>
              </a:lnSpc>
            </a:pPr>
            <a:r>
              <a:rPr lang="en-US" sz="6500" dirty="0"/>
              <a:t>WAMS Profile</a:t>
            </a:r>
          </a:p>
          <a:p>
            <a:pPr lvl="0">
              <a:lnSpc>
                <a:spcPct val="100000"/>
              </a:lnSpc>
            </a:pPr>
            <a:r>
              <a:rPr lang="en-US" sz="6500" dirty="0"/>
              <a:t>Recently Posted Materials</a:t>
            </a:r>
          </a:p>
          <a:p>
            <a:pPr lvl="0">
              <a:lnSpc>
                <a:spcPct val="100000"/>
              </a:lnSpc>
            </a:pPr>
            <a:r>
              <a:rPr lang="en-US" sz="6500" dirty="0"/>
              <a:t>Important Dates for August and September</a:t>
            </a:r>
          </a:p>
          <a:p>
            <a:pPr marL="0" indent="0">
              <a:lnSpc>
                <a:spcPct val="100000"/>
              </a:lnSpc>
              <a:buNone/>
            </a:pPr>
            <a:endParaRPr lang="en-US" sz="2400" dirty="0"/>
          </a:p>
        </p:txBody>
      </p:sp>
      <p:sp>
        <p:nvSpPr>
          <p:cNvPr id="8" name="Footer Placeholder 7">
            <a:extLst>
              <a:ext uri="{FF2B5EF4-FFF2-40B4-BE49-F238E27FC236}">
                <a16:creationId xmlns:a16="http://schemas.microsoft.com/office/drawing/2014/main" id="{2875C1FB-9613-48CF-95B8-D4E316B186ED}"/>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Assessment and Student Information</a:t>
            </a:r>
          </a:p>
        </p:txBody>
      </p:sp>
      <p:sp>
        <p:nvSpPr>
          <p:cNvPr id="6" name="Date Placeholder 5">
            <a:extLst>
              <a:ext uri="{FF2B5EF4-FFF2-40B4-BE49-F238E27FC236}">
                <a16:creationId xmlns:a16="http://schemas.microsoft.com/office/drawing/2014/main" id="{9CD5CF97-FD65-4E3E-A582-72A4CE08DA8C}"/>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8/16/2023</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2" name="Slide Number Placeholder 1">
            <a:extLst>
              <a:ext uri="{FF2B5EF4-FFF2-40B4-BE49-F238E27FC236}">
                <a16:creationId xmlns:a16="http://schemas.microsoft.com/office/drawing/2014/main" id="{168C9AAE-639B-4970-AD72-217FC2EFFCB9}"/>
              </a:ext>
            </a:extLst>
          </p:cNvPr>
          <p:cNvSpPr>
            <a:spLocks noGrp="1"/>
          </p:cNvSpPr>
          <p:nvPr>
            <p:ph type="sldNum" sz="quarter" idx="4"/>
          </p:nvPr>
        </p:nvSpPr>
        <p:spPr/>
        <p:txBody>
          <a:bodyPr/>
          <a:lstStyle/>
          <a:p>
            <a:fld id="{65248FEF-978F-4B24-93F3-B987601DAD06}" type="slidenum">
              <a:rPr lang="en-US" smtClean="0"/>
              <a:pPr/>
              <a:t>4</a:t>
            </a:fld>
            <a:endParaRPr lang="en-US" dirty="0"/>
          </a:p>
        </p:txBody>
      </p:sp>
    </p:spTree>
    <p:extLst>
      <p:ext uri="{BB962C8B-B14F-4D97-AF65-F5344CB8AC3E}">
        <p14:creationId xmlns:p14="http://schemas.microsoft.com/office/powerpoint/2010/main" val="259550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EA173-3F67-8BBB-2921-AA34BB8E38CB}"/>
              </a:ext>
            </a:extLst>
          </p:cNvPr>
          <p:cNvSpPr>
            <a:spLocks noGrp="1"/>
          </p:cNvSpPr>
          <p:nvPr>
            <p:ph type="title"/>
          </p:nvPr>
        </p:nvSpPr>
        <p:spPr>
          <a:xfrm>
            <a:off x="838200" y="1"/>
            <a:ext cx="10515600" cy="1690688"/>
          </a:xfrm>
        </p:spPr>
        <p:txBody>
          <a:bodyPr>
            <a:normAutofit/>
          </a:bodyPr>
          <a:lstStyle/>
          <a:p>
            <a:r>
              <a:rPr lang="en-US" dirty="0"/>
              <a:t>Spanish Presentation default: </a:t>
            </a:r>
            <a:r>
              <a:rPr lang="en-US" dirty="0">
                <a:solidFill>
                  <a:schemeClr val="bg1"/>
                </a:solidFill>
              </a:rPr>
              <a:t>1</a:t>
            </a:r>
            <a:br>
              <a:rPr lang="en-US" dirty="0"/>
            </a:br>
            <a:r>
              <a:rPr lang="en-US" sz="3600" dirty="0"/>
              <a:t>Switch between Spanish only or English only</a:t>
            </a:r>
            <a:endParaRPr lang="en-US" dirty="0"/>
          </a:p>
        </p:txBody>
      </p:sp>
      <p:sp>
        <p:nvSpPr>
          <p:cNvPr id="4" name="Date Placeholder 3">
            <a:extLst>
              <a:ext uri="{FF2B5EF4-FFF2-40B4-BE49-F238E27FC236}">
                <a16:creationId xmlns:a16="http://schemas.microsoft.com/office/drawing/2014/main" id="{5CB431DD-60E1-2846-A291-18E4EDE4A316}"/>
              </a:ext>
            </a:extLst>
          </p:cNvPr>
          <p:cNvSpPr>
            <a:spLocks noGrp="1"/>
          </p:cNvSpPr>
          <p:nvPr>
            <p:ph type="dt" sz="half" idx="11"/>
          </p:nvPr>
        </p:nvSpPr>
        <p:spPr/>
        <p:txBody>
          <a:bodyPr/>
          <a:lstStyle/>
          <a:p>
            <a:pPr algn="ctr"/>
            <a:r>
              <a:rPr lang="en-US"/>
              <a:t>8/16/2023</a:t>
            </a:r>
            <a:endParaRPr lang="en-US" dirty="0"/>
          </a:p>
        </p:txBody>
      </p:sp>
      <p:sp>
        <p:nvSpPr>
          <p:cNvPr id="5" name="Slide Number Placeholder 4">
            <a:extLst>
              <a:ext uri="{FF2B5EF4-FFF2-40B4-BE49-F238E27FC236}">
                <a16:creationId xmlns:a16="http://schemas.microsoft.com/office/drawing/2014/main" id="{BF3FFB3C-3818-3B95-F64F-A71F9F65F227}"/>
              </a:ext>
            </a:extLst>
          </p:cNvPr>
          <p:cNvSpPr>
            <a:spLocks noGrp="1"/>
          </p:cNvSpPr>
          <p:nvPr>
            <p:ph type="sldNum" sz="quarter" idx="4"/>
          </p:nvPr>
        </p:nvSpPr>
        <p:spPr/>
        <p:txBody>
          <a:bodyPr/>
          <a:lstStyle/>
          <a:p>
            <a:fld id="{65248FEF-978F-4B24-93F3-B987601DAD06}" type="slidenum">
              <a:rPr lang="en-US" smtClean="0"/>
              <a:pPr/>
              <a:t>40</a:t>
            </a:fld>
            <a:endParaRPr lang="en-US" dirty="0"/>
          </a:p>
        </p:txBody>
      </p:sp>
      <p:sp>
        <p:nvSpPr>
          <p:cNvPr id="6" name="Footer Placeholder 5">
            <a:extLst>
              <a:ext uri="{FF2B5EF4-FFF2-40B4-BE49-F238E27FC236}">
                <a16:creationId xmlns:a16="http://schemas.microsoft.com/office/drawing/2014/main" id="{BB05BFCB-EAC6-B4E3-5AB0-33933A0AAE05}"/>
              </a:ext>
            </a:extLst>
          </p:cNvPr>
          <p:cNvSpPr>
            <a:spLocks noGrp="1"/>
          </p:cNvSpPr>
          <p:nvPr>
            <p:ph type="ftr" sz="quarter" idx="3"/>
          </p:nvPr>
        </p:nvSpPr>
        <p:spPr/>
        <p:txBody>
          <a:bodyPr/>
          <a:lstStyle/>
          <a:p>
            <a:pPr algn="r"/>
            <a:r>
              <a:rPr lang="en-US"/>
              <a:t>Assessment and Student Information</a:t>
            </a:r>
            <a:endParaRPr lang="en-US" dirty="0"/>
          </a:p>
        </p:txBody>
      </p:sp>
      <p:pic>
        <p:nvPicPr>
          <p:cNvPr id="10" name="Picture 9" descr="Science training test item shown in Spanish only format. ">
            <a:extLst>
              <a:ext uri="{FF2B5EF4-FFF2-40B4-BE49-F238E27FC236}">
                <a16:creationId xmlns:a16="http://schemas.microsoft.com/office/drawing/2014/main" id="{9C888A40-FFE8-B656-A671-FC425396A195}"/>
              </a:ext>
            </a:extLst>
          </p:cNvPr>
          <p:cNvPicPr>
            <a:picLocks noChangeAspect="1"/>
          </p:cNvPicPr>
          <p:nvPr/>
        </p:nvPicPr>
        <p:blipFill>
          <a:blip r:embed="rId3"/>
          <a:stretch>
            <a:fillRect/>
          </a:stretch>
        </p:blipFill>
        <p:spPr>
          <a:xfrm>
            <a:off x="365495" y="1989507"/>
            <a:ext cx="8134350" cy="4629150"/>
          </a:xfrm>
          <a:prstGeom prst="rect">
            <a:avLst/>
          </a:prstGeom>
          <a:ln>
            <a:solidFill>
              <a:schemeClr val="tx1"/>
            </a:solidFill>
          </a:ln>
        </p:spPr>
      </p:pic>
      <p:pic>
        <p:nvPicPr>
          <p:cNvPr id="15" name="Picture 14" descr="Science training test item shown in English only format. ">
            <a:extLst>
              <a:ext uri="{FF2B5EF4-FFF2-40B4-BE49-F238E27FC236}">
                <a16:creationId xmlns:a16="http://schemas.microsoft.com/office/drawing/2014/main" id="{6E08A634-CF62-6487-AE3B-AD1303E1AB86}"/>
              </a:ext>
            </a:extLst>
          </p:cNvPr>
          <p:cNvPicPr>
            <a:picLocks noChangeAspect="1"/>
          </p:cNvPicPr>
          <p:nvPr/>
        </p:nvPicPr>
        <p:blipFill>
          <a:blip r:embed="rId4"/>
          <a:stretch>
            <a:fillRect/>
          </a:stretch>
        </p:blipFill>
        <p:spPr>
          <a:xfrm>
            <a:off x="3464528" y="1989507"/>
            <a:ext cx="8563928" cy="4629150"/>
          </a:xfrm>
          <a:prstGeom prst="rect">
            <a:avLst/>
          </a:prstGeom>
          <a:ln>
            <a:solidFill>
              <a:schemeClr val="tx1"/>
            </a:solidFill>
          </a:ln>
        </p:spPr>
      </p:pic>
      <p:cxnSp>
        <p:nvCxnSpPr>
          <p:cNvPr id="11" name="Straight Arrow Connector 10" descr="Arrow pointing to item text in Spanish.">
            <a:extLst>
              <a:ext uri="{FF2B5EF4-FFF2-40B4-BE49-F238E27FC236}">
                <a16:creationId xmlns:a16="http://schemas.microsoft.com/office/drawing/2014/main" id="{B23CF28E-0B27-E485-5A98-D75692B205FF}"/>
              </a:ext>
            </a:extLst>
          </p:cNvPr>
          <p:cNvCxnSpPr>
            <a:cxnSpLocks/>
          </p:cNvCxnSpPr>
          <p:nvPr/>
        </p:nvCxnSpPr>
        <p:spPr>
          <a:xfrm flipH="1">
            <a:off x="1983036" y="1355075"/>
            <a:ext cx="2313542" cy="3283026"/>
          </a:xfrm>
          <a:prstGeom prst="straightConnector1">
            <a:avLst/>
          </a:prstGeom>
          <a:ln w="57150">
            <a:solidFill>
              <a:srgbClr val="8CB5AA"/>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descr="Arrow pointing to item text in English.">
            <a:extLst>
              <a:ext uri="{FF2B5EF4-FFF2-40B4-BE49-F238E27FC236}">
                <a16:creationId xmlns:a16="http://schemas.microsoft.com/office/drawing/2014/main" id="{2F367C7D-96EF-551E-D912-1B15C917CB25}"/>
              </a:ext>
            </a:extLst>
          </p:cNvPr>
          <p:cNvCxnSpPr>
            <a:cxnSpLocks/>
          </p:cNvCxnSpPr>
          <p:nvPr/>
        </p:nvCxnSpPr>
        <p:spPr>
          <a:xfrm>
            <a:off x="8262650" y="1452391"/>
            <a:ext cx="0" cy="3328929"/>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020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EA173-3F67-8BBB-2921-AA34BB8E38CB}"/>
              </a:ext>
            </a:extLst>
          </p:cNvPr>
          <p:cNvSpPr>
            <a:spLocks noGrp="1"/>
          </p:cNvSpPr>
          <p:nvPr>
            <p:ph type="title"/>
          </p:nvPr>
        </p:nvSpPr>
        <p:spPr>
          <a:xfrm>
            <a:off x="838200" y="1"/>
            <a:ext cx="10515600" cy="1690688"/>
          </a:xfrm>
        </p:spPr>
        <p:txBody>
          <a:bodyPr>
            <a:normAutofit/>
          </a:bodyPr>
          <a:lstStyle/>
          <a:p>
            <a:r>
              <a:rPr lang="en-US" dirty="0"/>
              <a:t>Spanish Presentation other choice: </a:t>
            </a:r>
            <a:br>
              <a:rPr lang="en-US" dirty="0"/>
            </a:br>
            <a:r>
              <a:rPr lang="en-US" sz="3600" dirty="0"/>
              <a:t>Show Spanish above English</a:t>
            </a:r>
            <a:endParaRPr lang="en-US" dirty="0"/>
          </a:p>
        </p:txBody>
      </p:sp>
      <p:sp>
        <p:nvSpPr>
          <p:cNvPr id="4" name="Date Placeholder 3">
            <a:extLst>
              <a:ext uri="{FF2B5EF4-FFF2-40B4-BE49-F238E27FC236}">
                <a16:creationId xmlns:a16="http://schemas.microsoft.com/office/drawing/2014/main" id="{5CB431DD-60E1-2846-A291-18E4EDE4A316}"/>
              </a:ext>
            </a:extLst>
          </p:cNvPr>
          <p:cNvSpPr>
            <a:spLocks noGrp="1"/>
          </p:cNvSpPr>
          <p:nvPr>
            <p:ph type="dt" sz="half" idx="11"/>
          </p:nvPr>
        </p:nvSpPr>
        <p:spPr/>
        <p:txBody>
          <a:bodyPr/>
          <a:lstStyle/>
          <a:p>
            <a:pPr algn="ctr"/>
            <a:r>
              <a:rPr lang="en-US"/>
              <a:t>8/16/2023</a:t>
            </a:r>
            <a:endParaRPr lang="en-US" dirty="0"/>
          </a:p>
        </p:txBody>
      </p:sp>
      <p:sp>
        <p:nvSpPr>
          <p:cNvPr id="5" name="Slide Number Placeholder 4">
            <a:extLst>
              <a:ext uri="{FF2B5EF4-FFF2-40B4-BE49-F238E27FC236}">
                <a16:creationId xmlns:a16="http://schemas.microsoft.com/office/drawing/2014/main" id="{BF3FFB3C-3818-3B95-F64F-A71F9F65F227}"/>
              </a:ext>
            </a:extLst>
          </p:cNvPr>
          <p:cNvSpPr>
            <a:spLocks noGrp="1"/>
          </p:cNvSpPr>
          <p:nvPr>
            <p:ph type="sldNum" sz="quarter" idx="4"/>
          </p:nvPr>
        </p:nvSpPr>
        <p:spPr/>
        <p:txBody>
          <a:bodyPr/>
          <a:lstStyle/>
          <a:p>
            <a:fld id="{65248FEF-978F-4B24-93F3-B987601DAD06}" type="slidenum">
              <a:rPr lang="en-US" smtClean="0"/>
              <a:pPr/>
              <a:t>41</a:t>
            </a:fld>
            <a:endParaRPr lang="en-US" dirty="0"/>
          </a:p>
        </p:txBody>
      </p:sp>
      <p:sp>
        <p:nvSpPr>
          <p:cNvPr id="6" name="Footer Placeholder 5">
            <a:extLst>
              <a:ext uri="{FF2B5EF4-FFF2-40B4-BE49-F238E27FC236}">
                <a16:creationId xmlns:a16="http://schemas.microsoft.com/office/drawing/2014/main" id="{BB05BFCB-EAC6-B4E3-5AB0-33933A0AAE05}"/>
              </a:ext>
            </a:extLst>
          </p:cNvPr>
          <p:cNvSpPr>
            <a:spLocks noGrp="1"/>
          </p:cNvSpPr>
          <p:nvPr>
            <p:ph type="ftr" sz="quarter" idx="3"/>
          </p:nvPr>
        </p:nvSpPr>
        <p:spPr/>
        <p:txBody>
          <a:bodyPr/>
          <a:lstStyle/>
          <a:p>
            <a:pPr algn="r"/>
            <a:r>
              <a:rPr lang="en-US"/>
              <a:t>Assessment and Student Information</a:t>
            </a:r>
            <a:endParaRPr lang="en-US" dirty="0"/>
          </a:p>
        </p:txBody>
      </p:sp>
      <p:pic>
        <p:nvPicPr>
          <p:cNvPr id="7" name="Picture 6" descr="Top view of science training test item shown in Spanish above English format.">
            <a:extLst>
              <a:ext uri="{FF2B5EF4-FFF2-40B4-BE49-F238E27FC236}">
                <a16:creationId xmlns:a16="http://schemas.microsoft.com/office/drawing/2014/main" id="{2506BD37-0F46-37EE-491C-3F06F025AAD5}"/>
              </a:ext>
            </a:extLst>
          </p:cNvPr>
          <p:cNvPicPr>
            <a:picLocks noChangeAspect="1"/>
          </p:cNvPicPr>
          <p:nvPr/>
        </p:nvPicPr>
        <p:blipFill>
          <a:blip r:embed="rId3"/>
          <a:stretch>
            <a:fillRect/>
          </a:stretch>
        </p:blipFill>
        <p:spPr>
          <a:xfrm>
            <a:off x="151195" y="1656132"/>
            <a:ext cx="8143875" cy="4962525"/>
          </a:xfrm>
          <a:prstGeom prst="rect">
            <a:avLst/>
          </a:prstGeom>
          <a:ln>
            <a:solidFill>
              <a:schemeClr val="tx1"/>
            </a:solidFill>
          </a:ln>
        </p:spPr>
      </p:pic>
    </p:spTree>
    <p:extLst>
      <p:ext uri="{BB962C8B-B14F-4D97-AF65-F5344CB8AC3E}">
        <p14:creationId xmlns:p14="http://schemas.microsoft.com/office/powerpoint/2010/main" val="16634853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EA173-3F67-8BBB-2921-AA34BB8E38CB}"/>
              </a:ext>
            </a:extLst>
          </p:cNvPr>
          <p:cNvSpPr>
            <a:spLocks noGrp="1"/>
          </p:cNvSpPr>
          <p:nvPr>
            <p:ph type="title"/>
          </p:nvPr>
        </p:nvSpPr>
        <p:spPr>
          <a:xfrm>
            <a:off x="838200" y="1"/>
            <a:ext cx="10515600" cy="1690688"/>
          </a:xfrm>
        </p:spPr>
        <p:txBody>
          <a:bodyPr>
            <a:normAutofit/>
          </a:bodyPr>
          <a:lstStyle/>
          <a:p>
            <a:r>
              <a:rPr lang="en-US" dirty="0"/>
              <a:t>Spanish Presentation other choice: </a:t>
            </a:r>
            <a:r>
              <a:rPr lang="en-US" dirty="0">
                <a:solidFill>
                  <a:schemeClr val="bg1"/>
                </a:solidFill>
              </a:rPr>
              <a:t>2</a:t>
            </a:r>
            <a:br>
              <a:rPr lang="en-US" dirty="0"/>
            </a:br>
            <a:r>
              <a:rPr lang="en-US" sz="3600" dirty="0"/>
              <a:t>Show Spanish above English</a:t>
            </a:r>
            <a:endParaRPr lang="en-US" dirty="0"/>
          </a:p>
        </p:txBody>
      </p:sp>
      <p:sp>
        <p:nvSpPr>
          <p:cNvPr id="4" name="Date Placeholder 3">
            <a:extLst>
              <a:ext uri="{FF2B5EF4-FFF2-40B4-BE49-F238E27FC236}">
                <a16:creationId xmlns:a16="http://schemas.microsoft.com/office/drawing/2014/main" id="{5CB431DD-60E1-2846-A291-18E4EDE4A316}"/>
              </a:ext>
            </a:extLst>
          </p:cNvPr>
          <p:cNvSpPr>
            <a:spLocks noGrp="1"/>
          </p:cNvSpPr>
          <p:nvPr>
            <p:ph type="dt" sz="half" idx="11"/>
          </p:nvPr>
        </p:nvSpPr>
        <p:spPr/>
        <p:txBody>
          <a:bodyPr/>
          <a:lstStyle/>
          <a:p>
            <a:pPr algn="ctr"/>
            <a:r>
              <a:rPr lang="en-US"/>
              <a:t>8/16/2023</a:t>
            </a:r>
            <a:endParaRPr lang="en-US" dirty="0"/>
          </a:p>
        </p:txBody>
      </p:sp>
      <p:sp>
        <p:nvSpPr>
          <p:cNvPr id="5" name="Slide Number Placeholder 4">
            <a:extLst>
              <a:ext uri="{FF2B5EF4-FFF2-40B4-BE49-F238E27FC236}">
                <a16:creationId xmlns:a16="http://schemas.microsoft.com/office/drawing/2014/main" id="{BF3FFB3C-3818-3B95-F64F-A71F9F65F227}"/>
              </a:ext>
            </a:extLst>
          </p:cNvPr>
          <p:cNvSpPr>
            <a:spLocks noGrp="1"/>
          </p:cNvSpPr>
          <p:nvPr>
            <p:ph type="sldNum" sz="quarter" idx="4"/>
          </p:nvPr>
        </p:nvSpPr>
        <p:spPr/>
        <p:txBody>
          <a:bodyPr/>
          <a:lstStyle/>
          <a:p>
            <a:fld id="{65248FEF-978F-4B24-93F3-B987601DAD06}" type="slidenum">
              <a:rPr lang="en-US" smtClean="0"/>
              <a:pPr/>
              <a:t>42</a:t>
            </a:fld>
            <a:endParaRPr lang="en-US" dirty="0"/>
          </a:p>
        </p:txBody>
      </p:sp>
      <p:sp>
        <p:nvSpPr>
          <p:cNvPr id="6" name="Footer Placeholder 5">
            <a:extLst>
              <a:ext uri="{FF2B5EF4-FFF2-40B4-BE49-F238E27FC236}">
                <a16:creationId xmlns:a16="http://schemas.microsoft.com/office/drawing/2014/main" id="{BB05BFCB-EAC6-B4E3-5AB0-33933A0AAE05}"/>
              </a:ext>
            </a:extLst>
          </p:cNvPr>
          <p:cNvSpPr>
            <a:spLocks noGrp="1"/>
          </p:cNvSpPr>
          <p:nvPr>
            <p:ph type="ftr" sz="quarter" idx="3"/>
          </p:nvPr>
        </p:nvSpPr>
        <p:spPr/>
        <p:txBody>
          <a:bodyPr/>
          <a:lstStyle/>
          <a:p>
            <a:pPr algn="r"/>
            <a:r>
              <a:rPr lang="en-US"/>
              <a:t>Assessment and Student Information</a:t>
            </a:r>
            <a:endParaRPr lang="en-US" dirty="0"/>
          </a:p>
        </p:txBody>
      </p:sp>
      <p:pic>
        <p:nvPicPr>
          <p:cNvPr id="7" name="Picture 6" descr="Top view of science training test item shown in Spanish above English format.">
            <a:extLst>
              <a:ext uri="{FF2B5EF4-FFF2-40B4-BE49-F238E27FC236}">
                <a16:creationId xmlns:a16="http://schemas.microsoft.com/office/drawing/2014/main" id="{2506BD37-0F46-37EE-491C-3F06F025AAD5}"/>
              </a:ext>
            </a:extLst>
          </p:cNvPr>
          <p:cNvPicPr>
            <a:picLocks noChangeAspect="1"/>
          </p:cNvPicPr>
          <p:nvPr/>
        </p:nvPicPr>
        <p:blipFill>
          <a:blip r:embed="rId3"/>
          <a:stretch>
            <a:fillRect/>
          </a:stretch>
        </p:blipFill>
        <p:spPr>
          <a:xfrm>
            <a:off x="151195" y="1656132"/>
            <a:ext cx="8143875" cy="4962525"/>
          </a:xfrm>
          <a:prstGeom prst="rect">
            <a:avLst/>
          </a:prstGeom>
          <a:ln>
            <a:solidFill>
              <a:schemeClr val="tx1"/>
            </a:solidFill>
          </a:ln>
        </p:spPr>
      </p:pic>
      <p:pic>
        <p:nvPicPr>
          <p:cNvPr id="11" name="Picture 10" descr="Middle view of science training test item shown in Spanish above English format. The Spanish version ends, and as the student scrolls down, they see the English version.">
            <a:extLst>
              <a:ext uri="{FF2B5EF4-FFF2-40B4-BE49-F238E27FC236}">
                <a16:creationId xmlns:a16="http://schemas.microsoft.com/office/drawing/2014/main" id="{F61D75EB-0132-2DF0-03BA-E9ACDB237C20}"/>
              </a:ext>
            </a:extLst>
          </p:cNvPr>
          <p:cNvPicPr>
            <a:picLocks noChangeAspect="1"/>
          </p:cNvPicPr>
          <p:nvPr/>
        </p:nvPicPr>
        <p:blipFill>
          <a:blip r:embed="rId4"/>
          <a:stretch>
            <a:fillRect/>
          </a:stretch>
        </p:blipFill>
        <p:spPr>
          <a:xfrm>
            <a:off x="4067175" y="1581149"/>
            <a:ext cx="8124825" cy="5276850"/>
          </a:xfrm>
          <a:prstGeom prst="rect">
            <a:avLst/>
          </a:prstGeom>
          <a:ln>
            <a:solidFill>
              <a:schemeClr val="tx1"/>
            </a:solidFill>
          </a:ln>
        </p:spPr>
      </p:pic>
    </p:spTree>
    <p:extLst>
      <p:ext uri="{BB962C8B-B14F-4D97-AF65-F5344CB8AC3E}">
        <p14:creationId xmlns:p14="http://schemas.microsoft.com/office/powerpoint/2010/main" val="30358619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EA173-3F67-8BBB-2921-AA34BB8E38CB}"/>
              </a:ext>
            </a:extLst>
          </p:cNvPr>
          <p:cNvSpPr>
            <a:spLocks noGrp="1"/>
          </p:cNvSpPr>
          <p:nvPr>
            <p:ph type="title"/>
          </p:nvPr>
        </p:nvSpPr>
        <p:spPr/>
        <p:txBody>
          <a:bodyPr>
            <a:normAutofit/>
          </a:bodyPr>
          <a:lstStyle/>
          <a:p>
            <a:r>
              <a:rPr lang="en-US" dirty="0"/>
              <a:t>Spanish Presentation: </a:t>
            </a:r>
            <a:br>
              <a:rPr lang="en-US" dirty="0"/>
            </a:br>
            <a:r>
              <a:rPr lang="en-US" sz="3600" dirty="0"/>
              <a:t>Note about practice/training versions</a:t>
            </a:r>
            <a:endParaRPr lang="en-US" dirty="0"/>
          </a:p>
        </p:txBody>
      </p:sp>
      <p:sp>
        <p:nvSpPr>
          <p:cNvPr id="3" name="Content Placeholder 2">
            <a:extLst>
              <a:ext uri="{FF2B5EF4-FFF2-40B4-BE49-F238E27FC236}">
                <a16:creationId xmlns:a16="http://schemas.microsoft.com/office/drawing/2014/main" id="{42B336F8-E101-3E1A-A1E2-C0FB2805860B}"/>
              </a:ext>
            </a:extLst>
          </p:cNvPr>
          <p:cNvSpPr>
            <a:spLocks noGrp="1"/>
          </p:cNvSpPr>
          <p:nvPr>
            <p:ph idx="1"/>
          </p:nvPr>
        </p:nvSpPr>
        <p:spPr>
          <a:xfrm>
            <a:off x="838200" y="1825626"/>
            <a:ext cx="10515600" cy="2206070"/>
          </a:xfrm>
        </p:spPr>
        <p:txBody>
          <a:bodyPr>
            <a:normAutofit/>
          </a:bodyPr>
          <a:lstStyle/>
          <a:p>
            <a:r>
              <a:rPr lang="en-US" dirty="0"/>
              <a:t>Chrome will offer to translate the Spanish text into English</a:t>
            </a:r>
          </a:p>
          <a:p>
            <a:r>
              <a:rPr lang="en-US" dirty="0"/>
              <a:t>This will pop up when the first question is on the screen</a:t>
            </a:r>
          </a:p>
          <a:p>
            <a:r>
              <a:rPr lang="en-US" dirty="0"/>
              <a:t>Students should ignore this, as it won’t happen in the Secure Browser.</a:t>
            </a:r>
          </a:p>
        </p:txBody>
      </p:sp>
      <p:sp>
        <p:nvSpPr>
          <p:cNvPr id="4" name="Date Placeholder 3">
            <a:extLst>
              <a:ext uri="{FF2B5EF4-FFF2-40B4-BE49-F238E27FC236}">
                <a16:creationId xmlns:a16="http://schemas.microsoft.com/office/drawing/2014/main" id="{5CB431DD-60E1-2846-A291-18E4EDE4A316}"/>
              </a:ext>
            </a:extLst>
          </p:cNvPr>
          <p:cNvSpPr>
            <a:spLocks noGrp="1"/>
          </p:cNvSpPr>
          <p:nvPr>
            <p:ph type="dt" sz="half" idx="11"/>
          </p:nvPr>
        </p:nvSpPr>
        <p:spPr/>
        <p:txBody>
          <a:bodyPr/>
          <a:lstStyle/>
          <a:p>
            <a:pPr algn="ctr"/>
            <a:r>
              <a:rPr lang="en-US" dirty="0"/>
              <a:t>8/16/2023</a:t>
            </a:r>
          </a:p>
        </p:txBody>
      </p:sp>
      <p:sp>
        <p:nvSpPr>
          <p:cNvPr id="5" name="Slide Number Placeholder 4">
            <a:extLst>
              <a:ext uri="{FF2B5EF4-FFF2-40B4-BE49-F238E27FC236}">
                <a16:creationId xmlns:a16="http://schemas.microsoft.com/office/drawing/2014/main" id="{BF3FFB3C-3818-3B95-F64F-A71F9F65F227}"/>
              </a:ext>
            </a:extLst>
          </p:cNvPr>
          <p:cNvSpPr>
            <a:spLocks noGrp="1"/>
          </p:cNvSpPr>
          <p:nvPr>
            <p:ph type="sldNum" sz="quarter" idx="4"/>
          </p:nvPr>
        </p:nvSpPr>
        <p:spPr/>
        <p:txBody>
          <a:bodyPr/>
          <a:lstStyle/>
          <a:p>
            <a:fld id="{65248FEF-978F-4B24-93F3-B987601DAD06}" type="slidenum">
              <a:rPr lang="en-US" smtClean="0"/>
              <a:pPr/>
              <a:t>43</a:t>
            </a:fld>
            <a:endParaRPr lang="en-US" dirty="0"/>
          </a:p>
        </p:txBody>
      </p:sp>
      <p:sp>
        <p:nvSpPr>
          <p:cNvPr id="6" name="Footer Placeholder 5">
            <a:extLst>
              <a:ext uri="{FF2B5EF4-FFF2-40B4-BE49-F238E27FC236}">
                <a16:creationId xmlns:a16="http://schemas.microsoft.com/office/drawing/2014/main" id="{BB05BFCB-EAC6-B4E3-5AB0-33933A0AAE05}"/>
              </a:ext>
            </a:extLst>
          </p:cNvPr>
          <p:cNvSpPr>
            <a:spLocks noGrp="1"/>
          </p:cNvSpPr>
          <p:nvPr>
            <p:ph type="ftr" sz="quarter" idx="3"/>
          </p:nvPr>
        </p:nvSpPr>
        <p:spPr/>
        <p:txBody>
          <a:bodyPr/>
          <a:lstStyle/>
          <a:p>
            <a:pPr algn="r"/>
            <a:r>
              <a:rPr lang="en-US"/>
              <a:t>Assessment and Student Information</a:t>
            </a:r>
            <a:endParaRPr lang="en-US" dirty="0"/>
          </a:p>
        </p:txBody>
      </p:sp>
      <p:pic>
        <p:nvPicPr>
          <p:cNvPr id="8" name="Picture 7" descr="Chrome pop-up offering to translate Spanish text into English.">
            <a:extLst>
              <a:ext uri="{FF2B5EF4-FFF2-40B4-BE49-F238E27FC236}">
                <a16:creationId xmlns:a16="http://schemas.microsoft.com/office/drawing/2014/main" id="{F961CA2A-007D-5199-0E6F-E8328B86E8DF}"/>
              </a:ext>
            </a:extLst>
          </p:cNvPr>
          <p:cNvPicPr>
            <a:picLocks noChangeAspect="1"/>
          </p:cNvPicPr>
          <p:nvPr/>
        </p:nvPicPr>
        <p:blipFill>
          <a:blip r:embed="rId3"/>
          <a:stretch>
            <a:fillRect/>
          </a:stretch>
        </p:blipFill>
        <p:spPr>
          <a:xfrm>
            <a:off x="3396879" y="3765071"/>
            <a:ext cx="5075622" cy="2206071"/>
          </a:xfrm>
          <a:prstGeom prst="rect">
            <a:avLst/>
          </a:prstGeom>
          <a:ln>
            <a:solidFill>
              <a:schemeClr val="tx1"/>
            </a:solidFill>
          </a:ln>
        </p:spPr>
      </p:pic>
    </p:spTree>
    <p:extLst>
      <p:ext uri="{BB962C8B-B14F-4D97-AF65-F5344CB8AC3E}">
        <p14:creationId xmlns:p14="http://schemas.microsoft.com/office/powerpoint/2010/main" val="4703798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pPr algn="ctr"/>
            <a:r>
              <a:rPr lang="en-US"/>
              <a:t>8/16/2023</a:t>
            </a:r>
            <a:endParaRPr lang="en-US" dirty="0"/>
          </a:p>
        </p:txBody>
      </p:sp>
      <p:sp>
        <p:nvSpPr>
          <p:cNvPr id="3" name="Slide Number Placeholder 2">
            <a:extLst>
              <a:ext uri="{C183D7F6-B498-43B3-948B-1728B52AA6E4}">
                <adec:decorative xmlns:adec="http://schemas.microsoft.com/office/drawing/2017/decorative" val="1"/>
              </a:ext>
            </a:extLst>
          </p:cNvPr>
          <p:cNvSpPr>
            <a:spLocks noGrp="1"/>
          </p:cNvSpPr>
          <p:nvPr>
            <p:ph type="sldNum" sz="quarter" idx="4"/>
          </p:nvPr>
        </p:nvSpPr>
        <p:spPr/>
        <p:txBody>
          <a:bodyPr/>
          <a:lstStyle/>
          <a:p>
            <a:fld id="{65248FEF-978F-4B24-93F3-B987601DAD06}" type="slidenum">
              <a:rPr lang="en-US" smtClean="0"/>
              <a:pPr/>
              <a:t>44</a:t>
            </a:fld>
            <a:endParaRPr lang="en-US"/>
          </a:p>
        </p:txBody>
      </p:sp>
      <p:sp>
        <p:nvSpPr>
          <p:cNvPr id="4" name="Footer Placeholder 3">
            <a:extLs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Assessment and Student Information</a:t>
            </a:r>
            <a:endParaRPr lang="en-US" dirty="0"/>
          </a:p>
        </p:txBody>
      </p:sp>
      <p:sp>
        <p:nvSpPr>
          <p:cNvPr id="6" name="Title 5"/>
          <p:cNvSpPr>
            <a:spLocks noGrp="1"/>
          </p:cNvSpPr>
          <p:nvPr>
            <p:ph type="title"/>
          </p:nvPr>
        </p:nvSpPr>
        <p:spPr/>
        <p:txBody>
          <a:bodyPr/>
          <a:lstStyle/>
          <a:p>
            <a:r>
              <a:rPr lang="en-US" dirty="0"/>
              <a:t>Data</a:t>
            </a:r>
          </a:p>
        </p:txBody>
      </p:sp>
    </p:spTree>
    <p:extLst>
      <p:ext uri="{BB962C8B-B14F-4D97-AF65-F5344CB8AC3E}">
        <p14:creationId xmlns:p14="http://schemas.microsoft.com/office/powerpoint/2010/main" val="1743990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E60309-B3E2-0B27-0B81-66ED4584959A}"/>
              </a:ext>
            </a:extLst>
          </p:cNvPr>
          <p:cNvSpPr>
            <a:spLocks noGrp="1"/>
          </p:cNvSpPr>
          <p:nvPr>
            <p:ph type="title"/>
          </p:nvPr>
        </p:nvSpPr>
        <p:spPr/>
        <p:txBody>
          <a:bodyPr/>
          <a:lstStyle/>
          <a:p>
            <a:r>
              <a:rPr lang="en-US" dirty="0"/>
              <a:t>Spring 2023 Assessment Reporting</a:t>
            </a:r>
          </a:p>
        </p:txBody>
      </p:sp>
      <p:sp>
        <p:nvSpPr>
          <p:cNvPr id="6" name="Content Placeholder 5">
            <a:extLst>
              <a:ext uri="{FF2B5EF4-FFF2-40B4-BE49-F238E27FC236}">
                <a16:creationId xmlns:a16="http://schemas.microsoft.com/office/drawing/2014/main" id="{D21688C3-6326-7F18-3ACA-308CF06B9669}"/>
              </a:ext>
            </a:extLst>
          </p:cNvPr>
          <p:cNvSpPr>
            <a:spLocks noGrp="1"/>
          </p:cNvSpPr>
          <p:nvPr>
            <p:ph idx="1"/>
          </p:nvPr>
        </p:nvSpPr>
        <p:spPr/>
        <p:txBody>
          <a:bodyPr>
            <a:normAutofit lnSpcReduction="10000"/>
          </a:bodyPr>
          <a:lstStyle/>
          <a:p>
            <a:r>
              <a:rPr lang="en-US" dirty="0"/>
              <a:t>ELA/Math/</a:t>
            </a:r>
            <a:r>
              <a:rPr lang="en-US" dirty="0" err="1"/>
              <a:t>Sci</a:t>
            </a:r>
            <a:r>
              <a:rPr lang="en-US" dirty="0"/>
              <a:t> data V2 in WAMS</a:t>
            </a:r>
          </a:p>
          <a:p>
            <a:pPr lvl="1"/>
            <a:r>
              <a:rPr lang="en-US" dirty="0"/>
              <a:t>Correction to WCAS claim issue (level/met)</a:t>
            </a:r>
          </a:p>
          <a:p>
            <a:r>
              <a:rPr lang="en-US" dirty="0"/>
              <a:t>WIDA </a:t>
            </a:r>
            <a:r>
              <a:rPr lang="en-US"/>
              <a:t>data now in </a:t>
            </a:r>
            <a:r>
              <a:rPr lang="en-US" dirty="0"/>
              <a:t>WAMS</a:t>
            </a:r>
          </a:p>
          <a:p>
            <a:r>
              <a:rPr lang="en-US" dirty="0"/>
              <a:t>WCAS data now in SRS</a:t>
            </a:r>
          </a:p>
          <a:p>
            <a:r>
              <a:rPr lang="en-US" dirty="0"/>
              <a:t>EDS Applications populated by end of week</a:t>
            </a:r>
          </a:p>
          <a:p>
            <a:pPr lvl="1"/>
            <a:r>
              <a:rPr lang="en-US" dirty="0"/>
              <a:t>Pathways Database</a:t>
            </a:r>
          </a:p>
          <a:p>
            <a:pPr lvl="1"/>
            <a:r>
              <a:rPr lang="en-US" dirty="0"/>
              <a:t>Washington Query</a:t>
            </a:r>
          </a:p>
          <a:p>
            <a:pPr lvl="1"/>
            <a:r>
              <a:rPr lang="en-US" dirty="0"/>
              <a:t>Tableau Secure Preview </a:t>
            </a:r>
          </a:p>
          <a:p>
            <a:pPr lvl="1"/>
            <a:r>
              <a:rPr lang="en-US" dirty="0"/>
              <a:t>LEP</a:t>
            </a:r>
          </a:p>
          <a:p>
            <a:r>
              <a:rPr lang="en-US" dirty="0"/>
              <a:t>Report Card Go Live September 8 (TENTATIVE)</a:t>
            </a:r>
          </a:p>
        </p:txBody>
      </p:sp>
      <p:sp>
        <p:nvSpPr>
          <p:cNvPr id="2" name="Date Placeholder 1">
            <a:extLst>
              <a:ext uri="{FF2B5EF4-FFF2-40B4-BE49-F238E27FC236}">
                <a16:creationId xmlns:a16="http://schemas.microsoft.com/office/drawing/2014/main" id="{6A040BE8-0A6A-FB9D-72B8-236BB92066DF}"/>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8/16/2023</a:t>
            </a:r>
          </a:p>
        </p:txBody>
      </p:sp>
      <p:sp>
        <p:nvSpPr>
          <p:cNvPr id="3" name="Slide Number Placeholder 2">
            <a:extLst>
              <a:ext uri="{FF2B5EF4-FFF2-40B4-BE49-F238E27FC236}">
                <a16:creationId xmlns:a16="http://schemas.microsoft.com/office/drawing/2014/main" id="{D94CD8AB-4543-9B51-E0CE-7B0D0A2B4D7B}"/>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A87BDD52-E862-2A79-C879-FDA6DBBC634E}"/>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30039635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45BEE-897D-9C0B-6F25-A2FA6BB64846}"/>
              </a:ext>
            </a:extLst>
          </p:cNvPr>
          <p:cNvSpPr>
            <a:spLocks noGrp="1"/>
          </p:cNvSpPr>
          <p:nvPr>
            <p:ph type="title"/>
          </p:nvPr>
        </p:nvSpPr>
        <p:spPr/>
        <p:txBody>
          <a:bodyPr/>
          <a:lstStyle/>
          <a:p>
            <a:r>
              <a:rPr lang="en-US" dirty="0"/>
              <a:t>Fall 2023-2024 Systems Go Live</a:t>
            </a:r>
          </a:p>
        </p:txBody>
      </p:sp>
      <p:sp>
        <p:nvSpPr>
          <p:cNvPr id="3" name="Content Placeholder 2">
            <a:extLst>
              <a:ext uri="{FF2B5EF4-FFF2-40B4-BE49-F238E27FC236}">
                <a16:creationId xmlns:a16="http://schemas.microsoft.com/office/drawing/2014/main" id="{33F2AF24-BBF8-79EE-E7CE-96F2B6D29A68}"/>
              </a:ext>
            </a:extLst>
          </p:cNvPr>
          <p:cNvSpPr>
            <a:spLocks noGrp="1"/>
          </p:cNvSpPr>
          <p:nvPr>
            <p:ph idx="1"/>
          </p:nvPr>
        </p:nvSpPr>
        <p:spPr/>
        <p:txBody>
          <a:bodyPr/>
          <a:lstStyle/>
          <a:p>
            <a:r>
              <a:rPr lang="en-US" dirty="0"/>
              <a:t>TIDE Rollover: next week</a:t>
            </a:r>
          </a:p>
          <a:p>
            <a:r>
              <a:rPr lang="en-US" dirty="0"/>
              <a:t>CEDARS: early-September (TBD)</a:t>
            </a:r>
          </a:p>
          <a:p>
            <a:r>
              <a:rPr lang="en-US" dirty="0"/>
              <a:t>WAMS pre-ID applications: mid-September (after CEDARS, before interims)</a:t>
            </a:r>
          </a:p>
          <a:p>
            <a:r>
              <a:rPr lang="en-US" dirty="0"/>
              <a:t>First nightly file to TIDE: mid-September (after CEDARS, before interims)</a:t>
            </a:r>
          </a:p>
        </p:txBody>
      </p:sp>
      <p:sp>
        <p:nvSpPr>
          <p:cNvPr id="4" name="Date Placeholder 3">
            <a:extLst>
              <a:ext uri="{FF2B5EF4-FFF2-40B4-BE49-F238E27FC236}">
                <a16:creationId xmlns:a16="http://schemas.microsoft.com/office/drawing/2014/main" id="{25EDA2E6-DB94-63F2-BEC0-2BAC1FB731D9}"/>
              </a:ext>
            </a:extLst>
          </p:cNvPr>
          <p:cNvSpPr>
            <a:spLocks noGrp="1"/>
          </p:cNvSpPr>
          <p:nvPr>
            <p:ph type="dt" sz="half" idx="11"/>
          </p:nvPr>
        </p:nvSpPr>
        <p:spPr/>
        <p:txBody>
          <a:bodyPr/>
          <a:lstStyle/>
          <a:p>
            <a:pPr algn="ctr"/>
            <a:r>
              <a:rPr lang="en-US" dirty="0"/>
              <a:t>8/16/2023</a:t>
            </a:r>
          </a:p>
        </p:txBody>
      </p:sp>
      <p:sp>
        <p:nvSpPr>
          <p:cNvPr id="5" name="Slide Number Placeholder 4">
            <a:extLst>
              <a:ext uri="{FF2B5EF4-FFF2-40B4-BE49-F238E27FC236}">
                <a16:creationId xmlns:a16="http://schemas.microsoft.com/office/drawing/2014/main" id="{75B46AE1-6192-AF63-ADEC-967EEC431D5E}"/>
              </a:ext>
            </a:extLst>
          </p:cNvPr>
          <p:cNvSpPr>
            <a:spLocks noGrp="1"/>
          </p:cNvSpPr>
          <p:nvPr>
            <p:ph type="sldNum" sz="quarter" idx="4"/>
          </p:nvPr>
        </p:nvSpPr>
        <p:spPr/>
        <p:txBody>
          <a:bodyPr/>
          <a:lstStyle/>
          <a:p>
            <a:fld id="{65248FEF-978F-4B24-93F3-B987601DAD06}" type="slidenum">
              <a:rPr lang="en-US" smtClean="0"/>
              <a:pPr/>
              <a:t>46</a:t>
            </a:fld>
            <a:endParaRPr lang="en-US" dirty="0"/>
          </a:p>
        </p:txBody>
      </p:sp>
      <p:sp>
        <p:nvSpPr>
          <p:cNvPr id="6" name="Footer Placeholder 5">
            <a:extLst>
              <a:ext uri="{FF2B5EF4-FFF2-40B4-BE49-F238E27FC236}">
                <a16:creationId xmlns:a16="http://schemas.microsoft.com/office/drawing/2014/main" id="{AB07DBEF-EABC-5023-5AFD-0EBF2D5728F3}"/>
              </a:ext>
            </a:extLst>
          </p:cNvPr>
          <p:cNvSpPr>
            <a:spLocks noGrp="1"/>
          </p:cNvSpPr>
          <p:nvPr>
            <p:ph type="ftr" sz="quarter" idx="3"/>
          </p:nvPr>
        </p:nvSpPr>
        <p:spPr/>
        <p:txBody>
          <a:bodyPr/>
          <a:lstStyle/>
          <a:p>
            <a:pPr algn="r"/>
            <a:r>
              <a:rPr lang="en-US"/>
              <a:t>Assessment and Student Information</a:t>
            </a:r>
            <a:endParaRPr lang="en-US" dirty="0"/>
          </a:p>
        </p:txBody>
      </p:sp>
    </p:spTree>
    <p:extLst>
      <p:ext uri="{BB962C8B-B14F-4D97-AF65-F5344CB8AC3E}">
        <p14:creationId xmlns:p14="http://schemas.microsoft.com/office/powerpoint/2010/main" val="32603321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2E1BDC-52BD-9CD5-7AB8-9B9F02C2B0C7}"/>
              </a:ext>
            </a:extLst>
          </p:cNvPr>
          <p:cNvSpPr>
            <a:spLocks noGrp="1"/>
          </p:cNvSpPr>
          <p:nvPr>
            <p:ph type="title"/>
          </p:nvPr>
        </p:nvSpPr>
        <p:spPr/>
        <p:txBody>
          <a:bodyPr/>
          <a:lstStyle/>
          <a:p>
            <a:r>
              <a:rPr lang="en-US" dirty="0"/>
              <a:t>Selecting Print Options for Family Reports</a:t>
            </a:r>
          </a:p>
        </p:txBody>
      </p:sp>
      <p:sp>
        <p:nvSpPr>
          <p:cNvPr id="7" name="Content Placeholder 6">
            <a:extLst>
              <a:ext uri="{FF2B5EF4-FFF2-40B4-BE49-F238E27FC236}">
                <a16:creationId xmlns:a16="http://schemas.microsoft.com/office/drawing/2014/main" id="{09A0D537-8FF6-960C-44A5-8DB7BBB8148F}"/>
              </a:ext>
            </a:extLst>
          </p:cNvPr>
          <p:cNvSpPr>
            <a:spLocks noGrp="1"/>
          </p:cNvSpPr>
          <p:nvPr>
            <p:ph idx="1"/>
          </p:nvPr>
        </p:nvSpPr>
        <p:spPr/>
        <p:txBody>
          <a:bodyPr/>
          <a:lstStyle/>
          <a:p>
            <a:r>
              <a:rPr lang="en-US" dirty="0"/>
              <a:t>New “Family Reports” tab – to select all/some/zero paper reports for SBA/WCAS (not WIDA or WA-AIM)</a:t>
            </a:r>
          </a:p>
          <a:p>
            <a:r>
              <a:rPr lang="en-US" dirty="0"/>
              <a:t>Default is “all paper reports;” you can opt for PDF-only</a:t>
            </a:r>
          </a:p>
          <a:p>
            <a:r>
              <a:rPr lang="en-US" dirty="0"/>
              <a:t>All districts receive PDFs of every report</a:t>
            </a:r>
          </a:p>
          <a:p>
            <a:r>
              <a:rPr lang="en-US" dirty="0"/>
              <a:t>Select for entire district or by school</a:t>
            </a:r>
          </a:p>
          <a:p>
            <a:pPr marL="0" indent="0">
              <a:buNone/>
            </a:pPr>
            <a:endParaRPr lang="en-US" dirty="0"/>
          </a:p>
        </p:txBody>
      </p:sp>
      <p:sp>
        <p:nvSpPr>
          <p:cNvPr id="2" name="Date Placeholder 1">
            <a:extLst>
              <a:ext uri="{FF2B5EF4-FFF2-40B4-BE49-F238E27FC236}">
                <a16:creationId xmlns:a16="http://schemas.microsoft.com/office/drawing/2014/main" id="{9B51AB04-ADF4-5B70-1B0E-45AD1F927C8E}"/>
              </a:ext>
            </a:extLst>
          </p:cNvPr>
          <p:cNvSpPr>
            <a:spLocks noGrp="1"/>
          </p:cNvSpPr>
          <p:nvPr>
            <p:ph type="dt" sz="half" idx="11"/>
          </p:nvPr>
        </p:nvSpPr>
        <p:spPr/>
        <p:txBody>
          <a:bodyPr/>
          <a:lstStyle/>
          <a:p>
            <a:pPr algn="ctr"/>
            <a:r>
              <a:rPr lang="en-US" dirty="0"/>
              <a:t>8/16/2023</a:t>
            </a:r>
          </a:p>
        </p:txBody>
      </p:sp>
      <p:sp>
        <p:nvSpPr>
          <p:cNvPr id="3" name="Slide Number Placeholder 2">
            <a:extLst>
              <a:ext uri="{FF2B5EF4-FFF2-40B4-BE49-F238E27FC236}">
                <a16:creationId xmlns:a16="http://schemas.microsoft.com/office/drawing/2014/main" id="{9809FEF3-FE18-564A-19D5-0DCBF7E63606}"/>
              </a:ext>
            </a:extLst>
          </p:cNvPr>
          <p:cNvSpPr>
            <a:spLocks noGrp="1"/>
          </p:cNvSpPr>
          <p:nvPr>
            <p:ph type="sldNum" sz="quarter" idx="4294967295"/>
          </p:nvPr>
        </p:nvSpPr>
        <p:spPr/>
        <p:txBody>
          <a:bodyPr/>
          <a:lstStyle/>
          <a:p>
            <a:fld id="{65248FEF-978F-4B24-93F3-B987601DAD06}" type="slidenum">
              <a:rPr lang="en-US" smtClean="0"/>
              <a:pPr/>
              <a:t>47</a:t>
            </a:fld>
            <a:endParaRPr lang="en-US"/>
          </a:p>
        </p:txBody>
      </p:sp>
      <p:sp>
        <p:nvSpPr>
          <p:cNvPr id="4" name="Footer Placeholder 3">
            <a:extLst>
              <a:ext uri="{FF2B5EF4-FFF2-40B4-BE49-F238E27FC236}">
                <a16:creationId xmlns:a16="http://schemas.microsoft.com/office/drawing/2014/main" id="{1229CE0E-A9A6-E5E8-8349-261E3AD2CA8A}"/>
              </a:ext>
            </a:extLst>
          </p:cNvPr>
          <p:cNvSpPr>
            <a:spLocks noGrp="1"/>
          </p:cNvSpPr>
          <p:nvPr>
            <p:ph type="ftr" sz="quarter" idx="4294967295"/>
          </p:nvPr>
        </p:nvSpPr>
        <p:spPr/>
        <p:txBody>
          <a:bodyPr/>
          <a:lstStyle/>
          <a:p>
            <a:pPr algn="r"/>
            <a:r>
              <a:rPr lang="en-US"/>
              <a:t>Assessment and Student Information</a:t>
            </a:r>
            <a:endParaRPr lang="en-US" dirty="0"/>
          </a:p>
        </p:txBody>
      </p:sp>
    </p:spTree>
    <p:extLst>
      <p:ext uri="{BB962C8B-B14F-4D97-AF65-F5344CB8AC3E}">
        <p14:creationId xmlns:p14="http://schemas.microsoft.com/office/powerpoint/2010/main" val="11757601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F40669-1007-49BE-BDE4-86B3A8A2FF4F}"/>
              </a:ext>
            </a:extLst>
          </p:cNvPr>
          <p:cNvSpPr>
            <a:spLocks noGrp="1"/>
          </p:cNvSpPr>
          <p:nvPr>
            <p:ph type="title"/>
          </p:nvPr>
        </p:nvSpPr>
        <p:spPr/>
        <p:txBody>
          <a:bodyPr/>
          <a:lstStyle/>
          <a:p>
            <a:r>
              <a:rPr lang="en-US" dirty="0"/>
              <a:t>Assessment Operations</a:t>
            </a:r>
          </a:p>
        </p:txBody>
      </p:sp>
      <p:sp>
        <p:nvSpPr>
          <p:cNvPr id="2" name="Date Placeholder 1">
            <a:extLst>
              <a:ext uri="{FF2B5EF4-FFF2-40B4-BE49-F238E27FC236}">
                <a16:creationId xmlns:a16="http://schemas.microsoft.com/office/drawing/2014/main" id="{6C8B0C6D-F618-416E-BE9E-17056DD35791}"/>
              </a:ext>
              <a:ext uri="{C183D7F6-B498-43B3-948B-1728B52AA6E4}">
                <adec:decorative xmlns:adec="http://schemas.microsoft.com/office/drawing/2017/decorative" val="1"/>
              </a:ext>
            </a:extLst>
          </p:cNvPr>
          <p:cNvSpPr>
            <a:spLocks noGrp="1"/>
          </p:cNvSpPr>
          <p:nvPr>
            <p:ph type="dt" sz="half" idx="10"/>
          </p:nvPr>
        </p:nvSpPr>
        <p:spPr/>
        <p:txBody>
          <a:bodyPr/>
          <a:lstStyle/>
          <a:p>
            <a:pPr algn="ctr"/>
            <a:r>
              <a:rPr lang="en-US"/>
              <a:t>8/16/2023</a:t>
            </a:r>
            <a:endParaRPr lang="en-US" dirty="0"/>
          </a:p>
        </p:txBody>
      </p:sp>
      <p:sp>
        <p:nvSpPr>
          <p:cNvPr id="3" name="Slide Number Placeholder 2">
            <a:extLst>
              <a:ext uri="{FF2B5EF4-FFF2-40B4-BE49-F238E27FC236}">
                <a16:creationId xmlns:a16="http://schemas.microsoft.com/office/drawing/2014/main" id="{33D5FCA4-D507-4861-846D-D855B876834E}"/>
              </a:ext>
              <a:ext uri="{C183D7F6-B498-43B3-948B-1728B52AA6E4}">
                <adec:decorative xmlns:adec="http://schemas.microsoft.com/office/drawing/2017/decorative" val="1"/>
              </a:ext>
            </a:extLst>
          </p:cNvPr>
          <p:cNvSpPr>
            <a:spLocks noGrp="1"/>
          </p:cNvSpPr>
          <p:nvPr>
            <p:ph type="sldNum" sz="quarter" idx="4"/>
          </p:nvPr>
        </p:nvSpPr>
        <p:spPr/>
        <p:txBody>
          <a:bodyPr/>
          <a:lstStyle/>
          <a:p>
            <a:fld id="{65248FEF-978F-4B24-93F3-B987601DAD06}" type="slidenum">
              <a:rPr lang="en-US" smtClean="0"/>
              <a:pPr/>
              <a:t>48</a:t>
            </a:fld>
            <a:endParaRPr lang="en-US"/>
          </a:p>
        </p:txBody>
      </p:sp>
      <p:sp>
        <p:nvSpPr>
          <p:cNvPr id="4" name="Footer Placeholder 3">
            <a:extLst>
              <a:ext uri="{FF2B5EF4-FFF2-40B4-BE49-F238E27FC236}">
                <a16:creationId xmlns:a16="http://schemas.microsoft.com/office/drawing/2014/main" id="{546CAD0A-04EB-4877-982B-C794C97B5C01}"/>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Assessment and Student Information</a:t>
            </a:r>
            <a:endParaRPr lang="en-US" dirty="0"/>
          </a:p>
        </p:txBody>
      </p:sp>
    </p:spTree>
    <p:extLst>
      <p:ext uri="{BB962C8B-B14F-4D97-AF65-F5344CB8AC3E}">
        <p14:creationId xmlns:p14="http://schemas.microsoft.com/office/powerpoint/2010/main" val="42761885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8DE606B-F7BE-D526-8F37-FC1171C6DA96}"/>
              </a:ext>
            </a:extLst>
          </p:cNvPr>
          <p:cNvSpPr>
            <a:spLocks noGrp="1"/>
          </p:cNvSpPr>
          <p:nvPr>
            <p:ph type="title"/>
          </p:nvPr>
        </p:nvSpPr>
        <p:spPr>
          <a:xfrm>
            <a:off x="838200" y="365125"/>
            <a:ext cx="10515600" cy="1325563"/>
          </a:xfrm>
        </p:spPr>
        <p:txBody>
          <a:bodyPr/>
          <a:lstStyle/>
          <a:p>
            <a:r>
              <a:rPr lang="en-US" dirty="0"/>
              <a:t>Contact Information in WAMS Profile</a:t>
            </a:r>
          </a:p>
        </p:txBody>
      </p:sp>
      <p:sp>
        <p:nvSpPr>
          <p:cNvPr id="7" name="TextBox 6">
            <a:extLst>
              <a:ext uri="{FF2B5EF4-FFF2-40B4-BE49-F238E27FC236}">
                <a16:creationId xmlns:a16="http://schemas.microsoft.com/office/drawing/2014/main" id="{1D61FCCA-336C-0258-298C-EB6D274DE80E}"/>
              </a:ext>
            </a:extLst>
          </p:cNvPr>
          <p:cNvSpPr txBox="1"/>
          <p:nvPr/>
        </p:nvSpPr>
        <p:spPr>
          <a:xfrm>
            <a:off x="838200" y="2217859"/>
            <a:ext cx="3312120" cy="2923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D5761">
                    <a:lumMod val="50000"/>
                  </a:srgbClr>
                </a:solidFill>
                <a:effectLst/>
                <a:uLnTx/>
                <a:uFillTx/>
                <a:latin typeface="Segoe UI"/>
                <a:ea typeface="+mn-ea"/>
                <a:cs typeface="Segoe UI" panose="020B0502040204020203" pitchFamily="34" charset="0"/>
              </a:rPr>
              <a:t>In WAMS Profile it is critical that you update your: </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5761">
                    <a:lumMod val="50000"/>
                  </a:srgbClr>
                </a:solidFill>
                <a:effectLst/>
                <a:uLnTx/>
                <a:uFillTx/>
                <a:latin typeface="Segoe UI"/>
                <a:ea typeface="+mn-ea"/>
                <a:cs typeface="Segoe UI" panose="020B0502040204020203" pitchFamily="34" charset="0"/>
              </a:rPr>
              <a:t>Shipping address for secure test materials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5761">
                    <a:lumMod val="50000"/>
                  </a:srgbClr>
                </a:solidFill>
                <a:effectLst/>
                <a:uLnTx/>
                <a:uFillTx/>
                <a:latin typeface="Segoe UI"/>
                <a:ea typeface="+mn-ea"/>
                <a:cs typeface="Segoe UI" panose="020B0502040204020203" pitchFamily="34" charset="0"/>
              </a:rPr>
              <a:t>DC and DA contact information</a:t>
            </a:r>
          </a:p>
        </p:txBody>
      </p:sp>
      <p:sp>
        <p:nvSpPr>
          <p:cNvPr id="8" name="Content Placeholder 7">
            <a:extLst>
              <a:ext uri="{FF2B5EF4-FFF2-40B4-BE49-F238E27FC236}">
                <a16:creationId xmlns:a16="http://schemas.microsoft.com/office/drawing/2014/main" id="{D1C270A0-5537-84FF-7C6D-3785EF77FDE7}"/>
              </a:ext>
            </a:extLst>
          </p:cNvPr>
          <p:cNvSpPr txBox="1">
            <a:spLocks noGrp="1"/>
          </p:cNvSpPr>
          <p:nvPr>
            <p:ph idx="1"/>
          </p:nvPr>
        </p:nvSpPr>
        <p:spPr>
          <a:xfrm>
            <a:off x="4582962" y="1848836"/>
            <a:ext cx="3752822" cy="480131"/>
          </a:xfrm>
          <a:prstGeom prst="rect">
            <a:avLst/>
          </a:prstGeom>
          <a:noFill/>
        </p:spPr>
        <p:txBody>
          <a:bodyPr wrap="none" rtlCol="0">
            <a:spAutoFit/>
          </a:bodyPr>
          <a:lstStyle/>
          <a:p>
            <a:pPr marL="0" indent="0">
              <a:buNone/>
            </a:pPr>
            <a:r>
              <a:rPr lang="en-US" dirty="0">
                <a:latin typeface="Segoe UI" panose="020B0502040204020203" pitchFamily="34" charset="0"/>
                <a:cs typeface="Segoe UI" panose="020B0502040204020203" pitchFamily="34" charset="0"/>
              </a:rPr>
              <a:t>EDS &gt; WAMS &gt; Profile</a:t>
            </a:r>
          </a:p>
        </p:txBody>
      </p:sp>
      <p:pic>
        <p:nvPicPr>
          <p:cNvPr id="6" name="Picture 5" descr="EDS&gt;WAMS&gt;Profile">
            <a:extLst>
              <a:ext uri="{FF2B5EF4-FFF2-40B4-BE49-F238E27FC236}">
                <a16:creationId xmlns:a16="http://schemas.microsoft.com/office/drawing/2014/main" id="{39AEF7F9-55CB-91CC-DDC6-B43BFC76E15C}"/>
              </a:ext>
            </a:extLst>
          </p:cNvPr>
          <p:cNvPicPr>
            <a:picLocks noChangeAspect="1"/>
          </p:cNvPicPr>
          <p:nvPr/>
        </p:nvPicPr>
        <p:blipFill>
          <a:blip r:embed="rId3"/>
          <a:stretch>
            <a:fillRect/>
          </a:stretch>
        </p:blipFill>
        <p:spPr>
          <a:xfrm>
            <a:off x="4611071" y="2328967"/>
            <a:ext cx="5549348" cy="383007"/>
          </a:xfrm>
          <a:prstGeom prst="rect">
            <a:avLst/>
          </a:prstGeom>
        </p:spPr>
      </p:pic>
      <p:pic>
        <p:nvPicPr>
          <p:cNvPr id="12" name="Picture 11" descr="WAMS Profile Information">
            <a:extLst>
              <a:ext uri="{FF2B5EF4-FFF2-40B4-BE49-F238E27FC236}">
                <a16:creationId xmlns:a16="http://schemas.microsoft.com/office/drawing/2014/main" id="{7FE03652-8364-BF93-5A05-C4826CFFB5F2}"/>
              </a:ext>
            </a:extLst>
          </p:cNvPr>
          <p:cNvPicPr>
            <a:picLocks noChangeAspect="1"/>
          </p:cNvPicPr>
          <p:nvPr/>
        </p:nvPicPr>
        <p:blipFill rotWithShape="1">
          <a:blip r:embed="rId4"/>
          <a:srcRect b="68560"/>
          <a:stretch/>
        </p:blipFill>
        <p:spPr bwMode="auto">
          <a:xfrm>
            <a:off x="4611071" y="3087358"/>
            <a:ext cx="6873301" cy="2755198"/>
          </a:xfrm>
          <a:prstGeom prst="rect">
            <a:avLst/>
          </a:prstGeom>
          <a:ln>
            <a:noFill/>
          </a:ln>
          <a:extLst>
            <a:ext uri="{53640926-AAD7-44D8-BBD7-CCE9431645EC}">
              <a14:shadowObscured xmlns:a14="http://schemas.microsoft.com/office/drawing/2010/main"/>
            </a:ext>
          </a:extLst>
        </p:spPr>
      </p:pic>
      <p:sp>
        <p:nvSpPr>
          <p:cNvPr id="4" name="Footer Placeholder 3">
            <a:extLst>
              <a:ext uri="{FF2B5EF4-FFF2-40B4-BE49-F238E27FC236}">
                <a16:creationId xmlns:a16="http://schemas.microsoft.com/office/drawing/2014/main" id="{A6972A7C-F61C-FDAD-AABA-71CBBB9C6422}"/>
              </a:ext>
            </a:extLst>
          </p:cNvPr>
          <p:cNvSpPr>
            <a:spLocks noGrp="1"/>
          </p:cNvSpPr>
          <p:nvPr>
            <p:ph type="ftr" sz="quarter" idx="3"/>
          </p:nvPr>
        </p:nvSpPr>
        <p:spPr>
          <a:xfrm>
            <a:off x="3550596" y="6253532"/>
            <a:ext cx="5817555"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
        <p:nvSpPr>
          <p:cNvPr id="2" name="Date Placeholder 1">
            <a:extLst>
              <a:ext uri="{FF2B5EF4-FFF2-40B4-BE49-F238E27FC236}">
                <a16:creationId xmlns:a16="http://schemas.microsoft.com/office/drawing/2014/main" id="{A4925A8E-B0EC-C688-0378-CC0411B8EBDB}"/>
              </a:ext>
            </a:extLst>
          </p:cNvPr>
          <p:cNvSpPr>
            <a:spLocks noGrp="1"/>
          </p:cNvSpPr>
          <p:nvPr>
            <p:ph type="dt" sz="half" idx="11"/>
          </p:nvPr>
        </p:nvSpPr>
        <p:spPr>
          <a:xfrm>
            <a:off x="9309783" y="6253532"/>
            <a:ext cx="1531571"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F9CA3D88-FADF-4872-8BBA-08AE7EDF3B19}"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8/22/2023</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3" name="Slide Number Placeholder 2">
            <a:extLst>
              <a:ext uri="{FF2B5EF4-FFF2-40B4-BE49-F238E27FC236}">
                <a16:creationId xmlns:a16="http://schemas.microsoft.com/office/drawing/2014/main" id="{0D915D46-8DD9-F91A-6F15-A4E841D262DA}"/>
              </a:ext>
            </a:extLst>
          </p:cNvPr>
          <p:cNvSpPr>
            <a:spLocks noGrp="1"/>
          </p:cNvSpPr>
          <p:nvPr>
            <p:ph type="sldNum" sz="quarter" idx="4"/>
          </p:nvPr>
        </p:nvSpPr>
        <p:spPr>
          <a:xfrm>
            <a:off x="10709328" y="6253532"/>
            <a:ext cx="644471"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49</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4184421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111651A-4EA7-859C-B37A-D3BA82C5713A}"/>
              </a:ext>
            </a:extLst>
          </p:cNvPr>
          <p:cNvSpPr>
            <a:spLocks noGrp="1"/>
          </p:cNvSpPr>
          <p:nvPr>
            <p:ph type="title"/>
          </p:nvPr>
        </p:nvSpPr>
        <p:spPr>
          <a:xfrm>
            <a:off x="803031" y="4462341"/>
            <a:ext cx="10515600" cy="1325563"/>
          </a:xfrm>
        </p:spPr>
        <p:txBody>
          <a:bodyPr/>
          <a:lstStyle/>
          <a:p>
            <a:r>
              <a:rPr lang="en-US" dirty="0"/>
              <a:t>WaKIDS</a:t>
            </a:r>
          </a:p>
        </p:txBody>
      </p:sp>
      <p:sp>
        <p:nvSpPr>
          <p:cNvPr id="2" name="Date Placeholder 1">
            <a:extLst>
              <a:ext uri="{FF2B5EF4-FFF2-40B4-BE49-F238E27FC236}">
                <a16:creationId xmlns:a16="http://schemas.microsoft.com/office/drawing/2014/main" id="{790964AE-764A-6EE6-DD39-C9FB2785B841}"/>
              </a:ext>
            </a:extLst>
          </p:cNvPr>
          <p:cNvSpPr>
            <a:spLocks noGrp="1"/>
          </p:cNvSpPr>
          <p:nvPr>
            <p:ph type="dt" sz="half" idx="10"/>
          </p:nvPr>
        </p:nvSpPr>
        <p:spPr/>
        <p:txBody>
          <a:bodyPr/>
          <a:lstStyle/>
          <a:p>
            <a:pPr algn="ctr"/>
            <a:r>
              <a:rPr lang="en-US"/>
              <a:t>8/16/2023</a:t>
            </a:r>
            <a:endParaRPr lang="en-US" dirty="0"/>
          </a:p>
        </p:txBody>
      </p:sp>
      <p:sp>
        <p:nvSpPr>
          <p:cNvPr id="3" name="Footer Placeholder 2">
            <a:extLst>
              <a:ext uri="{FF2B5EF4-FFF2-40B4-BE49-F238E27FC236}">
                <a16:creationId xmlns:a16="http://schemas.microsoft.com/office/drawing/2014/main" id="{2E7ACF6B-6817-6BAA-18DD-2D63BB7CA7AA}"/>
              </a:ext>
            </a:extLst>
          </p:cNvPr>
          <p:cNvSpPr>
            <a:spLocks noGrp="1"/>
          </p:cNvSpPr>
          <p:nvPr>
            <p:ph type="ftr" sz="quarter" idx="3"/>
          </p:nvPr>
        </p:nvSpPr>
        <p:spPr/>
        <p:txBody>
          <a:bodyPr/>
          <a:lstStyle/>
          <a:p>
            <a:pPr algn="r"/>
            <a:r>
              <a:rPr lang="en-US"/>
              <a:t>Assessment and Student Information</a:t>
            </a:r>
            <a:endParaRPr lang="en-US" dirty="0"/>
          </a:p>
        </p:txBody>
      </p:sp>
      <p:sp>
        <p:nvSpPr>
          <p:cNvPr id="4" name="Slide Number Placeholder 3">
            <a:extLst>
              <a:ext uri="{FF2B5EF4-FFF2-40B4-BE49-F238E27FC236}">
                <a16:creationId xmlns:a16="http://schemas.microsoft.com/office/drawing/2014/main" id="{AD67FC4A-8DB6-2EF9-560E-A5BDABAA143C}"/>
              </a:ext>
            </a:extLst>
          </p:cNvPr>
          <p:cNvSpPr>
            <a:spLocks noGrp="1"/>
          </p:cNvSpPr>
          <p:nvPr>
            <p:ph type="sldNum" sz="quarter" idx="4"/>
          </p:nvPr>
        </p:nvSpPr>
        <p:spPr/>
        <p:txBody>
          <a:bodyPr/>
          <a:lstStyle/>
          <a:p>
            <a:fld id="{65248FEF-978F-4B24-93F3-B987601DAD06}" type="slidenum">
              <a:rPr lang="en-US" smtClean="0"/>
              <a:pPr/>
              <a:t>5</a:t>
            </a:fld>
            <a:endParaRPr lang="en-US"/>
          </a:p>
        </p:txBody>
      </p:sp>
    </p:spTree>
    <p:extLst>
      <p:ext uri="{BB962C8B-B14F-4D97-AF65-F5344CB8AC3E}">
        <p14:creationId xmlns:p14="http://schemas.microsoft.com/office/powerpoint/2010/main" val="24045039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3E0E15-1060-56B8-E92A-49CD818579BA}"/>
              </a:ext>
            </a:extLst>
          </p:cNvPr>
          <p:cNvSpPr>
            <a:spLocks noGrp="1"/>
          </p:cNvSpPr>
          <p:nvPr>
            <p:ph type="title"/>
          </p:nvPr>
        </p:nvSpPr>
        <p:spPr/>
        <p:txBody>
          <a:bodyPr/>
          <a:lstStyle/>
          <a:p>
            <a:r>
              <a:rPr lang="en-US" dirty="0"/>
              <a:t>Recently Posted to the WCAP Portal</a:t>
            </a:r>
          </a:p>
        </p:txBody>
      </p:sp>
      <p:graphicFrame>
        <p:nvGraphicFramePr>
          <p:cNvPr id="7" name="Content Placeholder 6">
            <a:extLst>
              <a:ext uri="{FF2B5EF4-FFF2-40B4-BE49-F238E27FC236}">
                <a16:creationId xmlns:a16="http://schemas.microsoft.com/office/drawing/2014/main" id="{8D580C5B-A7B3-7F99-FCA3-936F7273EA53}"/>
              </a:ext>
            </a:extLst>
          </p:cNvPr>
          <p:cNvGraphicFramePr>
            <a:graphicFrameLocks noGrp="1"/>
          </p:cNvGraphicFramePr>
          <p:nvPr>
            <p:ph idx="1"/>
          </p:nvPr>
        </p:nvGraphicFramePr>
        <p:xfrm>
          <a:off x="954593" y="1690688"/>
          <a:ext cx="9234436" cy="4129834"/>
        </p:xfrm>
        <a:graphic>
          <a:graphicData uri="http://schemas.openxmlformats.org/drawingml/2006/table">
            <a:tbl>
              <a:tblPr firstRow="1" firstCol="1" bandRow="1"/>
              <a:tblGrid>
                <a:gridCol w="9234436">
                  <a:extLst>
                    <a:ext uri="{9D8B030D-6E8A-4147-A177-3AD203B41FA5}">
                      <a16:colId xmlns:a16="http://schemas.microsoft.com/office/drawing/2014/main" val="628765849"/>
                    </a:ext>
                  </a:extLst>
                </a:gridCol>
              </a:tblGrid>
              <a:tr h="828255">
                <a:tc>
                  <a:txBody>
                    <a:bodyPr/>
                    <a:lstStyle/>
                    <a:p>
                      <a:pPr marL="0" marR="0">
                        <a:spcBef>
                          <a:spcPts val="600"/>
                        </a:spcBef>
                        <a:spcAft>
                          <a:spcPts val="0"/>
                        </a:spcAft>
                      </a:pPr>
                      <a:r>
                        <a:rPr lang="en-US" sz="2400" kern="100" dirty="0">
                          <a:effectLst/>
                          <a:latin typeface="Segoe UI Semibold" panose="020B0702040204020203" pitchFamily="34" charset="0"/>
                          <a:ea typeface="Segoe UI" panose="020B0502040204020203" pitchFamily="34" charset="0"/>
                          <a:cs typeface="Times New Roman" panose="02020603050405020304" pitchFamily="18" charset="0"/>
                        </a:rPr>
                        <a:t>Register for Monthly Assessment Update Webinars</a:t>
                      </a:r>
                      <a:endParaRPr lang="en-US" sz="2400" kern="100" dirty="0">
                        <a:effectLst/>
                        <a:latin typeface="Segoe UI" panose="020B0502040204020203" pitchFamily="34" charset="0"/>
                        <a:ea typeface="Segoe UI" panose="020B0502040204020203" pitchFamily="34" charset="0"/>
                        <a:cs typeface="Times New Roman" panose="02020603050405020304" pitchFamily="18" charset="0"/>
                      </a:endParaRPr>
                    </a:p>
                    <a:p>
                      <a:pPr marL="0" marR="0">
                        <a:spcBef>
                          <a:spcPts val="600"/>
                        </a:spcBef>
                        <a:spcAft>
                          <a:spcPts val="0"/>
                        </a:spcAft>
                      </a:pPr>
                      <a:r>
                        <a:rPr lang="en-US" sz="1600" kern="100" dirty="0">
                          <a:effectLst/>
                          <a:latin typeface="Segoe UI" panose="020B0502040204020203" pitchFamily="34" charset="0"/>
                          <a:ea typeface="Segoe UI" panose="020B0502040204020203" pitchFamily="34" charset="0"/>
                          <a:cs typeface="Times New Roman" panose="02020603050405020304" pitchFamily="18" charset="0"/>
                        </a:rPr>
                        <a:t>Registration links for monthly Assessment Update Webinars</a:t>
                      </a:r>
                    </a:p>
                  </a:txBody>
                  <a:tcPr marL="68580" marR="68580" marT="18415" marB="546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509444"/>
                  </a:ext>
                </a:extLst>
              </a:tr>
              <a:tr h="1043974">
                <a:tc>
                  <a:txBody>
                    <a:bodyPr/>
                    <a:lstStyle/>
                    <a:p>
                      <a:pPr marL="0" marR="0">
                        <a:spcBef>
                          <a:spcPts val="600"/>
                        </a:spcBef>
                        <a:spcAft>
                          <a:spcPts val="0"/>
                        </a:spcAft>
                      </a:pPr>
                      <a:r>
                        <a:rPr lang="en-US" sz="2400" kern="100" dirty="0">
                          <a:effectLst/>
                          <a:latin typeface="Segoe UI Semibold" panose="020B0702040204020203" pitchFamily="34" charset="0"/>
                          <a:ea typeface="Segoe UI" panose="020B0502040204020203" pitchFamily="34" charset="0"/>
                          <a:cs typeface="Times New Roman" panose="02020603050405020304" pitchFamily="18" charset="0"/>
                        </a:rPr>
                        <a:t>Quick Start Guide</a:t>
                      </a:r>
                      <a:endParaRPr lang="en-US" sz="2400" kern="100" dirty="0">
                        <a:effectLst/>
                        <a:latin typeface="Segoe UI" panose="020B0502040204020203" pitchFamily="34" charset="0"/>
                        <a:ea typeface="Segoe UI" panose="020B0502040204020203" pitchFamily="34" charset="0"/>
                        <a:cs typeface="Times New Roman" panose="02020603050405020304" pitchFamily="18" charset="0"/>
                      </a:endParaRPr>
                    </a:p>
                    <a:p>
                      <a:pPr marL="0" marR="0">
                        <a:spcBef>
                          <a:spcPts val="600"/>
                        </a:spcBef>
                        <a:spcAft>
                          <a:spcPts val="0"/>
                        </a:spcAft>
                      </a:pPr>
                      <a:r>
                        <a:rPr lang="en-US" sz="1600" kern="100" dirty="0">
                          <a:effectLst/>
                          <a:latin typeface="Segoe UI" panose="020B0502040204020203" pitchFamily="34" charset="0"/>
                          <a:ea typeface="Segoe UI" panose="020B0502040204020203" pitchFamily="34" charset="0"/>
                          <a:cs typeface="Times New Roman" panose="02020603050405020304" pitchFamily="18" charset="0"/>
                        </a:rPr>
                        <a:t>This Quick Start Guide provides District Test Coordinators with information on user’s roles and responsibilities, test</a:t>
                      </a:r>
                    </a:p>
                  </a:txBody>
                  <a:tcPr marL="68580" marR="68580" marT="18415" marB="546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54839"/>
                  </a:ext>
                </a:extLst>
              </a:tr>
              <a:tr h="1421724">
                <a:tc>
                  <a:txBody>
                    <a:bodyPr/>
                    <a:lstStyle/>
                    <a:p>
                      <a:pPr marL="0" marR="0">
                        <a:spcBef>
                          <a:spcPts val="600"/>
                        </a:spcBef>
                        <a:spcAft>
                          <a:spcPts val="0"/>
                        </a:spcAft>
                      </a:pPr>
                      <a:r>
                        <a:rPr lang="en-US" sz="2400" kern="100" dirty="0">
                          <a:effectLst/>
                          <a:latin typeface="Segoe UI Semibold" panose="020B0702040204020203" pitchFamily="34" charset="0"/>
                          <a:ea typeface="Segoe UI" panose="020B0502040204020203" pitchFamily="34" charset="0"/>
                          <a:cs typeface="Times New Roman" panose="02020603050405020304" pitchFamily="18" charset="0"/>
                        </a:rPr>
                        <a:t>Student Records Management for Assessment Accountability User Guide (SRMAAUG)</a:t>
                      </a:r>
                      <a:endParaRPr lang="en-US" sz="2400" kern="100" dirty="0">
                        <a:effectLst/>
                        <a:latin typeface="Segoe UI" panose="020B0502040204020203" pitchFamily="34" charset="0"/>
                        <a:ea typeface="Segoe UI" panose="020B0502040204020203" pitchFamily="34" charset="0"/>
                        <a:cs typeface="Times New Roman" panose="02020603050405020304" pitchFamily="18" charset="0"/>
                      </a:endParaRPr>
                    </a:p>
                    <a:p>
                      <a:pPr marL="0" marR="0">
                        <a:spcBef>
                          <a:spcPts val="600"/>
                        </a:spcBef>
                        <a:spcAft>
                          <a:spcPts val="0"/>
                        </a:spcAft>
                      </a:pPr>
                      <a:r>
                        <a:rPr lang="en-US" sz="1600" kern="100" dirty="0">
                          <a:effectLst/>
                          <a:latin typeface="Segoe UI" panose="020B0502040204020203" pitchFamily="34" charset="0"/>
                          <a:ea typeface="Segoe UI" panose="020B0502040204020203" pitchFamily="34" charset="0"/>
                          <a:cs typeface="Times New Roman" panose="02020603050405020304" pitchFamily="18" charset="0"/>
                        </a:rPr>
                        <a:t>The Student Record Management for Assessment Accountability User Guide details when and how to pre-ID students, TIDE student</a:t>
                      </a:r>
                    </a:p>
                  </a:txBody>
                  <a:tcPr marL="68580" marR="68580" marT="18415" marB="546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9047534"/>
                  </a:ext>
                </a:extLst>
              </a:tr>
              <a:tr h="835881">
                <a:tc>
                  <a:txBody>
                    <a:bodyPr/>
                    <a:lstStyle/>
                    <a:p>
                      <a:pPr marL="0" marR="0">
                        <a:spcBef>
                          <a:spcPts val="600"/>
                        </a:spcBef>
                        <a:spcAft>
                          <a:spcPts val="0"/>
                        </a:spcAft>
                      </a:pPr>
                      <a:r>
                        <a:rPr lang="en-US" sz="2400" kern="100" dirty="0">
                          <a:effectLst/>
                          <a:latin typeface="Segoe UI Semibold" panose="020B0702040204020203" pitchFamily="34" charset="0"/>
                          <a:ea typeface="Segoe UI" panose="020B0502040204020203" pitchFamily="34" charset="0"/>
                          <a:cs typeface="Times New Roman" panose="02020603050405020304" pitchFamily="18" charset="0"/>
                        </a:rPr>
                        <a:t>Guidelines on Tools, Supports and Accommodations for State Assessments (GTSA)</a:t>
                      </a:r>
                      <a:endParaRPr lang="en-US" sz="2400" kern="100" dirty="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18415" marB="546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1635068"/>
                  </a:ext>
                </a:extLst>
              </a:tr>
            </a:tbl>
          </a:graphicData>
        </a:graphic>
      </p:graphicFrame>
      <p:sp>
        <p:nvSpPr>
          <p:cNvPr id="2" name="Date Placeholder 1">
            <a:extLst>
              <a:ext uri="{FF2B5EF4-FFF2-40B4-BE49-F238E27FC236}">
                <a16:creationId xmlns:a16="http://schemas.microsoft.com/office/drawing/2014/main" id="{69072869-DB24-78BC-9EB0-918909E5DA76}"/>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76F9-3C9E-4C81-B178-3ECE3B7E0443}"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8/22/2023</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3" name="Slide Number Placeholder 2">
            <a:extLst>
              <a:ext uri="{FF2B5EF4-FFF2-40B4-BE49-F238E27FC236}">
                <a16:creationId xmlns:a16="http://schemas.microsoft.com/office/drawing/2014/main" id="{00678ABD-07A7-6B77-F4E3-2C71340FE8D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D01F29F0-A4BD-EB44-E6F2-F7E73C9643CE}"/>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19529129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E0FBD03-98E4-41E8-9B2A-63C1466B68FB}"/>
              </a:ext>
            </a:extLst>
          </p:cNvPr>
          <p:cNvSpPr>
            <a:spLocks noGrp="1"/>
          </p:cNvSpPr>
          <p:nvPr>
            <p:ph type="title"/>
          </p:nvPr>
        </p:nvSpPr>
        <p:spPr/>
        <p:txBody>
          <a:bodyPr/>
          <a:lstStyle/>
          <a:p>
            <a:r>
              <a:rPr lang="en-US" dirty="0"/>
              <a:t>Important Dates for August</a:t>
            </a:r>
          </a:p>
        </p:txBody>
      </p:sp>
      <p:sp>
        <p:nvSpPr>
          <p:cNvPr id="2" name="Date Placeholder 1">
            <a:extLst>
              <a:ext uri="{FF2B5EF4-FFF2-40B4-BE49-F238E27FC236}">
                <a16:creationId xmlns:a16="http://schemas.microsoft.com/office/drawing/2014/main" id="{7A751388-F4CE-76FA-ADDA-6AA20B09931F}"/>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8/16/2023</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3" name="Slide Number Placeholder 2">
            <a:extLst>
              <a:ext uri="{FF2B5EF4-FFF2-40B4-BE49-F238E27FC236}">
                <a16:creationId xmlns:a16="http://schemas.microsoft.com/office/drawing/2014/main" id="{162CF857-BEF9-A51A-F7BA-86CFDCA4362C}"/>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CFD2B37A-914E-B3BA-9B7F-256457EE4C7F}"/>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pic>
        <p:nvPicPr>
          <p:cNvPr id="17" name="Content Placeholder 16" descr="Important Dates August">
            <a:extLst>
              <a:ext uri="{FF2B5EF4-FFF2-40B4-BE49-F238E27FC236}">
                <a16:creationId xmlns:a16="http://schemas.microsoft.com/office/drawing/2014/main" id="{C99EDEFE-3885-B156-7605-A84C3E247367}"/>
              </a:ext>
            </a:extLst>
          </p:cNvPr>
          <p:cNvPicPr>
            <a:picLocks noGrp="1" noChangeAspect="1"/>
          </p:cNvPicPr>
          <p:nvPr>
            <p:ph idx="1"/>
          </p:nvPr>
        </p:nvPicPr>
        <p:blipFill>
          <a:blip r:embed="rId3"/>
          <a:stretch>
            <a:fillRect/>
          </a:stretch>
        </p:blipFill>
        <p:spPr>
          <a:xfrm>
            <a:off x="1274828" y="2267377"/>
            <a:ext cx="9642343" cy="2987911"/>
          </a:xfrm>
        </p:spPr>
      </p:pic>
    </p:spTree>
    <p:extLst>
      <p:ext uri="{BB962C8B-B14F-4D97-AF65-F5344CB8AC3E}">
        <p14:creationId xmlns:p14="http://schemas.microsoft.com/office/powerpoint/2010/main" val="25519184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DDFB5-36C3-F7A0-4670-12C3F1EAD701}"/>
              </a:ext>
            </a:extLst>
          </p:cNvPr>
          <p:cNvSpPr>
            <a:spLocks noGrp="1"/>
          </p:cNvSpPr>
          <p:nvPr>
            <p:ph type="title"/>
          </p:nvPr>
        </p:nvSpPr>
        <p:spPr/>
        <p:txBody>
          <a:bodyPr/>
          <a:lstStyle/>
          <a:p>
            <a:r>
              <a:rPr lang="en-US" dirty="0"/>
              <a:t>Important Dates for September</a:t>
            </a:r>
          </a:p>
        </p:txBody>
      </p:sp>
      <p:sp>
        <p:nvSpPr>
          <p:cNvPr id="4" name="Date Placeholder 3">
            <a:extLst>
              <a:ext uri="{FF2B5EF4-FFF2-40B4-BE49-F238E27FC236}">
                <a16:creationId xmlns:a16="http://schemas.microsoft.com/office/drawing/2014/main" id="{29A5E4A1-CBC8-3BF7-4B57-92A451A949E4}"/>
              </a:ext>
            </a:extLst>
          </p:cNvPr>
          <p:cNvSpPr>
            <a:spLocks noGrp="1"/>
          </p:cNvSpPr>
          <p:nvPr>
            <p:ph type="dt" sz="half" idx="11"/>
          </p:nvPr>
        </p:nvSpPr>
        <p:spPr/>
        <p:txBody>
          <a:bodyPr/>
          <a:lstStyle/>
          <a:p>
            <a:pPr algn="ctr"/>
            <a:r>
              <a:rPr lang="en-US"/>
              <a:t>8/16/2023</a:t>
            </a:r>
            <a:endParaRPr lang="en-US" dirty="0"/>
          </a:p>
        </p:txBody>
      </p:sp>
      <p:sp>
        <p:nvSpPr>
          <p:cNvPr id="5" name="Slide Number Placeholder 4">
            <a:extLst>
              <a:ext uri="{FF2B5EF4-FFF2-40B4-BE49-F238E27FC236}">
                <a16:creationId xmlns:a16="http://schemas.microsoft.com/office/drawing/2014/main" id="{48C9075E-625E-A164-AF0D-E7D9445D5EFF}"/>
              </a:ext>
            </a:extLst>
          </p:cNvPr>
          <p:cNvSpPr>
            <a:spLocks noGrp="1"/>
          </p:cNvSpPr>
          <p:nvPr>
            <p:ph type="sldNum" sz="quarter" idx="4"/>
          </p:nvPr>
        </p:nvSpPr>
        <p:spPr/>
        <p:txBody>
          <a:bodyPr/>
          <a:lstStyle/>
          <a:p>
            <a:fld id="{65248FEF-978F-4B24-93F3-B987601DAD06}" type="slidenum">
              <a:rPr lang="en-US" smtClean="0"/>
              <a:pPr/>
              <a:t>52</a:t>
            </a:fld>
            <a:endParaRPr lang="en-US" dirty="0"/>
          </a:p>
        </p:txBody>
      </p:sp>
      <p:sp>
        <p:nvSpPr>
          <p:cNvPr id="6" name="Footer Placeholder 5">
            <a:extLst>
              <a:ext uri="{FF2B5EF4-FFF2-40B4-BE49-F238E27FC236}">
                <a16:creationId xmlns:a16="http://schemas.microsoft.com/office/drawing/2014/main" id="{0EB0F4BC-9AFF-0C39-77B5-8EE852BE0201}"/>
              </a:ext>
            </a:extLst>
          </p:cNvPr>
          <p:cNvSpPr>
            <a:spLocks noGrp="1"/>
          </p:cNvSpPr>
          <p:nvPr>
            <p:ph type="ftr" sz="quarter" idx="3"/>
          </p:nvPr>
        </p:nvSpPr>
        <p:spPr/>
        <p:txBody>
          <a:bodyPr/>
          <a:lstStyle/>
          <a:p>
            <a:pPr algn="r"/>
            <a:r>
              <a:rPr lang="en-US"/>
              <a:t>Assessment and Student Information</a:t>
            </a:r>
            <a:endParaRPr lang="en-US" dirty="0"/>
          </a:p>
        </p:txBody>
      </p:sp>
      <p:pic>
        <p:nvPicPr>
          <p:cNvPr id="10" name="Content Placeholder 9" descr="Important Dates September">
            <a:extLst>
              <a:ext uri="{FF2B5EF4-FFF2-40B4-BE49-F238E27FC236}">
                <a16:creationId xmlns:a16="http://schemas.microsoft.com/office/drawing/2014/main" id="{2E9839AA-E953-B75D-30C6-E03268271E0C}"/>
              </a:ext>
            </a:extLst>
          </p:cNvPr>
          <p:cNvPicPr>
            <a:picLocks noGrp="1" noChangeAspect="1"/>
          </p:cNvPicPr>
          <p:nvPr>
            <p:ph idx="1"/>
          </p:nvPr>
        </p:nvPicPr>
        <p:blipFill>
          <a:blip r:embed="rId3"/>
          <a:stretch>
            <a:fillRect/>
          </a:stretch>
        </p:blipFill>
        <p:spPr>
          <a:xfrm>
            <a:off x="1219967" y="2061023"/>
            <a:ext cx="9752066" cy="3250689"/>
          </a:xfrm>
        </p:spPr>
      </p:pic>
    </p:spTree>
    <p:extLst>
      <p:ext uri="{BB962C8B-B14F-4D97-AF65-F5344CB8AC3E}">
        <p14:creationId xmlns:p14="http://schemas.microsoft.com/office/powerpoint/2010/main" val="20983448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E30EB1-19E7-42D8-A7BF-893DBC91793D}"/>
              </a:ext>
            </a:extLst>
          </p:cNvPr>
          <p:cNvSpPr>
            <a:spLocks noGrp="1"/>
          </p:cNvSpPr>
          <p:nvPr>
            <p:ph type="title"/>
          </p:nvPr>
        </p:nvSpPr>
        <p:spPr>
          <a:xfrm>
            <a:off x="765041" y="395855"/>
            <a:ext cx="10515600" cy="721746"/>
          </a:xfrm>
        </p:spPr>
        <p:txBody>
          <a:bodyPr/>
          <a:lstStyle/>
          <a:p>
            <a:r>
              <a:rPr lang="en-US" dirty="0">
                <a:cs typeface="Segoe UI Light" panose="020B0502040204020203" pitchFamily="34" charset="0"/>
              </a:rPr>
              <a:t>WCAP Contacts</a:t>
            </a:r>
            <a:endParaRPr lang="en-US" dirty="0"/>
          </a:p>
        </p:txBody>
      </p:sp>
      <p:sp>
        <p:nvSpPr>
          <p:cNvPr id="2" name="Text Placeholder 1">
            <a:extLst>
              <a:ext uri="{FF2B5EF4-FFF2-40B4-BE49-F238E27FC236}">
                <a16:creationId xmlns:a16="http://schemas.microsoft.com/office/drawing/2014/main" id="{9E0BF4E6-C504-4538-BA2D-EFCF7E6D8E71}"/>
              </a:ext>
            </a:extLst>
          </p:cNvPr>
          <p:cNvSpPr>
            <a:spLocks noGrp="1"/>
          </p:cNvSpPr>
          <p:nvPr>
            <p:ph type="body" sz="quarter" idx="10"/>
          </p:nvPr>
        </p:nvSpPr>
        <p:spPr>
          <a:xfrm>
            <a:off x="765041" y="1117602"/>
            <a:ext cx="10661918" cy="4127498"/>
          </a:xfrm>
        </p:spPr>
        <p:txBody>
          <a:bodyPr>
            <a:normAutofit fontScale="77500" lnSpcReduction="20000"/>
          </a:bodyPr>
          <a:lstStyle/>
          <a:p>
            <a:pPr marL="0" indent="0">
              <a:lnSpc>
                <a:spcPct val="110000"/>
              </a:lnSpc>
              <a:spcBef>
                <a:spcPts val="600"/>
              </a:spcBef>
              <a:buNone/>
            </a:pPr>
            <a:r>
              <a:rPr lang="en-US" sz="2600" b="1" dirty="0"/>
              <a:t>OSPI Assessment Analysts </a:t>
            </a:r>
            <a:r>
              <a:rPr lang="en-US" sz="2600" dirty="0"/>
              <a:t>for student data issues:</a:t>
            </a:r>
          </a:p>
          <a:p>
            <a:pPr marL="274638" lvl="1" indent="0">
              <a:lnSpc>
                <a:spcPct val="110000"/>
              </a:lnSpc>
              <a:spcBef>
                <a:spcPts val="600"/>
              </a:spcBef>
              <a:buNone/>
            </a:pPr>
            <a:r>
              <a:rPr lang="en-US" sz="2600" dirty="0">
                <a:hlinkClick r:id="rId3"/>
              </a:rPr>
              <a:t>a</a:t>
            </a:r>
            <a:r>
              <a:rPr lang="en-US" sz="2600" dirty="0">
                <a:solidFill>
                  <a:srgbClr val="FF0000"/>
                </a:solidFill>
                <a:hlinkClick r:id="rId3"/>
              </a:rPr>
              <a:t>ssessmentanalysts@k12.wa.us</a:t>
            </a:r>
            <a:r>
              <a:rPr lang="en-US" sz="2600" dirty="0">
                <a:solidFill>
                  <a:srgbClr val="FF0000"/>
                </a:solidFill>
              </a:rPr>
              <a:t> </a:t>
            </a:r>
            <a:r>
              <a:rPr lang="en-US" sz="2600" dirty="0"/>
              <a:t>360–725–6109</a:t>
            </a:r>
            <a:endParaRPr lang="en-US" sz="2600" dirty="0">
              <a:cs typeface="Segoe UI" panose="020B0502040204020203" pitchFamily="34" charset="0"/>
            </a:endParaRPr>
          </a:p>
          <a:p>
            <a:pPr marL="0" indent="0">
              <a:lnSpc>
                <a:spcPct val="110000"/>
              </a:lnSpc>
              <a:spcBef>
                <a:spcPts val="600"/>
              </a:spcBef>
              <a:buNone/>
            </a:pPr>
            <a:r>
              <a:rPr lang="en-US" sz="2600" b="1" dirty="0">
                <a:cs typeface="Segoe UI" panose="020B0502040204020203" pitchFamily="34" charset="0"/>
              </a:rPr>
              <a:t>OSPI Assessment Development </a:t>
            </a:r>
            <a:r>
              <a:rPr lang="en-US" sz="2600" dirty="0">
                <a:cs typeface="Segoe UI" panose="020B0502040204020203" pitchFamily="34" charset="0"/>
              </a:rPr>
              <a:t>for content questions:</a:t>
            </a:r>
          </a:p>
          <a:p>
            <a:pPr marL="274638" lvl="1" indent="0">
              <a:lnSpc>
                <a:spcPct val="110000"/>
              </a:lnSpc>
              <a:spcBef>
                <a:spcPts val="600"/>
              </a:spcBef>
              <a:buNone/>
            </a:pPr>
            <a:r>
              <a:rPr lang="en-US" sz="2600" dirty="0">
                <a:cs typeface="Segoe UI" panose="020B0502040204020203" pitchFamily="34" charset="0"/>
              </a:rPr>
              <a:t>ELA and Math assessments: </a:t>
            </a:r>
            <a:r>
              <a:rPr lang="en-US" sz="2600" dirty="0">
                <a:cs typeface="Segoe UI" panose="020B0502040204020203" pitchFamily="34" charset="0"/>
                <a:hlinkClick r:id="rId4"/>
              </a:rPr>
              <a:t>asi@k12.wa.us</a:t>
            </a:r>
            <a:r>
              <a:rPr lang="en-US" sz="2600" dirty="0">
                <a:cs typeface="Segoe UI" panose="020B0502040204020203" pitchFamily="34" charset="0"/>
              </a:rPr>
              <a:t> </a:t>
            </a:r>
          </a:p>
          <a:p>
            <a:pPr marL="274638" lvl="1" indent="0">
              <a:lnSpc>
                <a:spcPct val="110000"/>
              </a:lnSpc>
              <a:spcBef>
                <a:spcPts val="600"/>
              </a:spcBef>
              <a:buNone/>
            </a:pPr>
            <a:r>
              <a:rPr lang="en-US" sz="2600" dirty="0">
                <a:cs typeface="Segoe UI" panose="020B0502040204020203" pitchFamily="34" charset="0"/>
              </a:rPr>
              <a:t>Science assessment: </a:t>
            </a:r>
            <a:r>
              <a:rPr lang="en-US" sz="2600" dirty="0">
                <a:cs typeface="Segoe UI" panose="020B0502040204020203" pitchFamily="34" charset="0"/>
                <a:hlinkClick r:id="rId5"/>
              </a:rPr>
              <a:t>science@k12.wa.us</a:t>
            </a:r>
            <a:r>
              <a:rPr lang="en-US" sz="2600" dirty="0">
                <a:cs typeface="Segoe UI" panose="020B0502040204020203" pitchFamily="34" charset="0"/>
              </a:rPr>
              <a:t> </a:t>
            </a:r>
          </a:p>
          <a:p>
            <a:pPr marL="0" indent="0">
              <a:lnSpc>
                <a:spcPct val="110000"/>
              </a:lnSpc>
              <a:spcBef>
                <a:spcPts val="600"/>
              </a:spcBef>
              <a:buNone/>
            </a:pPr>
            <a:r>
              <a:rPr lang="en-US" sz="2600" b="1" dirty="0">
                <a:cs typeface="Segoe UI" panose="020B0502040204020203" pitchFamily="34" charset="0"/>
              </a:rPr>
              <a:t>OSPI Assessment Operations </a:t>
            </a:r>
            <a:r>
              <a:rPr lang="en-US" sz="2600" dirty="0">
                <a:cs typeface="Segoe UI" panose="020B0502040204020203" pitchFamily="34" charset="0"/>
              </a:rPr>
              <a:t>for assessment policy and test materials:</a:t>
            </a:r>
          </a:p>
          <a:p>
            <a:pPr marL="274638" lvl="1" indent="0">
              <a:lnSpc>
                <a:spcPct val="110000"/>
              </a:lnSpc>
              <a:spcBef>
                <a:spcPts val="600"/>
              </a:spcBef>
              <a:buNone/>
            </a:pPr>
            <a:r>
              <a:rPr lang="en-US" sz="2600" dirty="0">
                <a:cs typeface="Segoe UI" panose="020B0502040204020203" pitchFamily="34" charset="0"/>
                <a:hlinkClick r:id="rId6"/>
              </a:rPr>
              <a:t>Assessment@k12.wa.us</a:t>
            </a:r>
            <a:r>
              <a:rPr lang="en-US" sz="2600" dirty="0">
                <a:cs typeface="Segoe UI" panose="020B0502040204020203" pitchFamily="34" charset="0"/>
              </a:rPr>
              <a:t> 360–725–6348 or 1–800-725–4311</a:t>
            </a:r>
          </a:p>
          <a:p>
            <a:pPr marL="0" indent="0">
              <a:lnSpc>
                <a:spcPct val="110000"/>
              </a:lnSpc>
              <a:spcBef>
                <a:spcPts val="600"/>
              </a:spcBef>
              <a:buNone/>
            </a:pPr>
            <a:r>
              <a:rPr lang="en-US" sz="2600" b="1" dirty="0">
                <a:cs typeface="Segoe UI" panose="020B0502040204020203" pitchFamily="34" charset="0"/>
              </a:rPr>
              <a:t>Cambium Washington Help Desk </a:t>
            </a:r>
            <a:r>
              <a:rPr lang="en-US" sz="2600" dirty="0">
                <a:cs typeface="Segoe UI" panose="020B0502040204020203" pitchFamily="34" charset="0"/>
              </a:rPr>
              <a:t>for Technical, Network, and password issues:</a:t>
            </a:r>
          </a:p>
          <a:p>
            <a:pPr marL="274638" lvl="1" indent="0">
              <a:lnSpc>
                <a:spcPct val="110000"/>
              </a:lnSpc>
              <a:spcBef>
                <a:spcPts val="600"/>
              </a:spcBef>
              <a:buNone/>
            </a:pPr>
            <a:r>
              <a:rPr lang="en-US" sz="2600" dirty="0">
                <a:cs typeface="Segoe UI" panose="020B0502040204020203" pitchFamily="34" charset="0"/>
                <a:hlinkClick r:id="rId7"/>
              </a:rPr>
              <a:t>wahelpdesk@cambiumassessment.com</a:t>
            </a:r>
            <a:r>
              <a:rPr lang="en-US" sz="2600" dirty="0">
                <a:cs typeface="Segoe UI" panose="020B0502040204020203" pitchFamily="34" charset="0"/>
              </a:rPr>
              <a:t> 1–844–560–7366</a:t>
            </a:r>
          </a:p>
          <a:p>
            <a:pPr marL="0" indent="-182562">
              <a:lnSpc>
                <a:spcPct val="110000"/>
              </a:lnSpc>
              <a:spcBef>
                <a:spcPts val="600"/>
              </a:spcBef>
              <a:buNone/>
            </a:pPr>
            <a:r>
              <a:rPr lang="en-US" sz="2600" b="1" dirty="0">
                <a:cs typeface="Segoe UI" panose="020B0502040204020203" pitchFamily="34" charset="0"/>
              </a:rPr>
              <a:t>WIDA Client Services Center </a:t>
            </a:r>
            <a:r>
              <a:rPr lang="en-US" sz="2600" dirty="0">
                <a:cs typeface="Segoe UI" panose="020B0502040204020203" pitchFamily="34" charset="0"/>
              </a:rPr>
              <a:t>for accounts, assessments, and resources</a:t>
            </a:r>
          </a:p>
          <a:p>
            <a:pPr marL="0" indent="-182562">
              <a:lnSpc>
                <a:spcPct val="110000"/>
              </a:lnSpc>
              <a:spcBef>
                <a:spcPts val="600"/>
              </a:spcBef>
              <a:buNone/>
            </a:pPr>
            <a:r>
              <a:rPr lang="en-US" sz="2600" dirty="0">
                <a:cs typeface="Segoe UI" panose="020B0502040204020203" pitchFamily="34" charset="0"/>
                <a:hlinkClick r:id="rId8"/>
              </a:rPr>
              <a:t>help@wida.us</a:t>
            </a:r>
            <a:r>
              <a:rPr lang="en-US" sz="2600" dirty="0">
                <a:cs typeface="Segoe UI" panose="020B0502040204020203" pitchFamily="34" charset="0"/>
              </a:rPr>
              <a:t> 1-866-276-7735</a:t>
            </a:r>
          </a:p>
          <a:p>
            <a:pPr marL="274638" lvl="1" indent="0">
              <a:lnSpc>
                <a:spcPct val="110000"/>
              </a:lnSpc>
              <a:spcBef>
                <a:spcPts val="600"/>
              </a:spcBef>
              <a:buNone/>
            </a:pPr>
            <a:endParaRPr lang="en-US" sz="2600" dirty="0">
              <a:cs typeface="Segoe UI" panose="020B0502040204020203" pitchFamily="34" charset="0"/>
            </a:endParaRPr>
          </a:p>
          <a:p>
            <a:endParaRPr lang="en-US" dirty="0"/>
          </a:p>
        </p:txBody>
      </p:sp>
      <p:sp>
        <p:nvSpPr>
          <p:cNvPr id="8" name="Footer Placeholder 7">
            <a:extLst>
              <a:ext uri="{FF2B5EF4-FFF2-40B4-BE49-F238E27FC236}">
                <a16:creationId xmlns:a16="http://schemas.microsoft.com/office/drawing/2014/main" id="{0FDBAAEA-8217-4443-8155-0BC18FB062D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Assessment and Student Information</a:t>
            </a:r>
          </a:p>
        </p:txBody>
      </p:sp>
      <p:sp>
        <p:nvSpPr>
          <p:cNvPr id="7" name="Date Placeholder 6">
            <a:extLst>
              <a:ext uri="{FF2B5EF4-FFF2-40B4-BE49-F238E27FC236}">
                <a16:creationId xmlns:a16="http://schemas.microsoft.com/office/drawing/2014/main" id="{14A72746-F037-4FAE-AC81-43DE98CE2296}"/>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8/16/2023</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4" name="Slide Number Placeholder 3">
            <a:extLst>
              <a:ext uri="{FF2B5EF4-FFF2-40B4-BE49-F238E27FC236}">
                <a16:creationId xmlns:a16="http://schemas.microsoft.com/office/drawing/2014/main" id="{2213D490-0902-4865-BE55-96B2E239FDEF}"/>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9198018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3253EF4-2579-4373-8030-50463D06E410}"/>
              </a:ext>
            </a:extLst>
          </p:cNvPr>
          <p:cNvSpPr>
            <a:spLocks noGrp="1"/>
          </p:cNvSpPr>
          <p:nvPr>
            <p:ph type="title" idx="4294967295"/>
          </p:nvPr>
        </p:nvSpPr>
        <p:spPr>
          <a:xfrm>
            <a:off x="5749925" y="6311900"/>
            <a:ext cx="41148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mn-cs"/>
              </a:rPr>
              <a:t>Assessments &amp; Student Information</a:t>
            </a:r>
          </a:p>
        </p:txBody>
      </p:sp>
      <p:sp>
        <p:nvSpPr>
          <p:cNvPr id="5" name="Footer Placeholder 4">
            <a:extLst>
              <a:ext uri="{FF2B5EF4-FFF2-40B4-BE49-F238E27FC236}">
                <a16:creationId xmlns:a16="http://schemas.microsoft.com/office/drawing/2014/main" id="{DA3EABEC-447B-4FEC-A452-2B90894A72D6}"/>
              </a:ext>
            </a:extLst>
          </p:cNvPr>
          <p:cNvSpPr>
            <a:spLocks noGrp="1"/>
          </p:cNvSpPr>
          <p:nvPr>
            <p:ph type="ftr" sz="quarter" idx="3"/>
          </p:nvPr>
        </p:nvSpPr>
        <p:spPr/>
        <p:txBody>
          <a:bodyPr/>
          <a:lstStyle/>
          <a:p>
            <a:pPr algn="r"/>
            <a:r>
              <a:rPr lang="en-US"/>
              <a:t>Assessment and Student Information</a:t>
            </a:r>
            <a:endParaRPr lang="en-US" dirty="0"/>
          </a:p>
        </p:txBody>
      </p:sp>
      <p:sp>
        <p:nvSpPr>
          <p:cNvPr id="2" name="Date Placeholder 1">
            <a:extLst>
              <a:ext uri="{FF2B5EF4-FFF2-40B4-BE49-F238E27FC236}">
                <a16:creationId xmlns:a16="http://schemas.microsoft.com/office/drawing/2014/main" id="{CF791AA5-BF18-4417-98DB-AAF128B25285}"/>
              </a:ext>
            </a:extLst>
          </p:cNvPr>
          <p:cNvSpPr>
            <a:spLocks noGrp="1"/>
          </p:cNvSpPr>
          <p:nvPr>
            <p:ph type="dt" sz="half" idx="10"/>
          </p:nvPr>
        </p:nvSpPr>
        <p:spPr/>
        <p:txBody>
          <a:bodyPr/>
          <a:lstStyle/>
          <a:p>
            <a:pPr algn="ctr"/>
            <a:r>
              <a:rPr lang="en-US"/>
              <a:t>8/16/2023</a:t>
            </a:r>
            <a:endParaRPr lang="en-US" dirty="0"/>
          </a:p>
        </p:txBody>
      </p:sp>
      <p:sp>
        <p:nvSpPr>
          <p:cNvPr id="3" name="Slide Number Placeholder 2">
            <a:extLst>
              <a:ext uri="{FF2B5EF4-FFF2-40B4-BE49-F238E27FC236}">
                <a16:creationId xmlns:a16="http://schemas.microsoft.com/office/drawing/2014/main" id="{01781F34-5F48-4263-A8B0-76BDD78F87AB}"/>
              </a:ext>
            </a:extLst>
          </p:cNvPr>
          <p:cNvSpPr>
            <a:spLocks noGrp="1"/>
          </p:cNvSpPr>
          <p:nvPr>
            <p:ph type="sldNum" sz="quarter" idx="4"/>
          </p:nvPr>
        </p:nvSpPr>
        <p:spPr/>
        <p:txBody>
          <a:bodyPr/>
          <a:lstStyle/>
          <a:p>
            <a:fld id="{65248FEF-978F-4B24-93F3-B987601DAD06}" type="slidenum">
              <a:rPr lang="en-US" smtClean="0"/>
              <a:pPr/>
              <a:t>54</a:t>
            </a:fld>
            <a:endParaRPr lang="en-US"/>
          </a:p>
        </p:txBody>
      </p:sp>
    </p:spTree>
    <p:extLst>
      <p:ext uri="{BB962C8B-B14F-4D97-AF65-F5344CB8AC3E}">
        <p14:creationId xmlns:p14="http://schemas.microsoft.com/office/powerpoint/2010/main" val="11805445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castle-like brick structure OSPI offices are located within">
            <a:extLst>
              <a:ext uri="{FF2B5EF4-FFF2-40B4-BE49-F238E27FC236}">
                <a16:creationId xmlns:a16="http://schemas.microsoft.com/office/drawing/2014/main" id="{3F412243-6AD4-444B-AF3E-F4640C90B7E3}"/>
              </a:ext>
            </a:extLst>
          </p:cNvPr>
          <p:cNvPicPr>
            <a:picLocks noChangeAspect="1"/>
          </p:cNvPicPr>
          <p:nvPr/>
        </p:nvPicPr>
        <p:blipFill rotWithShape="1">
          <a:blip r:embed="rId3"/>
          <a:srcRect b="11161"/>
          <a:stretch/>
        </p:blipFill>
        <p:spPr>
          <a:xfrm>
            <a:off x="20" y="0"/>
            <a:ext cx="12191980" cy="6092565"/>
          </a:xfrm>
          <a:prstGeom prst="rect">
            <a:avLst/>
          </a:prstGeom>
          <a:noFill/>
        </p:spPr>
      </p:pic>
      <p:sp>
        <p:nvSpPr>
          <p:cNvPr id="9" name="Title 8">
            <a:extLst>
              <a:ext uri="{FF2B5EF4-FFF2-40B4-BE49-F238E27FC236}">
                <a16:creationId xmlns:a16="http://schemas.microsoft.com/office/drawing/2014/main" id="{3C616572-5596-457A-9B69-7DBE6B24EFEE}"/>
              </a:ext>
            </a:extLst>
          </p:cNvPr>
          <p:cNvSpPr>
            <a:spLocks noGrp="1"/>
          </p:cNvSpPr>
          <p:nvPr>
            <p:ph type="title"/>
          </p:nvPr>
        </p:nvSpPr>
        <p:spPr/>
        <p:txBody>
          <a:bodyPr>
            <a:normAutofit/>
          </a:bodyPr>
          <a:lstStyle/>
          <a:p>
            <a:r>
              <a:rPr lang="en-US" sz="1200" dirty="0">
                <a:solidFill>
                  <a:srgbClr val="FFFFFF"/>
                </a:solidFill>
              </a:rPr>
              <a:t>Thank you</a:t>
            </a:r>
          </a:p>
        </p:txBody>
      </p:sp>
      <p:sp>
        <p:nvSpPr>
          <p:cNvPr id="3" name="Footer Placeholder 2">
            <a:extLst>
              <a:ext uri="{FF2B5EF4-FFF2-40B4-BE49-F238E27FC236}">
                <a16:creationId xmlns:a16="http://schemas.microsoft.com/office/drawing/2014/main" id="{FFC2E65E-302B-4003-B90F-CE7C0685C569}"/>
              </a:ext>
            </a:extLst>
          </p:cNvPr>
          <p:cNvSpPr>
            <a:spLocks noGrp="1"/>
          </p:cNvSpPr>
          <p:nvPr>
            <p:ph type="ftr" sz="quarter" idx="3"/>
          </p:nvPr>
        </p:nvSpPr>
        <p:spPr/>
        <p:txBody>
          <a:bodyPr/>
          <a:lstStyle/>
          <a:p>
            <a:r>
              <a:rPr lang="en-US" dirty="0"/>
              <a:t>Assessment and Student Information</a:t>
            </a:r>
          </a:p>
        </p:txBody>
      </p:sp>
      <p:sp>
        <p:nvSpPr>
          <p:cNvPr id="2" name="Date Placeholder 1">
            <a:extLst>
              <a:ext uri="{FF2B5EF4-FFF2-40B4-BE49-F238E27FC236}">
                <a16:creationId xmlns:a16="http://schemas.microsoft.com/office/drawing/2014/main" id="{4C6963B6-F333-4282-90CC-D2A7F0EF67F2}"/>
              </a:ext>
            </a:extLst>
          </p:cNvPr>
          <p:cNvSpPr>
            <a:spLocks noGrp="1"/>
          </p:cNvSpPr>
          <p:nvPr>
            <p:ph type="dt" sz="half" idx="11"/>
          </p:nvPr>
        </p:nvSpPr>
        <p:spPr>
          <a:xfrm>
            <a:off x="8836057" y="6253531"/>
            <a:ext cx="1531571" cy="365125"/>
          </a:xfrm>
        </p:spPr>
        <p:txBody>
          <a:bodyPr/>
          <a:lstStyle/>
          <a:p>
            <a:r>
              <a:rPr lang="en-US"/>
              <a:t>8/16/2023</a:t>
            </a:r>
            <a:endParaRPr lang="en-US" dirty="0"/>
          </a:p>
        </p:txBody>
      </p:sp>
      <p:sp>
        <p:nvSpPr>
          <p:cNvPr id="5" name="Slide Number Placeholder 4">
            <a:extLst>
              <a:ext uri="{FF2B5EF4-FFF2-40B4-BE49-F238E27FC236}">
                <a16:creationId xmlns:a16="http://schemas.microsoft.com/office/drawing/2014/main" id="{AB8D90B1-1C3C-487D-AD1E-4B6C50051B51}"/>
              </a:ext>
            </a:extLst>
          </p:cNvPr>
          <p:cNvSpPr>
            <a:spLocks noGrp="1"/>
          </p:cNvSpPr>
          <p:nvPr>
            <p:ph type="sldNum" sz="quarter" idx="4"/>
          </p:nvPr>
        </p:nvSpPr>
        <p:spPr/>
        <p:txBody>
          <a:bodyPr/>
          <a:lstStyle/>
          <a:p>
            <a:fld id="{65248FEF-978F-4B24-93F3-B987601DAD06}" type="slidenum">
              <a:rPr lang="en-US" smtClean="0"/>
              <a:pPr/>
              <a:t>55</a:t>
            </a:fld>
            <a:endParaRPr lang="en-US" dirty="0"/>
          </a:p>
        </p:txBody>
      </p:sp>
    </p:spTree>
    <p:extLst>
      <p:ext uri="{BB962C8B-B14F-4D97-AF65-F5344CB8AC3E}">
        <p14:creationId xmlns:p14="http://schemas.microsoft.com/office/powerpoint/2010/main" val="3670314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9AA2D5-641E-EB00-D548-EA9151D2C419}"/>
              </a:ext>
            </a:extLst>
          </p:cNvPr>
          <p:cNvSpPr>
            <a:spLocks noGrp="1"/>
          </p:cNvSpPr>
          <p:nvPr>
            <p:ph type="title"/>
          </p:nvPr>
        </p:nvSpPr>
        <p:spPr/>
        <p:txBody>
          <a:bodyPr/>
          <a:lstStyle/>
          <a:p>
            <a:r>
              <a:rPr lang="en-US" dirty="0"/>
              <a:t>Setting Up for New Year</a:t>
            </a:r>
          </a:p>
        </p:txBody>
      </p:sp>
      <p:sp>
        <p:nvSpPr>
          <p:cNvPr id="7" name="Content Placeholder 6">
            <a:extLst>
              <a:ext uri="{FF2B5EF4-FFF2-40B4-BE49-F238E27FC236}">
                <a16:creationId xmlns:a16="http://schemas.microsoft.com/office/drawing/2014/main" id="{31B3F287-2656-3D9B-AD34-E9BDB734BB26}"/>
              </a:ext>
            </a:extLst>
          </p:cNvPr>
          <p:cNvSpPr>
            <a:spLocks noGrp="1"/>
          </p:cNvSpPr>
          <p:nvPr>
            <p:ph idx="1"/>
          </p:nvPr>
        </p:nvSpPr>
        <p:spPr>
          <a:xfrm>
            <a:off x="838200" y="1825625"/>
            <a:ext cx="6871138" cy="4255861"/>
          </a:xfrm>
        </p:spPr>
        <p:txBody>
          <a:bodyPr/>
          <a:lstStyle/>
          <a:p>
            <a:r>
              <a:rPr lang="en-US" sz="3200" dirty="0"/>
              <a:t>Step by step guidance in the Quick Start Guide</a:t>
            </a:r>
          </a:p>
          <a:p>
            <a:pPr marL="457200" lvl="1" indent="0">
              <a:buNone/>
            </a:pPr>
            <a:r>
              <a:rPr lang="en-US" sz="2800" dirty="0"/>
              <a:t>Where you can get this:</a:t>
            </a:r>
          </a:p>
          <a:p>
            <a:pPr marL="914400" lvl="1" indent="-457200">
              <a:buFont typeface="+mj-lt"/>
              <a:buAutoNum type="arabicPeriod"/>
            </a:pPr>
            <a:r>
              <a:rPr lang="en-US" sz="2800" dirty="0"/>
              <a:t>From your </a:t>
            </a:r>
            <a:r>
              <a:rPr lang="en-US" sz="2800" dirty="0">
                <a:hlinkClick r:id="rId3"/>
              </a:rPr>
              <a:t>ESD WaKIDS Coordinator</a:t>
            </a:r>
            <a:endParaRPr lang="en-US" sz="2800" dirty="0"/>
          </a:p>
          <a:p>
            <a:pPr marL="914400" lvl="1" indent="-457200">
              <a:buFont typeface="+mj-lt"/>
              <a:buAutoNum type="arabicPeriod"/>
            </a:pPr>
            <a:r>
              <a:rPr lang="en-US" sz="2800" dirty="0"/>
              <a:t>From the </a:t>
            </a:r>
            <a:r>
              <a:rPr lang="en-US" sz="2800" dirty="0" err="1"/>
              <a:t>MyTeachingStrategies</a:t>
            </a:r>
            <a:r>
              <a:rPr lang="en-US" sz="2800" dirty="0"/>
              <a:t> platform</a:t>
            </a:r>
          </a:p>
          <a:p>
            <a:pPr marL="914400" lvl="1" indent="-457200">
              <a:buFont typeface="+mj-lt"/>
              <a:buAutoNum type="arabicPeriod"/>
            </a:pPr>
            <a:endParaRPr lang="en-US" dirty="0"/>
          </a:p>
        </p:txBody>
      </p:sp>
      <p:sp>
        <p:nvSpPr>
          <p:cNvPr id="2" name="Date Placeholder 1">
            <a:extLst>
              <a:ext uri="{FF2B5EF4-FFF2-40B4-BE49-F238E27FC236}">
                <a16:creationId xmlns:a16="http://schemas.microsoft.com/office/drawing/2014/main" id="{CFFDDCA8-BD75-56E7-CE7D-14B55CA8BDFB}"/>
              </a:ext>
            </a:extLst>
          </p:cNvPr>
          <p:cNvSpPr>
            <a:spLocks noGrp="1"/>
          </p:cNvSpPr>
          <p:nvPr>
            <p:ph type="dt" sz="half" idx="11"/>
          </p:nvPr>
        </p:nvSpPr>
        <p:spPr/>
        <p:txBody>
          <a:bodyPr/>
          <a:lstStyle/>
          <a:p>
            <a:pPr algn="ctr"/>
            <a:r>
              <a:rPr lang="en-US"/>
              <a:t>8/16/2023</a:t>
            </a:r>
            <a:endParaRPr lang="en-US" dirty="0"/>
          </a:p>
        </p:txBody>
      </p:sp>
      <p:sp>
        <p:nvSpPr>
          <p:cNvPr id="3" name="Slide Number Placeholder 2">
            <a:extLst>
              <a:ext uri="{FF2B5EF4-FFF2-40B4-BE49-F238E27FC236}">
                <a16:creationId xmlns:a16="http://schemas.microsoft.com/office/drawing/2014/main" id="{E28AF975-7C38-4A75-2C71-C09F9F537207}"/>
              </a:ext>
            </a:extLst>
          </p:cNvPr>
          <p:cNvSpPr>
            <a:spLocks noGrp="1"/>
          </p:cNvSpPr>
          <p:nvPr>
            <p:ph type="sldNum" sz="quarter" idx="4"/>
          </p:nvPr>
        </p:nvSpPr>
        <p:spPr/>
        <p:txBody>
          <a:bodyPr/>
          <a:lstStyle/>
          <a:p>
            <a:fld id="{65248FEF-978F-4B24-93F3-B987601DAD06}" type="slidenum">
              <a:rPr lang="en-US" smtClean="0"/>
              <a:pPr/>
              <a:t>6</a:t>
            </a:fld>
            <a:endParaRPr lang="en-US"/>
          </a:p>
        </p:txBody>
      </p:sp>
      <p:sp>
        <p:nvSpPr>
          <p:cNvPr id="4" name="Footer Placeholder 3">
            <a:extLst>
              <a:ext uri="{FF2B5EF4-FFF2-40B4-BE49-F238E27FC236}">
                <a16:creationId xmlns:a16="http://schemas.microsoft.com/office/drawing/2014/main" id="{1E0EA666-EB1E-DF4A-9578-72606E7F158E}"/>
              </a:ext>
            </a:extLst>
          </p:cNvPr>
          <p:cNvSpPr>
            <a:spLocks noGrp="1"/>
          </p:cNvSpPr>
          <p:nvPr>
            <p:ph type="ftr" sz="quarter" idx="3"/>
          </p:nvPr>
        </p:nvSpPr>
        <p:spPr/>
        <p:txBody>
          <a:bodyPr/>
          <a:lstStyle/>
          <a:p>
            <a:pPr algn="r"/>
            <a:r>
              <a:rPr lang="en-US"/>
              <a:t>Assessment and Student Information</a:t>
            </a:r>
            <a:endParaRPr lang="en-US" dirty="0"/>
          </a:p>
        </p:txBody>
      </p:sp>
      <p:pic>
        <p:nvPicPr>
          <p:cNvPr id="9" name="Picture 8" descr="WaKIDS Quick Start Guide ">
            <a:extLst>
              <a:ext uri="{FF2B5EF4-FFF2-40B4-BE49-F238E27FC236}">
                <a16:creationId xmlns:a16="http://schemas.microsoft.com/office/drawing/2014/main" id="{49D5C9B8-F161-E808-C39D-C16BD110EBA0}"/>
              </a:ext>
            </a:extLst>
          </p:cNvPr>
          <p:cNvPicPr>
            <a:picLocks noChangeAspect="1"/>
          </p:cNvPicPr>
          <p:nvPr/>
        </p:nvPicPr>
        <p:blipFill rotWithShape="1">
          <a:blip r:embed="rId4"/>
          <a:srcRect l="6967" t="8073" r="4212" b="13456"/>
          <a:stretch/>
        </p:blipFill>
        <p:spPr>
          <a:xfrm>
            <a:off x="7987553" y="1438834"/>
            <a:ext cx="4005752" cy="4642652"/>
          </a:xfrm>
          <a:prstGeom prst="rect">
            <a:avLst/>
          </a:prstGeom>
        </p:spPr>
      </p:pic>
    </p:spTree>
    <p:extLst>
      <p:ext uri="{BB962C8B-B14F-4D97-AF65-F5344CB8AC3E}">
        <p14:creationId xmlns:p14="http://schemas.microsoft.com/office/powerpoint/2010/main" val="156341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7BE980-8D27-4A64-7623-DA2F07B6B81C}"/>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8/16/2023</a:t>
            </a:r>
          </a:p>
        </p:txBody>
      </p:sp>
      <p:sp>
        <p:nvSpPr>
          <p:cNvPr id="3" name="Slide Number Placeholder 2">
            <a:extLst>
              <a:ext uri="{FF2B5EF4-FFF2-40B4-BE49-F238E27FC236}">
                <a16:creationId xmlns:a16="http://schemas.microsoft.com/office/drawing/2014/main" id="{B286609C-9F9B-B44F-5C3A-B33E873F016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98B4E5C5-E6DB-3B0A-AB38-BDD019E385BE}"/>
              </a:ext>
            </a:extLst>
          </p:cNvPr>
          <p:cNvSpPr>
            <a:spLocks noGrp="1"/>
          </p:cNvSpPr>
          <p:nvPr>
            <p:ph type="title" idx="4294967295"/>
          </p:nvPr>
        </p:nvSpPr>
        <p:spPr>
          <a:xfrm>
            <a:off x="3551238" y="6253163"/>
            <a:ext cx="58166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Assessment and Student Information</a:t>
            </a:r>
          </a:p>
        </p:txBody>
      </p:sp>
      <p:pic>
        <p:nvPicPr>
          <p:cNvPr id="5" name="Picture 4" descr="MyTeachingStrategies Resource Center">
            <a:extLst>
              <a:ext uri="{FF2B5EF4-FFF2-40B4-BE49-F238E27FC236}">
                <a16:creationId xmlns:a16="http://schemas.microsoft.com/office/drawing/2014/main" id="{776D5275-070F-0093-91A3-947130F774F4}"/>
              </a:ext>
            </a:extLst>
          </p:cNvPr>
          <p:cNvPicPr>
            <a:picLocks noChangeAspect="1"/>
          </p:cNvPicPr>
          <p:nvPr/>
        </p:nvPicPr>
        <p:blipFill>
          <a:blip r:embed="rId3"/>
          <a:stretch>
            <a:fillRect/>
          </a:stretch>
        </p:blipFill>
        <p:spPr>
          <a:xfrm>
            <a:off x="0" y="616933"/>
            <a:ext cx="12192000" cy="5624134"/>
          </a:xfrm>
          <a:prstGeom prst="rect">
            <a:avLst/>
          </a:prstGeom>
        </p:spPr>
      </p:pic>
    </p:spTree>
    <p:extLst>
      <p:ext uri="{BB962C8B-B14F-4D97-AF65-F5344CB8AC3E}">
        <p14:creationId xmlns:p14="http://schemas.microsoft.com/office/powerpoint/2010/main" val="3904246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6A6BD8-0CDC-9675-171E-F75E3AA16F23}"/>
              </a:ext>
            </a:extLst>
          </p:cNvPr>
          <p:cNvSpPr>
            <a:spLocks noGrp="1"/>
          </p:cNvSpPr>
          <p:nvPr>
            <p:ph type="title"/>
          </p:nvPr>
        </p:nvSpPr>
        <p:spPr/>
        <p:txBody>
          <a:bodyPr/>
          <a:lstStyle/>
          <a:p>
            <a:r>
              <a:rPr lang="en-US" dirty="0"/>
              <a:t>Setting Up for New Year Cont.</a:t>
            </a:r>
          </a:p>
        </p:txBody>
      </p:sp>
      <p:sp>
        <p:nvSpPr>
          <p:cNvPr id="6" name="Content Placeholder 5">
            <a:extLst>
              <a:ext uri="{FF2B5EF4-FFF2-40B4-BE49-F238E27FC236}">
                <a16:creationId xmlns:a16="http://schemas.microsoft.com/office/drawing/2014/main" id="{70B36FEC-7562-211F-BB08-1866FFDF1B75}"/>
              </a:ext>
            </a:extLst>
          </p:cNvPr>
          <p:cNvSpPr>
            <a:spLocks noGrp="1"/>
          </p:cNvSpPr>
          <p:nvPr>
            <p:ph idx="1"/>
          </p:nvPr>
        </p:nvSpPr>
        <p:spPr/>
        <p:txBody>
          <a:bodyPr>
            <a:normAutofit lnSpcReduction="10000"/>
          </a:bodyPr>
          <a:lstStyle/>
          <a:p>
            <a:pPr marL="514350" indent="-514350">
              <a:buFont typeface="+mj-lt"/>
              <a:buAutoNum type="arabicPeriod"/>
            </a:pPr>
            <a:r>
              <a:rPr lang="en-US" dirty="0"/>
              <a:t>Ensure you have access to the platform</a:t>
            </a:r>
          </a:p>
          <a:p>
            <a:pPr lvl="1"/>
            <a:r>
              <a:rPr lang="en-US" dirty="0"/>
              <a:t>Instructions in the Quick Start Guide</a:t>
            </a:r>
          </a:p>
          <a:p>
            <a:pPr marL="514350" indent="-514350">
              <a:buFont typeface="+mj-lt"/>
              <a:buAutoNum type="arabicPeriod"/>
            </a:pPr>
            <a:r>
              <a:rPr lang="en-US" dirty="0"/>
              <a:t>Create classes</a:t>
            </a:r>
          </a:p>
          <a:p>
            <a:pPr lvl="1"/>
            <a:r>
              <a:rPr lang="en-US" dirty="0"/>
              <a:t>Confirm your teachers have completed the required WaKIDS 101 training. If you don’t see an account for teachers, they need to completed the training. </a:t>
            </a:r>
            <a:r>
              <a:rPr lang="en-US" dirty="0">
                <a:solidFill>
                  <a:srgbClr val="FF0000"/>
                </a:solidFill>
              </a:rPr>
              <a:t>DO NOT </a:t>
            </a:r>
            <a:r>
              <a:rPr lang="en-US" dirty="0"/>
              <a:t>create accounts for teachers.</a:t>
            </a:r>
          </a:p>
          <a:p>
            <a:pPr marL="514350" indent="-514350">
              <a:buFont typeface="+mj-lt"/>
              <a:buAutoNum type="arabicPeriod"/>
            </a:pPr>
            <a:r>
              <a:rPr lang="en-US" dirty="0"/>
              <a:t>Import/transfer students</a:t>
            </a:r>
          </a:p>
          <a:p>
            <a:pPr marL="0" indent="0" algn="ctr">
              <a:buNone/>
            </a:pPr>
            <a:endParaRPr lang="en-US" dirty="0"/>
          </a:p>
          <a:p>
            <a:pPr marL="0" indent="0" algn="ctr">
              <a:buNone/>
            </a:pPr>
            <a:r>
              <a:rPr lang="en-US" dirty="0">
                <a:solidFill>
                  <a:srgbClr val="FF0000"/>
                </a:solidFill>
              </a:rPr>
              <a:t>Set up classes ASAP so teachers can confirm their roster and begin entering data!</a:t>
            </a:r>
          </a:p>
          <a:p>
            <a:pPr marL="514350" indent="-514350">
              <a:buFont typeface="+mj-lt"/>
              <a:buAutoNum type="arabicPeriod"/>
            </a:pPr>
            <a:endParaRPr lang="en-US" dirty="0"/>
          </a:p>
        </p:txBody>
      </p:sp>
      <p:sp>
        <p:nvSpPr>
          <p:cNvPr id="2" name="Date Placeholder 1">
            <a:extLst>
              <a:ext uri="{FF2B5EF4-FFF2-40B4-BE49-F238E27FC236}">
                <a16:creationId xmlns:a16="http://schemas.microsoft.com/office/drawing/2014/main" id="{0F2DDD43-047C-B184-DA7F-186B466A7612}"/>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8/16/2023</a:t>
            </a:r>
          </a:p>
        </p:txBody>
      </p:sp>
      <p:sp>
        <p:nvSpPr>
          <p:cNvPr id="3" name="Slide Number Placeholder 2">
            <a:extLst>
              <a:ext uri="{FF2B5EF4-FFF2-40B4-BE49-F238E27FC236}">
                <a16:creationId xmlns:a16="http://schemas.microsoft.com/office/drawing/2014/main" id="{289C0348-784D-0F62-6BB7-A603199A12D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E3556A19-4D55-306B-D603-8157637B4987}"/>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1870390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AF6B70-0895-5775-07B6-FE8E2D0D35FC}"/>
              </a:ext>
            </a:extLst>
          </p:cNvPr>
          <p:cNvSpPr>
            <a:spLocks noGrp="1"/>
          </p:cNvSpPr>
          <p:nvPr>
            <p:ph type="title"/>
          </p:nvPr>
        </p:nvSpPr>
        <p:spPr/>
        <p:txBody>
          <a:bodyPr/>
          <a:lstStyle/>
          <a:p>
            <a:r>
              <a:rPr lang="en-US" dirty="0"/>
              <a:t>Changes for Fall</a:t>
            </a:r>
          </a:p>
        </p:txBody>
      </p:sp>
      <p:sp>
        <p:nvSpPr>
          <p:cNvPr id="6" name="Content Placeholder 5">
            <a:extLst>
              <a:ext uri="{FF2B5EF4-FFF2-40B4-BE49-F238E27FC236}">
                <a16:creationId xmlns:a16="http://schemas.microsoft.com/office/drawing/2014/main" id="{31AB54AE-2269-1546-FA08-4465658F0601}"/>
              </a:ext>
            </a:extLst>
          </p:cNvPr>
          <p:cNvSpPr>
            <a:spLocks noGrp="1"/>
          </p:cNvSpPr>
          <p:nvPr>
            <p:ph idx="1"/>
          </p:nvPr>
        </p:nvSpPr>
        <p:spPr/>
        <p:txBody>
          <a:bodyPr/>
          <a:lstStyle/>
          <a:p>
            <a:r>
              <a:rPr lang="en-US" dirty="0"/>
              <a:t>New fall checkpoint </a:t>
            </a:r>
            <a:r>
              <a:rPr lang="en-US" dirty="0">
                <a:solidFill>
                  <a:srgbClr val="FF0000"/>
                </a:solidFill>
              </a:rPr>
              <a:t>November 15 at 9PM</a:t>
            </a:r>
          </a:p>
          <a:p>
            <a:r>
              <a:rPr lang="en-US" dirty="0"/>
              <a:t>New platform for teachers</a:t>
            </a:r>
          </a:p>
          <a:p>
            <a:pPr lvl="1"/>
            <a:r>
              <a:rPr lang="en-US" dirty="0">
                <a:hlinkClick r:id="rId3"/>
              </a:rPr>
              <a:t>Support videos</a:t>
            </a:r>
            <a:endParaRPr lang="en-US" dirty="0"/>
          </a:p>
          <a:p>
            <a:r>
              <a:rPr lang="en-US" dirty="0"/>
              <a:t>New color band for TK</a:t>
            </a:r>
          </a:p>
          <a:p>
            <a:pPr lvl="1"/>
            <a:r>
              <a:rPr lang="en-US" dirty="0"/>
              <a:t>Make sure to set up as PK/4-year-olds </a:t>
            </a:r>
          </a:p>
          <a:p>
            <a:pPr lvl="1"/>
            <a:r>
              <a:rPr lang="en-US" dirty="0"/>
              <a:t>If </a:t>
            </a:r>
            <a:r>
              <a:rPr lang="en-US" dirty="0">
                <a:hlinkClick r:id="rId4"/>
              </a:rPr>
              <a:t>teachers</a:t>
            </a:r>
            <a:r>
              <a:rPr lang="en-US" dirty="0"/>
              <a:t> do it</a:t>
            </a:r>
          </a:p>
          <a:p>
            <a:pPr lvl="1"/>
            <a:r>
              <a:rPr lang="en-US" dirty="0"/>
              <a:t>If </a:t>
            </a:r>
            <a:r>
              <a:rPr lang="en-US" dirty="0">
                <a:hlinkClick r:id="rId5"/>
              </a:rPr>
              <a:t>admins</a:t>
            </a:r>
            <a:r>
              <a:rPr lang="en-US" dirty="0"/>
              <a:t> do it</a:t>
            </a:r>
          </a:p>
          <a:p>
            <a:r>
              <a:rPr lang="en-US" strike="sngStrike" dirty="0"/>
              <a:t>4 checkpoints </a:t>
            </a:r>
          </a:p>
        </p:txBody>
      </p:sp>
      <p:sp>
        <p:nvSpPr>
          <p:cNvPr id="2" name="Date Placeholder 1">
            <a:extLst>
              <a:ext uri="{FF2B5EF4-FFF2-40B4-BE49-F238E27FC236}">
                <a16:creationId xmlns:a16="http://schemas.microsoft.com/office/drawing/2014/main" id="{4DA3A45F-4D34-D31C-B494-6676CD727D34}"/>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8/16/2023</a:t>
            </a:r>
          </a:p>
        </p:txBody>
      </p:sp>
      <p:sp>
        <p:nvSpPr>
          <p:cNvPr id="3" name="Slide Number Placeholder 2">
            <a:extLst>
              <a:ext uri="{FF2B5EF4-FFF2-40B4-BE49-F238E27FC236}">
                <a16:creationId xmlns:a16="http://schemas.microsoft.com/office/drawing/2014/main" id="{241011F9-775C-176D-3595-875ECA944A5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60CF1406-8943-9D6C-6935-5B96DC06E647}"/>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380595068"/>
      </p:ext>
    </p:extLst>
  </p:cSld>
  <p:clrMapOvr>
    <a:masterClrMapping/>
  </p:clrMapOvr>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2021" id="{4D9F2BF3-A7DF-41CA-92EF-EAA0B5D8D671}" vid="{8D9E45D8-B76A-40CC-AA2C-2064184B69E9}"/>
    </a:ext>
  </a:ext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sessment Update Webcast January DRAFT" id="{B83FE8F4-466C-4F9A-AEAA-01FA3DC6B867}" vid="{A4E7E870-98A0-4F92-BEF6-54C7E2F7B4D7}"/>
    </a:ext>
  </a:extLst>
</a:theme>
</file>

<file path=ppt/theme/theme3.xml><?xml version="1.0" encoding="utf-8"?>
<a:theme xmlns:a="http://schemas.openxmlformats.org/drawingml/2006/main" name="1_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245D7D4-19A1-4CA7-9A72-2D3052BE62BE}" vid="{0486E735-312E-4BA1-A20D-2A8345E09E45}"/>
    </a:ext>
  </a:extLst>
</a:theme>
</file>

<file path=ppt/theme/theme4.xml><?xml version="1.0" encoding="utf-8"?>
<a:theme xmlns:a="http://schemas.openxmlformats.org/drawingml/2006/main" name="1_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sessment Update Webcast January DRAFT" id="{B83FE8F4-466C-4F9A-AEAA-01FA3DC6B867}" vid="{A4E7E870-98A0-4F92-BEF6-54C7E2F7B4D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7647</TotalTime>
  <Words>7992</Words>
  <Application>Microsoft Office PowerPoint</Application>
  <PresentationFormat>Widescreen</PresentationFormat>
  <Paragraphs>702</Paragraphs>
  <Slides>55</Slides>
  <Notes>46</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55</vt:i4>
      </vt:variant>
    </vt:vector>
  </HeadingPairs>
  <TitlesOfParts>
    <vt:vector size="67" baseType="lpstr">
      <vt:lpstr>Arial</vt:lpstr>
      <vt:lpstr>Calibri</vt:lpstr>
      <vt:lpstr>Open Sans</vt:lpstr>
      <vt:lpstr>Quattrocento Sans</vt:lpstr>
      <vt:lpstr>Segoe UI</vt:lpstr>
      <vt:lpstr>Segoe UI Black</vt:lpstr>
      <vt:lpstr>Segoe UI Semibold</vt:lpstr>
      <vt:lpstr>Wingdings</vt:lpstr>
      <vt:lpstr>Title Slides</vt:lpstr>
      <vt:lpstr>Content Slides</vt:lpstr>
      <vt:lpstr>1_Title Slides</vt:lpstr>
      <vt:lpstr>1_Content Slides</vt:lpstr>
      <vt:lpstr>Assessment Update Webcast</vt:lpstr>
      <vt:lpstr>8/22/2023</vt:lpstr>
      <vt:lpstr>Let us recognize historical and ongoing injustice and hate targeted toward race, culture, religion, gender and gender identity, sexual orientation, disability, and nationality. </vt:lpstr>
      <vt:lpstr>Today’s Topics</vt:lpstr>
      <vt:lpstr>WaKIDS</vt:lpstr>
      <vt:lpstr>Setting Up for New Year</vt:lpstr>
      <vt:lpstr>Assessment and Student Information</vt:lpstr>
      <vt:lpstr>Setting Up for New Year Cont.</vt:lpstr>
      <vt:lpstr>Changes for Fall</vt:lpstr>
      <vt:lpstr>Checkpoint Dates</vt:lpstr>
      <vt:lpstr>Contacts for WaKIDS</vt:lpstr>
      <vt:lpstr>Select Assessments</vt:lpstr>
      <vt:lpstr>ELP Assessment Update</vt:lpstr>
      <vt:lpstr>Updated Resources</vt:lpstr>
      <vt:lpstr>Regenerating Test and Unlocking Scoring</vt:lpstr>
      <vt:lpstr>Out of State Students</vt:lpstr>
      <vt:lpstr>Screener Rules</vt:lpstr>
      <vt:lpstr>Getting Information on WIDA Testing</vt:lpstr>
      <vt:lpstr>WA-AIM</vt:lpstr>
      <vt:lpstr>WA-AIM HS Fall Retakes Last Fall Retake Opportunity!</vt:lpstr>
      <vt:lpstr>WA-AIM Fall Pre-ID</vt:lpstr>
      <vt:lpstr>WA-AIM INSIGHT- Clean-up Users</vt:lpstr>
      <vt:lpstr>WA-AIM- What is New Performance Task Title/Topic Map</vt:lpstr>
      <vt:lpstr>WA-AIM- What is New Updated Engagement Rubric Module</vt:lpstr>
      <vt:lpstr>WA-AIM-What is New Parent Guide</vt:lpstr>
      <vt:lpstr>Technology</vt:lpstr>
      <vt:lpstr>iPad OS Update</vt:lpstr>
      <vt:lpstr>Windows Secure Browser Update</vt:lpstr>
      <vt:lpstr>Assessment Development</vt:lpstr>
      <vt:lpstr>TIDE Rollover</vt:lpstr>
      <vt:lpstr>TIDE Email for Activation</vt:lpstr>
      <vt:lpstr>Refresh of File Upload in TIDE</vt:lpstr>
      <vt:lpstr>Reminders about TIDE User Roles</vt:lpstr>
      <vt:lpstr>Practice/Training Tests and Interims</vt:lpstr>
      <vt:lpstr>SRS Rollover: Student Groups</vt:lpstr>
      <vt:lpstr>Spring 2024 Testing</vt:lpstr>
      <vt:lpstr>Math and Science Presentation: Spanish TTS</vt:lpstr>
      <vt:lpstr>Math and Science Presentation: Spanish</vt:lpstr>
      <vt:lpstr>Spanish Presentation default:  Switch between Spanish only or English only</vt:lpstr>
      <vt:lpstr>Spanish Presentation default: 1 Switch between Spanish only or English only</vt:lpstr>
      <vt:lpstr>Spanish Presentation other choice:  Show Spanish above English</vt:lpstr>
      <vt:lpstr>Spanish Presentation other choice: 2 Show Spanish above English</vt:lpstr>
      <vt:lpstr>Spanish Presentation:  Note about practice/training versions</vt:lpstr>
      <vt:lpstr>Data</vt:lpstr>
      <vt:lpstr>Spring 2023 Assessment Reporting</vt:lpstr>
      <vt:lpstr>Fall 2023-2024 Systems Go Live</vt:lpstr>
      <vt:lpstr>Selecting Print Options for Family Reports</vt:lpstr>
      <vt:lpstr>Assessment Operations</vt:lpstr>
      <vt:lpstr>Contact Information in WAMS Profile</vt:lpstr>
      <vt:lpstr>Recently Posted to the WCAP Portal</vt:lpstr>
      <vt:lpstr>Important Dates for August</vt:lpstr>
      <vt:lpstr>Important Dates for September</vt:lpstr>
      <vt:lpstr>WCAP Contacts</vt:lpstr>
      <vt:lpstr>Assessments &amp; Student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Update Webcast</dc:title>
  <dc:creator>Cybil Wilson</dc:creator>
  <cp:lastModifiedBy>Jenna Sheets</cp:lastModifiedBy>
  <cp:revision>710</cp:revision>
  <dcterms:created xsi:type="dcterms:W3CDTF">2021-06-08T16:54:25Z</dcterms:created>
  <dcterms:modified xsi:type="dcterms:W3CDTF">2023-08-22T21:38:12Z</dcterms:modified>
</cp:coreProperties>
</file>