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Lst>
  <p:notesMasterIdLst>
    <p:notesMasterId r:id="rId62"/>
  </p:notesMasterIdLst>
  <p:handoutMasterIdLst>
    <p:handoutMasterId r:id="rId63"/>
  </p:handoutMasterIdLst>
  <p:sldIdLst>
    <p:sldId id="260" r:id="rId7"/>
    <p:sldId id="262" r:id="rId8"/>
    <p:sldId id="278" r:id="rId9"/>
    <p:sldId id="302" r:id="rId10"/>
    <p:sldId id="325" r:id="rId11"/>
    <p:sldId id="321" r:id="rId12"/>
    <p:sldId id="365" r:id="rId13"/>
    <p:sldId id="374" r:id="rId14"/>
    <p:sldId id="375" r:id="rId15"/>
    <p:sldId id="366" r:id="rId16"/>
    <p:sldId id="306" r:id="rId17"/>
    <p:sldId id="376" r:id="rId18"/>
    <p:sldId id="324" r:id="rId19"/>
    <p:sldId id="308" r:id="rId20"/>
    <p:sldId id="309" r:id="rId21"/>
    <p:sldId id="319" r:id="rId22"/>
    <p:sldId id="299" r:id="rId23"/>
    <p:sldId id="280" r:id="rId24"/>
    <p:sldId id="388" r:id="rId25"/>
    <p:sldId id="390" r:id="rId26"/>
    <p:sldId id="391" r:id="rId27"/>
    <p:sldId id="401" r:id="rId28"/>
    <p:sldId id="1604" r:id="rId29"/>
    <p:sldId id="1675" r:id="rId30"/>
    <p:sldId id="298" r:id="rId31"/>
    <p:sldId id="287" r:id="rId32"/>
    <p:sldId id="282" r:id="rId33"/>
    <p:sldId id="301" r:id="rId34"/>
    <p:sldId id="283" r:id="rId35"/>
    <p:sldId id="285" r:id="rId36"/>
    <p:sldId id="288" r:id="rId37"/>
    <p:sldId id="289" r:id="rId38"/>
    <p:sldId id="318" r:id="rId39"/>
    <p:sldId id="387" r:id="rId40"/>
    <p:sldId id="296" r:id="rId41"/>
    <p:sldId id="313" r:id="rId42"/>
    <p:sldId id="276" r:id="rId43"/>
    <p:sldId id="290" r:id="rId44"/>
    <p:sldId id="392" r:id="rId45"/>
    <p:sldId id="291" r:id="rId46"/>
    <p:sldId id="292" r:id="rId47"/>
    <p:sldId id="393" r:id="rId48"/>
    <p:sldId id="293" r:id="rId49"/>
    <p:sldId id="320" r:id="rId50"/>
    <p:sldId id="294" r:id="rId51"/>
    <p:sldId id="314" r:id="rId52"/>
    <p:sldId id="304" r:id="rId53"/>
    <p:sldId id="394" r:id="rId54"/>
    <p:sldId id="322" r:id="rId55"/>
    <p:sldId id="323" r:id="rId56"/>
    <p:sldId id="396" r:id="rId57"/>
    <p:sldId id="397" r:id="rId58"/>
    <p:sldId id="303" r:id="rId59"/>
    <p:sldId id="310" r:id="rId60"/>
    <p:sldId id="31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st Administrator Training" id="{0625A6A5-1EE9-4DD3-9246-5AC47E7C5120}">
          <p14:sldIdLst>
            <p14:sldId id="260"/>
            <p14:sldId id="262"/>
            <p14:sldId id="278"/>
            <p14:sldId id="302"/>
            <p14:sldId id="325"/>
            <p14:sldId id="321"/>
            <p14:sldId id="365"/>
            <p14:sldId id="374"/>
            <p14:sldId id="375"/>
            <p14:sldId id="366"/>
            <p14:sldId id="306"/>
            <p14:sldId id="376"/>
            <p14:sldId id="324"/>
            <p14:sldId id="308"/>
            <p14:sldId id="309"/>
            <p14:sldId id="319"/>
            <p14:sldId id="299"/>
            <p14:sldId id="280"/>
            <p14:sldId id="388"/>
            <p14:sldId id="390"/>
            <p14:sldId id="391"/>
            <p14:sldId id="401"/>
            <p14:sldId id="1604"/>
            <p14:sldId id="1675"/>
            <p14:sldId id="298"/>
            <p14:sldId id="287"/>
            <p14:sldId id="282"/>
            <p14:sldId id="301"/>
            <p14:sldId id="283"/>
            <p14:sldId id="285"/>
            <p14:sldId id="288"/>
            <p14:sldId id="289"/>
            <p14:sldId id="318"/>
            <p14:sldId id="387"/>
            <p14:sldId id="296"/>
            <p14:sldId id="313"/>
            <p14:sldId id="276"/>
            <p14:sldId id="290"/>
            <p14:sldId id="392"/>
            <p14:sldId id="291"/>
            <p14:sldId id="292"/>
            <p14:sldId id="393"/>
            <p14:sldId id="293"/>
            <p14:sldId id="320"/>
            <p14:sldId id="294"/>
            <p14:sldId id="314"/>
            <p14:sldId id="304"/>
            <p14:sldId id="394"/>
            <p14:sldId id="322"/>
            <p14:sldId id="323"/>
            <p14:sldId id="396"/>
            <p14:sldId id="397"/>
            <p14:sldId id="303"/>
            <p14:sldId id="31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55CEA9-4E2A-C54B-D2D1-3BD7433AC571}" name="Jenna Sheets" initials="JS" userId="S::jenna.sheets@k12.wa.us::23733ebb-158f-4d66-80e7-103464caf80a" providerId="AD"/>
  <p188:author id="{A3EA2CB0-7DB2-A604-31E8-ACEBC910821B}" name="Susan Seegers" initials="SS" userId="S::susan.seegers@k12.wa.us::f4c05fce-353d-4a1f-8c85-aa7b325bab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Seegers" initials="SS" lastIdx="4" clrIdx="0">
    <p:extLst>
      <p:ext uri="{19B8F6BF-5375-455C-9EA6-DF929625EA0E}">
        <p15:presenceInfo xmlns:p15="http://schemas.microsoft.com/office/powerpoint/2012/main" userId="S::susan.seegers@k12.wa.us::f4c05fce-353d-4a1f-8c85-aa7b325ba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886"/>
    <a:srgbClr val="FBC639"/>
    <a:srgbClr val="FFFFFF"/>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3F423-BC1D-42B4-8169-005BA7F5A21A}" v="74" dt="2024-01-08T19:22:53.88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220" autoAdjust="0"/>
  </p:normalViewPr>
  <p:slideViewPr>
    <p:cSldViewPr snapToGrid="0">
      <p:cViewPr varScale="1">
        <p:scale>
          <a:sx n="82" d="100"/>
          <a:sy n="82" d="100"/>
        </p:scale>
        <p:origin x="1632" y="96"/>
      </p:cViewPr>
      <p:guideLst/>
    </p:cSldViewPr>
  </p:slideViewPr>
  <p:notesTextViewPr>
    <p:cViewPr>
      <p:scale>
        <a:sx n="1" d="1"/>
        <a:sy n="1" d="1"/>
      </p:scale>
      <p:origin x="0" y="0"/>
    </p:cViewPr>
  </p:notesTextViewPr>
  <p:notesViewPr>
    <p:cSldViewPr snapToGrid="0">
      <p:cViewPr varScale="1">
        <p:scale>
          <a:sx n="99" d="100"/>
          <a:sy n="99" d="100"/>
        </p:scale>
        <p:origin x="3570"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ata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2A4A3-4355-404B-85B3-95BB2CD6E6D2}" type="doc">
      <dgm:prSet loTypeId="urn:microsoft.com/office/officeart/2018/2/layout/IconVerticalSolidList" loCatId="icon" qsTypeId="urn:microsoft.com/office/officeart/2005/8/quickstyle/simple4" qsCatId="simple" csTypeId="urn:microsoft.com/office/officeart/2005/8/colors/accent6_2" csCatId="accent6" phldr="1"/>
      <dgm:spPr/>
      <dgm:t>
        <a:bodyPr/>
        <a:lstStyle/>
        <a:p>
          <a:endParaRPr lang="en-US"/>
        </a:p>
      </dgm:t>
    </dgm:pt>
    <dgm:pt modelId="{CBD5F391-09B0-4D62-8911-81D6AA2C448C}">
      <dgm:prSet custT="1"/>
      <dgm:spPr/>
      <dgm:t>
        <a:bodyPr/>
        <a:lstStyle/>
        <a:p>
          <a:pPr>
            <a:lnSpc>
              <a:spcPct val="100000"/>
            </a:lnSpc>
          </a:pPr>
          <a:r>
            <a:rPr lang="en-US" sz="2000" b="1" dirty="0"/>
            <a:t>Under no circumstances should staff:</a:t>
          </a:r>
        </a:p>
      </dgm:t>
    </dgm:pt>
    <dgm:pt modelId="{ABA26405-9BA1-4492-8130-7013D85EAA73}" type="parTrans" cxnId="{EE2E42D7-A427-4C60-9D5D-17680347586A}">
      <dgm:prSet/>
      <dgm:spPr/>
      <dgm:t>
        <a:bodyPr/>
        <a:lstStyle/>
        <a:p>
          <a:endParaRPr lang="en-US" sz="1800"/>
        </a:p>
      </dgm:t>
    </dgm:pt>
    <dgm:pt modelId="{3A69E562-59AA-4B65-A49C-4FCB84612F3D}" type="sibTrans" cxnId="{EE2E42D7-A427-4C60-9D5D-17680347586A}">
      <dgm:prSet/>
      <dgm:spPr/>
      <dgm:t>
        <a:bodyPr/>
        <a:lstStyle/>
        <a:p>
          <a:endParaRPr lang="en-US" sz="1800"/>
        </a:p>
      </dgm:t>
    </dgm:pt>
    <dgm:pt modelId="{B0C35ED1-973C-42C4-A731-4423945FA465}">
      <dgm:prSet custT="1"/>
      <dgm:spPr/>
      <dgm:t>
        <a:bodyPr/>
        <a:lstStyle/>
        <a:p>
          <a:pPr>
            <a:lnSpc>
              <a:spcPct val="100000"/>
            </a:lnSpc>
          </a:pPr>
          <a:r>
            <a:rPr lang="en-US" sz="1800" dirty="0"/>
            <a:t>Review, discuss, or copy secure test content or student responses</a:t>
          </a:r>
        </a:p>
      </dgm:t>
      <dgm:extLst>
        <a:ext uri="{E40237B7-FDA0-4F09-8148-C483321AD2D9}">
          <dgm14:cNvPr xmlns:dgm14="http://schemas.microsoft.com/office/drawing/2010/diagram" id="0" name="" descr="Under no circumstances should staff:&#10;Review, discuss, or copy secure test content or student responses&#10;Use secure test content to develop instructional resources&#10;Assist with or interpret test content for students&#10;Alter student responses in any way&#10;Leave secure test content unattended in a non-secure location&#10;Leave students unattended during testing&#10;"/>
        </a:ext>
      </dgm:extLst>
    </dgm:pt>
    <dgm:pt modelId="{CB4DA2E5-97E1-4D1D-8589-E754CE94F1CD}" type="parTrans" cxnId="{DF17E18E-B12B-4AF0-8E97-C78A2E710EF7}">
      <dgm:prSet/>
      <dgm:spPr/>
      <dgm:t>
        <a:bodyPr/>
        <a:lstStyle/>
        <a:p>
          <a:endParaRPr lang="en-US" sz="1800"/>
        </a:p>
      </dgm:t>
    </dgm:pt>
    <dgm:pt modelId="{B6934BEE-F11F-41B8-92DB-70E61A177698}" type="sibTrans" cxnId="{DF17E18E-B12B-4AF0-8E97-C78A2E710EF7}">
      <dgm:prSet/>
      <dgm:spPr/>
      <dgm:t>
        <a:bodyPr/>
        <a:lstStyle/>
        <a:p>
          <a:endParaRPr lang="en-US" sz="1800"/>
        </a:p>
      </dgm:t>
    </dgm:pt>
    <dgm:pt modelId="{471FC021-EA3A-492B-9F40-CD4E8C3B4B46}">
      <dgm:prSet custT="1"/>
      <dgm:spPr/>
      <dgm:t>
        <a:bodyPr/>
        <a:lstStyle/>
        <a:p>
          <a:pPr>
            <a:lnSpc>
              <a:spcPct val="100000"/>
            </a:lnSpc>
          </a:pPr>
          <a:r>
            <a:rPr lang="en-US" sz="1800" dirty="0"/>
            <a:t>Use secure test content to develop instructional resources</a:t>
          </a:r>
        </a:p>
      </dgm:t>
    </dgm:pt>
    <dgm:pt modelId="{FF52A869-EE21-4153-952F-0A5ECB7EDB5B}" type="parTrans" cxnId="{0EBC4376-BB1F-45C2-99A7-EF8789E2C907}">
      <dgm:prSet/>
      <dgm:spPr/>
      <dgm:t>
        <a:bodyPr/>
        <a:lstStyle/>
        <a:p>
          <a:endParaRPr lang="en-US" sz="1800"/>
        </a:p>
      </dgm:t>
    </dgm:pt>
    <dgm:pt modelId="{42965940-F1E3-420F-A0FB-F0CBC43BEE1C}" type="sibTrans" cxnId="{0EBC4376-BB1F-45C2-99A7-EF8789E2C907}">
      <dgm:prSet/>
      <dgm:spPr/>
      <dgm:t>
        <a:bodyPr/>
        <a:lstStyle/>
        <a:p>
          <a:endParaRPr lang="en-US" sz="1800"/>
        </a:p>
      </dgm:t>
    </dgm:pt>
    <dgm:pt modelId="{A2D35C74-7DD5-4F16-B5A0-50FE32EAEF88}">
      <dgm:prSet custT="1"/>
      <dgm:spPr/>
      <dgm:t>
        <a:bodyPr/>
        <a:lstStyle/>
        <a:p>
          <a:pPr>
            <a:lnSpc>
              <a:spcPct val="100000"/>
            </a:lnSpc>
          </a:pPr>
          <a:r>
            <a:rPr lang="en-US" sz="1800" dirty="0"/>
            <a:t>Assist with or interpret test content for students</a:t>
          </a:r>
        </a:p>
      </dgm:t>
    </dgm:pt>
    <dgm:pt modelId="{2920F8CA-6A8B-4972-BF22-5AFF998C8CAA}" type="parTrans" cxnId="{9DACE6A5-30DB-4674-90E9-7895C501E8F2}">
      <dgm:prSet/>
      <dgm:spPr/>
      <dgm:t>
        <a:bodyPr/>
        <a:lstStyle/>
        <a:p>
          <a:endParaRPr lang="en-US" sz="1800"/>
        </a:p>
      </dgm:t>
    </dgm:pt>
    <dgm:pt modelId="{F801D2CE-BF7D-4A2A-A248-CC59F88DF67D}" type="sibTrans" cxnId="{9DACE6A5-30DB-4674-90E9-7895C501E8F2}">
      <dgm:prSet/>
      <dgm:spPr/>
      <dgm:t>
        <a:bodyPr/>
        <a:lstStyle/>
        <a:p>
          <a:endParaRPr lang="en-US" sz="1800"/>
        </a:p>
      </dgm:t>
    </dgm:pt>
    <dgm:pt modelId="{EFA8B588-0429-4773-9FF2-3E629C3B7E1B}">
      <dgm:prSet custT="1"/>
      <dgm:spPr/>
      <dgm:t>
        <a:bodyPr/>
        <a:lstStyle/>
        <a:p>
          <a:pPr>
            <a:lnSpc>
              <a:spcPct val="100000"/>
            </a:lnSpc>
          </a:pPr>
          <a:r>
            <a:rPr lang="en-US" sz="1800" dirty="0"/>
            <a:t>Alter student responses in any way</a:t>
          </a:r>
        </a:p>
      </dgm:t>
    </dgm:pt>
    <dgm:pt modelId="{A4C10FB7-7FDA-4C6C-8CF4-AAF77BC2FB77}" type="parTrans" cxnId="{01A020B1-7E21-405B-B75E-CEB0EC4979A6}">
      <dgm:prSet/>
      <dgm:spPr/>
      <dgm:t>
        <a:bodyPr/>
        <a:lstStyle/>
        <a:p>
          <a:endParaRPr lang="en-US" sz="1800"/>
        </a:p>
      </dgm:t>
    </dgm:pt>
    <dgm:pt modelId="{9062E990-21FD-4D9B-80FD-626FA9DA4367}" type="sibTrans" cxnId="{01A020B1-7E21-405B-B75E-CEB0EC4979A6}">
      <dgm:prSet/>
      <dgm:spPr/>
      <dgm:t>
        <a:bodyPr/>
        <a:lstStyle/>
        <a:p>
          <a:endParaRPr lang="en-US" sz="1800"/>
        </a:p>
      </dgm:t>
    </dgm:pt>
    <dgm:pt modelId="{F4365EA7-D89E-44F5-88CB-54E85322AC71}">
      <dgm:prSet custT="1"/>
      <dgm:spPr/>
      <dgm:t>
        <a:bodyPr/>
        <a:lstStyle/>
        <a:p>
          <a:pPr>
            <a:lnSpc>
              <a:spcPct val="100000"/>
            </a:lnSpc>
          </a:pPr>
          <a:r>
            <a:rPr lang="en-US" sz="1800" dirty="0"/>
            <a:t>Leave secure test content unattended in a non-secure location</a:t>
          </a:r>
        </a:p>
      </dgm:t>
    </dgm:pt>
    <dgm:pt modelId="{C8756253-19AF-4403-A6E8-6D920A96B6D6}" type="parTrans" cxnId="{BC6B9B33-0105-4C9E-ADC6-C19A8F7052C3}">
      <dgm:prSet/>
      <dgm:spPr/>
      <dgm:t>
        <a:bodyPr/>
        <a:lstStyle/>
        <a:p>
          <a:endParaRPr lang="en-US" sz="1800"/>
        </a:p>
      </dgm:t>
    </dgm:pt>
    <dgm:pt modelId="{9F34A79A-5B1D-4A17-B666-07D4029D1104}" type="sibTrans" cxnId="{BC6B9B33-0105-4C9E-ADC6-C19A8F7052C3}">
      <dgm:prSet/>
      <dgm:spPr/>
      <dgm:t>
        <a:bodyPr/>
        <a:lstStyle/>
        <a:p>
          <a:endParaRPr lang="en-US" sz="1800"/>
        </a:p>
      </dgm:t>
    </dgm:pt>
    <dgm:pt modelId="{EF1FED46-9C0B-4C5E-AD99-796A2FB31B92}">
      <dgm:prSet custT="1"/>
      <dgm:spPr/>
      <dgm:t>
        <a:bodyPr/>
        <a:lstStyle/>
        <a:p>
          <a:pPr>
            <a:lnSpc>
              <a:spcPct val="100000"/>
            </a:lnSpc>
          </a:pPr>
          <a:r>
            <a:rPr lang="en-US" sz="1800" dirty="0"/>
            <a:t>Leave students unattended during testing</a:t>
          </a:r>
        </a:p>
      </dgm:t>
    </dgm:pt>
    <dgm:pt modelId="{0A6B1153-9AD7-4734-BC2F-61BDD33E72FB}" type="parTrans" cxnId="{F3BD9BDE-41A2-4BCE-810A-6866CDE47705}">
      <dgm:prSet/>
      <dgm:spPr/>
      <dgm:t>
        <a:bodyPr/>
        <a:lstStyle/>
        <a:p>
          <a:endParaRPr lang="en-US" sz="1800"/>
        </a:p>
      </dgm:t>
    </dgm:pt>
    <dgm:pt modelId="{2D371A1D-06CE-46AA-B1CB-9A893703BB3B}" type="sibTrans" cxnId="{F3BD9BDE-41A2-4BCE-810A-6866CDE47705}">
      <dgm:prSet/>
      <dgm:spPr/>
      <dgm:t>
        <a:bodyPr/>
        <a:lstStyle/>
        <a:p>
          <a:endParaRPr lang="en-US" sz="1800"/>
        </a:p>
      </dgm:t>
    </dgm:pt>
    <dgm:pt modelId="{62602530-1761-4390-94BC-B89E045F3B41}" type="pres">
      <dgm:prSet presAssocID="{FE72A4A3-4355-404B-85B3-95BB2CD6E6D2}" presName="root" presStyleCnt="0">
        <dgm:presLayoutVars>
          <dgm:dir/>
          <dgm:resizeHandles val="exact"/>
        </dgm:presLayoutVars>
      </dgm:prSet>
      <dgm:spPr/>
    </dgm:pt>
    <dgm:pt modelId="{6BA0A219-ECEB-4998-92A2-3A294A6EB2DC}" type="pres">
      <dgm:prSet presAssocID="{CBD5F391-09B0-4D62-8911-81D6AA2C448C}" presName="compNode" presStyleCnt="0"/>
      <dgm:spPr/>
    </dgm:pt>
    <dgm:pt modelId="{1CFBD8EB-8F31-48EF-83A3-47C3732C13A5}" type="pres">
      <dgm:prSet presAssocID="{CBD5F391-09B0-4D62-8911-81D6AA2C448C}" presName="bgRect" presStyleLbl="bgShp" presStyleIdx="0" presStyleCnt="7"/>
      <dgm:spPr/>
    </dgm:pt>
    <dgm:pt modelId="{F890793B-E92F-45D0-95EA-74B22ABD1E6D}" type="pres">
      <dgm:prSet presAssocID="{CBD5F391-09B0-4D62-8911-81D6AA2C448C}" presName="iconRect" presStyleLbl="node1" presStyleIdx="0" presStyleCnt="7" custScaleX="161051" custScaleY="1610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B6CA5BE-3E54-441E-BEED-0EF8FD91196F}" type="pres">
      <dgm:prSet presAssocID="{CBD5F391-09B0-4D62-8911-81D6AA2C448C}" presName="spaceRect" presStyleCnt="0"/>
      <dgm:spPr/>
    </dgm:pt>
    <dgm:pt modelId="{E9C0DAA7-FDB1-49C3-AD91-5C4EAE0F7283}" type="pres">
      <dgm:prSet presAssocID="{CBD5F391-09B0-4D62-8911-81D6AA2C448C}" presName="parTx" presStyleLbl="revTx" presStyleIdx="0" presStyleCnt="7">
        <dgm:presLayoutVars>
          <dgm:chMax val="0"/>
          <dgm:chPref val="0"/>
        </dgm:presLayoutVars>
      </dgm:prSet>
      <dgm:spPr/>
    </dgm:pt>
    <dgm:pt modelId="{1139C877-D28E-452D-811F-4729B7137DB9}" type="pres">
      <dgm:prSet presAssocID="{3A69E562-59AA-4B65-A49C-4FCB84612F3D}" presName="sibTrans" presStyleCnt="0"/>
      <dgm:spPr/>
    </dgm:pt>
    <dgm:pt modelId="{DC57EEAF-96B4-49B9-B086-29AB806AF615}" type="pres">
      <dgm:prSet presAssocID="{B0C35ED1-973C-42C4-A731-4423945FA465}" presName="compNode" presStyleCnt="0"/>
      <dgm:spPr/>
    </dgm:pt>
    <dgm:pt modelId="{073B59A2-EEA3-456B-AF7E-23B754B6AC91}" type="pres">
      <dgm:prSet presAssocID="{B0C35ED1-973C-42C4-A731-4423945FA465}" presName="bgRect" presStyleLbl="bgShp" presStyleIdx="1" presStyleCnt="7"/>
      <dgm:spPr/>
    </dgm:pt>
    <dgm:pt modelId="{DBEE773C-BA69-4CA2-BC85-32DE33A0BD39}" type="pres">
      <dgm:prSet presAssocID="{B0C35ED1-973C-42C4-A731-4423945FA465}" presName="iconRect" presStyleLbl="node1" presStyleIdx="1" presStyleCnt="7" custScaleX="161051" custScaleY="16105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4C910B8-50A1-4BEB-A8F8-FE3C11C337FE}" type="pres">
      <dgm:prSet presAssocID="{B0C35ED1-973C-42C4-A731-4423945FA465}" presName="spaceRect" presStyleCnt="0"/>
      <dgm:spPr/>
    </dgm:pt>
    <dgm:pt modelId="{2248B9B5-F67E-4C44-8144-66CE42BFE407}" type="pres">
      <dgm:prSet presAssocID="{B0C35ED1-973C-42C4-A731-4423945FA465}" presName="parTx" presStyleLbl="revTx" presStyleIdx="1" presStyleCnt="7">
        <dgm:presLayoutVars>
          <dgm:chMax val="0"/>
          <dgm:chPref val="0"/>
        </dgm:presLayoutVars>
      </dgm:prSet>
      <dgm:spPr/>
    </dgm:pt>
    <dgm:pt modelId="{BB250325-86A1-4660-9D5A-B0387426C33A}" type="pres">
      <dgm:prSet presAssocID="{B6934BEE-F11F-41B8-92DB-70E61A177698}" presName="sibTrans" presStyleCnt="0"/>
      <dgm:spPr/>
    </dgm:pt>
    <dgm:pt modelId="{CE31C98C-C3E7-464C-8AD0-94D4BCFD43C9}" type="pres">
      <dgm:prSet presAssocID="{471FC021-EA3A-492B-9F40-CD4E8C3B4B46}" presName="compNode" presStyleCnt="0"/>
      <dgm:spPr/>
    </dgm:pt>
    <dgm:pt modelId="{FFEDDD03-F4A9-4FF5-BE33-D18C3788ED67}" type="pres">
      <dgm:prSet presAssocID="{471FC021-EA3A-492B-9F40-CD4E8C3B4B46}" presName="bgRect" presStyleLbl="bgShp" presStyleIdx="2" presStyleCnt="7"/>
      <dgm:spPr/>
    </dgm:pt>
    <dgm:pt modelId="{CB18B3B3-100A-4265-B1B2-DD71C6E7AD04}" type="pres">
      <dgm:prSet presAssocID="{471FC021-EA3A-492B-9F40-CD4E8C3B4B46}" presName="iconRect" presStyleLbl="node1" presStyleIdx="2" presStyleCnt="7" custScaleX="161051" custScaleY="1610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B41A094-4E7C-4C91-8A23-77C4E3257403}" type="pres">
      <dgm:prSet presAssocID="{471FC021-EA3A-492B-9F40-CD4E8C3B4B46}" presName="spaceRect" presStyleCnt="0"/>
      <dgm:spPr/>
    </dgm:pt>
    <dgm:pt modelId="{95E302C1-B6B0-4725-9A76-1C7777DC69DE}" type="pres">
      <dgm:prSet presAssocID="{471FC021-EA3A-492B-9F40-CD4E8C3B4B46}" presName="parTx" presStyleLbl="revTx" presStyleIdx="2" presStyleCnt="7">
        <dgm:presLayoutVars>
          <dgm:chMax val="0"/>
          <dgm:chPref val="0"/>
        </dgm:presLayoutVars>
      </dgm:prSet>
      <dgm:spPr/>
    </dgm:pt>
    <dgm:pt modelId="{ADE9098D-A071-4B1F-B483-9DA9E493E0BA}" type="pres">
      <dgm:prSet presAssocID="{42965940-F1E3-420F-A0FB-F0CBC43BEE1C}" presName="sibTrans" presStyleCnt="0"/>
      <dgm:spPr/>
    </dgm:pt>
    <dgm:pt modelId="{1B31C90E-9BEB-48F0-8F2A-FFF64EE6D932}" type="pres">
      <dgm:prSet presAssocID="{A2D35C74-7DD5-4F16-B5A0-50FE32EAEF88}" presName="compNode" presStyleCnt="0"/>
      <dgm:spPr/>
    </dgm:pt>
    <dgm:pt modelId="{719827DE-BC08-46A8-98BD-1A1E873622A7}" type="pres">
      <dgm:prSet presAssocID="{A2D35C74-7DD5-4F16-B5A0-50FE32EAEF88}" presName="bgRect" presStyleLbl="bgShp" presStyleIdx="3" presStyleCnt="7"/>
      <dgm:spPr/>
    </dgm:pt>
    <dgm:pt modelId="{BE1B9AF2-F756-47B6-AF7B-B72DDB8AB2F0}" type="pres">
      <dgm:prSet presAssocID="{A2D35C74-7DD5-4F16-B5A0-50FE32EAEF88}" presName="iconRect" presStyleLbl="node1" presStyleIdx="3" presStyleCnt="7" custScaleX="161051" custScaleY="16105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estions">
            <a:extLst>
              <a:ext uri="{C183D7F6-B498-43B3-948B-1728B52AA6E4}">
                <adec:decorative xmlns:adec="http://schemas.microsoft.com/office/drawing/2017/decorative" val="1"/>
              </a:ext>
            </a:extLst>
          </dgm14:cNvPr>
        </a:ext>
      </dgm:extLst>
    </dgm:pt>
    <dgm:pt modelId="{286B5453-5934-47DB-9ECE-75DD25569B3B}" type="pres">
      <dgm:prSet presAssocID="{A2D35C74-7DD5-4F16-B5A0-50FE32EAEF88}" presName="spaceRect" presStyleCnt="0"/>
      <dgm:spPr/>
    </dgm:pt>
    <dgm:pt modelId="{95711B03-AF81-43C9-ADCB-6E54EFA30ED4}" type="pres">
      <dgm:prSet presAssocID="{A2D35C74-7DD5-4F16-B5A0-50FE32EAEF88}" presName="parTx" presStyleLbl="revTx" presStyleIdx="3" presStyleCnt="7">
        <dgm:presLayoutVars>
          <dgm:chMax val="0"/>
          <dgm:chPref val="0"/>
        </dgm:presLayoutVars>
      </dgm:prSet>
      <dgm:spPr/>
    </dgm:pt>
    <dgm:pt modelId="{6437A143-68DF-40C4-9105-1338F70180A3}" type="pres">
      <dgm:prSet presAssocID="{F801D2CE-BF7D-4A2A-A248-CC59F88DF67D}" presName="sibTrans" presStyleCnt="0"/>
      <dgm:spPr/>
    </dgm:pt>
    <dgm:pt modelId="{2F596089-D019-4FCD-9376-12B3945B8762}" type="pres">
      <dgm:prSet presAssocID="{EFA8B588-0429-4773-9FF2-3E629C3B7E1B}" presName="compNode" presStyleCnt="0"/>
      <dgm:spPr/>
    </dgm:pt>
    <dgm:pt modelId="{488038E2-9DDD-4D92-8470-F616F56AA16D}" type="pres">
      <dgm:prSet presAssocID="{EFA8B588-0429-4773-9FF2-3E629C3B7E1B}" presName="bgRect" presStyleLbl="bgShp" presStyleIdx="4" presStyleCnt="7"/>
      <dgm:spPr/>
    </dgm:pt>
    <dgm:pt modelId="{447CB485-2E7C-49B5-9699-963D12D390F9}" type="pres">
      <dgm:prSet presAssocID="{EFA8B588-0429-4773-9FF2-3E629C3B7E1B}" presName="iconRect" presStyleLbl="node1" presStyleIdx="4" presStyleCnt="7" custScaleX="161051" custScaleY="16105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raser">
            <a:extLst>
              <a:ext uri="{C183D7F6-B498-43B3-948B-1728B52AA6E4}">
                <adec:decorative xmlns:adec="http://schemas.microsoft.com/office/drawing/2017/decorative" val="1"/>
              </a:ext>
            </a:extLst>
          </dgm14:cNvPr>
        </a:ext>
      </dgm:extLst>
    </dgm:pt>
    <dgm:pt modelId="{DB15059C-A356-40A7-9CE4-AA2F38CA55CE}" type="pres">
      <dgm:prSet presAssocID="{EFA8B588-0429-4773-9FF2-3E629C3B7E1B}" presName="spaceRect" presStyleCnt="0"/>
      <dgm:spPr/>
    </dgm:pt>
    <dgm:pt modelId="{D752ED5B-FA61-430E-801D-41E643CCAE7D}" type="pres">
      <dgm:prSet presAssocID="{EFA8B588-0429-4773-9FF2-3E629C3B7E1B}" presName="parTx" presStyleLbl="revTx" presStyleIdx="4" presStyleCnt="7">
        <dgm:presLayoutVars>
          <dgm:chMax val="0"/>
          <dgm:chPref val="0"/>
        </dgm:presLayoutVars>
      </dgm:prSet>
      <dgm:spPr/>
    </dgm:pt>
    <dgm:pt modelId="{604420CE-3EE0-49B1-911D-5967C025409E}" type="pres">
      <dgm:prSet presAssocID="{9062E990-21FD-4D9B-80FD-626FA9DA4367}" presName="sibTrans" presStyleCnt="0"/>
      <dgm:spPr/>
    </dgm:pt>
    <dgm:pt modelId="{6531DDD4-4106-49F9-95A6-E38148B45ABA}" type="pres">
      <dgm:prSet presAssocID="{F4365EA7-D89E-44F5-88CB-54E85322AC71}" presName="compNode" presStyleCnt="0"/>
      <dgm:spPr/>
    </dgm:pt>
    <dgm:pt modelId="{34A43029-E348-40E5-ACEB-86F90FBE5452}" type="pres">
      <dgm:prSet presAssocID="{F4365EA7-D89E-44F5-88CB-54E85322AC71}" presName="bgRect" presStyleLbl="bgShp" presStyleIdx="5" presStyleCnt="7"/>
      <dgm:spPr/>
    </dgm:pt>
    <dgm:pt modelId="{86EF1F20-7125-4349-AC76-814A2E1B6E5B}" type="pres">
      <dgm:prSet presAssocID="{F4365EA7-D89E-44F5-88CB-54E85322AC71}" presName="iconRect" presStyleLbl="node1" presStyleIdx="5" presStyleCnt="7" custScaleX="161051" custScaleY="161051"/>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50738DF-FA11-49C0-9F53-820EC09CBC8C}" type="pres">
      <dgm:prSet presAssocID="{F4365EA7-D89E-44F5-88CB-54E85322AC71}" presName="spaceRect" presStyleCnt="0"/>
      <dgm:spPr/>
    </dgm:pt>
    <dgm:pt modelId="{3949B1A0-F131-4378-A65C-61463C3D2085}" type="pres">
      <dgm:prSet presAssocID="{F4365EA7-D89E-44F5-88CB-54E85322AC71}" presName="parTx" presStyleLbl="revTx" presStyleIdx="5" presStyleCnt="7">
        <dgm:presLayoutVars>
          <dgm:chMax val="0"/>
          <dgm:chPref val="0"/>
        </dgm:presLayoutVars>
      </dgm:prSet>
      <dgm:spPr/>
    </dgm:pt>
    <dgm:pt modelId="{8681FE75-179A-478D-8F5F-1F37BA1730FD}" type="pres">
      <dgm:prSet presAssocID="{9F34A79A-5B1D-4A17-B666-07D4029D1104}" presName="sibTrans" presStyleCnt="0"/>
      <dgm:spPr/>
    </dgm:pt>
    <dgm:pt modelId="{0AB30905-ACBC-4CA9-96E1-4661C29182F6}" type="pres">
      <dgm:prSet presAssocID="{EF1FED46-9C0B-4C5E-AD99-796A2FB31B92}" presName="compNode" presStyleCnt="0"/>
      <dgm:spPr/>
    </dgm:pt>
    <dgm:pt modelId="{D463DAA3-68DA-4BBA-A86B-2BE788845BCE}" type="pres">
      <dgm:prSet presAssocID="{EF1FED46-9C0B-4C5E-AD99-796A2FB31B92}" presName="bgRect" presStyleLbl="bgShp" presStyleIdx="6" presStyleCnt="7"/>
      <dgm:spPr/>
    </dgm:pt>
    <dgm:pt modelId="{F868F632-7764-46A7-BA92-048320E852B6}" type="pres">
      <dgm:prSet presAssocID="{EF1FED46-9C0B-4C5E-AD99-796A2FB31B92}" presName="iconRect" presStyleLbl="node1" presStyleIdx="6" presStyleCnt="7" custScaleX="161051" custScaleY="161051"/>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aised hand"/>
        </a:ext>
      </dgm:extLst>
    </dgm:pt>
    <dgm:pt modelId="{F7B8A27D-8280-47BA-BBE5-683713C85FBD}" type="pres">
      <dgm:prSet presAssocID="{EF1FED46-9C0B-4C5E-AD99-796A2FB31B92}" presName="spaceRect" presStyleCnt="0"/>
      <dgm:spPr/>
    </dgm:pt>
    <dgm:pt modelId="{7441A5B5-F057-4204-81A2-4473004524EA}" type="pres">
      <dgm:prSet presAssocID="{EF1FED46-9C0B-4C5E-AD99-796A2FB31B92}" presName="parTx" presStyleLbl="revTx" presStyleIdx="6" presStyleCnt="7">
        <dgm:presLayoutVars>
          <dgm:chMax val="0"/>
          <dgm:chPref val="0"/>
        </dgm:presLayoutVars>
      </dgm:prSet>
      <dgm:spPr/>
    </dgm:pt>
  </dgm:ptLst>
  <dgm:cxnLst>
    <dgm:cxn modelId="{33B8F91F-48B1-4321-AE32-895ED85E65F1}" type="presOf" srcId="{471FC021-EA3A-492B-9F40-CD4E8C3B4B46}" destId="{95E302C1-B6B0-4725-9A76-1C7777DC69DE}" srcOrd="0" destOrd="0" presId="urn:microsoft.com/office/officeart/2018/2/layout/IconVerticalSolidList"/>
    <dgm:cxn modelId="{7985B92C-0283-401F-A4E9-027A7C6E7090}" type="presOf" srcId="{A2D35C74-7DD5-4F16-B5A0-50FE32EAEF88}" destId="{95711B03-AF81-43C9-ADCB-6E54EFA30ED4}" srcOrd="0" destOrd="0" presId="urn:microsoft.com/office/officeart/2018/2/layout/IconVerticalSolidList"/>
    <dgm:cxn modelId="{BC6B9B33-0105-4C9E-ADC6-C19A8F7052C3}" srcId="{FE72A4A3-4355-404B-85B3-95BB2CD6E6D2}" destId="{F4365EA7-D89E-44F5-88CB-54E85322AC71}" srcOrd="5" destOrd="0" parTransId="{C8756253-19AF-4403-A6E8-6D920A96B6D6}" sibTransId="{9F34A79A-5B1D-4A17-B666-07D4029D1104}"/>
    <dgm:cxn modelId="{835FB54A-8BEC-4B62-97DD-E281AC6A9C1E}" type="presOf" srcId="{FE72A4A3-4355-404B-85B3-95BB2CD6E6D2}" destId="{62602530-1761-4390-94BC-B89E045F3B41}" srcOrd="0" destOrd="0" presId="urn:microsoft.com/office/officeart/2018/2/layout/IconVerticalSolidList"/>
    <dgm:cxn modelId="{0EBC4376-BB1F-45C2-99A7-EF8789E2C907}" srcId="{FE72A4A3-4355-404B-85B3-95BB2CD6E6D2}" destId="{471FC021-EA3A-492B-9F40-CD4E8C3B4B46}" srcOrd="2" destOrd="0" parTransId="{FF52A869-EE21-4153-952F-0A5ECB7EDB5B}" sibTransId="{42965940-F1E3-420F-A0FB-F0CBC43BEE1C}"/>
    <dgm:cxn modelId="{FF50EF76-876F-4912-8DFD-CDDDB0A76C35}" type="presOf" srcId="{EFA8B588-0429-4773-9FF2-3E629C3B7E1B}" destId="{D752ED5B-FA61-430E-801D-41E643CCAE7D}" srcOrd="0" destOrd="0" presId="urn:microsoft.com/office/officeart/2018/2/layout/IconVerticalSolidList"/>
    <dgm:cxn modelId="{DF17E18E-B12B-4AF0-8E97-C78A2E710EF7}" srcId="{FE72A4A3-4355-404B-85B3-95BB2CD6E6D2}" destId="{B0C35ED1-973C-42C4-A731-4423945FA465}" srcOrd="1" destOrd="0" parTransId="{CB4DA2E5-97E1-4D1D-8589-E754CE94F1CD}" sibTransId="{B6934BEE-F11F-41B8-92DB-70E61A177698}"/>
    <dgm:cxn modelId="{23B66F91-E06F-4C08-A1E7-3CF9BD6EED78}" type="presOf" srcId="{B0C35ED1-973C-42C4-A731-4423945FA465}" destId="{2248B9B5-F67E-4C44-8144-66CE42BFE407}" srcOrd="0" destOrd="0" presId="urn:microsoft.com/office/officeart/2018/2/layout/IconVerticalSolidList"/>
    <dgm:cxn modelId="{E0234295-5944-4C0E-9FF1-495C48BAE90F}" type="presOf" srcId="{F4365EA7-D89E-44F5-88CB-54E85322AC71}" destId="{3949B1A0-F131-4378-A65C-61463C3D2085}" srcOrd="0" destOrd="0" presId="urn:microsoft.com/office/officeart/2018/2/layout/IconVerticalSolidList"/>
    <dgm:cxn modelId="{9DACE6A5-30DB-4674-90E9-7895C501E8F2}" srcId="{FE72A4A3-4355-404B-85B3-95BB2CD6E6D2}" destId="{A2D35C74-7DD5-4F16-B5A0-50FE32EAEF88}" srcOrd="3" destOrd="0" parTransId="{2920F8CA-6A8B-4972-BF22-5AFF998C8CAA}" sibTransId="{F801D2CE-BF7D-4A2A-A248-CC59F88DF67D}"/>
    <dgm:cxn modelId="{4AB292AB-B654-43C5-8896-079076983692}" type="presOf" srcId="{EF1FED46-9C0B-4C5E-AD99-796A2FB31B92}" destId="{7441A5B5-F057-4204-81A2-4473004524EA}" srcOrd="0" destOrd="0" presId="urn:microsoft.com/office/officeart/2018/2/layout/IconVerticalSolidList"/>
    <dgm:cxn modelId="{01A020B1-7E21-405B-B75E-CEB0EC4979A6}" srcId="{FE72A4A3-4355-404B-85B3-95BB2CD6E6D2}" destId="{EFA8B588-0429-4773-9FF2-3E629C3B7E1B}" srcOrd="4" destOrd="0" parTransId="{A4C10FB7-7FDA-4C6C-8CF4-AAF77BC2FB77}" sibTransId="{9062E990-21FD-4D9B-80FD-626FA9DA4367}"/>
    <dgm:cxn modelId="{EE2E42D7-A427-4C60-9D5D-17680347586A}" srcId="{FE72A4A3-4355-404B-85B3-95BB2CD6E6D2}" destId="{CBD5F391-09B0-4D62-8911-81D6AA2C448C}" srcOrd="0" destOrd="0" parTransId="{ABA26405-9BA1-4492-8130-7013D85EAA73}" sibTransId="{3A69E562-59AA-4B65-A49C-4FCB84612F3D}"/>
    <dgm:cxn modelId="{F3BD9BDE-41A2-4BCE-810A-6866CDE47705}" srcId="{FE72A4A3-4355-404B-85B3-95BB2CD6E6D2}" destId="{EF1FED46-9C0B-4C5E-AD99-796A2FB31B92}" srcOrd="6" destOrd="0" parTransId="{0A6B1153-9AD7-4734-BC2F-61BDD33E72FB}" sibTransId="{2D371A1D-06CE-46AA-B1CB-9A893703BB3B}"/>
    <dgm:cxn modelId="{B04387FB-BDED-476C-B93E-67C3D0037FB0}" type="presOf" srcId="{CBD5F391-09B0-4D62-8911-81D6AA2C448C}" destId="{E9C0DAA7-FDB1-49C3-AD91-5C4EAE0F7283}" srcOrd="0" destOrd="0" presId="urn:microsoft.com/office/officeart/2018/2/layout/IconVerticalSolidList"/>
    <dgm:cxn modelId="{E740456B-0592-4CC3-A66A-CB589037D05B}" type="presParOf" srcId="{62602530-1761-4390-94BC-B89E045F3B41}" destId="{6BA0A219-ECEB-4998-92A2-3A294A6EB2DC}" srcOrd="0" destOrd="0" presId="urn:microsoft.com/office/officeart/2018/2/layout/IconVerticalSolidList"/>
    <dgm:cxn modelId="{72AFB068-D606-4386-977B-0B189186A8E5}" type="presParOf" srcId="{6BA0A219-ECEB-4998-92A2-3A294A6EB2DC}" destId="{1CFBD8EB-8F31-48EF-83A3-47C3732C13A5}" srcOrd="0" destOrd="0" presId="urn:microsoft.com/office/officeart/2018/2/layout/IconVerticalSolidList"/>
    <dgm:cxn modelId="{E7B25619-E6D1-4D58-B786-60605C6292EE}" type="presParOf" srcId="{6BA0A219-ECEB-4998-92A2-3A294A6EB2DC}" destId="{F890793B-E92F-45D0-95EA-74B22ABD1E6D}" srcOrd="1" destOrd="0" presId="urn:microsoft.com/office/officeart/2018/2/layout/IconVerticalSolidList"/>
    <dgm:cxn modelId="{163E4B73-26E2-4178-AA4C-E62AB9D04DE8}" type="presParOf" srcId="{6BA0A219-ECEB-4998-92A2-3A294A6EB2DC}" destId="{DB6CA5BE-3E54-441E-BEED-0EF8FD91196F}" srcOrd="2" destOrd="0" presId="urn:microsoft.com/office/officeart/2018/2/layout/IconVerticalSolidList"/>
    <dgm:cxn modelId="{756E6E68-AE87-46E0-9413-E580CCBDEB84}" type="presParOf" srcId="{6BA0A219-ECEB-4998-92A2-3A294A6EB2DC}" destId="{E9C0DAA7-FDB1-49C3-AD91-5C4EAE0F7283}" srcOrd="3" destOrd="0" presId="urn:microsoft.com/office/officeart/2018/2/layout/IconVerticalSolidList"/>
    <dgm:cxn modelId="{5AAD0239-3DF4-4C04-9047-7B9B2883B6ED}" type="presParOf" srcId="{62602530-1761-4390-94BC-B89E045F3B41}" destId="{1139C877-D28E-452D-811F-4729B7137DB9}" srcOrd="1" destOrd="0" presId="urn:microsoft.com/office/officeart/2018/2/layout/IconVerticalSolidList"/>
    <dgm:cxn modelId="{17A48CFC-36F6-4C0A-8001-8CF3BBA21ADF}" type="presParOf" srcId="{62602530-1761-4390-94BC-B89E045F3B41}" destId="{DC57EEAF-96B4-49B9-B086-29AB806AF615}" srcOrd="2" destOrd="0" presId="urn:microsoft.com/office/officeart/2018/2/layout/IconVerticalSolidList"/>
    <dgm:cxn modelId="{F57D21A7-A078-4FC1-91C9-A9B071574B09}" type="presParOf" srcId="{DC57EEAF-96B4-49B9-B086-29AB806AF615}" destId="{073B59A2-EEA3-456B-AF7E-23B754B6AC91}" srcOrd="0" destOrd="0" presId="urn:microsoft.com/office/officeart/2018/2/layout/IconVerticalSolidList"/>
    <dgm:cxn modelId="{F6E6A2ED-B3A2-44CC-818E-F5876ECEF44D}" type="presParOf" srcId="{DC57EEAF-96B4-49B9-B086-29AB806AF615}" destId="{DBEE773C-BA69-4CA2-BC85-32DE33A0BD39}" srcOrd="1" destOrd="0" presId="urn:microsoft.com/office/officeart/2018/2/layout/IconVerticalSolidList"/>
    <dgm:cxn modelId="{7E22AFC7-5332-4737-90CF-5C29B7B11716}" type="presParOf" srcId="{DC57EEAF-96B4-49B9-B086-29AB806AF615}" destId="{D4C910B8-50A1-4BEB-A8F8-FE3C11C337FE}" srcOrd="2" destOrd="0" presId="urn:microsoft.com/office/officeart/2018/2/layout/IconVerticalSolidList"/>
    <dgm:cxn modelId="{93D0CF58-C3C5-4810-AB9B-50FA27129266}" type="presParOf" srcId="{DC57EEAF-96B4-49B9-B086-29AB806AF615}" destId="{2248B9B5-F67E-4C44-8144-66CE42BFE407}" srcOrd="3" destOrd="0" presId="urn:microsoft.com/office/officeart/2018/2/layout/IconVerticalSolidList"/>
    <dgm:cxn modelId="{1A7D5168-74CC-45AA-BF5D-13CFCEB69823}" type="presParOf" srcId="{62602530-1761-4390-94BC-B89E045F3B41}" destId="{BB250325-86A1-4660-9D5A-B0387426C33A}" srcOrd="3" destOrd="0" presId="urn:microsoft.com/office/officeart/2018/2/layout/IconVerticalSolidList"/>
    <dgm:cxn modelId="{F2B58398-48E7-43E2-AAF8-3F5973DB6308}" type="presParOf" srcId="{62602530-1761-4390-94BC-B89E045F3B41}" destId="{CE31C98C-C3E7-464C-8AD0-94D4BCFD43C9}" srcOrd="4" destOrd="0" presId="urn:microsoft.com/office/officeart/2018/2/layout/IconVerticalSolidList"/>
    <dgm:cxn modelId="{63280196-1D14-4D8C-A17E-ACA48A06DF75}" type="presParOf" srcId="{CE31C98C-C3E7-464C-8AD0-94D4BCFD43C9}" destId="{FFEDDD03-F4A9-4FF5-BE33-D18C3788ED67}" srcOrd="0" destOrd="0" presId="urn:microsoft.com/office/officeart/2018/2/layout/IconVerticalSolidList"/>
    <dgm:cxn modelId="{A13384FD-6653-456E-BDD0-0514BCB50B2F}" type="presParOf" srcId="{CE31C98C-C3E7-464C-8AD0-94D4BCFD43C9}" destId="{CB18B3B3-100A-4265-B1B2-DD71C6E7AD04}" srcOrd="1" destOrd="0" presId="urn:microsoft.com/office/officeart/2018/2/layout/IconVerticalSolidList"/>
    <dgm:cxn modelId="{2B15E872-72D0-4D3A-BA96-88D0A6FA9F3C}" type="presParOf" srcId="{CE31C98C-C3E7-464C-8AD0-94D4BCFD43C9}" destId="{5B41A094-4E7C-4C91-8A23-77C4E3257403}" srcOrd="2" destOrd="0" presId="urn:microsoft.com/office/officeart/2018/2/layout/IconVerticalSolidList"/>
    <dgm:cxn modelId="{3536A10D-2335-446D-90DF-30D35C828305}" type="presParOf" srcId="{CE31C98C-C3E7-464C-8AD0-94D4BCFD43C9}" destId="{95E302C1-B6B0-4725-9A76-1C7777DC69DE}" srcOrd="3" destOrd="0" presId="urn:microsoft.com/office/officeart/2018/2/layout/IconVerticalSolidList"/>
    <dgm:cxn modelId="{4D377AF2-A69E-468A-B603-7DE91FBA9803}" type="presParOf" srcId="{62602530-1761-4390-94BC-B89E045F3B41}" destId="{ADE9098D-A071-4B1F-B483-9DA9E493E0BA}" srcOrd="5" destOrd="0" presId="urn:microsoft.com/office/officeart/2018/2/layout/IconVerticalSolidList"/>
    <dgm:cxn modelId="{78C06F4A-7736-4492-AA53-FEA6F38DDD6F}" type="presParOf" srcId="{62602530-1761-4390-94BC-B89E045F3B41}" destId="{1B31C90E-9BEB-48F0-8F2A-FFF64EE6D932}" srcOrd="6" destOrd="0" presId="urn:microsoft.com/office/officeart/2018/2/layout/IconVerticalSolidList"/>
    <dgm:cxn modelId="{55EC5684-5634-464B-8966-89DF1E46A0BF}" type="presParOf" srcId="{1B31C90E-9BEB-48F0-8F2A-FFF64EE6D932}" destId="{719827DE-BC08-46A8-98BD-1A1E873622A7}" srcOrd="0" destOrd="0" presId="urn:microsoft.com/office/officeart/2018/2/layout/IconVerticalSolidList"/>
    <dgm:cxn modelId="{7FC53A0E-BF0B-4BF5-8327-762FCE6A67C4}" type="presParOf" srcId="{1B31C90E-9BEB-48F0-8F2A-FFF64EE6D932}" destId="{BE1B9AF2-F756-47B6-AF7B-B72DDB8AB2F0}" srcOrd="1" destOrd="0" presId="urn:microsoft.com/office/officeart/2018/2/layout/IconVerticalSolidList"/>
    <dgm:cxn modelId="{13D5A6F4-EEFA-4A4B-8CF7-FD76FDC4AA51}" type="presParOf" srcId="{1B31C90E-9BEB-48F0-8F2A-FFF64EE6D932}" destId="{286B5453-5934-47DB-9ECE-75DD25569B3B}" srcOrd="2" destOrd="0" presId="urn:microsoft.com/office/officeart/2018/2/layout/IconVerticalSolidList"/>
    <dgm:cxn modelId="{1F457296-EFF1-4158-B291-43356BFA644F}" type="presParOf" srcId="{1B31C90E-9BEB-48F0-8F2A-FFF64EE6D932}" destId="{95711B03-AF81-43C9-ADCB-6E54EFA30ED4}" srcOrd="3" destOrd="0" presId="urn:microsoft.com/office/officeart/2018/2/layout/IconVerticalSolidList"/>
    <dgm:cxn modelId="{C5E72EF7-220A-491C-A6E6-7DE3F81907D3}" type="presParOf" srcId="{62602530-1761-4390-94BC-B89E045F3B41}" destId="{6437A143-68DF-40C4-9105-1338F70180A3}" srcOrd="7" destOrd="0" presId="urn:microsoft.com/office/officeart/2018/2/layout/IconVerticalSolidList"/>
    <dgm:cxn modelId="{4656E817-DADD-4A5E-A6D4-164A562EBD7B}" type="presParOf" srcId="{62602530-1761-4390-94BC-B89E045F3B41}" destId="{2F596089-D019-4FCD-9376-12B3945B8762}" srcOrd="8" destOrd="0" presId="urn:microsoft.com/office/officeart/2018/2/layout/IconVerticalSolidList"/>
    <dgm:cxn modelId="{68CF2DB0-9810-4C42-B6E1-83CF1B44B83B}" type="presParOf" srcId="{2F596089-D019-4FCD-9376-12B3945B8762}" destId="{488038E2-9DDD-4D92-8470-F616F56AA16D}" srcOrd="0" destOrd="0" presId="urn:microsoft.com/office/officeart/2018/2/layout/IconVerticalSolidList"/>
    <dgm:cxn modelId="{D6FD9FE2-73AF-4016-A746-99D124725B17}" type="presParOf" srcId="{2F596089-D019-4FCD-9376-12B3945B8762}" destId="{447CB485-2E7C-49B5-9699-963D12D390F9}" srcOrd="1" destOrd="0" presId="urn:microsoft.com/office/officeart/2018/2/layout/IconVerticalSolidList"/>
    <dgm:cxn modelId="{E103502B-182C-424C-84E1-B1630EAE61F6}" type="presParOf" srcId="{2F596089-D019-4FCD-9376-12B3945B8762}" destId="{DB15059C-A356-40A7-9CE4-AA2F38CA55CE}" srcOrd="2" destOrd="0" presId="urn:microsoft.com/office/officeart/2018/2/layout/IconVerticalSolidList"/>
    <dgm:cxn modelId="{41305FAC-3F26-4808-B198-3000DE3CA38A}" type="presParOf" srcId="{2F596089-D019-4FCD-9376-12B3945B8762}" destId="{D752ED5B-FA61-430E-801D-41E643CCAE7D}" srcOrd="3" destOrd="0" presId="urn:microsoft.com/office/officeart/2018/2/layout/IconVerticalSolidList"/>
    <dgm:cxn modelId="{C6A8AB6A-0BD6-426C-9A8F-64BF1D3ECE12}" type="presParOf" srcId="{62602530-1761-4390-94BC-B89E045F3B41}" destId="{604420CE-3EE0-49B1-911D-5967C025409E}" srcOrd="9" destOrd="0" presId="urn:microsoft.com/office/officeart/2018/2/layout/IconVerticalSolidList"/>
    <dgm:cxn modelId="{3F0F287E-0DDD-4BEB-A5C5-A2625A383B9D}" type="presParOf" srcId="{62602530-1761-4390-94BC-B89E045F3B41}" destId="{6531DDD4-4106-49F9-95A6-E38148B45ABA}" srcOrd="10" destOrd="0" presId="urn:microsoft.com/office/officeart/2018/2/layout/IconVerticalSolidList"/>
    <dgm:cxn modelId="{D4037B93-274D-4745-A8D3-0E8AF147FD27}" type="presParOf" srcId="{6531DDD4-4106-49F9-95A6-E38148B45ABA}" destId="{34A43029-E348-40E5-ACEB-86F90FBE5452}" srcOrd="0" destOrd="0" presId="urn:microsoft.com/office/officeart/2018/2/layout/IconVerticalSolidList"/>
    <dgm:cxn modelId="{992F57CE-D55B-490D-BBAB-4932519ACC77}" type="presParOf" srcId="{6531DDD4-4106-49F9-95A6-E38148B45ABA}" destId="{86EF1F20-7125-4349-AC76-814A2E1B6E5B}" srcOrd="1" destOrd="0" presId="urn:microsoft.com/office/officeart/2018/2/layout/IconVerticalSolidList"/>
    <dgm:cxn modelId="{7C19B1A0-C2F2-44BC-9828-48010C167A2C}" type="presParOf" srcId="{6531DDD4-4106-49F9-95A6-E38148B45ABA}" destId="{C50738DF-FA11-49C0-9F53-820EC09CBC8C}" srcOrd="2" destOrd="0" presId="urn:microsoft.com/office/officeart/2018/2/layout/IconVerticalSolidList"/>
    <dgm:cxn modelId="{71D9800E-6022-4549-9D26-E54A11E70EBC}" type="presParOf" srcId="{6531DDD4-4106-49F9-95A6-E38148B45ABA}" destId="{3949B1A0-F131-4378-A65C-61463C3D2085}" srcOrd="3" destOrd="0" presId="urn:microsoft.com/office/officeart/2018/2/layout/IconVerticalSolidList"/>
    <dgm:cxn modelId="{B00F56AF-AB89-46B3-B3E0-E2B4F991FEA4}" type="presParOf" srcId="{62602530-1761-4390-94BC-B89E045F3B41}" destId="{8681FE75-179A-478D-8F5F-1F37BA1730FD}" srcOrd="11" destOrd="0" presId="urn:microsoft.com/office/officeart/2018/2/layout/IconVerticalSolidList"/>
    <dgm:cxn modelId="{908FE80A-4EBB-44EF-8D86-718BEB44FB07}" type="presParOf" srcId="{62602530-1761-4390-94BC-B89E045F3B41}" destId="{0AB30905-ACBC-4CA9-96E1-4661C29182F6}" srcOrd="12" destOrd="0" presId="urn:microsoft.com/office/officeart/2018/2/layout/IconVerticalSolidList"/>
    <dgm:cxn modelId="{3E9BC61F-A049-4F20-80B1-69EA661C59AE}" type="presParOf" srcId="{0AB30905-ACBC-4CA9-96E1-4661C29182F6}" destId="{D463DAA3-68DA-4BBA-A86B-2BE788845BCE}" srcOrd="0" destOrd="0" presId="urn:microsoft.com/office/officeart/2018/2/layout/IconVerticalSolidList"/>
    <dgm:cxn modelId="{4D39ACFF-F8E5-47C4-99B0-3F6FA063DF4B}" type="presParOf" srcId="{0AB30905-ACBC-4CA9-96E1-4661C29182F6}" destId="{F868F632-7764-46A7-BA92-048320E852B6}" srcOrd="1" destOrd="0" presId="urn:microsoft.com/office/officeart/2018/2/layout/IconVerticalSolidList"/>
    <dgm:cxn modelId="{8886D93F-23DC-4274-B21E-105FEEE889F1}" type="presParOf" srcId="{0AB30905-ACBC-4CA9-96E1-4661C29182F6}" destId="{F7B8A27D-8280-47BA-BBE5-683713C85FBD}" srcOrd="2" destOrd="0" presId="urn:microsoft.com/office/officeart/2018/2/layout/IconVerticalSolidList"/>
    <dgm:cxn modelId="{B4501F4C-743B-45B6-AEA0-7A582D603644}" type="presParOf" srcId="{0AB30905-ACBC-4CA9-96E1-4661C29182F6}" destId="{7441A5B5-F057-4204-81A2-4473004524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AE0B7-0B77-49BE-A3DD-391934342C6C}" type="doc">
      <dgm:prSet loTypeId="urn:microsoft.com/office/officeart/2018/5/layout/IconLeafLabelList" loCatId="icon" qsTypeId="urn:microsoft.com/office/officeart/2005/8/quickstyle/simple1" qsCatId="simple" csTypeId="urn:microsoft.com/office/officeart/2005/8/colors/colorful5" csCatId="colorful" phldr="1"/>
      <dgm:spPr/>
      <dgm:t>
        <a:bodyPr/>
        <a:lstStyle/>
        <a:p>
          <a:endParaRPr lang="en-US"/>
        </a:p>
      </dgm:t>
    </dgm:pt>
    <dgm:pt modelId="{13B40954-43BD-4145-8177-032D3026EF5B}">
      <dgm:prSet custT="1"/>
      <dgm:spPr/>
      <dgm:t>
        <a:bodyPr/>
        <a:lstStyle/>
        <a:p>
          <a:pPr>
            <a:lnSpc>
              <a:spcPct val="100000"/>
            </a:lnSpc>
            <a:defRPr cap="all"/>
          </a:pPr>
          <a:r>
            <a:rPr lang="en-US" sz="1800" cap="none" dirty="0"/>
            <a:t>Pause online tests or close test booklets</a:t>
          </a:r>
        </a:p>
      </dgm:t>
    </dgm:pt>
    <dgm:pt modelId="{E6036DD6-37DF-434F-B39A-047A6D0F8599}" type="parTrans" cxnId="{2314FE2A-7943-45B1-A5BE-82E0F1FBAF5C}">
      <dgm:prSet/>
      <dgm:spPr/>
      <dgm:t>
        <a:bodyPr/>
        <a:lstStyle/>
        <a:p>
          <a:endParaRPr lang="en-US"/>
        </a:p>
      </dgm:t>
    </dgm:pt>
    <dgm:pt modelId="{1DA587D5-5773-4726-AC97-11AF4B9395BC}" type="sibTrans" cxnId="{2314FE2A-7943-45B1-A5BE-82E0F1FBAF5C}">
      <dgm:prSet/>
      <dgm:spPr/>
      <dgm:t>
        <a:bodyPr/>
        <a:lstStyle/>
        <a:p>
          <a:endParaRPr lang="en-US"/>
        </a:p>
      </dgm:t>
    </dgm:pt>
    <dgm:pt modelId="{E7BD248C-B3B2-4A9F-8F74-63C29DD6A1FA}">
      <dgm:prSet custT="1"/>
      <dgm:spPr/>
      <dgm:t>
        <a:bodyPr/>
        <a:lstStyle/>
        <a:p>
          <a:pPr>
            <a:lnSpc>
              <a:spcPct val="100000"/>
            </a:lnSpc>
            <a:defRPr cap="all"/>
          </a:pPr>
          <a:r>
            <a:rPr lang="en-US" sz="1800" cap="none" dirty="0"/>
            <a:t>Instruct students not to discuss the test</a:t>
          </a:r>
        </a:p>
      </dgm:t>
    </dgm:pt>
    <dgm:pt modelId="{0CB27A8B-B9D6-47AF-9305-DC751025AACD}" type="parTrans" cxnId="{FD4E01AA-0719-499D-B25C-F387927CF085}">
      <dgm:prSet/>
      <dgm:spPr/>
      <dgm:t>
        <a:bodyPr/>
        <a:lstStyle/>
        <a:p>
          <a:endParaRPr lang="en-US"/>
        </a:p>
      </dgm:t>
    </dgm:pt>
    <dgm:pt modelId="{E24307B9-33E4-44C0-ACBE-2F42C3968B0A}" type="sibTrans" cxnId="{FD4E01AA-0719-499D-B25C-F387927CF085}">
      <dgm:prSet/>
      <dgm:spPr/>
      <dgm:t>
        <a:bodyPr/>
        <a:lstStyle/>
        <a:p>
          <a:endParaRPr lang="en-US"/>
        </a:p>
      </dgm:t>
    </dgm:pt>
    <dgm:pt modelId="{C6BB8CC8-1ED6-4A35-80FD-AEAF21D868AC}">
      <dgm:prSet custT="1"/>
      <dgm:spPr/>
      <dgm:t>
        <a:bodyPr/>
        <a:lstStyle/>
        <a:p>
          <a:pPr>
            <a:lnSpc>
              <a:spcPct val="100000"/>
            </a:lnSpc>
            <a:defRPr cap="all"/>
          </a:pPr>
          <a:r>
            <a:rPr lang="en-US" sz="1800" cap="none" dirty="0"/>
            <a:t>Students are monitored by staff</a:t>
          </a:r>
        </a:p>
      </dgm:t>
    </dgm:pt>
    <dgm:pt modelId="{F8F45975-D612-4F58-A933-A2924FD19475}" type="parTrans" cxnId="{1AF18931-D1DD-4561-A21C-C1BA0D968595}">
      <dgm:prSet/>
      <dgm:spPr/>
      <dgm:t>
        <a:bodyPr/>
        <a:lstStyle/>
        <a:p>
          <a:endParaRPr lang="en-US"/>
        </a:p>
      </dgm:t>
    </dgm:pt>
    <dgm:pt modelId="{3AC6BB8A-8BCD-48F1-A5B3-192AF9BA1560}" type="sibTrans" cxnId="{1AF18931-D1DD-4561-A21C-C1BA0D968595}">
      <dgm:prSet/>
      <dgm:spPr/>
      <dgm:t>
        <a:bodyPr/>
        <a:lstStyle/>
        <a:p>
          <a:endParaRPr lang="en-US"/>
        </a:p>
      </dgm:t>
    </dgm:pt>
    <dgm:pt modelId="{3D2C95EF-9336-4141-B95E-12FE49DD26C3}">
      <dgm:prSet custT="1"/>
      <dgm:spPr/>
      <dgm:t>
        <a:bodyPr/>
        <a:lstStyle/>
        <a:p>
          <a:pPr>
            <a:lnSpc>
              <a:spcPct val="100000"/>
            </a:lnSpc>
            <a:defRPr cap="all"/>
          </a:pPr>
          <a:r>
            <a:rPr lang="en-US" sz="1800" cap="none" dirty="0"/>
            <a:t>Bathroom break – one student at a time</a:t>
          </a:r>
        </a:p>
      </dgm:t>
    </dgm:pt>
    <dgm:pt modelId="{5CFFFD5B-13B6-42BF-AFE4-032357E75749}" type="parTrans" cxnId="{4D0A4559-DA06-4F3D-B275-7A183F216ACC}">
      <dgm:prSet/>
      <dgm:spPr/>
      <dgm:t>
        <a:bodyPr/>
        <a:lstStyle/>
        <a:p>
          <a:endParaRPr lang="en-US"/>
        </a:p>
      </dgm:t>
    </dgm:pt>
    <dgm:pt modelId="{8C8BE3A4-C387-49DD-9975-879638B0B5B3}" type="sibTrans" cxnId="{4D0A4559-DA06-4F3D-B275-7A183F216ACC}">
      <dgm:prSet/>
      <dgm:spPr/>
      <dgm:t>
        <a:bodyPr/>
        <a:lstStyle/>
        <a:p>
          <a:endParaRPr lang="en-US"/>
        </a:p>
      </dgm:t>
    </dgm:pt>
    <dgm:pt modelId="{1B3239C6-D466-4E5D-AECD-232E3176D6C8}">
      <dgm:prSet custT="1"/>
      <dgm:spPr/>
      <dgm:t>
        <a:bodyPr/>
        <a:lstStyle/>
        <a:p>
          <a:pPr>
            <a:lnSpc>
              <a:spcPct val="100000"/>
            </a:lnSpc>
            <a:defRPr cap="all"/>
          </a:pPr>
          <a:r>
            <a:rPr lang="en-US" sz="1800" cap="none" dirty="0"/>
            <a:t>Ensure students do not have access to unapproved electronics</a:t>
          </a:r>
        </a:p>
      </dgm:t>
    </dgm:pt>
    <dgm:pt modelId="{795F5BD0-AAB6-4482-87B4-F12BB64E8AE1}" type="parTrans" cxnId="{8976007F-2086-4FB8-8F99-99F4E4D50FA9}">
      <dgm:prSet/>
      <dgm:spPr/>
      <dgm:t>
        <a:bodyPr/>
        <a:lstStyle/>
        <a:p>
          <a:endParaRPr lang="en-US"/>
        </a:p>
      </dgm:t>
    </dgm:pt>
    <dgm:pt modelId="{E62DF0DC-AB7B-48B3-A904-35EE9EDEFCDD}" type="sibTrans" cxnId="{8976007F-2086-4FB8-8F99-99F4E4D50FA9}">
      <dgm:prSet/>
      <dgm:spPr/>
      <dgm:t>
        <a:bodyPr/>
        <a:lstStyle/>
        <a:p>
          <a:endParaRPr lang="en-US"/>
        </a:p>
      </dgm:t>
    </dgm:pt>
    <dgm:pt modelId="{2178864A-3F98-4D35-B1DD-2040BD016013}" type="pres">
      <dgm:prSet presAssocID="{ABCAE0B7-0B77-49BE-A3DD-391934342C6C}" presName="root" presStyleCnt="0">
        <dgm:presLayoutVars>
          <dgm:dir/>
          <dgm:resizeHandles val="exact"/>
        </dgm:presLayoutVars>
      </dgm:prSet>
      <dgm:spPr/>
    </dgm:pt>
    <dgm:pt modelId="{0E19CDB3-C41C-4341-AEC8-4C60A4F7ED0F}" type="pres">
      <dgm:prSet presAssocID="{13B40954-43BD-4145-8177-032D3026EF5B}" presName="compNode" presStyleCnt="0"/>
      <dgm:spPr/>
    </dgm:pt>
    <dgm:pt modelId="{4D992155-D934-473E-B3DA-8860CB4DCF98}" type="pres">
      <dgm:prSet presAssocID="{13B40954-43BD-4145-8177-032D3026EF5B}" presName="iconBgRect" presStyleLbl="bgShp" presStyleIdx="0" presStyleCnt="5"/>
      <dgm:spPr>
        <a:prstGeom prst="round2DiagRect">
          <a:avLst>
            <a:gd name="adj1" fmla="val 29727"/>
            <a:gd name="adj2" fmla="val 0"/>
          </a:avLst>
        </a:prstGeom>
      </dgm:spPr>
    </dgm:pt>
    <dgm:pt modelId="{6B52FC3C-ABC0-4BCB-8F56-3A1D466CF2C2}" type="pres">
      <dgm:prSet presAssocID="{13B40954-43BD-4145-8177-032D3026EF5B}" presName="iconRect" presStyleLbl="node1" presStyleIdx="0" presStyleCnt="5" custScaleX="121000" custScaleY="121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use"/>
        </a:ext>
      </dgm:extLst>
    </dgm:pt>
    <dgm:pt modelId="{FC6EF5FA-8D8B-46EA-AEAE-354ACB504216}" type="pres">
      <dgm:prSet presAssocID="{13B40954-43BD-4145-8177-032D3026EF5B}" presName="spaceRect" presStyleCnt="0"/>
      <dgm:spPr/>
    </dgm:pt>
    <dgm:pt modelId="{C7B51CB9-B9A0-40CE-8470-1FF45487EA26}" type="pres">
      <dgm:prSet presAssocID="{13B40954-43BD-4145-8177-032D3026EF5B}" presName="textRect" presStyleLbl="revTx" presStyleIdx="0" presStyleCnt="5" custScaleX="90909" custScaleY="88103" custLinFactNeighborX="3764" custLinFactNeighborY="-19526">
        <dgm:presLayoutVars>
          <dgm:chMax val="1"/>
          <dgm:chPref val="1"/>
        </dgm:presLayoutVars>
      </dgm:prSet>
      <dgm:spPr/>
    </dgm:pt>
    <dgm:pt modelId="{ECAE9F5B-3BE8-4AA8-A2BC-F31A442B9D4E}" type="pres">
      <dgm:prSet presAssocID="{1DA587D5-5773-4726-AC97-11AF4B9395BC}" presName="sibTrans" presStyleCnt="0"/>
      <dgm:spPr/>
    </dgm:pt>
    <dgm:pt modelId="{73AE3023-EBB8-415F-A05B-372307BB07FA}" type="pres">
      <dgm:prSet presAssocID="{E7BD248C-B3B2-4A9F-8F74-63C29DD6A1FA}" presName="compNode" presStyleCnt="0"/>
      <dgm:spPr/>
    </dgm:pt>
    <dgm:pt modelId="{D33850CB-5F42-4895-847E-8F1B597C88ED}" type="pres">
      <dgm:prSet presAssocID="{E7BD248C-B3B2-4A9F-8F74-63C29DD6A1FA}" presName="iconBgRect" presStyleLbl="bgShp" presStyleIdx="1" presStyleCnt="5"/>
      <dgm:spPr>
        <a:prstGeom prst="round2DiagRect">
          <a:avLst>
            <a:gd name="adj1" fmla="val 29727"/>
            <a:gd name="adj2" fmla="val 0"/>
          </a:avLst>
        </a:prstGeom>
      </dgm:spPr>
    </dgm:pt>
    <dgm:pt modelId="{06BCD6A3-A016-494E-B7AC-E688F5E4D46E}" type="pres">
      <dgm:prSet presAssocID="{E7BD248C-B3B2-4A9F-8F74-63C29DD6A1FA}" presName="iconRect" presStyleLbl="node1" presStyleIdx="1" presStyleCnt="5" custScaleX="133100" custScaleY="1331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754C3C94-E99C-4252-BB1B-2754E34C49A7}" type="pres">
      <dgm:prSet presAssocID="{E7BD248C-B3B2-4A9F-8F74-63C29DD6A1FA}" presName="spaceRect" presStyleCnt="0"/>
      <dgm:spPr/>
    </dgm:pt>
    <dgm:pt modelId="{B38E9D23-84D7-4A61-8B36-92AA0BBD8D69}" type="pres">
      <dgm:prSet presAssocID="{E7BD248C-B3B2-4A9F-8F74-63C29DD6A1FA}" presName="textRect" presStyleLbl="revTx" presStyleIdx="1" presStyleCnt="5" custScaleX="90909" custScaleY="90909" custLinFactNeighborX="753" custLinFactNeighborY="-17421">
        <dgm:presLayoutVars>
          <dgm:chMax val="1"/>
          <dgm:chPref val="1"/>
        </dgm:presLayoutVars>
      </dgm:prSet>
      <dgm:spPr/>
    </dgm:pt>
    <dgm:pt modelId="{49B7496F-742F-488A-BEAA-77BBDE73522B}" type="pres">
      <dgm:prSet presAssocID="{E24307B9-33E4-44C0-ACBE-2F42C3968B0A}" presName="sibTrans" presStyleCnt="0"/>
      <dgm:spPr/>
    </dgm:pt>
    <dgm:pt modelId="{90B90240-758C-4D79-A7EC-A8011EEBEB38}" type="pres">
      <dgm:prSet presAssocID="{C6BB8CC8-1ED6-4A35-80FD-AEAF21D868AC}" presName="compNode" presStyleCnt="0"/>
      <dgm:spPr/>
    </dgm:pt>
    <dgm:pt modelId="{9CAA124F-4830-48FF-A53C-C524125FE397}" type="pres">
      <dgm:prSet presAssocID="{C6BB8CC8-1ED6-4A35-80FD-AEAF21D868AC}" presName="iconBgRect" presStyleLbl="bgShp" presStyleIdx="2" presStyleCnt="5"/>
      <dgm:spPr>
        <a:prstGeom prst="round2DiagRect">
          <a:avLst>
            <a:gd name="adj1" fmla="val 29727"/>
            <a:gd name="adj2" fmla="val 0"/>
          </a:avLst>
        </a:prstGeom>
      </dgm:spPr>
    </dgm:pt>
    <dgm:pt modelId="{60DDB9BB-ADE5-4355-82A2-326953FF3F42}" type="pres">
      <dgm:prSet presAssocID="{C6BB8CC8-1ED6-4A35-80FD-AEAF21D868AC}" presName="iconRect" presStyleLbl="node1" presStyleIdx="2" presStyleCnt="5" custScaleX="133100" custScaleY="1331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lasses"/>
        </a:ext>
      </dgm:extLst>
    </dgm:pt>
    <dgm:pt modelId="{5208B8EA-034E-4742-BE63-B1DFEAF4BE47}" type="pres">
      <dgm:prSet presAssocID="{C6BB8CC8-1ED6-4A35-80FD-AEAF21D868AC}" presName="spaceRect" presStyleCnt="0"/>
      <dgm:spPr/>
    </dgm:pt>
    <dgm:pt modelId="{40065DB5-25BC-4AC4-9D98-6F56795CC9DC}" type="pres">
      <dgm:prSet presAssocID="{C6BB8CC8-1ED6-4A35-80FD-AEAF21D868AC}" presName="textRect" presStyleLbl="revTx" presStyleIdx="2" presStyleCnt="5" custScaleX="90909" custScaleY="90909" custLinFactNeighborY="-17421">
        <dgm:presLayoutVars>
          <dgm:chMax val="1"/>
          <dgm:chPref val="1"/>
        </dgm:presLayoutVars>
      </dgm:prSet>
      <dgm:spPr/>
    </dgm:pt>
    <dgm:pt modelId="{F189ECE7-884A-45CF-B3D4-2BC230B73664}" type="pres">
      <dgm:prSet presAssocID="{3AC6BB8A-8BCD-48F1-A5B3-192AF9BA1560}" presName="sibTrans" presStyleCnt="0"/>
      <dgm:spPr/>
    </dgm:pt>
    <dgm:pt modelId="{C501050E-A2CC-4023-A99C-F6B3DBC80D28}" type="pres">
      <dgm:prSet presAssocID="{3D2C95EF-9336-4141-B95E-12FE49DD26C3}" presName="compNode" presStyleCnt="0"/>
      <dgm:spPr/>
    </dgm:pt>
    <dgm:pt modelId="{588601D9-7DDF-43D9-818A-C503C9002149}" type="pres">
      <dgm:prSet presAssocID="{3D2C95EF-9336-4141-B95E-12FE49DD26C3}" presName="iconBgRect" presStyleLbl="bgShp" presStyleIdx="3" presStyleCnt="5"/>
      <dgm:spPr>
        <a:prstGeom prst="round2DiagRect">
          <a:avLst>
            <a:gd name="adj1" fmla="val 29727"/>
            <a:gd name="adj2" fmla="val 0"/>
          </a:avLst>
        </a:prstGeom>
      </dgm:spPr>
    </dgm:pt>
    <dgm:pt modelId="{C1CB7801-4D65-453B-AE9B-ECA134E6687A}" type="pres">
      <dgm:prSet presAssocID="{3D2C95EF-9336-4141-B95E-12FE49DD26C3}" presName="iconRect" presStyleLbl="node1" presStyleIdx="3" presStyleCnt="5" custScaleX="133100" custScaleY="1331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ock"/>
        </a:ext>
      </dgm:extLst>
    </dgm:pt>
    <dgm:pt modelId="{73528867-F684-4B24-BBB1-0948A5B8E8F0}" type="pres">
      <dgm:prSet presAssocID="{3D2C95EF-9336-4141-B95E-12FE49DD26C3}" presName="spaceRect" presStyleCnt="0"/>
      <dgm:spPr/>
    </dgm:pt>
    <dgm:pt modelId="{E166631F-D2B3-48EE-9CB1-7DC97B556AA1}" type="pres">
      <dgm:prSet presAssocID="{3D2C95EF-9336-4141-B95E-12FE49DD26C3}" presName="textRect" presStyleLbl="revTx" presStyleIdx="3" presStyleCnt="5" custScaleX="90909" custScaleY="90909" custLinFactNeighborX="-6035" custLinFactNeighborY="-16334">
        <dgm:presLayoutVars>
          <dgm:chMax val="1"/>
          <dgm:chPref val="1"/>
        </dgm:presLayoutVars>
      </dgm:prSet>
      <dgm:spPr/>
    </dgm:pt>
    <dgm:pt modelId="{06D43BB4-7AFC-4BF8-B5CA-CB7EA598A4BC}" type="pres">
      <dgm:prSet presAssocID="{8C8BE3A4-C387-49DD-9975-879638B0B5B3}" presName="sibTrans" presStyleCnt="0"/>
      <dgm:spPr/>
    </dgm:pt>
    <dgm:pt modelId="{53C437F0-5DAE-4D45-96E6-625E27F50B1C}" type="pres">
      <dgm:prSet presAssocID="{1B3239C6-D466-4E5D-AECD-232E3176D6C8}" presName="compNode" presStyleCnt="0"/>
      <dgm:spPr/>
    </dgm:pt>
    <dgm:pt modelId="{F77C51E8-F06F-424E-9C4B-BC08503C98CE}" type="pres">
      <dgm:prSet presAssocID="{1B3239C6-D466-4E5D-AECD-232E3176D6C8}" presName="iconBgRect" presStyleLbl="bgShp" presStyleIdx="4" presStyleCnt="5"/>
      <dgm:spPr>
        <a:prstGeom prst="round2DiagRect">
          <a:avLst>
            <a:gd name="adj1" fmla="val 29727"/>
            <a:gd name="adj2" fmla="val 0"/>
          </a:avLst>
        </a:prstGeom>
      </dgm:spPr>
    </dgm:pt>
    <dgm:pt modelId="{2E308E49-BF39-49C0-9CE2-9FDCCFEA8A4D}" type="pres">
      <dgm:prSet presAssocID="{1B3239C6-D466-4E5D-AECD-232E3176D6C8}" presName="iconRect" presStyleLbl="node1" presStyleIdx="4" presStyleCnt="5" custScaleX="133100" custScaleY="1331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mart Phone"/>
        </a:ext>
      </dgm:extLst>
    </dgm:pt>
    <dgm:pt modelId="{792247B1-4E3F-4D0B-A5E8-E2EB95AF07D3}" type="pres">
      <dgm:prSet presAssocID="{1B3239C6-D466-4E5D-AECD-232E3176D6C8}" presName="spaceRect" presStyleCnt="0"/>
      <dgm:spPr/>
    </dgm:pt>
    <dgm:pt modelId="{BE2B180B-B0C2-45EA-9457-09CA7271C1D6}" type="pres">
      <dgm:prSet presAssocID="{1B3239C6-D466-4E5D-AECD-232E3176D6C8}" presName="textRect" presStyleLbl="revTx" presStyleIdx="4" presStyleCnt="5" custScaleX="103315" custScaleY="90909" custLinFactNeighborX="4517" custLinFactNeighborY="-16335">
        <dgm:presLayoutVars>
          <dgm:chMax val="1"/>
          <dgm:chPref val="1"/>
        </dgm:presLayoutVars>
      </dgm:prSet>
      <dgm:spPr/>
    </dgm:pt>
  </dgm:ptLst>
  <dgm:cxnLst>
    <dgm:cxn modelId="{0E03E905-8BE8-4453-87BC-5F1142C9D2D1}" type="presOf" srcId="{ABCAE0B7-0B77-49BE-A3DD-391934342C6C}" destId="{2178864A-3F98-4D35-B1DD-2040BD016013}" srcOrd="0" destOrd="0" presId="urn:microsoft.com/office/officeart/2018/5/layout/IconLeafLabelList"/>
    <dgm:cxn modelId="{2314FE2A-7943-45B1-A5BE-82E0F1FBAF5C}" srcId="{ABCAE0B7-0B77-49BE-A3DD-391934342C6C}" destId="{13B40954-43BD-4145-8177-032D3026EF5B}" srcOrd="0" destOrd="0" parTransId="{E6036DD6-37DF-434F-B39A-047A6D0F8599}" sibTransId="{1DA587D5-5773-4726-AC97-11AF4B9395BC}"/>
    <dgm:cxn modelId="{1AF18931-D1DD-4561-A21C-C1BA0D968595}" srcId="{ABCAE0B7-0B77-49BE-A3DD-391934342C6C}" destId="{C6BB8CC8-1ED6-4A35-80FD-AEAF21D868AC}" srcOrd="2" destOrd="0" parTransId="{F8F45975-D612-4F58-A933-A2924FD19475}" sibTransId="{3AC6BB8A-8BCD-48F1-A5B3-192AF9BA1560}"/>
    <dgm:cxn modelId="{4D0A4559-DA06-4F3D-B275-7A183F216ACC}" srcId="{ABCAE0B7-0B77-49BE-A3DD-391934342C6C}" destId="{3D2C95EF-9336-4141-B95E-12FE49DD26C3}" srcOrd="3" destOrd="0" parTransId="{5CFFFD5B-13B6-42BF-AFE4-032357E75749}" sibTransId="{8C8BE3A4-C387-49DD-9975-879638B0B5B3}"/>
    <dgm:cxn modelId="{D60A8D7D-C624-4F30-BD2F-598D17A8DD27}" type="presOf" srcId="{C6BB8CC8-1ED6-4A35-80FD-AEAF21D868AC}" destId="{40065DB5-25BC-4AC4-9D98-6F56795CC9DC}" srcOrd="0" destOrd="0" presId="urn:microsoft.com/office/officeart/2018/5/layout/IconLeafLabelList"/>
    <dgm:cxn modelId="{8976007F-2086-4FB8-8F99-99F4E4D50FA9}" srcId="{ABCAE0B7-0B77-49BE-A3DD-391934342C6C}" destId="{1B3239C6-D466-4E5D-AECD-232E3176D6C8}" srcOrd="4" destOrd="0" parTransId="{795F5BD0-AAB6-4482-87B4-F12BB64E8AE1}" sibTransId="{E62DF0DC-AB7B-48B3-A904-35EE9EDEFCDD}"/>
    <dgm:cxn modelId="{249B52A1-5297-4266-B6F0-EF70ED7AE85A}" type="presOf" srcId="{E7BD248C-B3B2-4A9F-8F74-63C29DD6A1FA}" destId="{B38E9D23-84D7-4A61-8B36-92AA0BBD8D69}" srcOrd="0" destOrd="0" presId="urn:microsoft.com/office/officeart/2018/5/layout/IconLeafLabelList"/>
    <dgm:cxn modelId="{FD4E01AA-0719-499D-B25C-F387927CF085}" srcId="{ABCAE0B7-0B77-49BE-A3DD-391934342C6C}" destId="{E7BD248C-B3B2-4A9F-8F74-63C29DD6A1FA}" srcOrd="1" destOrd="0" parTransId="{0CB27A8B-B9D6-47AF-9305-DC751025AACD}" sibTransId="{E24307B9-33E4-44C0-ACBE-2F42C3968B0A}"/>
    <dgm:cxn modelId="{A0A6EBB2-B7F5-43F3-8A94-46FC8AD9659A}" type="presOf" srcId="{13B40954-43BD-4145-8177-032D3026EF5B}" destId="{C7B51CB9-B9A0-40CE-8470-1FF45487EA26}" srcOrd="0" destOrd="0" presId="urn:microsoft.com/office/officeart/2018/5/layout/IconLeafLabelList"/>
    <dgm:cxn modelId="{5BDE9ADC-EC33-4B0E-9E62-1ECA4835A9A6}" type="presOf" srcId="{3D2C95EF-9336-4141-B95E-12FE49DD26C3}" destId="{E166631F-D2B3-48EE-9CB1-7DC97B556AA1}" srcOrd="0" destOrd="0" presId="urn:microsoft.com/office/officeart/2018/5/layout/IconLeafLabelList"/>
    <dgm:cxn modelId="{406098FE-8DF0-4F30-8CF0-3AF3B2DCA062}" type="presOf" srcId="{1B3239C6-D466-4E5D-AECD-232E3176D6C8}" destId="{BE2B180B-B0C2-45EA-9457-09CA7271C1D6}" srcOrd="0" destOrd="0" presId="urn:microsoft.com/office/officeart/2018/5/layout/IconLeafLabelList"/>
    <dgm:cxn modelId="{168D7309-4F66-4925-AA20-D8792FC97FBB}" type="presParOf" srcId="{2178864A-3F98-4D35-B1DD-2040BD016013}" destId="{0E19CDB3-C41C-4341-AEC8-4C60A4F7ED0F}" srcOrd="0" destOrd="0" presId="urn:microsoft.com/office/officeart/2018/5/layout/IconLeafLabelList"/>
    <dgm:cxn modelId="{936E944F-64C6-4AF6-A5F9-FBEEA26D391E}" type="presParOf" srcId="{0E19CDB3-C41C-4341-AEC8-4C60A4F7ED0F}" destId="{4D992155-D934-473E-B3DA-8860CB4DCF98}" srcOrd="0" destOrd="0" presId="urn:microsoft.com/office/officeart/2018/5/layout/IconLeafLabelList"/>
    <dgm:cxn modelId="{6F21B5F6-9A40-436A-976A-B2926D4B8CC4}" type="presParOf" srcId="{0E19CDB3-C41C-4341-AEC8-4C60A4F7ED0F}" destId="{6B52FC3C-ABC0-4BCB-8F56-3A1D466CF2C2}" srcOrd="1" destOrd="0" presId="urn:microsoft.com/office/officeart/2018/5/layout/IconLeafLabelList"/>
    <dgm:cxn modelId="{B0151281-7308-4BE3-9551-50C166654523}" type="presParOf" srcId="{0E19CDB3-C41C-4341-AEC8-4C60A4F7ED0F}" destId="{FC6EF5FA-8D8B-46EA-AEAE-354ACB504216}" srcOrd="2" destOrd="0" presId="urn:microsoft.com/office/officeart/2018/5/layout/IconLeafLabelList"/>
    <dgm:cxn modelId="{339A0DC4-9156-4A6B-8D6E-943D473C7A2B}" type="presParOf" srcId="{0E19CDB3-C41C-4341-AEC8-4C60A4F7ED0F}" destId="{C7B51CB9-B9A0-40CE-8470-1FF45487EA26}" srcOrd="3" destOrd="0" presId="urn:microsoft.com/office/officeart/2018/5/layout/IconLeafLabelList"/>
    <dgm:cxn modelId="{58414081-E22A-4D6E-8793-1BBF9FC1711F}" type="presParOf" srcId="{2178864A-3F98-4D35-B1DD-2040BD016013}" destId="{ECAE9F5B-3BE8-4AA8-A2BC-F31A442B9D4E}" srcOrd="1" destOrd="0" presId="urn:microsoft.com/office/officeart/2018/5/layout/IconLeafLabelList"/>
    <dgm:cxn modelId="{A529D8C0-962C-4DBF-B4C6-23B023BDD004}" type="presParOf" srcId="{2178864A-3F98-4D35-B1DD-2040BD016013}" destId="{73AE3023-EBB8-415F-A05B-372307BB07FA}" srcOrd="2" destOrd="0" presId="urn:microsoft.com/office/officeart/2018/5/layout/IconLeafLabelList"/>
    <dgm:cxn modelId="{D2F791D3-7E5A-44A0-A0D4-57982E48F6E2}" type="presParOf" srcId="{73AE3023-EBB8-415F-A05B-372307BB07FA}" destId="{D33850CB-5F42-4895-847E-8F1B597C88ED}" srcOrd="0" destOrd="0" presId="urn:microsoft.com/office/officeart/2018/5/layout/IconLeafLabelList"/>
    <dgm:cxn modelId="{6177E070-4F20-41D2-BB6F-57A851EE264D}" type="presParOf" srcId="{73AE3023-EBB8-415F-A05B-372307BB07FA}" destId="{06BCD6A3-A016-494E-B7AC-E688F5E4D46E}" srcOrd="1" destOrd="0" presId="urn:microsoft.com/office/officeart/2018/5/layout/IconLeafLabelList"/>
    <dgm:cxn modelId="{16A1062E-1FE8-41AF-AE12-21EAB5102976}" type="presParOf" srcId="{73AE3023-EBB8-415F-A05B-372307BB07FA}" destId="{754C3C94-E99C-4252-BB1B-2754E34C49A7}" srcOrd="2" destOrd="0" presId="urn:microsoft.com/office/officeart/2018/5/layout/IconLeafLabelList"/>
    <dgm:cxn modelId="{448BD952-A5A8-4A68-8739-4A1A929D17DE}" type="presParOf" srcId="{73AE3023-EBB8-415F-A05B-372307BB07FA}" destId="{B38E9D23-84D7-4A61-8B36-92AA0BBD8D69}" srcOrd="3" destOrd="0" presId="urn:microsoft.com/office/officeart/2018/5/layout/IconLeafLabelList"/>
    <dgm:cxn modelId="{FB29BACE-4E42-46F4-931F-164625A98D1D}" type="presParOf" srcId="{2178864A-3F98-4D35-B1DD-2040BD016013}" destId="{49B7496F-742F-488A-BEAA-77BBDE73522B}" srcOrd="3" destOrd="0" presId="urn:microsoft.com/office/officeart/2018/5/layout/IconLeafLabelList"/>
    <dgm:cxn modelId="{9CE7404E-A244-42E5-A747-297CB5DC4043}" type="presParOf" srcId="{2178864A-3F98-4D35-B1DD-2040BD016013}" destId="{90B90240-758C-4D79-A7EC-A8011EEBEB38}" srcOrd="4" destOrd="0" presId="urn:microsoft.com/office/officeart/2018/5/layout/IconLeafLabelList"/>
    <dgm:cxn modelId="{941A6530-566A-4D19-9C9E-1666F8F51D1E}" type="presParOf" srcId="{90B90240-758C-4D79-A7EC-A8011EEBEB38}" destId="{9CAA124F-4830-48FF-A53C-C524125FE397}" srcOrd="0" destOrd="0" presId="urn:microsoft.com/office/officeart/2018/5/layout/IconLeafLabelList"/>
    <dgm:cxn modelId="{A3A341D6-A328-49B6-B4E9-1FA6ABC89416}" type="presParOf" srcId="{90B90240-758C-4D79-A7EC-A8011EEBEB38}" destId="{60DDB9BB-ADE5-4355-82A2-326953FF3F42}" srcOrd="1" destOrd="0" presId="urn:microsoft.com/office/officeart/2018/5/layout/IconLeafLabelList"/>
    <dgm:cxn modelId="{79B09FD6-7AE4-4A25-827B-35FA77D5A839}" type="presParOf" srcId="{90B90240-758C-4D79-A7EC-A8011EEBEB38}" destId="{5208B8EA-034E-4742-BE63-B1DFEAF4BE47}" srcOrd="2" destOrd="0" presId="urn:microsoft.com/office/officeart/2018/5/layout/IconLeafLabelList"/>
    <dgm:cxn modelId="{EE5A15DF-72FB-4C20-89B9-D69E0FC4C3E5}" type="presParOf" srcId="{90B90240-758C-4D79-A7EC-A8011EEBEB38}" destId="{40065DB5-25BC-4AC4-9D98-6F56795CC9DC}" srcOrd="3" destOrd="0" presId="urn:microsoft.com/office/officeart/2018/5/layout/IconLeafLabelList"/>
    <dgm:cxn modelId="{34142235-5289-4694-A53A-8DADFE025919}" type="presParOf" srcId="{2178864A-3F98-4D35-B1DD-2040BD016013}" destId="{F189ECE7-884A-45CF-B3D4-2BC230B73664}" srcOrd="5" destOrd="0" presId="urn:microsoft.com/office/officeart/2018/5/layout/IconLeafLabelList"/>
    <dgm:cxn modelId="{CEA9E316-B4AB-440B-BB5B-CAD56A4B07DE}" type="presParOf" srcId="{2178864A-3F98-4D35-B1DD-2040BD016013}" destId="{C501050E-A2CC-4023-A99C-F6B3DBC80D28}" srcOrd="6" destOrd="0" presId="urn:microsoft.com/office/officeart/2018/5/layout/IconLeafLabelList"/>
    <dgm:cxn modelId="{537A8FDD-73E2-44DE-B023-1C3FED65174B}" type="presParOf" srcId="{C501050E-A2CC-4023-A99C-F6B3DBC80D28}" destId="{588601D9-7DDF-43D9-818A-C503C9002149}" srcOrd="0" destOrd="0" presId="urn:microsoft.com/office/officeart/2018/5/layout/IconLeafLabelList"/>
    <dgm:cxn modelId="{68A636E9-20A1-4E69-A684-5C3594B1CAFF}" type="presParOf" srcId="{C501050E-A2CC-4023-A99C-F6B3DBC80D28}" destId="{C1CB7801-4D65-453B-AE9B-ECA134E6687A}" srcOrd="1" destOrd="0" presId="urn:microsoft.com/office/officeart/2018/5/layout/IconLeafLabelList"/>
    <dgm:cxn modelId="{77DF78E3-BA4A-4D08-8C36-D056BCF7880A}" type="presParOf" srcId="{C501050E-A2CC-4023-A99C-F6B3DBC80D28}" destId="{73528867-F684-4B24-BBB1-0948A5B8E8F0}" srcOrd="2" destOrd="0" presId="urn:microsoft.com/office/officeart/2018/5/layout/IconLeafLabelList"/>
    <dgm:cxn modelId="{E729FAC3-BFC3-476A-9D67-4AEABFDE9353}" type="presParOf" srcId="{C501050E-A2CC-4023-A99C-F6B3DBC80D28}" destId="{E166631F-D2B3-48EE-9CB1-7DC97B556AA1}" srcOrd="3" destOrd="0" presId="urn:microsoft.com/office/officeart/2018/5/layout/IconLeafLabelList"/>
    <dgm:cxn modelId="{E2F3FC94-E2A6-400B-BB23-46537BAECD24}" type="presParOf" srcId="{2178864A-3F98-4D35-B1DD-2040BD016013}" destId="{06D43BB4-7AFC-4BF8-B5CA-CB7EA598A4BC}" srcOrd="7" destOrd="0" presId="urn:microsoft.com/office/officeart/2018/5/layout/IconLeafLabelList"/>
    <dgm:cxn modelId="{E077FF0C-0D08-421E-AC33-0E9BDE950428}" type="presParOf" srcId="{2178864A-3F98-4D35-B1DD-2040BD016013}" destId="{53C437F0-5DAE-4D45-96E6-625E27F50B1C}" srcOrd="8" destOrd="0" presId="urn:microsoft.com/office/officeart/2018/5/layout/IconLeafLabelList"/>
    <dgm:cxn modelId="{7244CFD9-652A-4D41-BF89-2725091EBA67}" type="presParOf" srcId="{53C437F0-5DAE-4D45-96E6-625E27F50B1C}" destId="{F77C51E8-F06F-424E-9C4B-BC08503C98CE}" srcOrd="0" destOrd="0" presId="urn:microsoft.com/office/officeart/2018/5/layout/IconLeafLabelList"/>
    <dgm:cxn modelId="{35A8C674-1E34-4612-8672-027D4CF16608}" type="presParOf" srcId="{53C437F0-5DAE-4D45-96E6-625E27F50B1C}" destId="{2E308E49-BF39-49C0-9CE2-9FDCCFEA8A4D}" srcOrd="1" destOrd="0" presId="urn:microsoft.com/office/officeart/2018/5/layout/IconLeafLabelList"/>
    <dgm:cxn modelId="{7A4E321D-62DF-423B-B13F-F88E559EFDE3}" type="presParOf" srcId="{53C437F0-5DAE-4D45-96E6-625E27F50B1C}" destId="{792247B1-4E3F-4D0B-A5E8-E2EB95AF07D3}" srcOrd="2" destOrd="0" presId="urn:microsoft.com/office/officeart/2018/5/layout/IconLeafLabelList"/>
    <dgm:cxn modelId="{4CABA85B-84CC-4079-B724-48B0378CEC2F}" type="presParOf" srcId="{53C437F0-5DAE-4D45-96E6-625E27F50B1C}" destId="{BE2B180B-B0C2-45EA-9457-09CA7271C1D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BD8EB-8F31-48EF-83A3-47C3732C13A5}">
      <dsp:nvSpPr>
        <dsp:cNvPr id="0" name=""/>
        <dsp:cNvSpPr/>
      </dsp:nvSpPr>
      <dsp:spPr>
        <a:xfrm>
          <a:off x="0" y="3465"/>
          <a:ext cx="6882471" cy="64908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90793B-E92F-45D0-95EA-74B22ABD1E6D}">
      <dsp:nvSpPr>
        <dsp:cNvPr id="0" name=""/>
        <dsp:cNvSpPr/>
      </dsp:nvSpPr>
      <dsp:spPr>
        <a:xfrm>
          <a:off x="87266" y="40534"/>
          <a:ext cx="575508" cy="5749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9C0DAA7-FDB1-49C3-AD91-5C4EAE0F7283}">
      <dsp:nvSpPr>
        <dsp:cNvPr id="0" name=""/>
        <dsp:cNvSpPr/>
      </dsp:nvSpPr>
      <dsp:spPr>
        <a:xfrm>
          <a:off x="750041" y="3465"/>
          <a:ext cx="6098544" cy="70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35" tIns="75135" rIns="75135" bIns="75135" numCol="1" spcCol="1270" anchor="ctr" anchorCtr="0">
          <a:noAutofit/>
        </a:bodyPr>
        <a:lstStyle/>
        <a:p>
          <a:pPr marL="0" lvl="0" indent="0" algn="l" defTabSz="889000">
            <a:lnSpc>
              <a:spcPct val="100000"/>
            </a:lnSpc>
            <a:spcBef>
              <a:spcPct val="0"/>
            </a:spcBef>
            <a:spcAft>
              <a:spcPct val="35000"/>
            </a:spcAft>
            <a:buNone/>
          </a:pPr>
          <a:r>
            <a:rPr lang="en-US" sz="2000" b="1" kern="1200" dirty="0"/>
            <a:t>Under no circumstances should staff:</a:t>
          </a:r>
        </a:p>
      </dsp:txBody>
      <dsp:txXfrm>
        <a:off x="750041" y="3465"/>
        <a:ext cx="6098544" cy="709936"/>
      </dsp:txXfrm>
    </dsp:sp>
    <dsp:sp modelId="{073B59A2-EEA3-456B-AF7E-23B754B6AC91}">
      <dsp:nvSpPr>
        <dsp:cNvPr id="0" name=""/>
        <dsp:cNvSpPr/>
      </dsp:nvSpPr>
      <dsp:spPr>
        <a:xfrm>
          <a:off x="0" y="890885"/>
          <a:ext cx="6882471" cy="64908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BEE773C-BA69-4CA2-BC85-32DE33A0BD39}">
      <dsp:nvSpPr>
        <dsp:cNvPr id="0" name=""/>
        <dsp:cNvSpPr/>
      </dsp:nvSpPr>
      <dsp:spPr>
        <a:xfrm>
          <a:off x="87266" y="927954"/>
          <a:ext cx="575508" cy="5749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248B9B5-F67E-4C44-8144-66CE42BFE407}">
      <dsp:nvSpPr>
        <dsp:cNvPr id="0" name=""/>
        <dsp:cNvSpPr/>
      </dsp:nvSpPr>
      <dsp:spPr>
        <a:xfrm>
          <a:off x="750041" y="890885"/>
          <a:ext cx="6098544" cy="70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35" tIns="75135" rIns="75135" bIns="75135" numCol="1" spcCol="1270" anchor="ctr" anchorCtr="0">
          <a:noAutofit/>
        </a:bodyPr>
        <a:lstStyle/>
        <a:p>
          <a:pPr marL="0" lvl="0" indent="0" algn="l" defTabSz="800100">
            <a:lnSpc>
              <a:spcPct val="100000"/>
            </a:lnSpc>
            <a:spcBef>
              <a:spcPct val="0"/>
            </a:spcBef>
            <a:spcAft>
              <a:spcPct val="35000"/>
            </a:spcAft>
            <a:buNone/>
          </a:pPr>
          <a:r>
            <a:rPr lang="en-US" sz="1800" kern="1200" dirty="0"/>
            <a:t>Review, discuss, or copy secure test content or student responses</a:t>
          </a:r>
        </a:p>
      </dsp:txBody>
      <dsp:txXfrm>
        <a:off x="750041" y="890885"/>
        <a:ext cx="6098544" cy="709936"/>
      </dsp:txXfrm>
    </dsp:sp>
    <dsp:sp modelId="{FFEDDD03-F4A9-4FF5-BE33-D18C3788ED67}">
      <dsp:nvSpPr>
        <dsp:cNvPr id="0" name=""/>
        <dsp:cNvSpPr/>
      </dsp:nvSpPr>
      <dsp:spPr>
        <a:xfrm>
          <a:off x="0" y="1778305"/>
          <a:ext cx="6882471" cy="64908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B18B3B3-100A-4265-B1B2-DD71C6E7AD04}">
      <dsp:nvSpPr>
        <dsp:cNvPr id="0" name=""/>
        <dsp:cNvSpPr/>
      </dsp:nvSpPr>
      <dsp:spPr>
        <a:xfrm>
          <a:off x="87266" y="1815374"/>
          <a:ext cx="575508" cy="5749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E302C1-B6B0-4725-9A76-1C7777DC69DE}">
      <dsp:nvSpPr>
        <dsp:cNvPr id="0" name=""/>
        <dsp:cNvSpPr/>
      </dsp:nvSpPr>
      <dsp:spPr>
        <a:xfrm>
          <a:off x="750041" y="1778305"/>
          <a:ext cx="6098544" cy="70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35" tIns="75135" rIns="75135" bIns="75135" numCol="1" spcCol="1270" anchor="ctr" anchorCtr="0">
          <a:noAutofit/>
        </a:bodyPr>
        <a:lstStyle/>
        <a:p>
          <a:pPr marL="0" lvl="0" indent="0" algn="l" defTabSz="800100">
            <a:lnSpc>
              <a:spcPct val="100000"/>
            </a:lnSpc>
            <a:spcBef>
              <a:spcPct val="0"/>
            </a:spcBef>
            <a:spcAft>
              <a:spcPct val="35000"/>
            </a:spcAft>
            <a:buNone/>
          </a:pPr>
          <a:r>
            <a:rPr lang="en-US" sz="1800" kern="1200" dirty="0"/>
            <a:t>Use secure test content to develop instructional resources</a:t>
          </a:r>
        </a:p>
      </dsp:txBody>
      <dsp:txXfrm>
        <a:off x="750041" y="1778305"/>
        <a:ext cx="6098544" cy="709936"/>
      </dsp:txXfrm>
    </dsp:sp>
    <dsp:sp modelId="{719827DE-BC08-46A8-98BD-1A1E873622A7}">
      <dsp:nvSpPr>
        <dsp:cNvPr id="0" name=""/>
        <dsp:cNvSpPr/>
      </dsp:nvSpPr>
      <dsp:spPr>
        <a:xfrm>
          <a:off x="0" y="2665725"/>
          <a:ext cx="6882471" cy="64908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1B9AF2-F756-47B6-AF7B-B72DDB8AB2F0}">
      <dsp:nvSpPr>
        <dsp:cNvPr id="0" name=""/>
        <dsp:cNvSpPr/>
      </dsp:nvSpPr>
      <dsp:spPr>
        <a:xfrm>
          <a:off x="87266" y="2702795"/>
          <a:ext cx="575508" cy="5749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711B03-AF81-43C9-ADCB-6E54EFA30ED4}">
      <dsp:nvSpPr>
        <dsp:cNvPr id="0" name=""/>
        <dsp:cNvSpPr/>
      </dsp:nvSpPr>
      <dsp:spPr>
        <a:xfrm>
          <a:off x="750041" y="2665725"/>
          <a:ext cx="6098544" cy="70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35" tIns="75135" rIns="75135" bIns="75135" numCol="1" spcCol="1270" anchor="ctr" anchorCtr="0">
          <a:noAutofit/>
        </a:bodyPr>
        <a:lstStyle/>
        <a:p>
          <a:pPr marL="0" lvl="0" indent="0" algn="l" defTabSz="800100">
            <a:lnSpc>
              <a:spcPct val="100000"/>
            </a:lnSpc>
            <a:spcBef>
              <a:spcPct val="0"/>
            </a:spcBef>
            <a:spcAft>
              <a:spcPct val="35000"/>
            </a:spcAft>
            <a:buNone/>
          </a:pPr>
          <a:r>
            <a:rPr lang="en-US" sz="1800" kern="1200" dirty="0"/>
            <a:t>Assist with or interpret test content for students</a:t>
          </a:r>
        </a:p>
      </dsp:txBody>
      <dsp:txXfrm>
        <a:off x="750041" y="2665725"/>
        <a:ext cx="6098544" cy="709936"/>
      </dsp:txXfrm>
    </dsp:sp>
    <dsp:sp modelId="{488038E2-9DDD-4D92-8470-F616F56AA16D}">
      <dsp:nvSpPr>
        <dsp:cNvPr id="0" name=""/>
        <dsp:cNvSpPr/>
      </dsp:nvSpPr>
      <dsp:spPr>
        <a:xfrm>
          <a:off x="0" y="3553146"/>
          <a:ext cx="6882471" cy="64908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7CB485-2E7C-49B5-9699-963D12D390F9}">
      <dsp:nvSpPr>
        <dsp:cNvPr id="0" name=""/>
        <dsp:cNvSpPr/>
      </dsp:nvSpPr>
      <dsp:spPr>
        <a:xfrm>
          <a:off x="87266" y="3590215"/>
          <a:ext cx="575508" cy="5749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752ED5B-FA61-430E-801D-41E643CCAE7D}">
      <dsp:nvSpPr>
        <dsp:cNvPr id="0" name=""/>
        <dsp:cNvSpPr/>
      </dsp:nvSpPr>
      <dsp:spPr>
        <a:xfrm>
          <a:off x="750041" y="3553146"/>
          <a:ext cx="6098544" cy="70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35" tIns="75135" rIns="75135" bIns="75135" numCol="1" spcCol="1270" anchor="ctr" anchorCtr="0">
          <a:noAutofit/>
        </a:bodyPr>
        <a:lstStyle/>
        <a:p>
          <a:pPr marL="0" lvl="0" indent="0" algn="l" defTabSz="800100">
            <a:lnSpc>
              <a:spcPct val="100000"/>
            </a:lnSpc>
            <a:spcBef>
              <a:spcPct val="0"/>
            </a:spcBef>
            <a:spcAft>
              <a:spcPct val="35000"/>
            </a:spcAft>
            <a:buNone/>
          </a:pPr>
          <a:r>
            <a:rPr lang="en-US" sz="1800" kern="1200" dirty="0"/>
            <a:t>Alter student responses in any way</a:t>
          </a:r>
        </a:p>
      </dsp:txBody>
      <dsp:txXfrm>
        <a:off x="750041" y="3553146"/>
        <a:ext cx="6098544" cy="709936"/>
      </dsp:txXfrm>
    </dsp:sp>
    <dsp:sp modelId="{34A43029-E348-40E5-ACEB-86F90FBE5452}">
      <dsp:nvSpPr>
        <dsp:cNvPr id="0" name=""/>
        <dsp:cNvSpPr/>
      </dsp:nvSpPr>
      <dsp:spPr>
        <a:xfrm>
          <a:off x="0" y="4440566"/>
          <a:ext cx="6882471" cy="64908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EF1F20-7125-4349-AC76-814A2E1B6E5B}">
      <dsp:nvSpPr>
        <dsp:cNvPr id="0" name=""/>
        <dsp:cNvSpPr/>
      </dsp:nvSpPr>
      <dsp:spPr>
        <a:xfrm>
          <a:off x="87266" y="4477635"/>
          <a:ext cx="575508" cy="5749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949B1A0-F131-4378-A65C-61463C3D2085}">
      <dsp:nvSpPr>
        <dsp:cNvPr id="0" name=""/>
        <dsp:cNvSpPr/>
      </dsp:nvSpPr>
      <dsp:spPr>
        <a:xfrm>
          <a:off x="750041" y="4440566"/>
          <a:ext cx="6098544" cy="70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35" tIns="75135" rIns="75135" bIns="75135" numCol="1" spcCol="1270" anchor="ctr" anchorCtr="0">
          <a:noAutofit/>
        </a:bodyPr>
        <a:lstStyle/>
        <a:p>
          <a:pPr marL="0" lvl="0" indent="0" algn="l" defTabSz="800100">
            <a:lnSpc>
              <a:spcPct val="100000"/>
            </a:lnSpc>
            <a:spcBef>
              <a:spcPct val="0"/>
            </a:spcBef>
            <a:spcAft>
              <a:spcPct val="35000"/>
            </a:spcAft>
            <a:buNone/>
          </a:pPr>
          <a:r>
            <a:rPr lang="en-US" sz="1800" kern="1200" dirty="0"/>
            <a:t>Leave secure test content unattended in a non-secure location</a:t>
          </a:r>
        </a:p>
      </dsp:txBody>
      <dsp:txXfrm>
        <a:off x="750041" y="4440566"/>
        <a:ext cx="6098544" cy="709936"/>
      </dsp:txXfrm>
    </dsp:sp>
    <dsp:sp modelId="{D463DAA3-68DA-4BBA-A86B-2BE788845BCE}">
      <dsp:nvSpPr>
        <dsp:cNvPr id="0" name=""/>
        <dsp:cNvSpPr/>
      </dsp:nvSpPr>
      <dsp:spPr>
        <a:xfrm>
          <a:off x="0" y="5327986"/>
          <a:ext cx="6882471" cy="649084"/>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68F632-7764-46A7-BA92-048320E852B6}">
      <dsp:nvSpPr>
        <dsp:cNvPr id="0" name=""/>
        <dsp:cNvSpPr/>
      </dsp:nvSpPr>
      <dsp:spPr>
        <a:xfrm>
          <a:off x="87266" y="5365055"/>
          <a:ext cx="575508" cy="57494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41A5B5-F057-4204-81A2-4473004524EA}">
      <dsp:nvSpPr>
        <dsp:cNvPr id="0" name=""/>
        <dsp:cNvSpPr/>
      </dsp:nvSpPr>
      <dsp:spPr>
        <a:xfrm>
          <a:off x="750041" y="5327986"/>
          <a:ext cx="6098544" cy="709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135" tIns="75135" rIns="75135" bIns="75135" numCol="1" spcCol="1270" anchor="ctr" anchorCtr="0">
          <a:noAutofit/>
        </a:bodyPr>
        <a:lstStyle/>
        <a:p>
          <a:pPr marL="0" lvl="0" indent="0" algn="l" defTabSz="800100">
            <a:lnSpc>
              <a:spcPct val="100000"/>
            </a:lnSpc>
            <a:spcBef>
              <a:spcPct val="0"/>
            </a:spcBef>
            <a:spcAft>
              <a:spcPct val="35000"/>
            </a:spcAft>
            <a:buNone/>
          </a:pPr>
          <a:r>
            <a:rPr lang="en-US" sz="1800" kern="1200" dirty="0"/>
            <a:t>Leave students unattended during testing</a:t>
          </a:r>
        </a:p>
      </dsp:txBody>
      <dsp:txXfrm>
        <a:off x="750041" y="5327986"/>
        <a:ext cx="6098544" cy="709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92155-D934-473E-B3DA-8860CB4DCF98}">
      <dsp:nvSpPr>
        <dsp:cNvPr id="0" name=""/>
        <dsp:cNvSpPr/>
      </dsp:nvSpPr>
      <dsp:spPr>
        <a:xfrm>
          <a:off x="1113242" y="458626"/>
          <a:ext cx="1030447" cy="1030447"/>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2FC3C-ABC0-4BCB-8F56-3A1D466CF2C2}">
      <dsp:nvSpPr>
        <dsp:cNvPr id="0" name=""/>
        <dsp:cNvSpPr/>
      </dsp:nvSpPr>
      <dsp:spPr>
        <a:xfrm>
          <a:off x="1270765" y="616149"/>
          <a:ext cx="715400" cy="715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51CB9-B9A0-40CE-8470-1FF45487EA26}">
      <dsp:nvSpPr>
        <dsp:cNvPr id="0" name=""/>
        <dsp:cNvSpPr/>
      </dsp:nvSpPr>
      <dsp:spPr>
        <a:xfrm>
          <a:off x="911445" y="1676453"/>
          <a:ext cx="1396078" cy="866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Pause online tests or close test booklets</a:t>
          </a:r>
        </a:p>
      </dsp:txBody>
      <dsp:txXfrm>
        <a:off x="911445" y="1676453"/>
        <a:ext cx="1396078" cy="866785"/>
      </dsp:txXfrm>
    </dsp:sp>
    <dsp:sp modelId="{D33850CB-5F42-4895-847E-8F1B597C88ED}">
      <dsp:nvSpPr>
        <dsp:cNvPr id="0" name=""/>
        <dsp:cNvSpPr/>
      </dsp:nvSpPr>
      <dsp:spPr>
        <a:xfrm>
          <a:off x="3098120" y="451725"/>
          <a:ext cx="1030447" cy="1030447"/>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CD6A3-A016-494E-B7AC-E688F5E4D46E}">
      <dsp:nvSpPr>
        <dsp:cNvPr id="0" name=""/>
        <dsp:cNvSpPr/>
      </dsp:nvSpPr>
      <dsp:spPr>
        <a:xfrm>
          <a:off x="3219873" y="573478"/>
          <a:ext cx="786940" cy="7869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E9D23-84D7-4A61-8B36-92AA0BBD8D69}">
      <dsp:nvSpPr>
        <dsp:cNvPr id="0" name=""/>
        <dsp:cNvSpPr/>
      </dsp:nvSpPr>
      <dsp:spPr>
        <a:xfrm>
          <a:off x="2842686" y="1676458"/>
          <a:ext cx="1269160" cy="89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Instruct students not to discuss the test</a:t>
          </a:r>
        </a:p>
      </dsp:txBody>
      <dsp:txXfrm>
        <a:off x="2842686" y="1676458"/>
        <a:ext cx="1269160" cy="894391"/>
      </dsp:txXfrm>
    </dsp:sp>
    <dsp:sp modelId="{9CAA124F-4830-48FF-A53C-C524125FE397}">
      <dsp:nvSpPr>
        <dsp:cNvPr id="0" name=""/>
        <dsp:cNvSpPr/>
      </dsp:nvSpPr>
      <dsp:spPr>
        <a:xfrm>
          <a:off x="5082998" y="451725"/>
          <a:ext cx="1030447" cy="1030447"/>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DB9BB-ADE5-4355-82A2-326953FF3F42}">
      <dsp:nvSpPr>
        <dsp:cNvPr id="0" name=""/>
        <dsp:cNvSpPr/>
      </dsp:nvSpPr>
      <dsp:spPr>
        <a:xfrm>
          <a:off x="5204751" y="573478"/>
          <a:ext cx="786940" cy="7869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65DB5-25BC-4AC4-9D98-6F56795CC9DC}">
      <dsp:nvSpPr>
        <dsp:cNvPr id="0" name=""/>
        <dsp:cNvSpPr/>
      </dsp:nvSpPr>
      <dsp:spPr>
        <a:xfrm>
          <a:off x="4823397" y="1676458"/>
          <a:ext cx="1396078" cy="89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Students are monitored by staff</a:t>
          </a:r>
        </a:p>
      </dsp:txBody>
      <dsp:txXfrm>
        <a:off x="4823397" y="1676458"/>
        <a:ext cx="1396078" cy="894391"/>
      </dsp:txXfrm>
    </dsp:sp>
    <dsp:sp modelId="{588601D9-7DDF-43D9-818A-C503C9002149}">
      <dsp:nvSpPr>
        <dsp:cNvPr id="0" name=""/>
        <dsp:cNvSpPr/>
      </dsp:nvSpPr>
      <dsp:spPr>
        <a:xfrm>
          <a:off x="2077681" y="3164557"/>
          <a:ext cx="1030447" cy="1030447"/>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B7801-4D65-453B-AE9B-ECA134E6687A}">
      <dsp:nvSpPr>
        <dsp:cNvPr id="0" name=""/>
        <dsp:cNvSpPr/>
      </dsp:nvSpPr>
      <dsp:spPr>
        <a:xfrm>
          <a:off x="2199435" y="3286310"/>
          <a:ext cx="786940" cy="7869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6631F-D2B3-48EE-9CB1-7DC97B556AA1}">
      <dsp:nvSpPr>
        <dsp:cNvPr id="0" name=""/>
        <dsp:cNvSpPr/>
      </dsp:nvSpPr>
      <dsp:spPr>
        <a:xfrm>
          <a:off x="1725402" y="4399984"/>
          <a:ext cx="1396078" cy="89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Bathroom break – one student at a time</a:t>
          </a:r>
        </a:p>
      </dsp:txBody>
      <dsp:txXfrm>
        <a:off x="1725402" y="4399984"/>
        <a:ext cx="1396078" cy="894391"/>
      </dsp:txXfrm>
    </dsp:sp>
    <dsp:sp modelId="{F77C51E8-F06F-424E-9C4B-BC08503C98CE}">
      <dsp:nvSpPr>
        <dsp:cNvPr id="0" name=""/>
        <dsp:cNvSpPr/>
      </dsp:nvSpPr>
      <dsp:spPr>
        <a:xfrm>
          <a:off x="4090559" y="3164557"/>
          <a:ext cx="1030447" cy="1030447"/>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08E49-BF39-49C0-9CE2-9FDCCFEA8A4D}">
      <dsp:nvSpPr>
        <dsp:cNvPr id="0" name=""/>
        <dsp:cNvSpPr/>
      </dsp:nvSpPr>
      <dsp:spPr>
        <a:xfrm>
          <a:off x="4212312" y="3286310"/>
          <a:ext cx="786940" cy="7869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B180B-B0C2-45EA-9457-09CA7271C1D6}">
      <dsp:nvSpPr>
        <dsp:cNvPr id="0" name=""/>
        <dsp:cNvSpPr/>
      </dsp:nvSpPr>
      <dsp:spPr>
        <a:xfrm>
          <a:off x="3809458" y="4399975"/>
          <a:ext cx="1745256" cy="894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cap="none" dirty="0"/>
            <a:t>Ensure students do not have access to unapproved electronics</a:t>
          </a:r>
        </a:p>
      </dsp:txBody>
      <dsp:txXfrm>
        <a:off x="3809458" y="4399975"/>
        <a:ext cx="1745256" cy="8943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dirty="0"/>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dirty="0"/>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YzWWWpt0P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Z9ohgV6oo4I" TargetMode="External"/><Relationship Id="rId5" Type="http://schemas.openxmlformats.org/officeDocument/2006/relationships/hyperlink" Target="https://www.youtube.com/watch?v=8C4QqWpdZrQ" TargetMode="External"/><Relationship Id="rId4" Type="http://schemas.openxmlformats.org/officeDocument/2006/relationships/hyperlink" Target="https://www.youtube.com/watch?v=c6WNyoYhcRM"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egoe UI" panose="020B0502040204020203" pitchFamily="34" charset="0"/>
                <a:cs typeface="Segoe UI" panose="020B0502040204020203" pitchFamily="34" charset="0"/>
              </a:rPr>
              <a:t>THE NOTES ON THIS SLIDE ARE SPECIFIC FOR DCs, DAs, AND SCs TO USE FOR TRAINING TAs:</a:t>
            </a:r>
          </a:p>
          <a:p>
            <a:endParaRPr lang="en-US" dirty="0">
              <a:latin typeface="Segoe UI" panose="020B0502040204020203" pitchFamily="34" charset="0"/>
              <a:cs typeface="Segoe UI" panose="020B0502040204020203" pitchFamily="34" charset="0"/>
            </a:endParaRPr>
          </a:p>
          <a:p>
            <a:r>
              <a:rPr lang="en-US" sz="1200" kern="1200" dirty="0">
                <a:solidFill>
                  <a:schemeClr val="tx1"/>
                </a:solidFill>
                <a:effectLst/>
                <a:latin typeface="+mn-lt"/>
                <a:ea typeface="+mn-ea"/>
                <a:cs typeface="+mn-cs"/>
              </a:rPr>
              <a:t>This PPT template was created for DCs, DAs, and SCs to use when training Test Administrators (TAs) and other staff who support the </a:t>
            </a:r>
            <a:r>
              <a:rPr lang="en-US" dirty="0"/>
              <a:t>2024</a:t>
            </a:r>
            <a:r>
              <a:rPr lang="en-US" sz="1200" kern="1200" dirty="0">
                <a:solidFill>
                  <a:schemeClr val="tx1"/>
                </a:solidFill>
                <a:effectLst/>
                <a:latin typeface="+mn-lt"/>
                <a:ea typeface="+mn-ea"/>
                <a:cs typeface="+mn-cs"/>
              </a:rPr>
              <a:t> online and accommodated paper-pencil test administration of the Smarter Balanced and Washington Comprehensive Assessment of Science (WCAS). It is recommended that this template be supplemented with information specific to your district and schools.</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Considerations</a:t>
            </a:r>
          </a:p>
          <a:p>
            <a:r>
              <a:rPr lang="en-US" sz="1200" kern="1200" dirty="0">
                <a:solidFill>
                  <a:schemeClr val="tx1"/>
                </a:solidFill>
                <a:effectLst/>
                <a:latin typeface="+mn-lt"/>
                <a:ea typeface="+mn-ea"/>
                <a:cs typeface="+mn-cs"/>
              </a:rPr>
              <a:t>During your training, you may want to demonstrate the WCAP Portal systems and resources by accessing the portal online and sharing the purpose of each system and resource as you are walking your audience through them.</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dirty="0"/>
          </a:p>
        </p:txBody>
      </p:sp>
    </p:spTree>
    <p:extLst>
      <p:ext uri="{BB962C8B-B14F-4D97-AF65-F5344CB8AC3E}">
        <p14:creationId xmlns:p14="http://schemas.microsoft.com/office/powerpoint/2010/main" val="14592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types of test incidents. Each type may be addressed differently, but TAs must promptly report all incidents to the SC. This helps to ensure a fair and equitable testing environment for all students. Refer to the Appendix A of the TAM for full details.</a:t>
            </a:r>
          </a:p>
          <a:p>
            <a:r>
              <a:rPr lang="en-US" sz="1200" kern="1200" dirty="0">
                <a:solidFill>
                  <a:schemeClr val="tx1"/>
                </a:solidFill>
                <a:effectLst/>
                <a:latin typeface="+mn-lt"/>
                <a:ea typeface="+mn-ea"/>
                <a:cs typeface="+mn-cs"/>
              </a:rPr>
              <a:t>If an incident occurs: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Stop the student(s) testing session by pausing the individual student test or group 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corrective action to mitigate the incident and notify your SC right away for guidance.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Gather all necessary information to be reported.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Document the incident with as much detail as possible, including information such as date, time of day, who was involved (SSID), and the item number (when applicable). For technology or system related issues, you should also have the following:</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TA session ID, device used during testing, network configuration, and operating 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Prompt communication is important and should follow your district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Breaches are considered a high risk. An example of a breach would be if a student or adult had collected or released secure test content or student responses. This is immediately reported to the SC, DC, and state. Do not use electronic devices or email for transferring secure/confidential information.</a:t>
            </a:r>
          </a:p>
        </p:txBody>
      </p:sp>
      <p:sp>
        <p:nvSpPr>
          <p:cNvPr id="4" name="Slide Number Placeholder 3"/>
          <p:cNvSpPr>
            <a:spLocks noGrp="1"/>
          </p:cNvSpPr>
          <p:nvPr>
            <p:ph type="sldNum" sz="quarter" idx="10"/>
          </p:nvPr>
        </p:nvSpPr>
        <p:spPr/>
        <p:txBody>
          <a:bodyPr/>
          <a:lstStyle/>
          <a:p>
            <a:fld id="{E881032E-8435-4810-B872-D429860A9133}" type="slidenum">
              <a:rPr lang="en-US" smtClean="0"/>
              <a:t>11</a:t>
            </a:fld>
            <a:endParaRPr lang="en-US" dirty="0"/>
          </a:p>
        </p:txBody>
      </p:sp>
    </p:spTree>
    <p:extLst>
      <p:ext uri="{BB962C8B-B14F-4D97-AF65-F5344CB8AC3E}">
        <p14:creationId xmlns:p14="http://schemas.microsoft.com/office/powerpoint/2010/main" val="43846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with all state assessments, state laws must be adhered to, and best practices followed in the classroom.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Allowed and prohibited behaviors are detailed in Appendix A of the TAM.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 who should and should not be in the testing environment. Trained staff can be in a testing room, under the general supervision of a certified staff member. Volunteers, parents, or students who are not being assessed during the current segment, and media are not allowed.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Reviewing and disclosing test content or student responses is a violation of state law.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Office of Professional Practices (OPP) is charged with enforcement, including discipline of educational practitioners for violation of the Professional Code of Conduct. OPP receives, investigates, and makes legal findings regarding complaints.</a:t>
            </a:r>
          </a:p>
        </p:txBody>
      </p:sp>
      <p:sp>
        <p:nvSpPr>
          <p:cNvPr id="4" name="Slide Number Placeholder 3"/>
          <p:cNvSpPr>
            <a:spLocks noGrp="1"/>
          </p:cNvSpPr>
          <p:nvPr>
            <p:ph type="sldNum" sz="quarter" idx="10"/>
          </p:nvPr>
        </p:nvSpPr>
        <p:spPr/>
        <p:txBody>
          <a:bodyPr/>
          <a:lstStyle/>
          <a:p>
            <a:fld id="{E881032E-8435-4810-B872-D429860A9133}" type="slidenum">
              <a:rPr lang="en-US" smtClean="0"/>
              <a:t>12</a:t>
            </a:fld>
            <a:endParaRPr lang="en-US" dirty="0"/>
          </a:p>
        </p:txBody>
      </p:sp>
    </p:spTree>
    <p:extLst>
      <p:ext uri="{BB962C8B-B14F-4D97-AF65-F5344CB8AC3E}">
        <p14:creationId xmlns:p14="http://schemas.microsoft.com/office/powerpoint/2010/main" val="749598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TA is the primary role for administering state assessments and ensures testing goes smoothly.  This slide and the next two slides outline the duties of the TA before, during, and after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completing training, carefully read and then sign the </a:t>
            </a:r>
            <a:r>
              <a:rPr lang="en-US" sz="1200" i="1" kern="1200" dirty="0">
                <a:solidFill>
                  <a:schemeClr val="tx1"/>
                </a:solidFill>
                <a:effectLst/>
                <a:latin typeface="+mn-lt"/>
                <a:ea typeface="+mn-ea"/>
                <a:cs typeface="+mn-cs"/>
              </a:rPr>
              <a:t>Test Security Staff Assurance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Report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and follow the information in the TAM on preparing the test environment.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rules for each administration may differ slightly. For example, the accommodated WCAS paper testing allows a maximum of 3 students per TA for administration. Before testing, please be sure that you read the TAM for clear instructions to help you become familiar with the role of a TA. Review the TA Script (SAY boxes and TA text) and the Final Processing Steps for TAs, prior to administering tests.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list of students and any accessibility features they need for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 which materials are permitted for each test.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Inventory and alert your SC if additional materials are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Become familiar with your school’s TSBP. This should include the information on testing schedules, seating arrangements, processes for handling secure materials, testing students, and reporting incidents.</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Know how to contact your SC and/or DC should you need assistance during testing.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Students must be actively </a:t>
            </a:r>
            <a:r>
              <a:rPr lang="en-US" sz="1200" b="1" kern="1200" dirty="0">
                <a:solidFill>
                  <a:schemeClr val="tx1"/>
                </a:solidFill>
                <a:effectLst/>
                <a:latin typeface="+mn-lt"/>
                <a:ea typeface="+mn-ea"/>
                <a:cs typeface="+mn-cs"/>
              </a:rPr>
              <a:t>monitored</a:t>
            </a:r>
            <a:r>
              <a:rPr lang="en-US" sz="1200" kern="1200" dirty="0">
                <a:solidFill>
                  <a:schemeClr val="tx1"/>
                </a:solidFill>
                <a:effectLst/>
                <a:latin typeface="+mn-lt"/>
                <a:ea typeface="+mn-ea"/>
                <a:cs typeface="+mn-cs"/>
              </a:rPr>
              <a:t> at all times by a trained TA during testing. At least one TA must be in the testing location at all time.</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Know your break schedule and hall monitor plan.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all instructional materials are covered or removed from the testing location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 location for students to store non-approved electronic devices and bags.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The student directions being read by the TA will instruct students to turn off electronic devices and place them, along with bags, in a location identified by you.</a:t>
            </a:r>
          </a:p>
        </p:txBody>
      </p:sp>
      <p:sp>
        <p:nvSpPr>
          <p:cNvPr id="4" name="Slide Number Placeholder 3"/>
          <p:cNvSpPr>
            <a:spLocks noGrp="1"/>
          </p:cNvSpPr>
          <p:nvPr>
            <p:ph type="sldNum" sz="quarter" idx="10"/>
          </p:nvPr>
        </p:nvSpPr>
        <p:spPr/>
        <p:txBody>
          <a:bodyPr/>
          <a:lstStyle/>
          <a:p>
            <a:fld id="{E881032E-8435-4810-B872-D429860A9133}" type="slidenum">
              <a:rPr lang="en-US" smtClean="0"/>
              <a:t>14</a:t>
            </a:fld>
            <a:endParaRPr lang="en-US" dirty="0"/>
          </a:p>
        </p:txBody>
      </p:sp>
    </p:spTree>
    <p:extLst>
      <p:ext uri="{BB962C8B-B14F-4D97-AF65-F5344CB8AC3E}">
        <p14:creationId xmlns:p14="http://schemas.microsoft.com/office/powerpoint/2010/main" val="429133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TAs play an important role to ensuring a positive testing environment and maintaining test security.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Follow your school’s TSBP</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tracking and returning all test materials to ensure that there are no missing secure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testing materials just prior to each test 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Inventory materials to ensure that you have the appropriate students’ materials. If a discrepancy is noted, immediately alert your SC for resolution.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Check test materials out to students. All papers passed out during testing are considered secure, this include scratch paper and Test Tickets.</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TAs may use the state-provided Ancillary Materials Tracking Log template for tracking.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there are sufficient TAs to monitor students during testing. The WCAS paper administration requires one TA for every three students due to the design of the test.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sure to promptly report any testing incidents to your SC.</a:t>
            </a:r>
          </a:p>
        </p:txBody>
      </p:sp>
      <p:sp>
        <p:nvSpPr>
          <p:cNvPr id="4" name="Slide Number Placeholder 3"/>
          <p:cNvSpPr>
            <a:spLocks noGrp="1"/>
          </p:cNvSpPr>
          <p:nvPr>
            <p:ph type="sldNum" sz="quarter" idx="10"/>
          </p:nvPr>
        </p:nvSpPr>
        <p:spPr/>
        <p:txBody>
          <a:bodyPr/>
          <a:lstStyle/>
          <a:p>
            <a:fld id="{E881032E-8435-4810-B872-D429860A9133}" type="slidenum">
              <a:rPr lang="en-US" smtClean="0"/>
              <a:t>15</a:t>
            </a:fld>
            <a:endParaRPr lang="en-US" dirty="0"/>
          </a:p>
        </p:txBody>
      </p:sp>
    </p:spTree>
    <p:extLst>
      <p:ext uri="{BB962C8B-B14F-4D97-AF65-F5344CB8AC3E}">
        <p14:creationId xmlns:p14="http://schemas.microsoft.com/office/powerpoint/2010/main" val="145140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TAs have multiple responsibilities after testing is complete, including processing materials at the end of a testing session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materials checked out during a testing session are considered secure and must be checked back in prior to releasing students. This includes all materials distributed (e.g. test booklets, braille, large print, scratch/graph paper, glossaries, test tickets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materials are noted as missing, immediately notify your SC.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Process materials according to your TSBP.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Immediately return all testing materials to your SC after completion of that day’s testing session. This includes test booklets and ancillary papers passed out during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Complete and sign the after testing section of your </a:t>
            </a:r>
            <a:r>
              <a:rPr lang="en-US" sz="1200" i="1" kern="1200" dirty="0">
                <a:solidFill>
                  <a:schemeClr val="tx1"/>
                </a:solidFill>
                <a:effectLst/>
                <a:latin typeface="+mn-lt"/>
                <a:ea typeface="+mn-ea"/>
                <a:cs typeface="+mn-cs"/>
              </a:rPr>
              <a:t>Test Security Staff Assurance Report</a:t>
            </a:r>
            <a:r>
              <a:rPr lang="en-US" sz="1200" kern="1200" dirty="0">
                <a:solidFill>
                  <a:schemeClr val="tx1"/>
                </a:solidFill>
                <a:effectLst/>
                <a:latin typeface="+mn-lt"/>
                <a:ea typeface="+mn-ea"/>
                <a:cs typeface="+mn-cs"/>
              </a:rPr>
              <a:t>. As required by OSPI, sign and submit the report, along with your secure testing materials, to your SC.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baseline="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16</a:t>
            </a:fld>
            <a:endParaRPr lang="en-US" dirty="0"/>
          </a:p>
        </p:txBody>
      </p:sp>
    </p:spTree>
    <p:extLst>
      <p:ext uri="{BB962C8B-B14F-4D97-AF65-F5344CB8AC3E}">
        <p14:creationId xmlns:p14="http://schemas.microsoft.com/office/powerpoint/2010/main" val="238840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We are now going to walk through the systems available on the WCAP Portal.</a:t>
            </a:r>
          </a:p>
        </p:txBody>
      </p:sp>
      <p:sp>
        <p:nvSpPr>
          <p:cNvPr id="4" name="Slide Number Placeholder 3"/>
          <p:cNvSpPr>
            <a:spLocks noGrp="1"/>
          </p:cNvSpPr>
          <p:nvPr>
            <p:ph type="sldNum" sz="quarter" idx="10"/>
          </p:nvPr>
        </p:nvSpPr>
        <p:spPr/>
        <p:txBody>
          <a:bodyPr/>
          <a:lstStyle/>
          <a:p>
            <a:fld id="{E881032E-8435-4810-B872-D429860A9133}" type="slidenum">
              <a:rPr lang="en-US" smtClean="0"/>
              <a:t>17</a:t>
            </a:fld>
            <a:endParaRPr lang="en-US" dirty="0"/>
          </a:p>
        </p:txBody>
      </p:sp>
    </p:spTree>
    <p:extLst>
      <p:ext uri="{BB962C8B-B14F-4D97-AF65-F5344CB8AC3E}">
        <p14:creationId xmlns:p14="http://schemas.microsoft.com/office/powerpoint/2010/main" val="372450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WCAP Portal is located at the URL shown on the screen, which is wa.portal.cambiumast.com . You can also find it if you google “WCAP portal”. </a:t>
            </a:r>
          </a:p>
          <a:p>
            <a:r>
              <a:rPr lang="en-US" dirty="0">
                <a:latin typeface="Segoe UI" panose="020B0502040204020203" pitchFamily="34" charset="0"/>
                <a:cs typeface="Segoe UI" panose="020B0502040204020203" pitchFamily="34" charset="0"/>
              </a:rPr>
              <a:t>The portal is a </a:t>
            </a:r>
            <a:r>
              <a:rPr lang="en-US" dirty="0"/>
              <a:t>test/task-based system. </a:t>
            </a:r>
            <a:r>
              <a:rPr lang="en-US" sz="1200" dirty="0">
                <a:latin typeface="Segoe"/>
              </a:rPr>
              <a:t>When you select a test, it takes you to a page with only the tasks and systems needed for administration of that test. </a:t>
            </a:r>
          </a:p>
          <a:p>
            <a:endParaRPr lang="en-US" sz="1200" dirty="0">
              <a:latin typeface="Segoe"/>
            </a:endParaRPr>
          </a:p>
          <a:p>
            <a:r>
              <a:rPr lang="en-US" sz="1200" dirty="0">
                <a:latin typeface="Segoe"/>
              </a:rPr>
              <a:t>A training on navigating the Portal can be found on the Portal by selecting a test, and then selecting the “Webinars and Trainings” Task.</a:t>
            </a:r>
          </a:p>
          <a:p>
            <a:endParaRPr lang="en-US" sz="1200" dirty="0">
              <a:latin typeface="Segoe"/>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18</a:t>
            </a:fld>
            <a:endParaRPr lang="en-US" dirty="0"/>
          </a:p>
        </p:txBody>
      </p:sp>
    </p:spTree>
    <p:extLst>
      <p:ext uri="{BB962C8B-B14F-4D97-AF65-F5344CB8AC3E}">
        <p14:creationId xmlns:p14="http://schemas.microsoft.com/office/powerpoint/2010/main" val="107114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search for documents using the Advanced Search, which is accessed from the button on the Portal home page. You can filter by Resource Type, the Assessment, etc.  You can also find a list of definitions of terms by browsing the glossary.</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19</a:t>
            </a:fld>
            <a:endParaRPr lang="en-US" dirty="0"/>
          </a:p>
        </p:txBody>
      </p:sp>
    </p:spTree>
    <p:extLst>
      <p:ext uri="{BB962C8B-B14F-4D97-AF65-F5344CB8AC3E}">
        <p14:creationId xmlns:p14="http://schemas.microsoft.com/office/powerpoint/2010/main" val="156905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if you were preparing to give the Smarter Balanced Summative Assessment, on the home page of the Portal you would select the test you are preparing to administer, in this case, the Summative Smarter Balanced ELA and Math Assessments. On the Summative Smarter Balanced ELA and Math Assessments page, you would see “Tasks Associated with Summative Testing,” and would select the “Preparing for the Summative Administration” task.</a:t>
            </a:r>
          </a:p>
        </p:txBody>
      </p:sp>
      <p:sp>
        <p:nvSpPr>
          <p:cNvPr id="4" name="Slide Number Placeholder 3"/>
          <p:cNvSpPr>
            <a:spLocks noGrp="1"/>
          </p:cNvSpPr>
          <p:nvPr>
            <p:ph type="sldNum" sz="quarter" idx="5"/>
          </p:nvPr>
        </p:nvSpPr>
        <p:spPr/>
        <p:txBody>
          <a:bodyPr/>
          <a:lstStyle/>
          <a:p>
            <a:fld id="{71CD1C34-72C1-4C67-AAFF-0B8CE9936A77}" type="slidenum">
              <a:rPr lang="en-US" smtClean="0"/>
              <a:t>20</a:t>
            </a:fld>
            <a:endParaRPr lang="en-US" dirty="0"/>
          </a:p>
        </p:txBody>
      </p:sp>
    </p:spTree>
    <p:extLst>
      <p:ext uri="{BB962C8B-B14F-4D97-AF65-F5344CB8AC3E}">
        <p14:creationId xmlns:p14="http://schemas.microsoft.com/office/powerpoint/2010/main" val="375568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the “Preparing for the Summative Administration” task, you would be taken to the “Prepare for Summative Administration” page, where all the systems you would use in preparing for testing can be accessed, such as the Practice and Training Tests, TA Practice Interface, TA Certification, and TIDE.</a:t>
            </a:r>
          </a:p>
          <a:p>
            <a:endParaRPr lang="en-US" dirty="0"/>
          </a:p>
          <a:p>
            <a:r>
              <a:rPr lang="en-US" dirty="0"/>
              <a:t>Under the Associated Resources, you can look in the General Information tab to find things like the Checklists for WCAP Test Administration, Keyboarding Shortcuts, etc., in the User Guides and Manuals tab is where you will find the TAM, the Smarter Balanced Online or paper-pencil script of student directions, or the TA Interface User Guide. The Trainings tab is where you will find the Test Administrator Interface for Online Testing module, and the Secure Browser for Student Online Testing Module.</a:t>
            </a:r>
          </a:p>
        </p:txBody>
      </p:sp>
      <p:sp>
        <p:nvSpPr>
          <p:cNvPr id="4" name="Slide Number Placeholder 3"/>
          <p:cNvSpPr>
            <a:spLocks noGrp="1"/>
          </p:cNvSpPr>
          <p:nvPr>
            <p:ph type="sldNum" sz="quarter" idx="5"/>
          </p:nvPr>
        </p:nvSpPr>
        <p:spPr/>
        <p:txBody>
          <a:bodyPr/>
          <a:lstStyle/>
          <a:p>
            <a:fld id="{71CD1C34-72C1-4C67-AAFF-0B8CE9936A77}" type="slidenum">
              <a:rPr lang="en-US" smtClean="0"/>
              <a:t>21</a:t>
            </a:fld>
            <a:endParaRPr lang="en-US" dirty="0"/>
          </a:p>
        </p:txBody>
      </p:sp>
    </p:spTree>
    <p:extLst>
      <p:ext uri="{BB962C8B-B14F-4D97-AF65-F5344CB8AC3E}">
        <p14:creationId xmlns:p14="http://schemas.microsoft.com/office/powerpoint/2010/main" val="363052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Consider including an introduction to each team member presenting this training.  You may also want to make note if you have a Principal attending.</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dirty="0"/>
          </a:p>
        </p:txBody>
      </p:sp>
    </p:spTree>
    <p:extLst>
      <p:ext uri="{BB962C8B-B14F-4D97-AF65-F5344CB8AC3E}">
        <p14:creationId xmlns:p14="http://schemas.microsoft.com/office/powerpoint/2010/main" val="2971578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pPr>
              <a:spcBef>
                <a:spcPts val="600"/>
              </a:spcBef>
              <a:spcAft>
                <a:spcPts val="600"/>
              </a:spcAft>
            </a:pPr>
            <a:r>
              <a:rPr lang="en-US" sz="1100" dirty="0">
                <a:latin typeface="Segoe UI" panose="020B0502040204020203" pitchFamily="34" charset="0"/>
                <a:cs typeface="Segoe UI" panose="020B0502040204020203" pitchFamily="34" charset="0"/>
              </a:rPr>
              <a:t>When you click on the “Preparing for the Summative Administration” task, you will go to the “Prepare for the Summative Administration” page, where you will see all the systems used in preparing for testing, such as the Practice and Training Tests, TA Practice Interface, TA Certification, and TIDE.</a:t>
            </a:r>
          </a:p>
          <a:p>
            <a:pPr>
              <a:spcBef>
                <a:spcPts val="600"/>
              </a:spcBef>
              <a:spcAft>
                <a:spcPts val="600"/>
              </a:spcAft>
            </a:pPr>
            <a:endParaRPr lang="en-US" sz="1100" dirty="0">
              <a:latin typeface="Segoe UI" panose="020B0502040204020203" pitchFamily="34" charset="0"/>
              <a:cs typeface="Segoe UI" panose="020B0502040204020203" pitchFamily="34" charset="0"/>
            </a:endParaRPr>
          </a:p>
          <a:p>
            <a:pPr>
              <a:spcBef>
                <a:spcPts val="600"/>
              </a:spcBef>
              <a:spcAft>
                <a:spcPts val="600"/>
              </a:spcAft>
            </a:pPr>
            <a:r>
              <a:rPr lang="en-US" sz="1100" dirty="0">
                <a:latin typeface="Segoe UI" panose="020B0502040204020203" pitchFamily="34" charset="0"/>
                <a:cs typeface="Segoe UI" panose="020B0502040204020203" pitchFamily="34" charset="0"/>
              </a:rPr>
              <a:t>Under the Associated Resources, you can look in the General Information tab to find things like the Duties and Responsibility Checklists, in the User Guides and Manuals tab you can find resources like the TAM, the TA Script Of Student Directions, or the TIDE User Guide. The Trainings tab is where you will find the Test Administrator Interface for Online Testing module, and the TIDE Training Module. The Known Issues tab is where you can look at any known issues for the current school year.</a:t>
            </a:r>
          </a:p>
        </p:txBody>
      </p:sp>
      <p:sp>
        <p:nvSpPr>
          <p:cNvPr id="4" name="Slide Number Placeholder 3"/>
          <p:cNvSpPr>
            <a:spLocks noGrp="1"/>
          </p:cNvSpPr>
          <p:nvPr>
            <p:ph type="sldNum" sz="quarter" idx="5"/>
          </p:nvPr>
        </p:nvSpPr>
        <p:spPr/>
        <p:txBody>
          <a:bodyPr/>
          <a:lstStyle/>
          <a:p>
            <a:fld id="{71CD1C34-72C1-4C67-AAFF-0B8CE9936A77}" type="slidenum">
              <a:rPr lang="en-US" smtClean="0"/>
              <a:t>22</a:t>
            </a:fld>
            <a:endParaRPr lang="en-US"/>
          </a:p>
        </p:txBody>
      </p:sp>
    </p:spTree>
    <p:extLst>
      <p:ext uri="{BB962C8B-B14F-4D97-AF65-F5344CB8AC3E}">
        <p14:creationId xmlns:p14="http://schemas.microsoft.com/office/powerpoint/2010/main" val="2759523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100" dirty="0">
                <a:latin typeface="Segoe UI" panose="020B0502040204020203" pitchFamily="34" charset="0"/>
                <a:cs typeface="Segoe UI" panose="020B0502040204020203" pitchFamily="34" charset="0"/>
              </a:rPr>
              <a:t>Use the Register for Email Updates button to sign up to get notifications when new resources and/or announcements are posted to the portal.</a:t>
            </a:r>
          </a:p>
        </p:txBody>
      </p:sp>
      <p:sp>
        <p:nvSpPr>
          <p:cNvPr id="4" name="Slide Number Placeholder 3"/>
          <p:cNvSpPr>
            <a:spLocks noGrp="1"/>
          </p:cNvSpPr>
          <p:nvPr>
            <p:ph type="sldNum" sz="quarter" idx="5"/>
          </p:nvPr>
        </p:nvSpPr>
        <p:spPr/>
        <p:txBody>
          <a:bodyPr/>
          <a:lstStyle/>
          <a:p>
            <a:fld id="{D66AA3FC-0EAD-4A40-ADBB-E4EE01557051}" type="slidenum">
              <a:rPr lang="en-US" smtClean="0"/>
              <a:t>23</a:t>
            </a:fld>
            <a:endParaRPr lang="en-US"/>
          </a:p>
        </p:txBody>
      </p:sp>
    </p:spTree>
    <p:extLst>
      <p:ext uri="{BB962C8B-B14F-4D97-AF65-F5344CB8AC3E}">
        <p14:creationId xmlns:p14="http://schemas.microsoft.com/office/powerpoint/2010/main" val="3397405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100" dirty="0">
                <a:latin typeface="Segoe UI" panose="020B0502040204020203" pitchFamily="34" charset="0"/>
                <a:cs typeface="Segoe UI" panose="020B0502040204020203" pitchFamily="34" charset="0"/>
              </a:rPr>
              <a:t>The graphic above shows the WCAP/Cambium portal tile cards and the technical support information for the Washington helpdesk. </a:t>
            </a:r>
          </a:p>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D66AA3FC-0EAD-4A40-ADBB-E4EE01557051}" type="slidenum">
              <a:rPr lang="en-US" smtClean="0"/>
              <a:t>24</a:t>
            </a:fld>
            <a:endParaRPr lang="en-US"/>
          </a:p>
        </p:txBody>
      </p:sp>
    </p:spTree>
    <p:extLst>
      <p:ext uri="{BB962C8B-B14F-4D97-AF65-F5344CB8AC3E}">
        <p14:creationId xmlns:p14="http://schemas.microsoft.com/office/powerpoint/2010/main" val="260763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summary of the materials required to be reviewed annually by TAs.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School districts may also have additional resources that are required for review, and that may include completing the Test Administrator Certification course.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User Guides and Manuals and Trainings are available on the WCAP Portal, within the Smarter Balanced and WCAS Preparing for Testing Associated Resources. The GTSA is found on the Portal in the Smarter Balanced and WCAS Accessibility Supports section, in the Associated Resources – User Guides and Manuals.</a:t>
            </a:r>
          </a:p>
        </p:txBody>
      </p:sp>
      <p:sp>
        <p:nvSpPr>
          <p:cNvPr id="4" name="Slide Number Placeholder 3"/>
          <p:cNvSpPr>
            <a:spLocks noGrp="1"/>
          </p:cNvSpPr>
          <p:nvPr>
            <p:ph type="sldNum" sz="quarter" idx="10"/>
          </p:nvPr>
        </p:nvSpPr>
        <p:spPr/>
        <p:txBody>
          <a:bodyPr/>
          <a:lstStyle/>
          <a:p>
            <a:fld id="{E881032E-8435-4810-B872-D429860A9133}" type="slidenum">
              <a:rPr lang="en-US" smtClean="0"/>
              <a:t>25</a:t>
            </a:fld>
            <a:endParaRPr lang="en-US" dirty="0"/>
          </a:p>
        </p:txBody>
      </p:sp>
    </p:spTree>
    <p:extLst>
      <p:ext uri="{BB962C8B-B14F-4D97-AF65-F5344CB8AC3E}">
        <p14:creationId xmlns:p14="http://schemas.microsoft.com/office/powerpoint/2010/main" val="17735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Test Administrator Certification </a:t>
            </a:r>
            <a:r>
              <a:rPr lang="en-US" sz="1200" kern="1200" dirty="0">
                <a:solidFill>
                  <a:schemeClr val="tx1"/>
                </a:solidFill>
                <a:effectLst/>
                <a:latin typeface="+mn-lt"/>
                <a:ea typeface="+mn-ea"/>
                <a:cs typeface="+mn-cs"/>
              </a:rPr>
              <a:t>is an available training tool that is strongly recommended by the state and may be required by your district.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online training course provides an overview for:</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Navigating the TA Interface</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Starting a Test Session</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Approving a student to test</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Pausing and stopping a test session</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Logging into a test as a student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estimated time of completion for this training is 30 minutes.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At the end of the training, there is an option print a certificate, to verify you completed the training.</a:t>
            </a:r>
          </a:p>
        </p:txBody>
      </p:sp>
      <p:sp>
        <p:nvSpPr>
          <p:cNvPr id="4" name="Slide Number Placeholder 3"/>
          <p:cNvSpPr>
            <a:spLocks noGrp="1"/>
          </p:cNvSpPr>
          <p:nvPr>
            <p:ph type="sldNum" sz="quarter" idx="10"/>
          </p:nvPr>
        </p:nvSpPr>
        <p:spPr/>
        <p:txBody>
          <a:bodyPr/>
          <a:lstStyle/>
          <a:p>
            <a:fld id="{E881032E-8435-4810-B872-D429860A9133}" type="slidenum">
              <a:rPr lang="en-US" smtClean="0"/>
              <a:t>26</a:t>
            </a:fld>
            <a:endParaRPr lang="en-US" dirty="0"/>
          </a:p>
        </p:txBody>
      </p:sp>
    </p:spTree>
    <p:extLst>
      <p:ext uri="{BB962C8B-B14F-4D97-AF65-F5344CB8AC3E}">
        <p14:creationId xmlns:p14="http://schemas.microsoft.com/office/powerpoint/2010/main" val="1436200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the TA user role in TIDE, you can perform tasks the following tasks: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Verify your students’ information under the Students drop-down menu.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View your school’s testing schedule under Test Windows.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Print test tickets (if requested by the coordinator)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Print test rosters with a list of students and their test settings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Export a file which contains a list of students, as well as their test settings. If you want the list to only be the "non-default" settings, like only the Designated Supports and Accommodations for the students, be sure to export the list to the Inbox, and then download the list from that Inbox.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detailed instructions about using TIDE, refer to the </a:t>
            </a:r>
            <a:r>
              <a:rPr lang="en-US" sz="1200" i="1" kern="1200" dirty="0">
                <a:solidFill>
                  <a:schemeClr val="tx1"/>
                </a:solidFill>
                <a:effectLst/>
                <a:latin typeface="+mn-lt"/>
                <a:ea typeface="+mn-ea"/>
                <a:cs typeface="+mn-cs"/>
              </a:rPr>
              <a:t>TIDE User Guide</a:t>
            </a:r>
            <a:r>
              <a:rPr lang="en-US" sz="1200" kern="1200" dirty="0">
                <a:solidFill>
                  <a:schemeClr val="tx1"/>
                </a:solidFill>
                <a:effectLst/>
                <a:latin typeface="+mn-lt"/>
                <a:ea typeface="+mn-ea"/>
                <a:cs typeface="+mn-cs"/>
              </a:rPr>
              <a:t> by clicking Help in the upper right banner in TIDE. </a:t>
            </a:r>
          </a:p>
        </p:txBody>
      </p:sp>
      <p:sp>
        <p:nvSpPr>
          <p:cNvPr id="4" name="Slide Number Placeholder 3"/>
          <p:cNvSpPr>
            <a:spLocks noGrp="1"/>
          </p:cNvSpPr>
          <p:nvPr>
            <p:ph type="sldNum" sz="quarter" idx="10"/>
          </p:nvPr>
        </p:nvSpPr>
        <p:spPr/>
        <p:txBody>
          <a:bodyPr/>
          <a:lstStyle/>
          <a:p>
            <a:fld id="{E881032E-8435-4810-B872-D429860A9133}" type="slidenum">
              <a:rPr lang="en-US" smtClean="0"/>
              <a:t>27</a:t>
            </a:fld>
            <a:endParaRPr lang="en-US" dirty="0"/>
          </a:p>
        </p:txBody>
      </p:sp>
    </p:spTree>
    <p:extLst>
      <p:ext uri="{BB962C8B-B14F-4D97-AF65-F5344CB8AC3E}">
        <p14:creationId xmlns:p14="http://schemas.microsoft.com/office/powerpoint/2010/main" val="3594865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28</a:t>
            </a:fld>
            <a:endParaRPr lang="en-US" dirty="0"/>
          </a:p>
        </p:txBody>
      </p:sp>
    </p:spTree>
    <p:extLst>
      <p:ext uri="{BB962C8B-B14F-4D97-AF65-F5344CB8AC3E}">
        <p14:creationId xmlns:p14="http://schemas.microsoft.com/office/powerpoint/2010/main" val="1370431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needs to happen before administering online summative assessments?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your students with an opportunity to become familiar on each content area through the Training Test and/or Practice Test before they take the Summative (accountability) assessments. Consider administering the practice tests with student login to include access to accessibility supports, per the student’s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PRACTICE TESTS: Smarter Balanced math and English language arts only</a:t>
            </a:r>
          </a:p>
          <a:p>
            <a:pPr lvl="0"/>
            <a:r>
              <a:rPr lang="en-US" sz="1200" kern="1200" dirty="0">
                <a:solidFill>
                  <a:schemeClr val="tx1"/>
                </a:solidFill>
                <a:effectLst/>
                <a:latin typeface="+mn-lt"/>
                <a:ea typeface="+mn-ea"/>
                <a:cs typeface="+mn-cs"/>
              </a:rPr>
              <a:t>The online </a:t>
            </a:r>
            <a:r>
              <a:rPr lang="en-US" sz="1200" b="1" kern="1200" dirty="0">
                <a:solidFill>
                  <a:schemeClr val="tx1"/>
                </a:solidFill>
                <a:effectLst/>
                <a:latin typeface="+mn-lt"/>
                <a:ea typeface="+mn-ea"/>
                <a:cs typeface="+mn-cs"/>
              </a:rPr>
              <a:t>Practice Tests </a:t>
            </a:r>
            <a:r>
              <a:rPr lang="en-US" sz="1200" kern="1200" dirty="0">
                <a:solidFill>
                  <a:schemeClr val="tx1"/>
                </a:solidFill>
                <a:effectLst/>
                <a:latin typeface="+mn-lt"/>
                <a:ea typeface="+mn-ea"/>
                <a:cs typeface="+mn-cs"/>
              </a:rPr>
              <a:t>are used to familiarize students with the type of grade-level content they will find on the summative assessments and to practice responding to them. Each practice test has a variety of items types across approximately 30 questions, with content across all claim areas. Practice tests include two types: one similar to the summative CAT and one similar to the Performance Task.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TRAINING TESTS:</a:t>
            </a:r>
          </a:p>
          <a:p>
            <a:pPr lvl="0"/>
            <a:r>
              <a:rPr lang="en-US" sz="1200" kern="1200" dirty="0">
                <a:solidFill>
                  <a:schemeClr val="tx1"/>
                </a:solidFill>
                <a:effectLst/>
                <a:latin typeface="+mn-lt"/>
                <a:ea typeface="+mn-ea"/>
                <a:cs typeface="+mn-cs"/>
              </a:rPr>
              <a:t>The online Smarter Balanced </a:t>
            </a:r>
            <a:r>
              <a:rPr lang="en-US" sz="1200" b="1" kern="1200" dirty="0">
                <a:solidFill>
                  <a:schemeClr val="tx1"/>
                </a:solidFill>
                <a:effectLst/>
                <a:latin typeface="+mn-lt"/>
                <a:ea typeface="+mn-ea"/>
                <a:cs typeface="+mn-cs"/>
              </a:rPr>
              <a:t>Training Tests </a:t>
            </a:r>
            <a:r>
              <a:rPr lang="en-US" sz="1200" kern="1200" dirty="0">
                <a:solidFill>
                  <a:schemeClr val="tx1"/>
                </a:solidFill>
                <a:effectLst/>
                <a:latin typeface="+mn-lt"/>
                <a:ea typeface="+mn-ea"/>
                <a:cs typeface="+mn-cs"/>
              </a:rPr>
              <a:t>are used to familiarize students with how to log into a test, navigate tool buttons, and learn how to complete the different item types.; they are training on the software, not the test content. The intent is not to look at grade-level content.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ELA is organized by grade bands: 3-5, 6-8, and High School.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A grade 3 student may see a grade 5 question.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Math is organized differently to support calculator use.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Options include grade band 3-5, grade 6, grade band 7-8 and High School.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Grades 6-8 and High School include the embedded online calculator.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ELA and Math there are 6-9 questions that include all item types.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online WCAS </a:t>
            </a:r>
            <a:r>
              <a:rPr kumimoji="0" lang="en-US" sz="1200" b="1" i="0" u="none" strike="noStrike" kern="1200" cap="none" spc="0" normalizeH="0" baseline="0" noProof="0" dirty="0">
                <a:ln>
                  <a:noFill/>
                </a:ln>
                <a:solidFill>
                  <a:prstClr val="black"/>
                </a:solidFill>
                <a:effectLst/>
                <a:uLnTx/>
                <a:uFillTx/>
                <a:latin typeface="+mn-lt"/>
                <a:ea typeface="+mn-ea"/>
                <a:cs typeface="+mn-cs"/>
              </a:rPr>
              <a:t>Training Test </a:t>
            </a:r>
            <a:r>
              <a:rPr kumimoji="0" lang="en-US" sz="1200" b="0" i="0" u="none" strike="noStrike" kern="1200" cap="none" spc="0" normalizeH="0" baseline="0" noProof="0" dirty="0">
                <a:ln>
                  <a:noFill/>
                </a:ln>
                <a:solidFill>
                  <a:prstClr val="black"/>
                </a:solidFill>
                <a:effectLst/>
                <a:uLnTx/>
                <a:uFillTx/>
                <a:latin typeface="+mn-lt"/>
                <a:ea typeface="+mn-ea"/>
                <a:cs typeface="+mn-cs"/>
              </a:rPr>
              <a:t>is recommended for all students taking the summative science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Students can work with all three </a:t>
            </a:r>
            <a:r>
              <a:rPr kumimoji="0" lang="en-US" sz="1200" b="1" i="0" u="none" strike="noStrike" kern="1200" cap="none" spc="0" normalizeH="0" baseline="0" noProof="0" dirty="0">
                <a:ln>
                  <a:noFill/>
                </a:ln>
                <a:solidFill>
                  <a:prstClr val="black"/>
                </a:solidFill>
                <a:effectLst/>
                <a:uLnTx/>
                <a:uFillTx/>
                <a:latin typeface="+mn-lt"/>
                <a:ea typeface="+mn-ea"/>
                <a:cs typeface="+mn-cs"/>
              </a:rPr>
              <a:t>Training Tests </a:t>
            </a:r>
            <a:r>
              <a:rPr kumimoji="0" lang="en-US" sz="1200" b="0" i="0" u="none" strike="noStrike" kern="1200" cap="none" spc="0" normalizeH="0" baseline="0" noProof="0" dirty="0">
                <a:ln>
                  <a:noFill/>
                </a:ln>
                <a:solidFill>
                  <a:prstClr val="black"/>
                </a:solidFill>
                <a:effectLst/>
                <a:uLnTx/>
                <a:uFillTx/>
                <a:latin typeface="+mn-lt"/>
                <a:ea typeface="+mn-ea"/>
                <a:cs typeface="+mn-cs"/>
              </a:rPr>
              <a:t>(grades 5, 8, and 11), including those not in their grade level.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8-12 questions per </a:t>
            </a:r>
            <a:r>
              <a:rPr kumimoji="0" lang="en-US" sz="1200" b="1" i="0" u="none" strike="noStrike" kern="1200" cap="none" spc="0" normalizeH="0" baseline="0" noProof="0" dirty="0">
                <a:ln>
                  <a:noFill/>
                </a:ln>
                <a:solidFill>
                  <a:prstClr val="black"/>
                </a:solidFill>
                <a:effectLst/>
                <a:uLnTx/>
                <a:uFillTx/>
                <a:latin typeface="+mn-lt"/>
                <a:ea typeface="+mn-ea"/>
                <a:cs typeface="+mn-cs"/>
              </a:rPr>
              <a:t>Training Test.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sets of items within a single </a:t>
            </a:r>
            <a:r>
              <a:rPr kumimoji="0" lang="en-US" sz="1200" b="1" i="0" u="none" strike="noStrike" kern="1200" cap="none" spc="0" normalizeH="0" baseline="0" noProof="0" dirty="0">
                <a:ln>
                  <a:noFill/>
                </a:ln>
                <a:solidFill>
                  <a:prstClr val="black"/>
                </a:solidFill>
                <a:effectLst/>
                <a:uLnTx/>
                <a:uFillTx/>
                <a:latin typeface="+mn-lt"/>
                <a:ea typeface="+mn-ea"/>
                <a:cs typeface="+mn-cs"/>
              </a:rPr>
              <a:t>Training Test </a:t>
            </a:r>
            <a:r>
              <a:rPr kumimoji="0" lang="en-US" sz="1200" b="0" i="0" u="none" strike="noStrike" kern="1200" cap="none" spc="0" normalizeH="0" baseline="0" noProof="0" dirty="0">
                <a:ln>
                  <a:noFill/>
                </a:ln>
                <a:solidFill>
                  <a:prstClr val="black"/>
                </a:solidFill>
                <a:effectLst/>
                <a:uLnTx/>
                <a:uFillTx/>
                <a:latin typeface="+mn-lt"/>
                <a:ea typeface="+mn-ea"/>
                <a:cs typeface="+mn-cs"/>
              </a:rPr>
              <a:t>cover most of the features and item types that will be on the summative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Teachers are encouraged to answer students’ inquiries and give support while students are working in the </a:t>
            </a:r>
            <a:r>
              <a:rPr kumimoji="0" lang="en-US" sz="1200" b="1" i="0" u="none" strike="noStrike" kern="1200" cap="none" spc="0" normalizeH="0" baseline="0" noProof="0" dirty="0">
                <a:ln>
                  <a:noFill/>
                </a:ln>
                <a:solidFill>
                  <a:prstClr val="black"/>
                </a:solidFill>
                <a:effectLst/>
                <a:uLnTx/>
                <a:uFillTx/>
                <a:latin typeface="+mn-lt"/>
                <a:ea typeface="+mn-ea"/>
                <a:cs typeface="+mn-cs"/>
              </a:rPr>
              <a:t>Training Tests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Emphasize that students should not be concerned with the science content or correct answers, but should concentrate on exploring the features, navigation, and tools.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designated supports and accommodations, except the Stacked Spanish Translations and translated glossaries are available in the training 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only item type not currently represented on any of the </a:t>
            </a:r>
            <a:r>
              <a:rPr kumimoji="0" lang="en-US" sz="1200" b="1" i="0" u="none" strike="noStrike" kern="1200" cap="none" spc="0" normalizeH="0" baseline="0" noProof="0" dirty="0">
                <a:ln>
                  <a:noFill/>
                </a:ln>
                <a:solidFill>
                  <a:prstClr val="black"/>
                </a:solidFill>
                <a:effectLst/>
                <a:uLnTx/>
                <a:uFillTx/>
                <a:latin typeface="+mn-lt"/>
                <a:ea typeface="+mn-ea"/>
                <a:cs typeface="+mn-cs"/>
              </a:rPr>
              <a:t>Training Tests </a:t>
            </a:r>
            <a:r>
              <a:rPr kumimoji="0" lang="en-US" sz="1200" b="0" i="0" u="none" strike="noStrike" kern="1200" cap="none" spc="0" normalizeH="0" baseline="0" noProof="0" dirty="0">
                <a:ln>
                  <a:noFill/>
                </a:ln>
                <a:solidFill>
                  <a:prstClr val="black"/>
                </a:solidFill>
                <a:effectLst/>
                <a:uLnTx/>
                <a:uFillTx/>
                <a:latin typeface="+mn-lt"/>
                <a:ea typeface="+mn-ea"/>
                <a:cs typeface="+mn-cs"/>
              </a:rPr>
              <a:t>is a simulation.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1" i="0" u="none" strike="noStrike" kern="1200" cap="none" spc="0" normalizeH="0" baseline="0" noProof="0" dirty="0">
                <a:ln>
                  <a:noFill/>
                </a:ln>
                <a:solidFill>
                  <a:prstClr val="black"/>
                </a:solidFill>
                <a:effectLst/>
                <a:uLnTx/>
                <a:uFillTx/>
                <a:latin typeface="+mn-lt"/>
                <a:ea typeface="+mn-ea"/>
                <a:cs typeface="+mn-cs"/>
              </a:rPr>
              <a:t>Training Tests </a:t>
            </a:r>
            <a:r>
              <a:rPr kumimoji="0" lang="en-US" sz="1200" b="0" i="0" u="none" strike="noStrike" kern="1200" cap="none" spc="0" normalizeH="0" baseline="0" noProof="0" dirty="0">
                <a:ln>
                  <a:noFill/>
                </a:ln>
                <a:solidFill>
                  <a:prstClr val="black"/>
                </a:solidFill>
                <a:effectLst/>
                <a:uLnTx/>
                <a:uFillTx/>
                <a:latin typeface="+mn-lt"/>
                <a:ea typeface="+mn-ea"/>
                <a:cs typeface="+mn-cs"/>
              </a:rPr>
              <a:t>are set up for practice only; students’ answers are not scored or saved. </a:t>
            </a:r>
          </a:p>
        </p:txBody>
      </p:sp>
      <p:sp>
        <p:nvSpPr>
          <p:cNvPr id="4" name="Slide Number Placeholder 3"/>
          <p:cNvSpPr>
            <a:spLocks noGrp="1"/>
          </p:cNvSpPr>
          <p:nvPr>
            <p:ph type="sldNum" sz="quarter" idx="10"/>
          </p:nvPr>
        </p:nvSpPr>
        <p:spPr/>
        <p:txBody>
          <a:bodyPr/>
          <a:lstStyle/>
          <a:p>
            <a:fld id="{E881032E-8435-4810-B872-D429860A9133}" type="slidenum">
              <a:rPr lang="en-US" smtClean="0"/>
              <a:t>29</a:t>
            </a:fld>
            <a:endParaRPr lang="en-US" dirty="0"/>
          </a:p>
        </p:txBody>
      </p:sp>
    </p:spTree>
    <p:extLst>
      <p:ext uri="{BB962C8B-B14F-4D97-AF65-F5344CB8AC3E}">
        <p14:creationId xmlns:p14="http://schemas.microsoft.com/office/powerpoint/2010/main" val="133662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Segoe UI" panose="020B0502040204020203" pitchFamily="34" charset="0"/>
                <a:cs typeface="Segoe UI" panose="020B0502040204020203" pitchFamily="34" charset="0"/>
              </a:rPr>
              <a:t>There is a non-secure location the practice and training tests can be located from on the Portal.</a:t>
            </a:r>
            <a:endParaRPr lang="en-US" sz="1200" baseline="0" dirty="0">
              <a:solidFill>
                <a:schemeClr val="tx1"/>
              </a:solidFill>
              <a:latin typeface="Segoe UI" panose="020B0502040204020203" pitchFamily="34" charset="0"/>
              <a:cs typeface="Segoe UI" panose="020B0502040204020203" pitchFamily="34" charset="0"/>
            </a:endParaRPr>
          </a:p>
          <a:p>
            <a:pPr marL="0" indent="0">
              <a:buNone/>
            </a:pPr>
            <a:endParaRPr lang="en-US" sz="1200" dirty="0">
              <a:latin typeface="Segoe UI" panose="020B0502040204020203" pitchFamily="34" charset="0"/>
              <a:cs typeface="Segoe UI" panose="020B0502040204020203" pitchFamily="34" charset="0"/>
            </a:endParaRPr>
          </a:p>
          <a:p>
            <a:pPr marL="0" indent="0">
              <a:buNone/>
            </a:pPr>
            <a:r>
              <a:rPr lang="en-US" sz="1200" dirty="0">
                <a:latin typeface="Segoe UI" panose="020B0502040204020203" pitchFamily="34" charset="0"/>
                <a:cs typeface="Segoe UI" panose="020B0502040204020203" pitchFamily="34" charset="0"/>
              </a:rPr>
              <a:t>As a guest, students</a:t>
            </a:r>
            <a:r>
              <a:rPr lang="en-US" sz="1200" baseline="0" dirty="0">
                <a:latin typeface="Segoe UI" panose="020B0502040204020203" pitchFamily="34" charset="0"/>
                <a:cs typeface="Segoe UI" panose="020B0502040204020203" pitchFamily="34" charset="0"/>
              </a:rPr>
              <a:t> may take the Practice Test or Training Test at home:</a:t>
            </a:r>
          </a:p>
          <a:p>
            <a:pPr marL="171450" lvl="0" indent="-171450">
              <a:buFont typeface="Arial" panose="020B0604020202020204" pitchFamily="34" charset="0"/>
              <a:buChar char="•"/>
            </a:pPr>
            <a:r>
              <a:rPr lang="en-US" sz="1200" baseline="0" dirty="0">
                <a:latin typeface="Segoe UI" panose="020B0502040204020203" pitchFamily="34" charset="0"/>
                <a:cs typeface="Segoe UI" panose="020B0502040204020203" pitchFamily="34" charset="0"/>
              </a:rPr>
              <a:t>A TA is not required to proctor the Practice or Training Tests from the non-secure site</a:t>
            </a:r>
          </a:p>
        </p:txBody>
      </p:sp>
      <p:sp>
        <p:nvSpPr>
          <p:cNvPr id="4" name="Slide Number Placeholder 3"/>
          <p:cNvSpPr>
            <a:spLocks noGrp="1"/>
          </p:cNvSpPr>
          <p:nvPr>
            <p:ph type="sldNum" sz="quarter" idx="10"/>
          </p:nvPr>
        </p:nvSpPr>
        <p:spPr/>
        <p:txBody>
          <a:bodyPr/>
          <a:lstStyle/>
          <a:p>
            <a:fld id="{E881032E-8435-4810-B872-D429860A9133}" type="slidenum">
              <a:rPr lang="en-US" smtClean="0"/>
              <a:t>30</a:t>
            </a:fld>
            <a:endParaRPr lang="en-US" dirty="0"/>
          </a:p>
        </p:txBody>
      </p:sp>
    </p:spTree>
    <p:extLst>
      <p:ext uri="{BB962C8B-B14F-4D97-AF65-F5344CB8AC3E}">
        <p14:creationId xmlns:p14="http://schemas.microsoft.com/office/powerpoint/2010/main" val="1603466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03"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200" dirty="0">
                <a:solidFill>
                  <a:srgbClr val="000000"/>
                </a:solidFill>
                <a:latin typeface="Segoe UI" panose="020B0502040204020203" pitchFamily="34" charset="0"/>
                <a:cs typeface="Segoe UI" panose="020B0502040204020203" pitchFamily="34" charset="0"/>
              </a:rPr>
              <a:t>The </a:t>
            </a:r>
            <a:r>
              <a:rPr lang="en-US" sz="1200" b="1" dirty="0">
                <a:solidFill>
                  <a:srgbClr val="000000"/>
                </a:solidFill>
                <a:latin typeface="Segoe UI" panose="020B0502040204020203" pitchFamily="34" charset="0"/>
                <a:cs typeface="Segoe UI" panose="020B0502040204020203" pitchFamily="34" charset="0"/>
              </a:rPr>
              <a:t>TA Practice Interface </a:t>
            </a:r>
            <a:r>
              <a:rPr lang="en-US" sz="1200" dirty="0">
                <a:solidFill>
                  <a:srgbClr val="000000"/>
                </a:solidFill>
                <a:latin typeface="Segoe UI" panose="020B0502040204020203" pitchFamily="34" charset="0"/>
                <a:cs typeface="Segoe UI" panose="020B0502040204020203" pitchFamily="34" charset="0"/>
              </a:rPr>
              <a:t>is locked and requires</a:t>
            </a:r>
            <a:r>
              <a:rPr lang="en-US" sz="1200" baseline="0" dirty="0">
                <a:solidFill>
                  <a:srgbClr val="000000"/>
                </a:solidFill>
                <a:latin typeface="Segoe UI" panose="020B0502040204020203" pitchFamily="34" charset="0"/>
                <a:cs typeface="Segoe UI" panose="020B0502040204020203" pitchFamily="34" charset="0"/>
              </a:rPr>
              <a:t> secure login.</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000000"/>
                </a:solidFill>
                <a:latin typeface="Segoe UI" panose="020B0502040204020203" pitchFamily="34" charset="0"/>
                <a:cs typeface="Segoe UI" panose="020B0502040204020203" pitchFamily="34" charset="0"/>
              </a:rPr>
              <a:t>This is </a:t>
            </a:r>
            <a:r>
              <a:rPr lang="en-US" sz="1200" dirty="0">
                <a:solidFill>
                  <a:srgbClr val="000000"/>
                </a:solidFill>
                <a:latin typeface="Segoe UI" panose="020B0502040204020203" pitchFamily="34" charset="0"/>
                <a:cs typeface="Segoe UI" panose="020B0502040204020203" pitchFamily="34" charset="0"/>
              </a:rPr>
              <a:t>used to administer a practice or training test while using the secure student browser. </a:t>
            </a:r>
          </a:p>
          <a:p>
            <a:pPr marL="628602" marR="0" lvl="1" indent="-171450" algn="l" defTabSz="91430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solidFill>
                  <a:srgbClr val="000000"/>
                </a:solidFill>
                <a:latin typeface="Segoe UI" panose="020B0502040204020203" pitchFamily="34" charset="0"/>
                <a:cs typeface="Segoe UI" panose="020B0502040204020203" pitchFamily="34" charset="0"/>
              </a:rPr>
              <a:t>Only trained TAs may administer</a:t>
            </a:r>
            <a:r>
              <a:rPr lang="en-US" sz="1200" baseline="0" dirty="0">
                <a:solidFill>
                  <a:srgbClr val="000000"/>
                </a:solidFill>
                <a:latin typeface="Segoe UI" panose="020B0502040204020203" pitchFamily="34" charset="0"/>
                <a:cs typeface="Segoe UI" panose="020B0502040204020203" pitchFamily="34" charset="0"/>
              </a:rPr>
              <a:t> tests using this secure TA Practice Interface.</a:t>
            </a:r>
            <a:endParaRPr lang="en-US" sz="1200" dirty="0">
              <a:solidFill>
                <a:srgbClr val="000000"/>
              </a:solidFill>
              <a:latin typeface="Segoe UI" panose="020B0502040204020203" pitchFamily="34" charset="0"/>
              <a:cs typeface="Segoe UI" panose="020B0502040204020203" pitchFamily="34" charset="0"/>
            </a:endParaRPr>
          </a:p>
          <a:p>
            <a:pPr marL="173736" indent="-173736">
              <a:spcAft>
                <a:spcPts val="0"/>
              </a:spcAft>
              <a:buFont typeface="Arial" panose="020B0604020202020204" pitchFamily="34" charset="0"/>
              <a:buChar char="•"/>
            </a:pPr>
            <a:r>
              <a:rPr lang="en-US" sz="1200" dirty="0">
                <a:latin typeface="Segoe UI" panose="020B0502040204020203" pitchFamily="34" charset="0"/>
                <a:cs typeface="Segoe UI" panose="020B0502040204020203" pitchFamily="34" charset="0"/>
              </a:rPr>
              <a:t>In a Training Test</a:t>
            </a:r>
            <a:r>
              <a:rPr lang="en-US" sz="1200" baseline="0" dirty="0">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session:</a:t>
            </a:r>
          </a:p>
          <a:p>
            <a:pPr marL="628650" lvl="1" indent="-171450" algn="l" defTabSz="914400" rtl="0" eaLnBrk="1" latinLnBrk="0" hangingPunct="1">
              <a:buFont typeface="Symbol" panose="05050102010706020507" pitchFamily="18" charset="2"/>
              <a:buChar char="-"/>
            </a:pPr>
            <a:r>
              <a:rPr lang="en-US" sz="1200" kern="1200" dirty="0">
                <a:solidFill>
                  <a:schemeClr val="tx1"/>
                </a:solidFill>
                <a:effectLst/>
                <a:latin typeface="Segoe UI" panose="020B0502040204020203" pitchFamily="34" charset="0"/>
                <a:ea typeface="+mn-ea"/>
                <a:cs typeface="Segoe UI" panose="020B0502040204020203" pitchFamily="34" charset="0"/>
              </a:rPr>
              <a:t>The TA will log in to the TA Practice Interface using login credentials. </a:t>
            </a:r>
          </a:p>
          <a:p>
            <a:pPr marL="628650" lvl="1" indent="-171450" algn="l" defTabSz="914400" rtl="0" eaLnBrk="1" latinLnBrk="0" hangingPunct="1">
              <a:buFont typeface="Symbol" panose="05050102010706020507" pitchFamily="18" charset="2"/>
              <a:buChar char="-"/>
            </a:pPr>
            <a:r>
              <a:rPr lang="en-US" sz="1200" kern="1200" dirty="0">
                <a:solidFill>
                  <a:schemeClr val="tx1"/>
                </a:solidFill>
                <a:effectLst/>
                <a:latin typeface="Segoe UI" panose="020B0502040204020203" pitchFamily="34" charset="0"/>
                <a:ea typeface="+mn-ea"/>
                <a:cs typeface="Segoe UI" panose="020B0502040204020203" pitchFamily="34" charset="0"/>
              </a:rPr>
              <a:t>Using this option </a:t>
            </a:r>
            <a:r>
              <a:rPr lang="en-US" sz="1200" dirty="0">
                <a:latin typeface="Segoe UI" panose="020B0502040204020203" pitchFamily="34" charset="0"/>
                <a:cs typeface="Segoe UI" panose="020B0502040204020203" pitchFamily="34" charset="0"/>
              </a:rPr>
              <a:t>anyone can be a student – a teacher, principal,</a:t>
            </a:r>
            <a:r>
              <a:rPr lang="en-US" sz="1200" baseline="0" dirty="0">
                <a:latin typeface="Segoe UI" panose="020B0502040204020203" pitchFamily="34" charset="0"/>
                <a:cs typeface="Segoe UI" panose="020B0502040204020203" pitchFamily="34" charset="0"/>
              </a:rPr>
              <a:t> staff, etc. They just sign in as a Guest User and use the Session ID provided by the TA.</a:t>
            </a:r>
          </a:p>
          <a:p>
            <a:pPr marL="628650" lvl="1" indent="-171450" algn="l" defTabSz="914400" rtl="0" eaLnBrk="1" latinLnBrk="0" hangingPunct="1">
              <a:buFont typeface="Symbol" panose="05050102010706020507" pitchFamily="18" charset="2"/>
              <a:buChar char="-"/>
            </a:pPr>
            <a:r>
              <a:rPr lang="en-US" sz="1200" baseline="0" dirty="0">
                <a:latin typeface="Segoe UI" panose="020B0502040204020203" pitchFamily="34" charset="0"/>
                <a:cs typeface="Segoe UI" panose="020B0502040204020203" pitchFamily="34" charset="0"/>
              </a:rPr>
              <a:t>Students should use their name, SSID, and the Session ID to practice the login process.</a:t>
            </a:r>
          </a:p>
          <a:p>
            <a:pPr marL="171450" indent="-171450">
              <a:spcBef>
                <a:spcPts val="0"/>
              </a:spcBef>
              <a:spcAft>
                <a:spcPts val="300"/>
              </a:spcAft>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TAs will become familiar with setting up a test session, establishing student access,</a:t>
            </a:r>
            <a:r>
              <a:rPr lang="en-US" sz="1200" kern="1200" baseline="0" dirty="0">
                <a:solidFill>
                  <a:schemeClr val="tx1"/>
                </a:solidFill>
                <a:effectLst/>
                <a:latin typeface="Segoe UI" panose="020B0502040204020203" pitchFamily="34" charset="0"/>
                <a:ea typeface="+mn-ea"/>
                <a:cs typeface="Segoe UI" panose="020B0502040204020203" pitchFamily="34" charset="0"/>
              </a:rPr>
              <a:t> and test session approval.</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This</a:t>
            </a:r>
            <a:r>
              <a:rPr lang="en-US" sz="1200" kern="1200" baseline="0" dirty="0">
                <a:solidFill>
                  <a:schemeClr val="tx1"/>
                </a:solidFill>
                <a:effectLst/>
                <a:latin typeface="Segoe UI" panose="020B0502040204020203" pitchFamily="34" charset="0"/>
                <a:ea typeface="+mn-ea"/>
                <a:cs typeface="Segoe UI" panose="020B0502040204020203" pitchFamily="34" charset="0"/>
              </a:rPr>
              <a:t> administration process</a:t>
            </a:r>
            <a:r>
              <a:rPr lang="en-US" sz="1200" kern="1200" dirty="0">
                <a:solidFill>
                  <a:schemeClr val="tx1"/>
                </a:solidFill>
                <a:effectLst/>
                <a:latin typeface="Segoe UI" panose="020B0502040204020203" pitchFamily="34" charset="0"/>
                <a:ea typeface="+mn-ea"/>
                <a:cs typeface="Segoe UI" panose="020B0502040204020203" pitchFamily="34" charset="0"/>
              </a:rPr>
              <a:t> provides an opportunity for TAs to have free communication on the testing process</a:t>
            </a:r>
            <a:r>
              <a:rPr lang="en-US" sz="1200" kern="1200" baseline="0" dirty="0">
                <a:solidFill>
                  <a:schemeClr val="tx1"/>
                </a:solidFill>
                <a:effectLst/>
                <a:latin typeface="Segoe UI" panose="020B0502040204020203" pitchFamily="34" charset="0"/>
                <a:ea typeface="+mn-ea"/>
                <a:cs typeface="Segoe UI" panose="020B0502040204020203" pitchFamily="34" charset="0"/>
              </a:rPr>
              <a:t> and content with students, while also </a:t>
            </a:r>
            <a:r>
              <a:rPr lang="en-US" sz="1200" kern="1200" dirty="0">
                <a:solidFill>
                  <a:schemeClr val="tx1"/>
                </a:solidFill>
                <a:effectLst/>
                <a:latin typeface="Segoe UI" panose="020B0502040204020203" pitchFamily="34" charset="0"/>
                <a:ea typeface="+mn-ea"/>
                <a:cs typeface="Segoe UI" panose="020B0502040204020203" pitchFamily="34" charset="0"/>
              </a:rPr>
              <a:t>describing the limitations to the support they will be able to provide during the summative test session. </a:t>
            </a:r>
          </a:p>
          <a:p>
            <a:pPr marL="171450" indent="-171450">
              <a:spcAft>
                <a:spcPts val="0"/>
              </a:spcAft>
              <a:buFont typeface="Arial" panose="020B0604020202020204" pitchFamily="34" charset="0"/>
              <a:buChar char="•"/>
            </a:pPr>
            <a:r>
              <a:rPr lang="en-US" sz="1200" kern="1200" baseline="0" dirty="0">
                <a:solidFill>
                  <a:schemeClr val="tx1"/>
                </a:solidFill>
                <a:effectLst/>
                <a:latin typeface="Segoe UI" panose="020B0502040204020203" pitchFamily="34" charset="0"/>
                <a:ea typeface="+mn-ea"/>
                <a:cs typeface="Segoe UI" panose="020B0502040204020203" pitchFamily="34" charset="0"/>
              </a:rPr>
              <a:t>C</a:t>
            </a:r>
            <a:r>
              <a:rPr lang="en-US" sz="1200" kern="1200" dirty="0">
                <a:solidFill>
                  <a:schemeClr val="tx1"/>
                </a:solidFill>
                <a:effectLst/>
                <a:latin typeface="Segoe UI" panose="020B0502040204020203" pitchFamily="34" charset="0"/>
                <a:ea typeface="+mn-ea"/>
                <a:cs typeface="Segoe UI" panose="020B0502040204020203" pitchFamily="34" charset="0"/>
              </a:rPr>
              <a:t>onducting a student group walkthrough of the training test or practice test promotes familiarity with the basic test rules, including: </a:t>
            </a:r>
          </a:p>
          <a:p>
            <a:pPr marL="628650" lvl="1" indent="-171450">
              <a:spcAft>
                <a:spcPts val="0"/>
              </a:spcAft>
              <a:buFont typeface="Symbol" panose="05050102010706020507" pitchFamily="18" charset="2"/>
              <a:buChar char="-"/>
            </a:pPr>
            <a:r>
              <a:rPr lang="en-US" sz="1200" kern="1200" dirty="0">
                <a:solidFill>
                  <a:schemeClr val="tx1"/>
                </a:solidFill>
                <a:effectLst/>
                <a:latin typeface="Segoe UI" panose="020B0502040204020203" pitchFamily="34" charset="0"/>
                <a:ea typeface="+mn-ea"/>
                <a:cs typeface="Segoe UI" panose="020B0502040204020203" pitchFamily="34" charset="0"/>
              </a:rPr>
              <a:t>testing format, </a:t>
            </a:r>
          </a:p>
          <a:p>
            <a:pPr marL="628650" lvl="1" indent="-171450">
              <a:spcAft>
                <a:spcPts val="0"/>
              </a:spcAft>
              <a:buFont typeface="Symbol" panose="05050102010706020507" pitchFamily="18" charset="2"/>
              <a:buChar char="-"/>
            </a:pPr>
            <a:r>
              <a:rPr lang="en-US" sz="1200" kern="1200" dirty="0">
                <a:solidFill>
                  <a:schemeClr val="tx1"/>
                </a:solidFill>
                <a:effectLst/>
                <a:latin typeface="Segoe UI" panose="020B0502040204020203" pitchFamily="34" charset="0"/>
                <a:ea typeface="+mn-ea"/>
                <a:cs typeface="Segoe UI" panose="020B0502040204020203" pitchFamily="34" charset="0"/>
              </a:rPr>
              <a:t>embedded</a:t>
            </a:r>
            <a:r>
              <a:rPr lang="en-US" sz="1200" kern="1200" baseline="0" dirty="0">
                <a:solidFill>
                  <a:schemeClr val="tx1"/>
                </a:solidFill>
                <a:effectLst/>
                <a:latin typeface="Segoe UI" panose="020B0502040204020203" pitchFamily="34" charset="0"/>
                <a:ea typeface="+mn-ea"/>
                <a:cs typeface="Segoe UI" panose="020B0502040204020203" pitchFamily="34" charset="0"/>
              </a:rPr>
              <a:t> tools, </a:t>
            </a:r>
          </a:p>
          <a:p>
            <a:pPr marL="628650" lvl="1" indent="-171450">
              <a:spcAft>
                <a:spcPts val="0"/>
              </a:spcAft>
              <a:buFont typeface="Symbol" panose="05050102010706020507" pitchFamily="18" charset="2"/>
              <a:buChar char="-"/>
            </a:pPr>
            <a:r>
              <a:rPr lang="en-US" sz="1200" kern="1200" baseline="0" dirty="0">
                <a:solidFill>
                  <a:schemeClr val="tx1"/>
                </a:solidFill>
                <a:effectLst/>
                <a:latin typeface="Segoe UI" panose="020B0502040204020203" pitchFamily="34" charset="0"/>
                <a:ea typeface="+mn-ea"/>
                <a:cs typeface="Segoe UI" panose="020B0502040204020203" pitchFamily="34" charset="0"/>
              </a:rPr>
              <a:t>pause rules, </a:t>
            </a:r>
          </a:p>
          <a:p>
            <a:pPr marL="628650" lvl="1" indent="-171450">
              <a:spcAft>
                <a:spcPts val="0"/>
              </a:spcAft>
              <a:buFont typeface="Symbol" panose="05050102010706020507" pitchFamily="18" charset="2"/>
              <a:buChar char="-"/>
            </a:pPr>
            <a:r>
              <a:rPr lang="en-US" sz="1200" kern="1200" baseline="0" dirty="0">
                <a:solidFill>
                  <a:schemeClr val="tx1"/>
                </a:solidFill>
                <a:effectLst/>
                <a:latin typeface="Segoe UI" panose="020B0502040204020203" pitchFamily="34" charset="0"/>
                <a:ea typeface="+mn-ea"/>
                <a:cs typeface="Segoe UI" panose="020B0502040204020203" pitchFamily="34" charset="0"/>
              </a:rPr>
              <a:t>alert messages, </a:t>
            </a:r>
            <a:r>
              <a:rPr lang="en-US" sz="1200" kern="1200" dirty="0">
                <a:solidFill>
                  <a:schemeClr val="tx1"/>
                </a:solidFill>
                <a:effectLst/>
                <a:latin typeface="Segoe UI" panose="020B0502040204020203" pitchFamily="34" charset="0"/>
                <a:ea typeface="+mn-ea"/>
                <a:cs typeface="Segoe UI" panose="020B0502040204020203" pitchFamily="34" charset="0"/>
              </a:rPr>
              <a:t>and</a:t>
            </a:r>
          </a:p>
          <a:p>
            <a:pPr marL="628650" lvl="1" indent="-171450">
              <a:spcAft>
                <a:spcPts val="0"/>
              </a:spcAft>
              <a:buFont typeface="Symbol" panose="05050102010706020507" pitchFamily="18" charset="2"/>
              <a:buChar char="-"/>
            </a:pPr>
            <a:r>
              <a:rPr lang="en-US" sz="1200" kern="1200" dirty="0">
                <a:solidFill>
                  <a:schemeClr val="tx1"/>
                </a:solidFill>
                <a:effectLst/>
                <a:latin typeface="Segoe UI" panose="020B0502040204020203" pitchFamily="34" charset="0"/>
                <a:ea typeface="+mn-ea"/>
                <a:cs typeface="Segoe UI" panose="020B0502040204020203" pitchFamily="34" charset="0"/>
              </a:rPr>
              <a:t>ending a test session</a:t>
            </a:r>
          </a:p>
          <a:p>
            <a:pPr marL="171450" lvl="0" indent="-171450">
              <a:spcAft>
                <a:spcPts val="0"/>
              </a:spcAft>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Conducting a practice test through the TA Practice Interface is also a way for students with designated supports and/or accommodations to practice with the settings, and for TAs to verify the student’s settings for the accessibility features are set correctly in TIDE.</a:t>
            </a:r>
          </a:p>
          <a:p>
            <a:pPr marL="171450" indent="-171450">
              <a:buFont typeface="Arial" panose="020B0604020202020204" pitchFamily="34" charset="0"/>
              <a:buChar char="•"/>
            </a:pPr>
            <a:r>
              <a:rPr lang="en-US" sz="1200" kern="1200" dirty="0">
                <a:solidFill>
                  <a:schemeClr val="tx1"/>
                </a:solidFill>
                <a:effectLst/>
                <a:latin typeface="Segoe UI" panose="020B0502040204020203" pitchFamily="34" charset="0"/>
                <a:ea typeface="+mn-ea"/>
                <a:cs typeface="Segoe UI" panose="020B0502040204020203" pitchFamily="34" charset="0"/>
              </a:rPr>
              <a:t>The </a:t>
            </a:r>
            <a:r>
              <a:rPr lang="en-US" sz="1200" i="1" kern="1200" dirty="0">
                <a:solidFill>
                  <a:schemeClr val="tx1"/>
                </a:solidFill>
                <a:effectLst/>
                <a:latin typeface="Segoe UI" panose="020B0502040204020203" pitchFamily="34" charset="0"/>
                <a:ea typeface="+mn-ea"/>
                <a:cs typeface="Segoe UI" panose="020B0502040204020203" pitchFamily="34" charset="0"/>
              </a:rPr>
              <a:t>Practice and Training Test Guidance </a:t>
            </a:r>
            <a:r>
              <a:rPr lang="en-US" sz="1200" i="0" kern="1200" dirty="0">
                <a:solidFill>
                  <a:schemeClr val="tx1"/>
                </a:solidFill>
                <a:effectLst/>
                <a:latin typeface="Segoe UI" panose="020B0502040204020203" pitchFamily="34" charset="0"/>
                <a:ea typeface="+mn-ea"/>
                <a:cs typeface="Segoe UI" panose="020B0502040204020203" pitchFamily="34" charset="0"/>
              </a:rPr>
              <a:t>is </a:t>
            </a:r>
            <a:r>
              <a:rPr lang="en-US" sz="1200" kern="1200" baseline="0" dirty="0">
                <a:solidFill>
                  <a:schemeClr val="tx1"/>
                </a:solidFill>
                <a:effectLst/>
                <a:latin typeface="Segoe UI" panose="020B0502040204020203" pitchFamily="34" charset="0"/>
                <a:ea typeface="+mn-ea"/>
                <a:cs typeface="Segoe UI" panose="020B0502040204020203" pitchFamily="34" charset="0"/>
              </a:rPr>
              <a:t>located on the Portal in the Associated Resources.</a:t>
            </a:r>
          </a:p>
        </p:txBody>
      </p:sp>
      <p:sp>
        <p:nvSpPr>
          <p:cNvPr id="4" name="Slide Number Placeholder 3"/>
          <p:cNvSpPr>
            <a:spLocks noGrp="1"/>
          </p:cNvSpPr>
          <p:nvPr>
            <p:ph type="sldNum" sz="quarter" idx="10"/>
          </p:nvPr>
        </p:nvSpPr>
        <p:spPr/>
        <p:txBody>
          <a:bodyPr/>
          <a:lstStyle/>
          <a:p>
            <a:fld id="{E881032E-8435-4810-B872-D429860A9133}" type="slidenum">
              <a:rPr lang="en-US" smtClean="0"/>
              <a:t>31</a:t>
            </a:fld>
            <a:endParaRPr lang="en-US" dirty="0"/>
          </a:p>
        </p:txBody>
      </p:sp>
    </p:spTree>
    <p:extLst>
      <p:ext uri="{BB962C8B-B14F-4D97-AF65-F5344CB8AC3E}">
        <p14:creationId xmlns:p14="http://schemas.microsoft.com/office/powerpoint/2010/main" val="304078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As we move through this presentation, there will be times that acronyms are used instead of displaying the full name of a system or material. This slide defines those acronyms.</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a:t>
            </a:fld>
            <a:endParaRPr lang="en-US" dirty="0"/>
          </a:p>
        </p:txBody>
      </p:sp>
    </p:spTree>
    <p:extLst>
      <p:ext uri="{BB962C8B-B14F-4D97-AF65-F5344CB8AC3E}">
        <p14:creationId xmlns:p14="http://schemas.microsoft.com/office/powerpoint/2010/main" val="1133104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Segoe UI" panose="020B0502040204020203" pitchFamily="34" charset="0"/>
                <a:cs typeface="Segoe UI" panose="020B0502040204020203" pitchFamily="34" charset="0"/>
              </a:rPr>
              <a:t>The </a:t>
            </a:r>
            <a:r>
              <a:rPr lang="en-US" sz="1200" b="1" dirty="0">
                <a:solidFill>
                  <a:srgbClr val="000000"/>
                </a:solidFill>
                <a:latin typeface="Segoe UI" panose="020B0502040204020203" pitchFamily="34" charset="0"/>
                <a:cs typeface="Segoe UI" panose="020B0502040204020203" pitchFamily="34" charset="0"/>
              </a:rPr>
              <a:t>TA Interface  </a:t>
            </a:r>
            <a:r>
              <a:rPr lang="en-US" sz="1200" dirty="0">
                <a:solidFill>
                  <a:srgbClr val="000000"/>
                </a:solidFill>
                <a:latin typeface="Segoe UI" panose="020B0502040204020203" pitchFamily="34" charset="0"/>
                <a:cs typeface="Segoe UI" panose="020B0502040204020203" pitchFamily="34" charset="0"/>
              </a:rPr>
              <a:t>is locked and</a:t>
            </a:r>
            <a:r>
              <a:rPr lang="en-US" sz="1200" baseline="0" dirty="0">
                <a:solidFill>
                  <a:srgbClr val="000000"/>
                </a:solidFill>
                <a:latin typeface="Segoe UI" panose="020B0502040204020203" pitchFamily="34" charset="0"/>
                <a:cs typeface="Segoe UI" panose="020B0502040204020203" pitchFamily="34" charset="0"/>
              </a:rPr>
              <a:t> requires secure login. </a:t>
            </a:r>
          </a:p>
          <a:p>
            <a:pPr marL="457200" marR="0" lvl="1" indent="-171450" algn="l" defTabSz="91430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aseline="0" dirty="0">
                <a:solidFill>
                  <a:srgbClr val="000000"/>
                </a:solidFill>
                <a:latin typeface="Segoe UI" panose="020B0502040204020203" pitchFamily="34" charset="0"/>
                <a:cs typeface="Segoe UI" panose="020B0502040204020203" pitchFamily="34" charset="0"/>
              </a:rPr>
              <a:t>This site is u</a:t>
            </a:r>
            <a:r>
              <a:rPr lang="en-US" sz="1200" dirty="0">
                <a:solidFill>
                  <a:srgbClr val="000000"/>
                </a:solidFill>
                <a:latin typeface="Segoe UI" panose="020B0502040204020203" pitchFamily="34" charset="0"/>
                <a:cs typeface="Segoe UI" panose="020B0502040204020203" pitchFamily="34" charset="0"/>
              </a:rPr>
              <a:t>sed only to administer summative (accountability) assessments and interim assessments using the secure browser. </a:t>
            </a:r>
            <a:r>
              <a:rPr lang="en-US" sz="1200" b="0" u="none" baseline="0" dirty="0">
                <a:latin typeface="Segoe UI" panose="020B0502040204020203" pitchFamily="34" charset="0"/>
                <a:cs typeface="Segoe UI" panose="020B0502040204020203" pitchFamily="34" charset="0"/>
              </a:rPr>
              <a:t>It is critical that you have a clear understanding of the differences between practice, training, interim, and summative assessments and where to go to administer each.</a:t>
            </a:r>
          </a:p>
          <a:p>
            <a:pPr marL="457200" marR="0" lvl="1" indent="-171450" algn="l" defTabSz="914303"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0" u="none" baseline="0" dirty="0">
                <a:solidFill>
                  <a:srgbClr val="000000"/>
                </a:solidFill>
                <a:latin typeface="Segoe UI" panose="020B0502040204020203" pitchFamily="34" charset="0"/>
                <a:cs typeface="Segoe UI" panose="020B0502040204020203" pitchFamily="34" charset="0"/>
              </a:rPr>
              <a:t>Only trained TAs may administer summative (accountability) tests or interim tests using this secure site.</a:t>
            </a:r>
            <a:endParaRPr lang="en-US" sz="1200" dirty="0">
              <a:solidFill>
                <a:srgbClr val="000000"/>
              </a:solidFill>
              <a:latin typeface="Segoe UI" panose="020B0502040204020203" pitchFamily="34" charset="0"/>
              <a:cs typeface="Segoe UI" panose="020B0502040204020203" pitchFamily="34" charset="0"/>
            </a:endParaRPr>
          </a:p>
          <a:p>
            <a:pPr marL="171432" marR="0"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Segoe UI" panose="020B0502040204020203" pitchFamily="34" charset="0"/>
                <a:ea typeface="+mn-ea"/>
                <a:cs typeface="Segoe UI" panose="020B0502040204020203" pitchFamily="34" charset="0"/>
              </a:rPr>
              <a:t>The </a:t>
            </a:r>
            <a:r>
              <a:rPr lang="en-US" sz="1200" b="1" kern="1200" dirty="0">
                <a:solidFill>
                  <a:schemeClr val="tx1"/>
                </a:solidFill>
                <a:effectLst/>
                <a:latin typeface="Segoe UI" panose="020B0502040204020203" pitchFamily="34" charset="0"/>
                <a:ea typeface="+mn-ea"/>
                <a:cs typeface="Segoe UI" panose="020B0502040204020203" pitchFamily="34" charset="0"/>
              </a:rPr>
              <a:t>summative assessments </a:t>
            </a:r>
            <a:r>
              <a:rPr lang="en-US" sz="1200" b="0" kern="1200" baseline="0" dirty="0">
                <a:solidFill>
                  <a:schemeClr val="tx1"/>
                </a:solidFill>
                <a:effectLst/>
                <a:latin typeface="Segoe UI" panose="020B0502040204020203" pitchFamily="34" charset="0"/>
                <a:ea typeface="+mn-ea"/>
                <a:cs typeface="Segoe UI" panose="020B0502040204020203" pitchFamily="34" charset="0"/>
              </a:rPr>
              <a:t>include the Smarter Balanced ELA and mathematics assessments, and the Washington Comprehensive Assessment of Science (WCAS)</a:t>
            </a:r>
            <a:r>
              <a:rPr lang="en-US" sz="1200" kern="1200" dirty="0">
                <a:solidFill>
                  <a:schemeClr val="tx1"/>
                </a:solidFill>
                <a:effectLst/>
                <a:latin typeface="Segoe UI" panose="020B0502040204020203" pitchFamily="34" charset="0"/>
                <a:ea typeface="+mn-ea"/>
                <a:cs typeface="Segoe UI" panose="020B0502040204020203" pitchFamily="34" charset="0"/>
              </a:rPr>
              <a:t>. The</a:t>
            </a:r>
            <a:r>
              <a:rPr lang="en-US" sz="1200" kern="1200" baseline="0" dirty="0">
                <a:solidFill>
                  <a:schemeClr val="tx1"/>
                </a:solidFill>
                <a:effectLst/>
                <a:latin typeface="Segoe UI" panose="020B0502040204020203" pitchFamily="34" charset="0"/>
                <a:ea typeface="+mn-ea"/>
                <a:cs typeface="Segoe UI" panose="020B0502040204020203" pitchFamily="34" charset="0"/>
              </a:rPr>
              <a:t> summative ELA, mathematics, and science assessments are official accountability tests that will generate a state score for students. </a:t>
            </a:r>
          </a:p>
          <a:p>
            <a:pPr marL="171432" marR="0" indent="-1714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Segoe UI" panose="020B0502040204020203" pitchFamily="34" charset="0"/>
                <a:ea typeface="+mn-ea"/>
                <a:cs typeface="Segoe UI" panose="020B0502040204020203" pitchFamily="34" charset="0"/>
              </a:rPr>
              <a:t>Interim assessments (Smarter Balanced only) </a:t>
            </a:r>
            <a:r>
              <a:rPr lang="en-US" sz="1200" kern="1200" dirty="0">
                <a:solidFill>
                  <a:schemeClr val="tx1"/>
                </a:solidFill>
                <a:latin typeface="+mn-lt"/>
                <a:ea typeface="+mn-ea"/>
                <a:cs typeface="+mn-cs"/>
              </a:rPr>
              <a:t>allow students further interaction with test items and the testing platform and can provide students and educators with information that can inform instructional decisions.</a:t>
            </a:r>
            <a:endParaRPr lang="en-US" sz="1200" kern="1200" baseline="0" dirty="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32</a:t>
            </a:fld>
            <a:endParaRPr lang="en-US" dirty="0"/>
          </a:p>
        </p:txBody>
      </p:sp>
    </p:spTree>
    <p:extLst>
      <p:ext uri="{BB962C8B-B14F-4D97-AF65-F5344CB8AC3E}">
        <p14:creationId xmlns:p14="http://schemas.microsoft.com/office/powerpoint/2010/main" val="1465770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prepared for testing: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Check your room to make sure materials in the testing location related to the content of the test being administered have either been covered or removed. This includes materials that might be taped to students’ desks. Access to non-approved materials may require invalidation of a student’s test results.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Verify your student seating chart to ensure students are seated far enough apart to prevent them from viewing peers’ tests. An exam type layout, as opposed to a collaborative setting is recommended.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all necessary materials in the classroom prior to testing sessions. This includes the </a:t>
            </a:r>
            <a:r>
              <a:rPr lang="en-US" sz="1200" i="1" kern="1200" dirty="0">
                <a:solidFill>
                  <a:schemeClr val="tx1"/>
                </a:solidFill>
                <a:effectLst/>
                <a:latin typeface="+mn-lt"/>
                <a:ea typeface="+mn-ea"/>
                <a:cs typeface="+mn-cs"/>
              </a:rPr>
              <a:t>TA Script of Student Directions</a:t>
            </a:r>
            <a:r>
              <a:rPr lang="en-US" sz="1200" kern="1200" dirty="0">
                <a:solidFill>
                  <a:schemeClr val="tx1"/>
                </a:solidFill>
                <a:effectLst/>
                <a:latin typeface="+mn-lt"/>
                <a:ea typeface="+mn-ea"/>
                <a:cs typeface="+mn-cs"/>
              </a:rPr>
              <a:t>, tools, supports, and/or accommodations, and any glossaries, scratch and graph paper that may be permitted or required.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 a </a:t>
            </a:r>
            <a:r>
              <a:rPr lang="en-US" sz="1200" i="1" kern="1200" dirty="0">
                <a:solidFill>
                  <a:schemeClr val="tx1"/>
                </a:solidFill>
                <a:effectLst/>
                <a:latin typeface="+mn-lt"/>
                <a:ea typeface="+mn-ea"/>
                <a:cs typeface="+mn-cs"/>
              </a:rPr>
              <a:t>Testing—Do Not Disturb</a:t>
            </a:r>
            <a:r>
              <a:rPr lang="en-US" sz="1200" kern="1200" dirty="0">
                <a:solidFill>
                  <a:schemeClr val="tx1"/>
                </a:solidFill>
                <a:effectLst/>
                <a:latin typeface="+mn-lt"/>
                <a:ea typeface="+mn-ea"/>
                <a:cs typeface="+mn-cs"/>
              </a:rPr>
              <a:t> sign on the door outside of your testing location. Take care not to obscure security windows on doors;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 the location in the testing room where students will place their non-approved electronics, backpacks, and bags when directed to do so in the TA Script.</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Students must be directed to move these items </a:t>
            </a:r>
            <a:r>
              <a:rPr lang="en-US" sz="1200" b="1" kern="1200" dirty="0">
                <a:solidFill>
                  <a:schemeClr val="tx1"/>
                </a:solidFill>
                <a:effectLst/>
                <a:latin typeface="+mn-lt"/>
                <a:ea typeface="+mn-ea"/>
                <a:cs typeface="+mn-cs"/>
              </a:rPr>
              <a:t>prior</a:t>
            </a:r>
            <a:r>
              <a:rPr lang="en-US" sz="1200" kern="1200" dirty="0">
                <a:solidFill>
                  <a:schemeClr val="tx1"/>
                </a:solidFill>
                <a:effectLst/>
                <a:latin typeface="+mn-lt"/>
                <a:ea typeface="+mn-ea"/>
                <a:cs typeface="+mn-cs"/>
              </a:rPr>
              <a:t> to beginning the test.</a:t>
            </a:r>
          </a:p>
        </p:txBody>
      </p:sp>
      <p:sp>
        <p:nvSpPr>
          <p:cNvPr id="4" name="Slide Number Placeholder 3"/>
          <p:cNvSpPr>
            <a:spLocks noGrp="1"/>
          </p:cNvSpPr>
          <p:nvPr>
            <p:ph type="sldNum" sz="quarter" idx="5"/>
          </p:nvPr>
        </p:nvSpPr>
        <p:spPr/>
        <p:txBody>
          <a:bodyPr/>
          <a:lstStyle/>
          <a:p>
            <a:fld id="{71CD1C34-72C1-4C67-AAFF-0B8CE9936A77}" type="slidenum">
              <a:rPr lang="en-US" smtClean="0"/>
              <a:t>34</a:t>
            </a:fld>
            <a:endParaRPr lang="en-US" dirty="0"/>
          </a:p>
        </p:txBody>
      </p:sp>
    </p:spTree>
    <p:extLst>
      <p:ext uri="{BB962C8B-B14F-4D97-AF65-F5344CB8AC3E}">
        <p14:creationId xmlns:p14="http://schemas.microsoft.com/office/powerpoint/2010/main" val="2009711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a:latin typeface="Segoe UI" panose="020B0502040204020203" pitchFamily="34" charset="0"/>
                <a:cs typeface="Segoe UI" panose="020B0502040204020203" pitchFamily="34" charset="0"/>
              </a:rPr>
              <a:t>It is required to follow your district approved testing schedule.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aseline="0" dirty="0">
                <a:latin typeface="Segoe UI" panose="020B0502040204020203" pitchFamily="34" charset="0"/>
                <a:cs typeface="Segoe UI" panose="020B0502040204020203" pitchFamily="34" charset="0"/>
              </a:rPr>
              <a:t>Once a summative (accountability) test session has been set up for students to begin testing, the students within the session must be supervised at all times by a trained TA until testing concludes and all materials provided during the test session have been collected and accounted for. Review your school’s plan for trained TA replacements should you need to leave a testing session due to an emergency.</a:t>
            </a:r>
          </a:p>
          <a:p>
            <a:pPr marL="171450" lvl="0" indent="-171450">
              <a:spcAft>
                <a:spcPts val="600"/>
              </a:spcAft>
              <a:buFont typeface="Arial" panose="020B0604020202020204" pitchFamily="34" charset="0"/>
              <a:buChar char="•"/>
            </a:pPr>
            <a:r>
              <a:rPr lang="en-US" sz="1200" baseline="0" dirty="0">
                <a:latin typeface="Segoe UI" panose="020B0502040204020203" pitchFamily="34" charset="0"/>
                <a:cs typeface="Segoe UI" panose="020B0502040204020203" pitchFamily="34" charset="0"/>
              </a:rPr>
              <a:t>It is important to have a clear understanding of what materials are available for student access during each testing session. Materials vary depending on the grade level and content being administered. Students may be permitted accessibility features as outlined in the GTSA. </a:t>
            </a:r>
          </a:p>
          <a:p>
            <a:pPr marL="457200" marR="0" lvl="1"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aseline="0" dirty="0">
                <a:latin typeface="Segoe UI" panose="020B0502040204020203" pitchFamily="34" charset="0"/>
                <a:cs typeface="Segoe UI" panose="020B0502040204020203" pitchFamily="34" charset="0"/>
              </a:rPr>
              <a:t>Use of non-approved accessibility features may result in the students’ test results being invalidated.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ensure that a process is in place for collecting and accounting for all materials distributed to students during a test session, prior to releasing the student from the testing location.</a:t>
            </a:r>
          </a:p>
          <a:p>
            <a:pPr marL="173736" indent="-173736" fontAlgn="auto">
              <a:spcBef>
                <a:spcPts val="0"/>
              </a:spcBef>
              <a:spcAft>
                <a:spcPts val="0"/>
              </a:spcAft>
              <a:buFont typeface="Arial" panose="020B0604020202020204" pitchFamily="34" charset="0"/>
              <a:buChar char="•"/>
              <a:defRPr/>
            </a:pPr>
            <a:r>
              <a:rPr lang="en-US" sz="1200" baseline="0" dirty="0">
                <a:latin typeface="Segoe UI" panose="020B0502040204020203" pitchFamily="34" charset="0"/>
                <a:cs typeface="Segoe UI" panose="020B0502040204020203" pitchFamily="34" charset="0"/>
              </a:rPr>
              <a:t>Become familiar with the school’s </a:t>
            </a:r>
            <a:r>
              <a:rPr lang="en-US" sz="1200" i="1" baseline="0" dirty="0">
                <a:latin typeface="Segoe UI" panose="020B0502040204020203" pitchFamily="34" charset="0"/>
                <a:cs typeface="Segoe UI" panose="020B0502040204020203" pitchFamily="34" charset="0"/>
              </a:rPr>
              <a:t>Test Security and Building Plan</a:t>
            </a:r>
            <a:r>
              <a:rPr lang="en-US" sz="1200" i="0" baseline="0" dirty="0">
                <a:latin typeface="Segoe UI" panose="020B0502040204020203" pitchFamily="34" charset="0"/>
                <a:cs typeface="Segoe UI" panose="020B0502040204020203" pitchFamily="34" charset="0"/>
              </a:rPr>
              <a:t>, including m</a:t>
            </a:r>
            <a:r>
              <a:rPr lang="en-US" sz="1200" baseline="0" dirty="0">
                <a:latin typeface="Segoe UI" panose="020B0502040204020203" pitchFamily="34" charset="0"/>
                <a:cs typeface="Segoe UI" panose="020B0502040204020203" pitchFamily="34" charset="0"/>
              </a:rPr>
              <a:t>aterial chain-of-custody.</a:t>
            </a:r>
          </a:p>
          <a:p>
            <a:pPr marL="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baseline="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35</a:t>
            </a:fld>
            <a:endParaRPr lang="en-US" dirty="0"/>
          </a:p>
        </p:txBody>
      </p:sp>
    </p:spTree>
    <p:extLst>
      <p:ext uri="{BB962C8B-B14F-4D97-AF65-F5344CB8AC3E}">
        <p14:creationId xmlns:p14="http://schemas.microsoft.com/office/powerpoint/2010/main" val="3324738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 tickets provide student information to assist them with signing into the secure browser. These tickets contain private student information and must be treated as secure materials and collected prior to the release of students.</a:t>
            </a:r>
          </a:p>
        </p:txBody>
      </p:sp>
      <p:sp>
        <p:nvSpPr>
          <p:cNvPr id="4" name="Slide Number Placeholder 3"/>
          <p:cNvSpPr>
            <a:spLocks noGrp="1"/>
          </p:cNvSpPr>
          <p:nvPr>
            <p:ph type="sldNum" sz="quarter" idx="10"/>
          </p:nvPr>
        </p:nvSpPr>
        <p:spPr/>
        <p:txBody>
          <a:bodyPr/>
          <a:lstStyle/>
          <a:p>
            <a:fld id="{E881032E-8435-4810-B872-D429860A9133}" type="slidenum">
              <a:rPr lang="en-US" smtClean="0"/>
              <a:t>36</a:t>
            </a:fld>
            <a:endParaRPr lang="en-US" dirty="0"/>
          </a:p>
        </p:txBody>
      </p:sp>
    </p:spTree>
    <p:extLst>
      <p:ext uri="{BB962C8B-B14F-4D97-AF65-F5344CB8AC3E}">
        <p14:creationId xmlns:p14="http://schemas.microsoft.com/office/powerpoint/2010/main" val="393307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37</a:t>
            </a:fld>
            <a:endParaRPr lang="en-US" dirty="0"/>
          </a:p>
        </p:txBody>
      </p:sp>
    </p:spTree>
    <p:extLst>
      <p:ext uri="{BB962C8B-B14F-4D97-AF65-F5344CB8AC3E}">
        <p14:creationId xmlns:p14="http://schemas.microsoft.com/office/powerpoint/2010/main" val="3137539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Segoe UI" panose="020B0502040204020203" pitchFamily="34" charset="0"/>
                <a:ea typeface="+mn-ea"/>
                <a:cs typeface="Segoe UI" panose="020B0502040204020203" pitchFamily="34" charset="0"/>
              </a:rPr>
              <a:t>First, from the Portal home page, you will select the test you are going to be administering. If you are administering an Interim assessment, you will select the </a:t>
            </a:r>
            <a:r>
              <a:rPr lang="en-US" b="1" i="0" dirty="0">
                <a:solidFill>
                  <a:srgbClr val="0D5761"/>
                </a:solidFill>
                <a:effectLst/>
                <a:latin typeface="Roboto" panose="02000000000000000000" pitchFamily="2" charset="0"/>
              </a:rPr>
              <a:t>Interim</a:t>
            </a:r>
            <a:r>
              <a:rPr lang="en-US" b="0" i="0" dirty="0">
                <a:solidFill>
                  <a:srgbClr val="40403D"/>
                </a:solidFill>
                <a:effectLst/>
                <a:latin typeface="Roboto" panose="02000000000000000000" pitchFamily="2" charset="0"/>
              </a:rPr>
              <a:t> Smarter Balanced ELA and Math Assessments. If you are administering a summative assessment, you will select either the </a:t>
            </a:r>
            <a:r>
              <a:rPr lang="en-US" b="1" i="0" dirty="0">
                <a:solidFill>
                  <a:srgbClr val="0D5761"/>
                </a:solidFill>
                <a:effectLst/>
                <a:latin typeface="Roboto" panose="02000000000000000000" pitchFamily="2" charset="0"/>
              </a:rPr>
              <a:t>Summative</a:t>
            </a:r>
            <a:r>
              <a:rPr lang="en-US" b="0" i="0" dirty="0">
                <a:solidFill>
                  <a:srgbClr val="40403D"/>
                </a:solidFill>
                <a:effectLst/>
                <a:latin typeface="Roboto" panose="02000000000000000000" pitchFamily="2" charset="0"/>
              </a:rPr>
              <a:t> Smarter Balanced ELA and Math Assessments or the Washington Comprehensive Assessment of Science. You will then select the “Administering Tests” task, this will put you on the page where you can access the </a:t>
            </a:r>
            <a:r>
              <a:rPr lang="en-US" b="1" i="0" dirty="0">
                <a:solidFill>
                  <a:srgbClr val="40403D"/>
                </a:solidFill>
                <a:effectLst/>
                <a:latin typeface="Roboto" panose="02000000000000000000" pitchFamily="2" charset="0"/>
              </a:rPr>
              <a:t>TA Interface </a:t>
            </a:r>
            <a:r>
              <a:rPr lang="en-US" b="0" i="0" dirty="0">
                <a:solidFill>
                  <a:srgbClr val="40403D"/>
                </a:solidFill>
                <a:effectLst/>
                <a:latin typeface="Roboto" panose="02000000000000000000" pitchFamily="2" charset="0"/>
              </a:rPr>
              <a:t>system.</a:t>
            </a:r>
          </a:p>
          <a:p>
            <a:pPr marL="228600" lvl="0" indent="-228600">
              <a:buFont typeface="Arial" panose="020B0604020202020204" pitchFamily="34" charset="0"/>
              <a:buChar char="•"/>
            </a:pPr>
            <a:r>
              <a:rPr lang="en-US" sz="1200" b="1" kern="1200" baseline="0" dirty="0">
                <a:solidFill>
                  <a:schemeClr val="tx1"/>
                </a:solidFill>
                <a:effectLst/>
                <a:latin typeface="Segoe UI" panose="020B0502040204020203" pitchFamily="34" charset="0"/>
                <a:ea typeface="+mn-ea"/>
                <a:cs typeface="Segoe UI" panose="020B0502040204020203" pitchFamily="34" charset="0"/>
              </a:rPr>
              <a:t>Log in </a:t>
            </a:r>
            <a:r>
              <a:rPr lang="en-US" sz="1200" kern="1200" baseline="0" dirty="0">
                <a:solidFill>
                  <a:schemeClr val="tx1"/>
                </a:solidFill>
                <a:effectLst/>
                <a:latin typeface="Segoe UI" panose="020B0502040204020203" pitchFamily="34" charset="0"/>
                <a:ea typeface="+mn-ea"/>
                <a:cs typeface="Segoe UI" panose="020B0502040204020203" pitchFamily="34" charset="0"/>
              </a:rPr>
              <a:t>to the secure TA Interface, and the </a:t>
            </a:r>
            <a:r>
              <a:rPr lang="en-US" sz="1200" b="1" kern="1200" baseline="0" dirty="0">
                <a:solidFill>
                  <a:schemeClr val="tx1"/>
                </a:solidFill>
                <a:effectLst/>
                <a:latin typeface="Segoe UI" panose="020B0502040204020203" pitchFamily="34" charset="0"/>
                <a:ea typeface="+mn-ea"/>
                <a:cs typeface="Segoe UI" panose="020B0502040204020203" pitchFamily="34" charset="0"/>
              </a:rPr>
              <a:t>Test Selection </a:t>
            </a:r>
            <a:r>
              <a:rPr lang="en-US" sz="1200" kern="1200" baseline="0" dirty="0">
                <a:solidFill>
                  <a:schemeClr val="tx1"/>
                </a:solidFill>
                <a:effectLst/>
                <a:latin typeface="Segoe UI" panose="020B0502040204020203" pitchFamily="34" charset="0"/>
                <a:ea typeface="+mn-ea"/>
                <a:cs typeface="Segoe UI" panose="020B0502040204020203" pitchFamily="34" charset="0"/>
              </a:rPr>
              <a:t>window will open automatically, allowing you to select the appropriate test for your district approved test session.</a:t>
            </a:r>
          </a:p>
          <a:p>
            <a:pPr marL="228600" lvl="0" indent="-228600">
              <a:buFont typeface="Arial" panose="020B0604020202020204" pitchFamily="34" charset="0"/>
              <a:buChar char="•"/>
            </a:pPr>
            <a:r>
              <a:rPr lang="en-US" sz="1200" kern="1200" baseline="0" dirty="0">
                <a:solidFill>
                  <a:schemeClr val="tx1"/>
                </a:solidFill>
                <a:effectLst/>
                <a:latin typeface="Segoe UI" panose="020B0502040204020203" pitchFamily="34" charset="0"/>
                <a:ea typeface="+mn-ea"/>
                <a:cs typeface="Segoe UI" panose="020B0502040204020203" pitchFamily="34" charset="0"/>
              </a:rPr>
              <a:t>If you are using a new device, you will need access to your email for an authentication code as part of your first login using the device. See the </a:t>
            </a:r>
            <a:r>
              <a:rPr lang="en-US" sz="1200" i="1" kern="1200" baseline="0" dirty="0">
                <a:solidFill>
                  <a:schemeClr val="tx1"/>
                </a:solidFill>
                <a:effectLst/>
                <a:latin typeface="Segoe UI" panose="020B0502040204020203" pitchFamily="34" charset="0"/>
                <a:ea typeface="+mn-ea"/>
                <a:cs typeface="Segoe UI" panose="020B0502040204020203" pitchFamily="34" charset="0"/>
              </a:rPr>
              <a:t>TA User Guide </a:t>
            </a:r>
            <a:r>
              <a:rPr lang="en-US" sz="1200" kern="1200" baseline="0" dirty="0">
                <a:solidFill>
                  <a:schemeClr val="tx1"/>
                </a:solidFill>
                <a:effectLst/>
                <a:latin typeface="Segoe UI" panose="020B0502040204020203" pitchFamily="34" charset="0"/>
                <a:ea typeface="+mn-ea"/>
                <a:cs typeface="Segoe UI" panose="020B0502040204020203" pitchFamily="34" charset="0"/>
              </a:rPr>
              <a:t>for more information.</a:t>
            </a:r>
          </a:p>
        </p:txBody>
      </p:sp>
      <p:sp>
        <p:nvSpPr>
          <p:cNvPr id="4" name="Slide Number Placeholder 3"/>
          <p:cNvSpPr>
            <a:spLocks noGrp="1"/>
          </p:cNvSpPr>
          <p:nvPr>
            <p:ph type="sldNum" sz="quarter" idx="10"/>
          </p:nvPr>
        </p:nvSpPr>
        <p:spPr/>
        <p:txBody>
          <a:bodyPr/>
          <a:lstStyle/>
          <a:p>
            <a:fld id="{E881032E-8435-4810-B872-D429860A9133}" type="slidenum">
              <a:rPr lang="en-US" smtClean="0"/>
              <a:t>38</a:t>
            </a:fld>
            <a:endParaRPr lang="en-US" dirty="0"/>
          </a:p>
        </p:txBody>
      </p:sp>
    </p:spTree>
    <p:extLst>
      <p:ext uri="{BB962C8B-B14F-4D97-AF65-F5344CB8AC3E}">
        <p14:creationId xmlns:p14="http://schemas.microsoft.com/office/powerpoint/2010/main" val="2542123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new look to the TA Interface test selection page. Now the Session ID is generated BEFORE you start your test session, and is now in the upper LEFT corner of the screen.</a:t>
            </a:r>
          </a:p>
          <a:p>
            <a:endParaRPr lang="en-US" dirty="0"/>
          </a:p>
          <a:p>
            <a:r>
              <a:rPr lang="en-US" dirty="0"/>
              <a:t>There are also tabs at the top for Select Tests, Student Lookup, and Approvals.</a:t>
            </a:r>
          </a:p>
          <a:p>
            <a:endParaRPr lang="en-US" dirty="0"/>
          </a:p>
          <a:p>
            <a:r>
              <a:rPr lang="en-US" dirty="0"/>
              <a:t>The Start Operational Session is in the lower right as it was before.</a:t>
            </a:r>
          </a:p>
        </p:txBody>
      </p:sp>
      <p:sp>
        <p:nvSpPr>
          <p:cNvPr id="4" name="Slide Number Placeholder 3"/>
          <p:cNvSpPr>
            <a:spLocks noGrp="1"/>
          </p:cNvSpPr>
          <p:nvPr>
            <p:ph type="sldNum" sz="quarter" idx="5"/>
          </p:nvPr>
        </p:nvSpPr>
        <p:spPr/>
        <p:txBody>
          <a:bodyPr/>
          <a:lstStyle/>
          <a:p>
            <a:fld id="{71CD1C34-72C1-4C67-AAFF-0B8CE9936A77}" type="slidenum">
              <a:rPr lang="en-US" smtClean="0"/>
              <a:t>39</a:t>
            </a:fld>
            <a:endParaRPr lang="en-US" dirty="0"/>
          </a:p>
        </p:txBody>
      </p:sp>
    </p:spTree>
    <p:extLst>
      <p:ext uri="{BB962C8B-B14F-4D97-AF65-F5344CB8AC3E}">
        <p14:creationId xmlns:p14="http://schemas.microsoft.com/office/powerpoint/2010/main" val="3635919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test labels for summative (accountability) assessments are coded </a:t>
            </a:r>
            <a:r>
              <a:rPr lang="en-US" sz="1200" b="1" kern="1200" dirty="0">
                <a:solidFill>
                  <a:schemeClr val="tx1"/>
                </a:solidFill>
                <a:effectLst/>
                <a:latin typeface="+mn-lt"/>
                <a:ea typeface="+mn-ea"/>
                <a:cs typeface="+mn-cs"/>
              </a:rPr>
              <a:t>Blue</a:t>
            </a:r>
            <a:r>
              <a:rPr lang="en-US" sz="1200" kern="1200" dirty="0">
                <a:solidFill>
                  <a:schemeClr val="tx1"/>
                </a:solidFill>
                <a:effectLst/>
                <a:latin typeface="+mn-lt"/>
                <a:ea typeface="+mn-ea"/>
                <a:cs typeface="+mn-cs"/>
              </a:rPr>
              <a:t> for Smarter Balanced and </a:t>
            </a:r>
            <a:r>
              <a:rPr lang="en-US" sz="1200" b="1" kern="1200" dirty="0">
                <a:solidFill>
                  <a:schemeClr val="tx1"/>
                </a:solidFill>
                <a:effectLst/>
                <a:latin typeface="+mn-lt"/>
                <a:ea typeface="+mn-ea"/>
                <a:cs typeface="+mn-cs"/>
              </a:rPr>
              <a:t>Green</a:t>
            </a:r>
            <a:r>
              <a:rPr lang="en-US" sz="1200" kern="1200" dirty="0">
                <a:solidFill>
                  <a:schemeClr val="tx1"/>
                </a:solidFill>
                <a:effectLst/>
                <a:latin typeface="+mn-lt"/>
                <a:ea typeface="+mn-ea"/>
                <a:cs typeface="+mn-cs"/>
              </a:rPr>
              <a:t> for WCAS.  The </a:t>
            </a:r>
            <a:r>
              <a:rPr lang="en-US" sz="1200" b="1" kern="1200" dirty="0">
                <a:solidFill>
                  <a:schemeClr val="tx1"/>
                </a:solidFill>
                <a:effectLst/>
                <a:latin typeface="+mn-lt"/>
                <a:ea typeface="+mn-ea"/>
                <a:cs typeface="+mn-cs"/>
              </a:rPr>
              <a:t>Yellow</a:t>
            </a:r>
            <a:r>
              <a:rPr lang="en-US" sz="1200" kern="1200" dirty="0">
                <a:solidFill>
                  <a:schemeClr val="tx1"/>
                </a:solidFill>
                <a:effectLst/>
                <a:latin typeface="+mn-lt"/>
                <a:ea typeface="+mn-ea"/>
                <a:cs typeface="+mn-cs"/>
              </a:rPr>
              <a:t> labels are for the interim assessments.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only the test that will be given in your test session. There are different methods for selecting tests.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Tests are grouped, and may include one or more sub-groups. All test groups and sub-groups appear collapsed by default. You can expand a test group by clicking on the plus sign next to the testing category of the test you are administering. </a:t>
            </a:r>
            <a:r>
              <a:rPr lang="en-US" sz="1200" b="1" kern="1200" dirty="0">
                <a:solidFill>
                  <a:schemeClr val="tx1"/>
                </a:solidFill>
                <a:effectLst/>
                <a:latin typeface="+mn-lt"/>
                <a:ea typeface="+mn-ea"/>
                <a:cs typeface="+mn-cs"/>
              </a:rPr>
              <a:t>Do not </a:t>
            </a:r>
            <a:r>
              <a:rPr lang="en-US" sz="1200" kern="1200" dirty="0">
                <a:solidFill>
                  <a:schemeClr val="tx1"/>
                </a:solidFill>
                <a:effectLst/>
                <a:latin typeface="+mn-lt"/>
                <a:ea typeface="+mn-ea"/>
                <a:cs typeface="+mn-cs"/>
              </a:rPr>
              <a:t>place a check mark in the box until you have reached the specific test subject and grade you are administering.</a:t>
            </a:r>
          </a:p>
        </p:txBody>
      </p:sp>
      <p:sp>
        <p:nvSpPr>
          <p:cNvPr id="4" name="Slide Number Placeholder 3"/>
          <p:cNvSpPr>
            <a:spLocks noGrp="1"/>
          </p:cNvSpPr>
          <p:nvPr>
            <p:ph type="sldNum" sz="quarter" idx="10"/>
          </p:nvPr>
        </p:nvSpPr>
        <p:spPr/>
        <p:txBody>
          <a:bodyPr/>
          <a:lstStyle/>
          <a:p>
            <a:fld id="{E881032E-8435-4810-B872-D429860A9133}" type="slidenum">
              <a:rPr lang="en-US" smtClean="0"/>
              <a:t>40</a:t>
            </a:fld>
            <a:endParaRPr lang="en-US" dirty="0"/>
          </a:p>
        </p:txBody>
      </p:sp>
    </p:spTree>
    <p:extLst>
      <p:ext uri="{BB962C8B-B14F-4D97-AF65-F5344CB8AC3E}">
        <p14:creationId xmlns:p14="http://schemas.microsoft.com/office/powerpoint/2010/main" val="2092304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OSPI strongly recommends drilling down until a checkbox appears next to the test name and test grade, as shown.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the </a:t>
            </a:r>
            <a:r>
              <a:rPr lang="en-US" sz="1200" b="1" kern="1200" dirty="0">
                <a:solidFill>
                  <a:schemeClr val="tx1"/>
                </a:solidFill>
                <a:effectLst/>
                <a:latin typeface="+mn-lt"/>
                <a:ea typeface="+mn-ea"/>
                <a:cs typeface="+mn-cs"/>
              </a:rPr>
              <a:t>correct</a:t>
            </a:r>
            <a:r>
              <a:rPr lang="en-US" sz="1200" kern="1200" dirty="0">
                <a:solidFill>
                  <a:schemeClr val="tx1"/>
                </a:solidFill>
                <a:effectLst/>
                <a:latin typeface="+mn-lt"/>
                <a:ea typeface="+mn-ea"/>
                <a:cs typeface="+mn-cs"/>
              </a:rPr>
              <a:t> method, displaying how a TA drilled down to select only the Interim Grade 3 ELA CAT test. This means this will be the only test the student will see and will be able to select for this 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you have selected the correct test, you will click Start Session in the lower left of the screen to start the test session.</a:t>
            </a:r>
          </a:p>
        </p:txBody>
      </p:sp>
      <p:sp>
        <p:nvSpPr>
          <p:cNvPr id="4" name="Slide Number Placeholder 3"/>
          <p:cNvSpPr>
            <a:spLocks noGrp="1"/>
          </p:cNvSpPr>
          <p:nvPr>
            <p:ph type="sldNum" sz="quarter" idx="10"/>
          </p:nvPr>
        </p:nvSpPr>
        <p:spPr/>
        <p:txBody>
          <a:bodyPr/>
          <a:lstStyle/>
          <a:p>
            <a:fld id="{E881032E-8435-4810-B872-D429860A9133}" type="slidenum">
              <a:rPr lang="en-US" smtClean="0"/>
              <a:t>41</a:t>
            </a:fld>
            <a:endParaRPr lang="en-US" dirty="0"/>
          </a:p>
        </p:txBody>
      </p:sp>
    </p:spTree>
    <p:extLst>
      <p:ext uri="{BB962C8B-B14F-4D97-AF65-F5344CB8AC3E}">
        <p14:creationId xmlns:p14="http://schemas.microsoft.com/office/powerpoint/2010/main" val="4005471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New this year, test administrators attempting to administer a Summative assessment will receive a prompt when selecting the Start Session button. The TA will need to type “I Agree” before proceeding with the test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It is very important that you remember that </a:t>
            </a:r>
            <a:r>
              <a:rPr lang="en-US" sz="1800" b="1" kern="100" dirty="0">
                <a:effectLst/>
                <a:latin typeface="Segoe UI" panose="020B0502040204020203" pitchFamily="34" charset="0"/>
                <a:ea typeface="Segoe UI" panose="020B0502040204020203" pitchFamily="34" charset="0"/>
                <a:cs typeface="Times New Roman" panose="02020603050405020304" pitchFamily="18" charset="0"/>
              </a:rPr>
              <a:t>you will only receive this prompt if you have selected to administer a SUMMATIVE assessment</a:t>
            </a: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Administering a summative test by accident is a test incident, and your students will have to retake the test over again.</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42</a:t>
            </a:fld>
            <a:endParaRPr lang="en-US" dirty="0"/>
          </a:p>
        </p:txBody>
      </p:sp>
    </p:spTree>
    <p:extLst>
      <p:ext uri="{BB962C8B-B14F-4D97-AF65-F5344CB8AC3E}">
        <p14:creationId xmlns:p14="http://schemas.microsoft.com/office/powerpoint/2010/main" val="282591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lists a few of the resources available to help teachers and TAs become knowledgeable about the assessments and online testing components. There are many other resources as well, too many to include on this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greater level of understanding about the assessments can help you to be more comfortable with administering the assessments, which in turn can help students be more comfortable taking the assessments.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of these resources can be found in the Smarter Balanced or WCAS Preparing for Testing section of the Portal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WCAS Achievement Level Descriptors can be found on the OSPI website at the following URL: </a:t>
            </a:r>
            <a:r>
              <a:rPr lang="en-US" dirty="0"/>
              <a:t>https://ospi.k12.wa.us/student-success/testing/state-testing/state-testing-scores-and-reports/achievement-level-descriptors</a:t>
            </a:r>
          </a:p>
          <a:p>
            <a:endParaRPr lang="en-US" kern="1200" dirty="0">
              <a:effectLst/>
              <a:cs typeface="Calibri"/>
            </a:endParaRPr>
          </a:p>
          <a:p>
            <a:r>
              <a:rPr lang="en-US" sz="1200" kern="1200" dirty="0">
                <a:solidFill>
                  <a:schemeClr val="tx1"/>
                </a:solidFill>
                <a:effectLst/>
                <a:latin typeface="+mn-lt"/>
                <a:ea typeface="+mn-ea"/>
                <a:cs typeface="+mn-cs"/>
              </a:rPr>
              <a:t>The WCAS Test Design and Item Specifications can be found on the OSPI website at the following URL: </a:t>
            </a:r>
            <a:r>
              <a:rPr lang="en-US" kern="1200" dirty="0">
                <a:effectLst/>
              </a:rPr>
              <a:t>https://</a:t>
            </a:r>
            <a:r>
              <a:rPr lang="en-US" dirty="0"/>
              <a:t>ospi</a:t>
            </a:r>
            <a:r>
              <a:rPr lang="en-US" kern="1200" dirty="0">
                <a:effectLst/>
              </a:rPr>
              <a:t>.k12.wa.us/student-success/testing/</a:t>
            </a:r>
            <a:r>
              <a:rPr lang="en-US" dirty="0"/>
              <a:t>state-testing</a:t>
            </a:r>
            <a:r>
              <a:rPr lang="en-US" kern="1200" dirty="0">
                <a:effectLst/>
              </a:rPr>
              <a:t>/washington-comprehensive-assessment-science/wcas-educator-resources</a:t>
            </a:r>
            <a:endParaRPr lang="en-US" dirty="0">
              <a:cs typeface="Calibri"/>
            </a:endParaRPr>
          </a:p>
          <a:p>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4</a:t>
            </a:fld>
            <a:endParaRPr lang="en-US" dirty="0"/>
          </a:p>
        </p:txBody>
      </p:sp>
    </p:spTree>
    <p:extLst>
      <p:ext uri="{BB962C8B-B14F-4D97-AF65-F5344CB8AC3E}">
        <p14:creationId xmlns:p14="http://schemas.microsoft.com/office/powerpoint/2010/main" val="1256071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Once students are waiting for approval, the Operational Session ID tab displays the session ID and will show the test session table after students are approved to enter the test session and have logged in.</a:t>
            </a:r>
          </a:p>
          <a:p>
            <a:pPr marL="0" marR="0">
              <a:spcBef>
                <a:spcPts val="600"/>
              </a:spcBef>
              <a:spcAft>
                <a:spcPts val="0"/>
              </a:spcAft>
            </a:pPr>
            <a:endParaRPr lang="en-US" sz="1800" kern="1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600"/>
              </a:spcBef>
              <a:spcAft>
                <a:spcPts val="0"/>
              </a:spcAft>
            </a:pP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The Approvals tab will become active when any students are waiting for approval. In this example, two students are waiting for approval. In addition, the Stop Session button will become active. </a:t>
            </a:r>
          </a:p>
          <a:p>
            <a:pPr marL="0" marR="0">
              <a:spcBef>
                <a:spcPts val="600"/>
              </a:spcBef>
              <a:spcAft>
                <a:spcPts val="0"/>
              </a:spcAft>
            </a:pPr>
            <a:endParaRPr lang="en-US" sz="1800" kern="1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600"/>
              </a:spcBef>
              <a:spcAft>
                <a:spcPts val="0"/>
              </a:spcAft>
            </a:pP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Below the Menu button, you will see a Print icon. Select the print icon to print the test session information.</a:t>
            </a:r>
          </a:p>
          <a:p>
            <a:pPr marL="0" marR="0">
              <a:spcBef>
                <a:spcPts val="600"/>
              </a:spcBef>
              <a:spcAft>
                <a:spcPts val="0"/>
              </a:spcAft>
            </a:pPr>
            <a:endParaRPr lang="en-US" sz="1800" kern="1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600"/>
              </a:spcBef>
              <a:spcAft>
                <a:spcPts val="0"/>
              </a:spcAft>
            </a:pPr>
            <a:r>
              <a:rPr lang="en-US" sz="1800" kern="100" dirty="0">
                <a:effectLst/>
                <a:latin typeface="Segoe UI" panose="020B0502040204020203" pitchFamily="34" charset="0"/>
                <a:ea typeface="Segoe UI" panose="020B0502040204020203" pitchFamily="34" charset="0"/>
                <a:cs typeface="Times New Roman" panose="02020603050405020304" pitchFamily="18" charset="0"/>
              </a:rPr>
              <a:t>It is a good idea to write down the Session ID number, in case you need it to restart the session. You may want to write it on the board in your classroom, for students to see and access.</a:t>
            </a:r>
          </a:p>
          <a:p>
            <a:pPr marL="228600" lvl="0" indent="-228600" algn="l" defTabSz="914400" rtl="0" eaLnBrk="1" latinLnBrk="0" hangingPunct="1">
              <a:buFont typeface="Arial" panose="020B0604020202020204" pitchFamily="34" charset="0"/>
              <a:buChar char="•"/>
            </a:pPr>
            <a:endParaRPr lang="en-US" sz="1200" b="0" kern="1200" dirty="0">
              <a:solidFill>
                <a:schemeClr val="tx1"/>
              </a:solidFill>
              <a:latin typeface="Segoe UI" panose="020B0502040204020203" pitchFamily="34" charset="0"/>
              <a:ea typeface="+mn-ea"/>
              <a:cs typeface="Segoe UI" panose="020B0502040204020203" pitchFamily="34" charset="0"/>
            </a:endParaRPr>
          </a:p>
          <a:p>
            <a:pPr marL="228600" lvl="0" indent="0" algn="l" defTabSz="914400" rtl="0" eaLnBrk="1" latinLnBrk="0" hangingPunct="1">
              <a:lnSpc>
                <a:spcPct val="100000"/>
              </a:lnSpc>
              <a:spcBef>
                <a:spcPts val="0"/>
              </a:spcBef>
              <a:spcAft>
                <a:spcPts val="300"/>
              </a:spcAft>
              <a:buFont typeface="Symbol" panose="05050102010706020507" pitchFamily="18" charset="2"/>
              <a:buNone/>
            </a:pPr>
            <a:endParaRPr lang="en-US" sz="1200" kern="1200" baseline="0" dirty="0">
              <a:solidFill>
                <a:schemeClr val="tx1"/>
              </a:solidFill>
              <a:effectLst/>
              <a:latin typeface="Segoe UI" panose="020B0502040204020203" pitchFamily="34" charset="0"/>
              <a:ea typeface="+mn-ea"/>
              <a:cs typeface="Segoe UI" panose="020B0502040204020203" pitchFamily="34" charset="0"/>
            </a:endParaRPr>
          </a:p>
          <a:p>
            <a:pPr marL="400050" lvl="0" indent="-171450" algn="l" defTabSz="914400" rtl="0" eaLnBrk="1" latinLnBrk="0" hangingPunct="1">
              <a:lnSpc>
                <a:spcPct val="100000"/>
              </a:lnSpc>
              <a:spcBef>
                <a:spcPts val="0"/>
              </a:spcBef>
              <a:spcAft>
                <a:spcPts val="300"/>
              </a:spcAft>
              <a:buFont typeface="Arial" panose="020B0604020202020204" pitchFamily="34" charset="0"/>
              <a:buChar char="•"/>
            </a:pPr>
            <a:endParaRPr lang="en-US" sz="1200" kern="1200" baseline="0" dirty="0">
              <a:solidFill>
                <a:schemeClr val="tx1"/>
              </a:solidFill>
              <a:effectLst/>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43</a:t>
            </a:fld>
            <a:endParaRPr lang="en-US" dirty="0"/>
          </a:p>
        </p:txBody>
      </p:sp>
    </p:spTree>
    <p:extLst>
      <p:ext uri="{BB962C8B-B14F-4D97-AF65-F5344CB8AC3E}">
        <p14:creationId xmlns:p14="http://schemas.microsoft.com/office/powerpoint/2010/main" val="3647136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baseline="0" dirty="0">
                <a:solidFill>
                  <a:schemeClr val="tx1"/>
                </a:solidFill>
                <a:effectLst/>
                <a:latin typeface="Segoe UI" panose="020B0502040204020203" pitchFamily="34" charset="0"/>
                <a:ea typeface="+mn-ea"/>
                <a:cs typeface="Segoe UI" panose="020B0502040204020203" pitchFamily="34" charset="0"/>
              </a:rPr>
              <a:t>Tips to remember prior to launching the secure browser.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Obtain the list of approved students to test within your session from your SC. This should include student name, SSID, subject, and any embedded designated supports and/or accommodations the student requires.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follow the </a:t>
            </a:r>
            <a:r>
              <a:rPr lang="en-US" sz="1200" i="1" kern="1200" dirty="0">
                <a:solidFill>
                  <a:schemeClr val="tx1"/>
                </a:solidFill>
                <a:effectLst/>
                <a:latin typeface="+mn-lt"/>
                <a:ea typeface="+mn-ea"/>
                <a:cs typeface="+mn-cs"/>
              </a:rPr>
              <a:t>TA Script of Student Directions, </a:t>
            </a:r>
            <a:r>
              <a:rPr lang="en-US" sz="1200" kern="1200" dirty="0">
                <a:solidFill>
                  <a:schemeClr val="tx1"/>
                </a:solidFill>
                <a:effectLst/>
                <a:latin typeface="+mn-lt"/>
                <a:ea typeface="+mn-ea"/>
                <a:cs typeface="+mn-cs"/>
              </a:rPr>
              <a:t>word-for-word, using a natural tone and manner, unless simplified test directions are permitted as a support. Review the script early so that you are familiar with what you will say and need to do.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logging students in to a test session, you will need to check each student carefully and deny a student access if an ineligible or unknown student is seeking approval for your session. If this happens you should immediately notify your SC. You will also deny a student when:</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An incorrect test was selected.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When a student enters your testing room and is not feeling well. Notify your SC to see if the student should be tested during a makeup session.</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Incorrect test settings were applied. If online embedded test settings are incorrect for a student, you will need to deny the student access, or in the case that the student already began testing, pause the test immediately. Contact your SC to change the settings in TIDE. Changes in TIDE are immediate so the student can rejoin the session that is already in progress. The exception to this is Braille, ASL, and Spanish Stacked Translations – those require a reset through the TIDE appeals system. Once the Reset has been approved by the state, the SC can make the appropriate change in TIDE. The student can then be tested. This process 24-48 hours.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Launch the secure browser on the student’s testing device and the </a:t>
            </a:r>
            <a:r>
              <a:rPr lang="en-US" sz="1200" b="1" kern="1200" dirty="0">
                <a:solidFill>
                  <a:schemeClr val="tx1"/>
                </a:solidFill>
                <a:effectLst/>
                <a:latin typeface="+mn-lt"/>
                <a:ea typeface="+mn-ea"/>
                <a:cs typeface="+mn-cs"/>
              </a:rPr>
              <a:t>Student Sign In </a:t>
            </a:r>
            <a:r>
              <a:rPr lang="en-US" sz="1200" kern="1200" dirty="0">
                <a:solidFill>
                  <a:schemeClr val="tx1"/>
                </a:solidFill>
                <a:effectLst/>
                <a:latin typeface="+mn-lt"/>
                <a:ea typeface="+mn-ea"/>
                <a:cs typeface="+mn-cs"/>
              </a:rPr>
              <a:t>page appears.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provide students with their login information, including first name, SSID, and the Session ID. Student information can be printed on Test Tickets and the Session ID can be written on your classroom board.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will be asked to verify personal information: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If all the information is correct, students will be directed to move on.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If any of the information displayed is incorrect, the student must not proceed with testing. The student should click </a:t>
            </a:r>
            <a:r>
              <a:rPr lang="en-US" sz="1200" b="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You should immediately notify your SC so that the student information can be corrected in TIDE.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Your Tests </a:t>
            </a:r>
            <a:r>
              <a:rPr lang="en-US" sz="1200" kern="1200" dirty="0">
                <a:solidFill>
                  <a:schemeClr val="tx1"/>
                </a:solidFill>
                <a:effectLst/>
                <a:latin typeface="+mn-lt"/>
                <a:ea typeface="+mn-ea"/>
                <a:cs typeface="+mn-cs"/>
              </a:rPr>
              <a:t>page displays all the tests that a student is eligible to take. Students can only select tests that were included in the session. Be very specific when telling students which test to select. You will then need to check the student settings and allow entry into the test via the TA interface.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Depending on the test content and specified test settings, students may need to verify their testing device is functioning properly. This includes Text-to-Speech, Audio Playback, Recording Device Check and Sound and Video Playback.</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When students see the </a:t>
            </a:r>
            <a:r>
              <a:rPr lang="en-US" sz="1200" b="1" kern="1200" dirty="0">
                <a:solidFill>
                  <a:schemeClr val="tx1"/>
                </a:solidFill>
                <a:effectLst/>
                <a:latin typeface="+mn-lt"/>
                <a:ea typeface="+mn-ea"/>
                <a:cs typeface="+mn-cs"/>
              </a:rPr>
              <a:t>Audio Playback Check </a:t>
            </a:r>
            <a:r>
              <a:rPr lang="en-US" sz="1200" kern="1200" dirty="0">
                <a:solidFill>
                  <a:schemeClr val="tx1"/>
                </a:solidFill>
                <a:effectLst/>
                <a:latin typeface="+mn-lt"/>
                <a:ea typeface="+mn-ea"/>
                <a:cs typeface="+mn-cs"/>
              </a:rPr>
              <a:t>as they log in, this is the indication that a headset is required for that session.</a:t>
            </a:r>
          </a:p>
        </p:txBody>
      </p:sp>
      <p:sp>
        <p:nvSpPr>
          <p:cNvPr id="4" name="Slide Number Placeholder 3"/>
          <p:cNvSpPr>
            <a:spLocks noGrp="1"/>
          </p:cNvSpPr>
          <p:nvPr>
            <p:ph type="sldNum" sz="quarter" idx="10"/>
          </p:nvPr>
        </p:nvSpPr>
        <p:spPr/>
        <p:txBody>
          <a:bodyPr/>
          <a:lstStyle/>
          <a:p>
            <a:fld id="{E881032E-8435-4810-B872-D429860A9133}" type="slidenum">
              <a:rPr lang="en-US" smtClean="0"/>
              <a:t>45</a:t>
            </a:fld>
            <a:endParaRPr lang="en-US" dirty="0"/>
          </a:p>
        </p:txBody>
      </p:sp>
    </p:spTree>
    <p:extLst>
      <p:ext uri="{BB962C8B-B14F-4D97-AF65-F5344CB8AC3E}">
        <p14:creationId xmlns:p14="http://schemas.microsoft.com/office/powerpoint/2010/main" val="39809749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the last screen of the student login process, the TA will guide the student through 3 sections on the screen.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student will verify their test settings. If a student has the wrong settings, TAs must stop testing for that student and contact the SC.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student will look at the Help Guide and the TA will review some specific test rules.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student will verify that they understand that the test content, including items, passages, and all stimuli associated with items, is private and cannot be discussed. </a:t>
            </a:r>
          </a:p>
        </p:txBody>
      </p:sp>
      <p:sp>
        <p:nvSpPr>
          <p:cNvPr id="4" name="Slide Number Placeholder 3"/>
          <p:cNvSpPr>
            <a:spLocks noGrp="1"/>
          </p:cNvSpPr>
          <p:nvPr>
            <p:ph type="sldNum" sz="quarter" idx="10"/>
          </p:nvPr>
        </p:nvSpPr>
        <p:spPr/>
        <p:txBody>
          <a:bodyPr/>
          <a:lstStyle/>
          <a:p>
            <a:fld id="{E881032E-8435-4810-B872-D429860A9133}" type="slidenum">
              <a:rPr lang="en-US" smtClean="0"/>
              <a:t>46</a:t>
            </a:fld>
            <a:endParaRPr lang="en-US" dirty="0"/>
          </a:p>
        </p:txBody>
      </p:sp>
    </p:spTree>
    <p:extLst>
      <p:ext uri="{BB962C8B-B14F-4D97-AF65-F5344CB8AC3E}">
        <p14:creationId xmlns:p14="http://schemas.microsoft.com/office/powerpoint/2010/main" val="3659899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Create a comfortable testing environment; smile and make eye contact whenever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are required to be monitored by trained staff until testing is complete.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accommodated paper-pencil testing, students may only use a number 2 pencil. If a different pencil lead type is used, you may never know what questions were not scanned and scored accurately. Notify your SC right away.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Only permit allowed calculators for student use and only on calculator approved sections of a paper-pencil test. See the </a:t>
            </a:r>
            <a:r>
              <a:rPr lang="en-US" sz="1200" i="1" kern="1200" dirty="0">
                <a:solidFill>
                  <a:schemeClr val="tx1"/>
                </a:solidFill>
                <a:effectLst/>
                <a:latin typeface="+mn-lt"/>
                <a:ea typeface="+mn-ea"/>
                <a:cs typeface="+mn-cs"/>
              </a:rPr>
              <a:t>Calculator and Electronic Device Policy </a:t>
            </a:r>
            <a:r>
              <a:rPr lang="en-US" sz="1200" kern="1200" dirty="0">
                <a:solidFill>
                  <a:schemeClr val="tx1"/>
                </a:solidFill>
                <a:effectLst/>
                <a:latin typeface="+mn-lt"/>
                <a:ea typeface="+mn-ea"/>
                <a:cs typeface="+mn-cs"/>
              </a:rPr>
              <a:t>and the GTSA for use and restrictions.</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Student access to non-approved electronic devices will require that the student’s test results be invalidated which will generate a zero for testing.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paper-pencil testing, if students write within a half inch from the outer edges of the test booklet, they should be reminded that work can only be scored if it is within the student response area.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TAs are allowed to:</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Re-read test directions as many times as needed to support students. It is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permitted to read aloud passages, scenarios, stimuli, or test items.</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Help students by navigating the online system or with turning pages in paper booklets, when needed. TAs may not assist students with responding to test items.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prepared for students asking for more help than you are permitted to support. The TA Script provides what you can say to students who are asking for help.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online testing, students must enter an answer for all items before moving to the next screen:</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Students can mark a question for review </a:t>
            </a:r>
            <a:r>
              <a:rPr lang="en-US" sz="1200" b="1" kern="1200" dirty="0">
                <a:solidFill>
                  <a:schemeClr val="tx1"/>
                </a:solidFill>
                <a:effectLst/>
                <a:latin typeface="+mn-lt"/>
                <a:ea typeface="+mn-ea"/>
                <a:cs typeface="+mn-cs"/>
              </a:rPr>
              <a:t>but should provide their best response prior to moving on </a:t>
            </a:r>
            <a:endParaRPr lang="en-US" sz="1200" kern="1200" dirty="0">
              <a:solidFill>
                <a:schemeClr val="tx1"/>
              </a:solidFill>
              <a:effectLst/>
              <a:latin typeface="+mn-lt"/>
              <a:ea typeface="+mn-ea"/>
              <a:cs typeface="+mn-cs"/>
            </a:endParaRP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When students enter random text (gibberish), the system counts the question as answered; the student may not be able to return to the question if the system times out, a technology issues occurs, or the student moves to a new segment without first completing the flagged question.</a:t>
            </a:r>
          </a:p>
        </p:txBody>
      </p:sp>
      <p:sp>
        <p:nvSpPr>
          <p:cNvPr id="4" name="Slide Number Placeholder 3"/>
          <p:cNvSpPr>
            <a:spLocks noGrp="1"/>
          </p:cNvSpPr>
          <p:nvPr>
            <p:ph type="sldNum" sz="quarter" idx="10"/>
          </p:nvPr>
        </p:nvSpPr>
        <p:spPr/>
        <p:txBody>
          <a:bodyPr/>
          <a:lstStyle/>
          <a:p>
            <a:fld id="{E881032E-8435-4810-B872-D429860A9133}" type="slidenum">
              <a:rPr lang="en-US" smtClean="0"/>
              <a:t>47</a:t>
            </a:fld>
            <a:endParaRPr lang="en-US" dirty="0"/>
          </a:p>
        </p:txBody>
      </p:sp>
    </p:spTree>
    <p:extLst>
      <p:ext uri="{BB962C8B-B14F-4D97-AF65-F5344CB8AC3E}">
        <p14:creationId xmlns:p14="http://schemas.microsoft.com/office/powerpoint/2010/main" val="2614365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students log in and are approved for testing, you can monitor their status from the table(s) displayed on the TA Interface. The table shows Student Information, Test Name, Opportunity Number, Progress, Test Settings, and Actions options.</a:t>
            </a:r>
          </a:p>
          <a:p>
            <a:endParaRPr lang="en-US" dirty="0"/>
          </a:p>
          <a:p>
            <a:pPr marL="0" lvl="0" indent="0">
              <a:buFont typeface="Arial" panose="020B0604020202020204" pitchFamily="34" charset="0"/>
              <a:buNone/>
            </a:pPr>
            <a:r>
              <a:rPr lang="en-US" dirty="0"/>
              <a:t>The Progress column displays the student’s progress through the items in the test. </a:t>
            </a:r>
            <a:r>
              <a:rPr lang="en-US" sz="1200" kern="1200" dirty="0">
                <a:solidFill>
                  <a:schemeClr val="tx1"/>
                </a:solidFill>
                <a:effectLst/>
                <a:latin typeface="+mn-lt"/>
                <a:ea typeface="+mn-ea"/>
                <a:cs typeface="+mn-cs"/>
              </a:rPr>
              <a:t>The Progress column progress bar indicates the percentage of questions a student has completed, out of the total number of questions</a:t>
            </a:r>
          </a:p>
          <a:p>
            <a:endParaRPr lang="en-US" dirty="0"/>
          </a:p>
          <a:p>
            <a:r>
              <a:rPr lang="en-US" dirty="0"/>
              <a:t>The Test Settings column displays either Standard or Custom. This column displays Custom when a student’s test settings are different from the default settings for that test. Select the Eye button to view a student’s test settings. The number of accommodations and designated supports will also appear.</a:t>
            </a:r>
          </a:p>
          <a:p>
            <a:endParaRPr lang="en-US" dirty="0"/>
          </a:p>
          <a:p>
            <a:r>
              <a:rPr lang="en-US" dirty="0"/>
              <a:t>The Actions column allows you to pause a student’s test or pin a student’s information to the top of the test session table.</a:t>
            </a:r>
          </a:p>
          <a:p>
            <a:endParaRPr lang="en-US" dirty="0"/>
          </a:p>
          <a:p>
            <a:r>
              <a:rPr lang="en-US" dirty="0"/>
              <a:t>For further information on the TA Interface, be sure to read the TA Interface User Guide available on the WCAP Portal.</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48</a:t>
            </a:fld>
            <a:endParaRPr lang="en-US" dirty="0"/>
          </a:p>
        </p:txBody>
      </p:sp>
    </p:spTree>
    <p:extLst>
      <p:ext uri="{BB962C8B-B14F-4D97-AF65-F5344CB8AC3E}">
        <p14:creationId xmlns:p14="http://schemas.microsoft.com/office/powerpoint/2010/main" val="1015645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Segment Instructions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Smarter Balanced CAT and PT are presented in segments. When students reach the end of a test segment, they will receive a warning message asking them to confirm that they want to move on to the next segment.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Math CAT: Grades 6-8 and high school: after review, the student moves on from the non-calculator segment to the calculator segment.</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ELA PT: After completion and review of PT1, TA approval is needed for students to move on to PT2. Students cannot return to change their answers in the previous segment once they have moved on to the next one.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warning message also reminds students to check their answers before moving on. </a:t>
            </a:r>
          </a:p>
          <a:p>
            <a:r>
              <a:rPr lang="en-US" sz="1200" kern="1200" dirty="0">
                <a:solidFill>
                  <a:schemeClr val="tx1"/>
                </a:solidFill>
                <a:effectLst/>
                <a:latin typeface="+mn-lt"/>
                <a:ea typeface="+mn-ea"/>
                <a:cs typeface="+mn-cs"/>
              </a:rPr>
              <a:t>Prior to administering the summative assessment, TAs should ensure that students understand the outcome of ending the test segment. This can be done while administering a training test or interim assessment to students.</a:t>
            </a:r>
            <a:endParaRPr lang="en-US"/>
          </a:p>
          <a:p>
            <a:r>
              <a:rPr lang="en-US"/>
              <a:t>Important: If you approve a student to move to the next segment and the student was not finished with the previous segment, the student will not have an opportunity to go back and complete the previous segment.</a:t>
            </a:r>
            <a:endParaRPr lang="en-US">
              <a:cs typeface="Calibri"/>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49</a:t>
            </a:fld>
            <a:endParaRPr lang="en-US" dirty="0"/>
          </a:p>
        </p:txBody>
      </p:sp>
    </p:spTree>
    <p:extLst>
      <p:ext uri="{BB962C8B-B14F-4D97-AF65-F5344CB8AC3E}">
        <p14:creationId xmlns:p14="http://schemas.microsoft.com/office/powerpoint/2010/main" val="990871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Ending a Test Session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there are approximately ten minutes left in the test session, the TA will give students a brief warning from the </a:t>
            </a:r>
            <a:r>
              <a:rPr lang="en-US" sz="1200" i="1" kern="1200" dirty="0">
                <a:solidFill>
                  <a:schemeClr val="tx1"/>
                </a:solidFill>
                <a:effectLst/>
                <a:latin typeface="+mn-lt"/>
                <a:ea typeface="+mn-ea"/>
                <a:cs typeface="+mn-cs"/>
              </a:rPr>
              <a:t>TA Script of Student Directions</a:t>
            </a:r>
            <a:r>
              <a:rPr lang="en-US" sz="1200" kern="1200" dirty="0">
                <a:solidFill>
                  <a:schemeClr val="tx1"/>
                </a:solidFill>
                <a:effectLst/>
                <a:latin typeface="+mn-lt"/>
                <a:ea typeface="+mn-ea"/>
                <a:cs typeface="+mn-cs"/>
              </a:rPr>
              <a:t>. Students who need more time will need to log back into another session. </a:t>
            </a:r>
          </a:p>
          <a:p>
            <a:pPr lvl="0"/>
            <a:r>
              <a:rPr lang="en-US" sz="1200" kern="1200" dirty="0">
                <a:solidFill>
                  <a:schemeClr val="tx1"/>
                </a:solidFill>
                <a:effectLst/>
                <a:latin typeface="+mn-lt"/>
                <a:ea typeface="+mn-ea"/>
                <a:cs typeface="+mn-cs"/>
              </a:rPr>
              <a:t>When students have finished testing, you should: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Print the session report before selecting Stop Session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Stop this session by clicking STOP in the upper-right corner. A confirmation message appears.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a:t>
            </a:r>
            <a:r>
              <a:rPr lang="en-US" sz="1200" b="1" kern="1200" dirty="0">
                <a:solidFill>
                  <a:schemeClr val="tx1"/>
                </a:solidFill>
                <a:effectLst/>
                <a:latin typeface="+mn-lt"/>
                <a:ea typeface="+mn-ea"/>
                <a:cs typeface="+mn-cs"/>
              </a:rPr>
              <a:t>OK</a:t>
            </a:r>
            <a:r>
              <a:rPr lang="en-US" sz="1200" kern="1200" dirty="0">
                <a:solidFill>
                  <a:schemeClr val="tx1"/>
                </a:solidFill>
                <a:effectLst/>
                <a:latin typeface="+mn-lt"/>
                <a:ea typeface="+mn-ea"/>
                <a:cs typeface="+mn-cs"/>
              </a:rPr>
              <a:t>. The test session stops. </a:t>
            </a:r>
          </a:p>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50</a:t>
            </a:fld>
            <a:endParaRPr lang="en-US" dirty="0"/>
          </a:p>
        </p:txBody>
      </p:sp>
    </p:spTree>
    <p:extLst>
      <p:ext uri="{BB962C8B-B14F-4D97-AF65-F5344CB8AC3E}">
        <p14:creationId xmlns:p14="http://schemas.microsoft.com/office/powerpoint/2010/main" val="41580505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try to prevent students from accidentally submitting their tests, there is clear wording, and an additional check box for students to check to end and submit their online tests.</a:t>
            </a:r>
          </a:p>
          <a:p>
            <a:endParaRPr lang="en-US" dirty="0"/>
          </a:p>
          <a:p>
            <a:r>
              <a:rPr lang="en-US" dirty="0"/>
              <a:t>When students answer the final item on the test and click the Next button, they will see the Review and End Test screen. Items marked for review will appear with a blue flag next to the item number. Students should review their answers one last time before submitting their test. </a:t>
            </a:r>
          </a:p>
          <a:p>
            <a:endParaRPr lang="en-US" dirty="0"/>
          </a:p>
          <a:p>
            <a:r>
              <a:rPr lang="en-US" dirty="0"/>
              <a:t>When students are ready to end the test, they should select the End Test button. The message next to the button explains this cannot be undone and that they will not be able to go back to their test. Make sure your students clearly understand they must not click End Test unless they have completed their test. If a student clicks through all the end test screens, they will not have another opportunity to go back in and review or complete their answers.</a:t>
            </a:r>
            <a:endParaRPr lang="en-US" dirty="0">
              <a:cs typeface="Calibri"/>
            </a:endParaRPr>
          </a:p>
          <a:p>
            <a:endParaRPr lang="en-US" dirty="0"/>
          </a:p>
          <a:p>
            <a:r>
              <a:rPr lang="en-US" dirty="0"/>
              <a:t>Students will also need to check the box next to “I Agree” and click Yes if they are ready to end the test or click No if they are not. Clicking No will close the pop-up window and allow the student to continue reviewing items. Selecting Yes will take them to the Test Completion page.</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51</a:t>
            </a:fld>
            <a:endParaRPr lang="en-US" dirty="0"/>
          </a:p>
        </p:txBody>
      </p:sp>
    </p:spTree>
    <p:extLst>
      <p:ext uri="{BB962C8B-B14F-4D97-AF65-F5344CB8AC3E}">
        <p14:creationId xmlns:p14="http://schemas.microsoft.com/office/powerpoint/2010/main" val="1516778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will be staying in the room after they have completed and submitted their online tests, they must not be allowed to use their testing device for other activities, such as playing games or doing other assignments. This is considered the same as having access to non-approved electronics and is a testing incident that must be reported, and the student’s test will be invalidated.</a:t>
            </a:r>
          </a:p>
        </p:txBody>
      </p:sp>
      <p:sp>
        <p:nvSpPr>
          <p:cNvPr id="4" name="Slide Number Placeholder 3"/>
          <p:cNvSpPr>
            <a:spLocks noGrp="1"/>
          </p:cNvSpPr>
          <p:nvPr>
            <p:ph type="sldNum" sz="quarter" idx="5"/>
          </p:nvPr>
        </p:nvSpPr>
        <p:spPr/>
        <p:txBody>
          <a:bodyPr/>
          <a:lstStyle/>
          <a:p>
            <a:fld id="{71CD1C34-72C1-4C67-AAFF-0B8CE9936A77}" type="slidenum">
              <a:rPr lang="en-US" smtClean="0"/>
              <a:t>52</a:t>
            </a:fld>
            <a:endParaRPr lang="en-US" dirty="0"/>
          </a:p>
        </p:txBody>
      </p:sp>
    </p:spTree>
    <p:extLst>
      <p:ext uri="{BB962C8B-B14F-4D97-AF65-F5344CB8AC3E}">
        <p14:creationId xmlns:p14="http://schemas.microsoft.com/office/powerpoint/2010/main" val="4119689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 building specific notes and the process for reminding students of the importance of this testing opportunity and for identifying the schedule and location. Students arriving late may test if approved by the school district.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Break procedures include instructing students to:</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Pause online tests or close test booklets and not to discuss test content with their peers. (It is a test incident if tests are not paused and are left open during a break)</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Students should not have access to electronics or other unapproved materials, </a:t>
            </a:r>
            <a:r>
              <a:rPr lang="en-US" sz="1200" u="sng" kern="1200" dirty="0">
                <a:solidFill>
                  <a:schemeClr val="tx1"/>
                </a:solidFill>
                <a:effectLst/>
                <a:latin typeface="+mn-lt"/>
                <a:ea typeface="+mn-ea"/>
                <a:cs typeface="+mn-cs"/>
              </a:rPr>
              <a:t>including cell phones</a:t>
            </a:r>
            <a:r>
              <a:rPr lang="en-US" sz="1200" kern="1200" dirty="0">
                <a:solidFill>
                  <a:schemeClr val="tx1"/>
                </a:solidFill>
                <a:effectLst/>
                <a:latin typeface="+mn-lt"/>
                <a:ea typeface="+mn-ea"/>
                <a:cs typeface="+mn-cs"/>
              </a:rPr>
              <a:t>, during breaks.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must be monitored during breaks and lunches.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Prior to testing, be sure to have your break information and emergency contact information available should a need arise.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 the break procedures in the unlikely event the class has to leave the room for an emergency. Do not attempt to collect the test booklets. Student safety first; follow your emergency procedures.</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TA should pause the assessment, if possible, but not at all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Test sessions should be scheduled around extended breaks (e.g. lunch), so a test doesn’t need to be paused for longer than 20 minutes</a:t>
            </a:r>
          </a:p>
          <a:p>
            <a:pPr marL="171450" lvl="0" indent="-171450">
              <a:buFont typeface="Calibri" panose="020F050202020403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53</a:t>
            </a:fld>
            <a:endParaRPr lang="en-US" dirty="0"/>
          </a:p>
        </p:txBody>
      </p:sp>
    </p:spTree>
    <p:extLst>
      <p:ext uri="{BB962C8B-B14F-4D97-AF65-F5344CB8AC3E}">
        <p14:creationId xmlns:p14="http://schemas.microsoft.com/office/powerpoint/2010/main" val="164865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Accessibility features are helpful for some students who use them regularly during classroom instruction, or who have a documented need.</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Refer to the </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Guidelines on Tools, Supports, &amp; Accommodations,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also referred to as the GTSA</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for specific questions about restrictions and use.</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800100" marR="0" lvl="1" indent="-342900">
              <a:spcBef>
                <a:spcPts val="0"/>
              </a:spcBef>
              <a:spcAft>
                <a:spcPts val="0"/>
              </a:spcAft>
              <a:buFontTx/>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Accessibility features not listed in the GTSA, are </a:t>
            </a:r>
            <a:r>
              <a:rPr lang="en-US" sz="1200" b="1" kern="1200" dirty="0">
                <a:effectLst/>
                <a:latin typeface="Segoe UI" panose="020B0502040204020203" pitchFamily="34" charset="0"/>
                <a:ea typeface="Segoe UI" panose="020B0502040204020203" pitchFamily="34" charset="0"/>
                <a:cs typeface="Segoe UI" panose="020B0502040204020203" pitchFamily="34" charset="0"/>
              </a:rPr>
              <a:t>not </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allowed.</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800100" marR="0" lvl="1" indent="-342900">
              <a:spcBef>
                <a:spcPts val="0"/>
              </a:spcBef>
              <a:spcAft>
                <a:spcPts val="0"/>
              </a:spcAft>
              <a:buFontTx/>
              <a:buChar char="–"/>
            </a:pPr>
            <a:r>
              <a:rPr lang="en-US" sz="1200" kern="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If a student</a:t>
            </a:r>
            <a:r>
              <a:rPr lang="en-US" sz="1200" kern="1200" dirty="0">
                <a:solidFill>
                  <a:srgbClr val="000000"/>
                </a:solidFill>
                <a:effectLst/>
                <a:latin typeface="Times New Roman" panose="02020603050405020304" pitchFamily="18" charset="0"/>
                <a:ea typeface="Segoe UI" panose="020B0502040204020203" pitchFamily="34" charset="0"/>
                <a:cs typeface="Segoe UI" panose="020B0502040204020203" pitchFamily="34" charset="0"/>
              </a:rPr>
              <a:t>’</a:t>
            </a:r>
            <a:r>
              <a:rPr lang="en-US" sz="1200" kern="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 IEP or 504 plan stipulates the use of a feature not listed in the GTSA, the student</a:t>
            </a:r>
            <a:r>
              <a:rPr lang="en-US" sz="1200" kern="1200" dirty="0">
                <a:solidFill>
                  <a:srgbClr val="000000"/>
                </a:solidFill>
                <a:effectLst/>
                <a:latin typeface="Times New Roman" panose="02020603050405020304" pitchFamily="18" charset="0"/>
                <a:ea typeface="Segoe UI" panose="020B0502040204020203" pitchFamily="34" charset="0"/>
                <a:cs typeface="Segoe UI" panose="020B0502040204020203" pitchFamily="34" charset="0"/>
              </a:rPr>
              <a:t>’</a:t>
            </a:r>
            <a:r>
              <a:rPr lang="en-US" sz="1200" kern="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 IEP team can ask the DC to submit a </a:t>
            </a:r>
            <a:r>
              <a:rPr lang="en-US" sz="1200" i="1" kern="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Non-Standard Accommodation or Designated Support Request</a:t>
            </a:r>
            <a:r>
              <a:rPr lang="en-US" sz="1200" kern="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to the state for consideration.</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800100" marR="0" lvl="1" indent="-342900">
              <a:spcBef>
                <a:spcPts val="0"/>
              </a:spcBef>
              <a:spcAft>
                <a:spcPts val="0"/>
              </a:spcAft>
              <a:buFontTx/>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Any accessibility features used on a state assessment should be familiar to the student. </a:t>
            </a: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The GTSA and the </a:t>
            </a:r>
            <a:r>
              <a:rPr lang="en-US" sz="1200" i="1" kern="1200" dirty="0">
                <a:effectLst/>
                <a:latin typeface="Segoe UI" panose="020B0502040204020203" pitchFamily="34" charset="0"/>
                <a:ea typeface="Segoe UI" panose="020B0502040204020203" pitchFamily="34" charset="0"/>
                <a:cs typeface="Segoe UI" panose="020B0502040204020203" pitchFamily="34" charset="0"/>
              </a:rPr>
              <a:t>TA Script of Student Directions</a:t>
            </a:r>
            <a:r>
              <a:rPr lang="en-US" sz="1200" kern="1200" dirty="0">
                <a:effectLst/>
                <a:latin typeface="Segoe UI" panose="020B0502040204020203" pitchFamily="34" charset="0"/>
                <a:ea typeface="Segoe UI" panose="020B0502040204020203" pitchFamily="34" charset="0"/>
                <a:cs typeface="Segoe UI" panose="020B0502040204020203" pitchFamily="34" charset="0"/>
              </a:rPr>
              <a:t> provide details about what is permitted for each assessment. </a:t>
            </a:r>
          </a:p>
          <a:p>
            <a:pPr marL="171450" marR="0" lvl="0" indent="-171450">
              <a:spcBef>
                <a:spcPts val="0"/>
              </a:spcBef>
              <a:spcAft>
                <a:spcPts val="0"/>
              </a:spcAft>
              <a:buFont typeface="Arial" panose="020B0604020202020204" pitchFamily="34" charset="0"/>
              <a:buChar char="•"/>
            </a:pPr>
            <a:r>
              <a:rPr lang="en-US" sz="1200" kern="1200" dirty="0">
                <a:effectLst/>
                <a:latin typeface="Segoe UI" panose="020B0502040204020203" pitchFamily="34" charset="0"/>
                <a:ea typeface="Segoe UI" panose="020B0502040204020203" pitchFamily="34" charset="0"/>
                <a:cs typeface="Segoe UI" panose="020B0502040204020203" pitchFamily="34" charset="0"/>
              </a:rPr>
              <a:t>There are also trainings on using the GTSA, which can provide more information:</a:t>
            </a:r>
          </a:p>
          <a:p>
            <a:pPr marL="0" marR="0">
              <a:lnSpc>
                <a:spcPct val="107000"/>
              </a:lnSpc>
              <a:spcBef>
                <a:spcPts val="0"/>
              </a:spcBef>
              <a:spcAft>
                <a:spcPts val="800"/>
              </a:spcAft>
            </a:pP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Segoe UI" panose="020B0502040204020203" pitchFamily="34" charset="0"/>
                <a:ea typeface="Calibri" panose="020F0502020204030204" pitchFamily="34" charset="0"/>
                <a:cs typeface="Times New Roman" panose="02020603050405020304" pitchFamily="18" charset="0"/>
              </a:rPr>
              <a:t>YouTube links </a:t>
            </a:r>
            <a:r>
              <a:rPr lang="en-US" sz="1100" i="1" dirty="0">
                <a:effectLst/>
                <a:latin typeface="Segoe UI" panose="020B0502040204020203" pitchFamily="34" charset="0"/>
                <a:ea typeface="Calibri" panose="020F0502020204030204" pitchFamily="34" charset="0"/>
                <a:cs typeface="Times New Roman" panose="02020603050405020304" pitchFamily="18" charset="0"/>
              </a:rPr>
              <a:t>Using the GTSA</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Segoe UI" panose="020B0502040204020203" pitchFamily="34" charset="0"/>
                <a:ea typeface="Calibri" panose="020F0502020204030204" pitchFamily="34" charset="0"/>
                <a:cs typeface="Times New Roman" panose="02020603050405020304" pitchFamily="18" charset="0"/>
              </a:rPr>
              <a:t>Episode 1: </a:t>
            </a:r>
            <a:r>
              <a:rPr lang="en-US" sz="11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3"/>
              </a:rPr>
              <a:t>https://www.youtube.com/watch?v=EYzWWWpt0PM</a:t>
            </a:r>
            <a:r>
              <a:rPr lang="en-US" sz="1100" dirty="0">
                <a:effectLst/>
                <a:latin typeface="Segoe UI" panose="020B0502040204020203"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Segoe UI" panose="020B0502040204020203" pitchFamily="34" charset="0"/>
                <a:ea typeface="Calibri" panose="020F0502020204030204" pitchFamily="34" charset="0"/>
                <a:cs typeface="Times New Roman" panose="02020603050405020304" pitchFamily="18" charset="0"/>
              </a:rPr>
              <a:t>Episode 2</a:t>
            </a:r>
            <a:r>
              <a:rPr lang="en-US" sz="11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4"/>
              </a:rPr>
              <a:t>https://www.youtube.com/watch?v=c6WNyoYhcRM</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Segoe UI" panose="020B0502040204020203" pitchFamily="34" charset="0"/>
                <a:ea typeface="Calibri" panose="020F0502020204030204" pitchFamily="34" charset="0"/>
                <a:cs typeface="Times New Roman" panose="02020603050405020304" pitchFamily="18" charset="0"/>
              </a:rPr>
              <a:t>Episode 3: </a:t>
            </a:r>
            <a:r>
              <a:rPr lang="en-US" sz="11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5"/>
              </a:rPr>
              <a:t>https://www.youtube.com/watch?v=8C4QqWpdZrQ</a:t>
            </a:r>
            <a:r>
              <a:rPr lang="en-US" sz="1100" dirty="0">
                <a:effectLst/>
                <a:latin typeface="Segoe UI" panose="020B0502040204020203"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latin typeface="Segoe UI" panose="020B0502040204020203" pitchFamily="34" charset="0"/>
                <a:ea typeface="Calibri" panose="020F0502020204030204" pitchFamily="34" charset="0"/>
                <a:cs typeface="Times New Roman" panose="02020603050405020304" pitchFamily="18" charset="0"/>
              </a:rPr>
              <a:t>Episode 4: </a:t>
            </a:r>
            <a:r>
              <a:rPr lang="en-US" sz="1100" u="sng"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6"/>
              </a:rPr>
              <a:t>https://www.youtube.com/watch?v=Z9ohgV6oo4I</a:t>
            </a:r>
            <a:r>
              <a:rPr lang="en-US" sz="1100" dirty="0">
                <a:effectLst/>
                <a:latin typeface="Segoe UI" panose="020B0502040204020203" pitchFamily="34" charset="0"/>
                <a:ea typeface="Calibri" panose="020F0502020204030204" pitchFamily="34" charset="0"/>
                <a:cs typeface="Times New Roman" panose="02020603050405020304" pitchFamily="18" charset="0"/>
              </a:rPr>
              <a:t> </a:t>
            </a:r>
          </a:p>
          <a:p>
            <a:pPr marL="171450" marR="0" lvl="0" indent="-171450">
              <a:spcBef>
                <a:spcPts val="0"/>
              </a:spcBef>
              <a:spcAft>
                <a:spcPts val="0"/>
              </a:spcAft>
              <a:buFont typeface="Arial" panose="020B0604020202020204" pitchFamily="34" charset="0"/>
              <a:buChar char="•"/>
            </a:pPr>
            <a:endParaRPr lang="en-US" sz="1100" dirty="0">
              <a:effectLst/>
              <a:latin typeface="Segoe UI" panose="020B0502040204020203" pitchFamily="34" charset="0"/>
              <a:ea typeface="Segoe UI" panose="020B0502040204020203"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881032E-8435-4810-B872-D429860A9133}" type="slidenum">
              <a:rPr lang="en-US" smtClean="0"/>
              <a:t>5</a:t>
            </a:fld>
            <a:endParaRPr lang="en-US" dirty="0"/>
          </a:p>
        </p:txBody>
      </p:sp>
    </p:spTree>
    <p:extLst>
      <p:ext uri="{BB962C8B-B14F-4D97-AF65-F5344CB8AC3E}">
        <p14:creationId xmlns:p14="http://schemas.microsoft.com/office/powerpoint/2010/main" val="2878862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following communication plan has been established:</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TAs must contact your SC and or Technology Coordinator for technical questions. </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SCs will contact the DC.</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DC will contact OSPI, when necessary.</a:t>
            </a:r>
          </a:p>
          <a:p>
            <a:pPr marL="1714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OSPI will refer all school staff questions back to your DC for support. This will ensure that you receive the most up to date information including school district procedures and policies.</a:t>
            </a:r>
          </a:p>
        </p:txBody>
      </p:sp>
      <p:sp>
        <p:nvSpPr>
          <p:cNvPr id="4" name="Slide Number Placeholder 3"/>
          <p:cNvSpPr>
            <a:spLocks noGrp="1"/>
          </p:cNvSpPr>
          <p:nvPr>
            <p:ph type="sldNum" sz="quarter" idx="10"/>
          </p:nvPr>
        </p:nvSpPr>
        <p:spPr/>
        <p:txBody>
          <a:bodyPr/>
          <a:lstStyle/>
          <a:p>
            <a:fld id="{E881032E-8435-4810-B872-D429860A9133}" type="slidenum">
              <a:rPr lang="en-US" smtClean="0"/>
              <a:t>54</a:t>
            </a:fld>
            <a:endParaRPr lang="en-US" dirty="0"/>
          </a:p>
        </p:txBody>
      </p:sp>
    </p:spTree>
    <p:extLst>
      <p:ext uri="{BB962C8B-B14F-4D97-AF65-F5344CB8AC3E}">
        <p14:creationId xmlns:p14="http://schemas.microsoft.com/office/powerpoint/2010/main" val="4215495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cs typeface="Segoe UI" panose="020B0502040204020203" pitchFamily="34" charset="0"/>
              </a:rPr>
              <a:t>If updates</a:t>
            </a:r>
            <a:r>
              <a:rPr lang="en-US" sz="1200" baseline="0" dirty="0">
                <a:latin typeface="Segoe UI" panose="020B0502040204020203" pitchFamily="34" charset="0"/>
                <a:cs typeface="Segoe UI" panose="020B0502040204020203" pitchFamily="34" charset="0"/>
              </a:rPr>
              <a:t> are needed throughout the school year, they will be outlined on this revision log and communicated in the WAW newsletter</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55</a:t>
            </a:fld>
            <a:endParaRPr lang="en-US" dirty="0"/>
          </a:p>
        </p:txBody>
      </p:sp>
    </p:spTree>
    <p:extLst>
      <p:ext uri="{BB962C8B-B14F-4D97-AF65-F5344CB8AC3E}">
        <p14:creationId xmlns:p14="http://schemas.microsoft.com/office/powerpoint/2010/main" val="333499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security of test content and the confidentiality of student information are vital to maintaining the validity, reliability, and fairness of the test results. </a:t>
            </a:r>
          </a:p>
          <a:p>
            <a:endParaRPr lang="en-US" dirty="0">
              <a:latin typeface="Segoe UI" panose="020B0502040204020203" pitchFamily="34" charset="0"/>
              <a:cs typeface="Segoe UI" panose="020B0502040204020203" pitchFamily="34" charset="0"/>
            </a:endParaRPr>
          </a:p>
          <a:p>
            <a:r>
              <a:rPr lang="en-US" dirty="0">
                <a:latin typeface="Segoe UI"/>
                <a:cs typeface="Segoe UI"/>
              </a:rPr>
              <a:t>In addition to attending all required training, staff must fill out and sign the </a:t>
            </a:r>
            <a:r>
              <a:rPr lang="en-US" i="1" dirty="0">
                <a:latin typeface="Segoe UI"/>
                <a:cs typeface="Segoe UI"/>
              </a:rPr>
              <a:t>Test Security Staff Assurance Report</a:t>
            </a:r>
            <a:r>
              <a:rPr lang="en-US" dirty="0">
                <a:latin typeface="Segoe UI"/>
                <a:cs typeface="Segoe UI"/>
              </a:rPr>
              <a:t> both after training and after testing. </a:t>
            </a: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Under no circumstances should staff:</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Review, discuss, or copy secure test content or student responses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Use secure test content to develop instructional resources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Assist with or interpret test content for students</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Alter student responses in any way</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Leave secure test content unattended in a non-secure location</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Leave students unattended during testing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9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share a few of the incidents most commonly reported: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Student access to non-approved electronic devices, such as cell phones</a:t>
            </a:r>
            <a:r>
              <a:rPr lang="en-US" dirty="0"/>
              <a:t>, smart watches, or blue-tooth earbuds.</a:t>
            </a:r>
            <a:endParaRPr lang="en-US" sz="1200" kern="1200" dirty="0">
              <a:solidFill>
                <a:schemeClr val="tx1"/>
              </a:solidFill>
              <a:effectLst/>
              <a:latin typeface="+mn-lt"/>
              <a:cs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 access to non-approved accessibility features. Example: using a hand-held calculator during an online math test session (unless needed as a documented accommodation) The GTSA and the Calculator Policy provide information on the availability, use, and restrictions of calculators for assessments.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Instructional materials not being removed from the testing location may require invalidation of student test results. Be sure to check your testing location prior to administering a summative assessment.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TAs not following the script of student directions.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Segoe UI Semibold" panose="020B0702040204020203" pitchFamily="34" charset="0"/>
                <a:cs typeface="Segoe UI Semibold" panose="020B0702040204020203" pitchFamily="34" charset="0"/>
              </a:rPr>
              <a:t>TAs leaving the testing location unattended.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TAs administering an incorrect assessment, such as a </a:t>
            </a:r>
            <a:r>
              <a:rPr lang="en-US" sz="1200" b="1" kern="1200" dirty="0">
                <a:solidFill>
                  <a:schemeClr val="tx1"/>
                </a:solidFill>
                <a:effectLst/>
                <a:latin typeface="+mn-lt"/>
                <a:ea typeface="+mn-ea"/>
                <a:cs typeface="+mn-cs"/>
              </a:rPr>
              <a:t>summative</a:t>
            </a:r>
            <a:r>
              <a:rPr lang="en-US" sz="1200" kern="1200" dirty="0">
                <a:solidFill>
                  <a:schemeClr val="tx1"/>
                </a:solidFill>
                <a:effectLst/>
                <a:latin typeface="+mn-lt"/>
                <a:ea typeface="+mn-ea"/>
                <a:cs typeface="+mn-cs"/>
              </a:rPr>
              <a:t> assessment instead of a </a:t>
            </a:r>
            <a:r>
              <a:rPr lang="en-US" sz="1200" b="1"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practice</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interim</a:t>
            </a:r>
            <a:r>
              <a:rPr lang="en-US" sz="1200" kern="1200" dirty="0">
                <a:solidFill>
                  <a:schemeClr val="tx1"/>
                </a:solidFill>
                <a:effectLst/>
                <a:latin typeface="+mn-lt"/>
                <a:ea typeface="+mn-ea"/>
                <a:cs typeface="+mn-cs"/>
              </a:rPr>
              <a:t> test. It is important to have a clear understanding of the test being administered.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E404A-6556-4DEE-97DF-AA69DDBED0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1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top testing incidents requiring test invalidation were students having access to non-approved electronics (such as cell phones) and students left unattended while testing. When tests are invalidated, the student gets a score of zero.</a:t>
            </a:r>
          </a:p>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951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1/9/2024</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40403D"/>
                </a:solidFill>
                <a:latin typeface="Segoe UI" panose="020B0502040204020203" pitchFamily="34" charset="0"/>
                <a:cs typeface="Segoe UI" panose="020B0502040204020203" pitchFamily="34" charset="0"/>
              </a:rPr>
              <a:t>Edit Master text styles</a:t>
            </a:r>
          </a:p>
          <a:p>
            <a:pPr lvl="1"/>
            <a:r>
              <a:rPr lang="en-US" dirty="0">
                <a:solidFill>
                  <a:srgbClr val="40403D"/>
                </a:solidFill>
                <a:latin typeface="Segoe UI" panose="020B0502040204020203" pitchFamily="34" charset="0"/>
                <a:cs typeface="Segoe UI" panose="020B0502040204020203" pitchFamily="34" charset="0"/>
              </a:rPr>
              <a:t>Second level</a:t>
            </a:r>
          </a:p>
          <a:p>
            <a:pPr lvl="2"/>
            <a:r>
              <a:rPr lang="en-US" dirty="0">
                <a:solidFill>
                  <a:srgbClr val="40403D"/>
                </a:solidFill>
                <a:latin typeface="Segoe UI" panose="020B0502040204020203" pitchFamily="34" charset="0"/>
                <a:cs typeface="Segoe UI" panose="020B0502040204020203" pitchFamily="34" charset="0"/>
              </a:rPr>
              <a:t>Third level</a:t>
            </a:r>
          </a:p>
          <a:p>
            <a:pPr lvl="3"/>
            <a:r>
              <a:rPr lang="en-US" dirty="0">
                <a:solidFill>
                  <a:srgbClr val="40403D"/>
                </a:solidFill>
                <a:latin typeface="Segoe UI" panose="020B0502040204020203" pitchFamily="34" charset="0"/>
                <a:cs typeface="Segoe UI" panose="020B0502040204020203" pitchFamily="34" charset="0"/>
              </a:rPr>
              <a:t>Fourth level</a:t>
            </a:r>
          </a:p>
          <a:p>
            <a:pPr lvl="4"/>
            <a:r>
              <a:rPr lang="en-US" dirty="0">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1/9/2024</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facebook.com/waospi</a:t>
            </a:r>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twitter.com/waospi</a:t>
            </a:r>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youtube.com/waospi</a:t>
            </a:r>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medium.com/waospi</a:t>
            </a:r>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linkedin.com/company/waospi</a:t>
            </a:r>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D1AE50F7-A69C-4B56-B33D-CD16CDBC5049}" type="datetime1">
              <a:rPr lang="en-US" smtClean="0"/>
              <a:t>1/9/2024</a:t>
            </a:fld>
            <a:r>
              <a:rPr lang="en-US" dirty="0"/>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342102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6AD9C51A-A19C-426A-8FAE-2A3EAD0FB521}" type="datetime1">
              <a:rPr lang="en-US" smtClean="0"/>
              <a:t>1/9/2024</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381672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1/9/2024</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5D386E17-F8CF-47AF-AE3A-C26E89DB1DB3}" type="datetime1">
              <a:rPr lang="en-US" smtClean="0"/>
              <a:t>1/9/2024</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3314463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41982921-751A-4039-819B-4624610BA7C0}" type="datetime1">
              <a:rPr lang="en-US" smtClean="0"/>
              <a:t>1/9/2024</a:t>
            </a:fld>
            <a:r>
              <a:rPr lang="en-US" dirty="0"/>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396315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25579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29983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36615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472523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7702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64597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207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1/9/2024</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18800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3990703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5D386E17-F8CF-47AF-AE3A-C26E89DB1DB3}" type="datetime1">
              <a:rPr lang="en-US" smtClean="0"/>
              <a:t>1/9/2024</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2874263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6AD9C51A-A19C-426A-8FAE-2A3EAD0FB521}" type="datetime1">
              <a:rPr lang="en-US" smtClean="0"/>
              <a:t>1/9/2024</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385474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41982921-751A-4039-819B-4624610BA7C0}" type="datetime1">
              <a:rPr lang="en-US" smtClean="0"/>
              <a:t>1/9/2024</a:t>
            </a:fld>
            <a:r>
              <a:rPr lang="en-US" dirty="0"/>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2168741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8C520A67-EF72-4EF3-B9F5-8D3C234F8A3E}" type="datetime1">
              <a:rPr lang="en-US" smtClean="0"/>
              <a:t>1/9/2024</a:t>
            </a:fld>
            <a:r>
              <a:rPr lang="en-US" dirty="0"/>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3706362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D1AE50F7-A69C-4B56-B33D-CD16CDBC5049}" type="datetime1">
              <a:rPr lang="en-US" smtClean="0"/>
              <a:t>1/9/2024</a:t>
            </a:fld>
            <a:r>
              <a:rPr lang="en-US" dirty="0"/>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77269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189107D1-09AF-41F4-A424-7BD82757A508}" type="datetime1">
              <a:rPr lang="en-US" smtClean="0"/>
              <a:t>1/9/2024</a:t>
            </a:fld>
            <a:r>
              <a:rPr lang="en-US" dirty="0"/>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24703996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indent="0">
              <a:buNone/>
            </a:pPr>
            <a:r>
              <a:rPr lang="en-US" dirty="0"/>
              <a:t>Except where otherwise noted, this work by the </a:t>
            </a:r>
            <a:r>
              <a:rPr lang="en-US" dirty="0">
                <a:hlinkClick r:id="rId4"/>
              </a:rPr>
              <a:t>Office of Superintendent of Public Instruction </a:t>
            </a:r>
            <a:r>
              <a:rPr lang="en-US" dirty="0"/>
              <a:t>is licensed under a </a:t>
            </a:r>
            <a:r>
              <a:rPr lang="en-US" dirty="0">
                <a:hlinkClick r:id="rId5"/>
              </a:rPr>
              <a:t>Creative Commons 4.0 International License</a:t>
            </a:r>
            <a:r>
              <a:rPr lang="en-US" dirty="0"/>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r>
              <a:rPr lang="en-US" sz="4400" dirty="0"/>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Click to 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35F243A7-3AB4-4536-AADE-FF380E50D9E6}" type="datetime1">
              <a:rPr lang="en-US" smtClean="0"/>
              <a:t>1/9/2024</a:t>
            </a:fld>
            <a:r>
              <a:rPr lang="en-US" dirty="0"/>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4160094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1B2822EA-A644-495B-8815-4C70994813F7}" type="datetime1">
              <a:rPr lang="en-US" smtClean="0"/>
              <a:t>1/9/2024</a:t>
            </a:fld>
            <a:r>
              <a:rPr lang="en-US" dirty="0"/>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107451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90D6690C-5134-4A25-A8E0-8B233ADCD8FC}" type="datetime1">
              <a:rPr lang="en-US" smtClean="0"/>
              <a:t>1/9/2024</a:t>
            </a:fld>
            <a:r>
              <a:rPr lang="en-US" dirty="0"/>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768877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927589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651395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79204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1/9/2024</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dirty="0"/>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dirty="0"/>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 id="2147483705" r:id="rId18"/>
    <p:sldLayoutId id="2147483706" r:id="rId19"/>
    <p:sldLayoutId id="2147483707" r:id="rId20"/>
    <p:sldLayoutId id="2147483708"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1/9/2024</a:t>
            </a:fld>
            <a:r>
              <a:rPr kumimoji="0" lang="en-US" sz="1600" b="0" i="0" u="none" strike="noStrike" kern="1200" cap="none" spc="0" normalizeH="0" baseline="0" noProof="0" dirty="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0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04C0FC7D-98FC-428F-931B-99A410E61E15}" type="datetime1">
              <a:rPr lang="en-US" smtClean="0"/>
              <a:t>1/9/2024</a:t>
            </a:fld>
            <a:r>
              <a:rPr lang="en-US" dirty="0"/>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42879713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hyperlink" Target="mailto:wahelpdesk@cambiumassessment.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5C6UqY1Rt3o"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33.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a:t>Test Administrator Training</a:t>
            </a:r>
          </a:p>
        </p:txBody>
      </p:sp>
      <p:sp>
        <p:nvSpPr>
          <p:cNvPr id="23" name="Subtitle 22"/>
          <p:cNvSpPr>
            <a:spLocks noGrp="1"/>
          </p:cNvSpPr>
          <p:nvPr>
            <p:ph type="subTitle" idx="1"/>
          </p:nvPr>
        </p:nvSpPr>
        <p:spPr>
          <a:xfrm>
            <a:off x="1524000" y="3602038"/>
            <a:ext cx="9144000" cy="993209"/>
          </a:xfrm>
        </p:spPr>
        <p:txBody>
          <a:bodyPr/>
          <a:lstStyle/>
          <a:p>
            <a:pPr lvl="0">
              <a:lnSpc>
                <a:spcPct val="150000"/>
              </a:lnSpc>
              <a:spcBef>
                <a:spcPts val="0"/>
              </a:spcBef>
            </a:pPr>
            <a:r>
              <a:rPr lang="en-US" sz="2800" dirty="0">
                <a:solidFill>
                  <a:srgbClr val="244A5F"/>
                </a:solidFill>
              </a:rPr>
              <a:t>Template for Training TAs</a:t>
            </a:r>
          </a:p>
          <a:p>
            <a:pPr lvl="0" algn="l">
              <a:lnSpc>
                <a:spcPct val="100000"/>
              </a:lnSpc>
              <a:spcBef>
                <a:spcPts val="0"/>
              </a:spcBef>
            </a:pPr>
            <a:r>
              <a:rPr lang="en-US" sz="800" dirty="0">
                <a:solidFill>
                  <a:srgbClr val="FFFFFF"/>
                </a:solidFill>
              </a:rPr>
              <a:t>This presentation contains a script in the notes section. If you are accessing this information with a screen reader, be sure you are reading the notes section as well as the text contained in the slides.</a:t>
            </a:r>
          </a:p>
          <a:p>
            <a:endParaRPr lang="en-US" dirty="0"/>
          </a:p>
        </p:txBody>
      </p:sp>
      <p:sp>
        <p:nvSpPr>
          <p:cNvPr id="2" name="TextBox 1">
            <a:extLst>
              <a:ext uri="{FF2B5EF4-FFF2-40B4-BE49-F238E27FC236}">
                <a16:creationId xmlns:a16="http://schemas.microsoft.com/office/drawing/2014/main" id="{65701A5C-72BE-452E-B9EB-D1C66D96A67E}"/>
              </a:ext>
            </a:extLst>
          </p:cNvPr>
          <p:cNvSpPr txBox="1"/>
          <p:nvPr/>
        </p:nvSpPr>
        <p:spPr>
          <a:xfrm>
            <a:off x="3065640" y="4604846"/>
            <a:ext cx="6060719" cy="461665"/>
          </a:xfrm>
          <a:prstGeom prst="rect">
            <a:avLst/>
          </a:prstGeom>
          <a:noFill/>
        </p:spPr>
        <p:txBody>
          <a:bodyPr wrap="square" lIns="91440" tIns="45720" rIns="91440" bIns="45720" rtlCol="0" anchor="t">
            <a:spAutoFit/>
          </a:bodyPr>
          <a:lstStyle/>
          <a:p>
            <a:r>
              <a:rPr lang="en-US" sz="2400" dirty="0">
                <a:latin typeface="Segoe UI"/>
                <a:cs typeface="Segoe UI"/>
              </a:rPr>
              <a:t>SMARTER BALANCED AND WCAS 2024</a:t>
            </a:r>
            <a:endParaRPr lang="en-US" dirty="0"/>
          </a:p>
        </p:txBody>
      </p:sp>
      <p:sp>
        <p:nvSpPr>
          <p:cNvPr id="3" name="TextBox 2">
            <a:extLst>
              <a:ext uri="{FF2B5EF4-FFF2-40B4-BE49-F238E27FC236}">
                <a16:creationId xmlns:a16="http://schemas.microsoft.com/office/drawing/2014/main" id="{3784E284-FAEC-4DA0-B9AA-9E20DC7EC674}"/>
              </a:ext>
            </a:extLst>
          </p:cNvPr>
          <p:cNvSpPr txBox="1"/>
          <p:nvPr/>
        </p:nvSpPr>
        <p:spPr>
          <a:xfrm>
            <a:off x="9367024" y="5965902"/>
            <a:ext cx="2263698" cy="276999"/>
          </a:xfrm>
          <a:prstGeom prst="rect">
            <a:avLst/>
          </a:prstGeom>
          <a:noFill/>
        </p:spPr>
        <p:txBody>
          <a:bodyPr wrap="square" lIns="91440" tIns="45720" rIns="91440" bIns="45720" rtlCol="0" anchor="t">
            <a:spAutoFit/>
          </a:bodyPr>
          <a:lstStyle/>
          <a:p>
            <a:r>
              <a:rPr lang="en-US" sz="1200" dirty="0">
                <a:latin typeface="Segoe UI"/>
                <a:cs typeface="Segoe UI"/>
              </a:rPr>
              <a:t>Updated January 9, 2024</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AF6F-E907-42C6-AA83-B6EA744E4A5E}"/>
              </a:ext>
            </a:extLst>
          </p:cNvPr>
          <p:cNvSpPr>
            <a:spLocks noGrp="1"/>
          </p:cNvSpPr>
          <p:nvPr>
            <p:ph type="title"/>
          </p:nvPr>
        </p:nvSpPr>
        <p:spPr>
          <a:xfrm>
            <a:off x="5739145" y="967631"/>
            <a:ext cx="5802615" cy="1454051"/>
          </a:xfrm>
        </p:spPr>
        <p:txBody>
          <a:bodyPr>
            <a:noAutofit/>
          </a:bodyPr>
          <a:lstStyle/>
          <a:p>
            <a:r>
              <a:rPr lang="en-US" sz="3600" dirty="0">
                <a:solidFill>
                  <a:srgbClr val="000000"/>
                </a:solidFill>
              </a:rPr>
              <a:t>Top Testing Incidents Requiring Test Invalidation</a:t>
            </a:r>
          </a:p>
        </p:txBody>
      </p:sp>
      <p:sp>
        <p:nvSpPr>
          <p:cNvPr id="3" name="Content Placeholder 2">
            <a:extLst>
              <a:ext uri="{FF2B5EF4-FFF2-40B4-BE49-F238E27FC236}">
                <a16:creationId xmlns:a16="http://schemas.microsoft.com/office/drawing/2014/main" id="{888C9643-448C-4D60-83AB-39574AFE58EF}"/>
              </a:ext>
            </a:extLst>
          </p:cNvPr>
          <p:cNvSpPr>
            <a:spLocks noGrp="1"/>
          </p:cNvSpPr>
          <p:nvPr>
            <p:ph idx="1"/>
          </p:nvPr>
        </p:nvSpPr>
        <p:spPr>
          <a:xfrm>
            <a:off x="6090574" y="2421682"/>
            <a:ext cx="4977578" cy="3639289"/>
          </a:xfrm>
        </p:spPr>
        <p:txBody>
          <a:bodyPr anchor="ctr">
            <a:normAutofit/>
          </a:bodyPr>
          <a:lstStyle/>
          <a:p>
            <a:pPr>
              <a:spcBef>
                <a:spcPts val="1800"/>
              </a:spcBef>
            </a:pPr>
            <a:r>
              <a:rPr lang="en-US" dirty="0">
                <a:solidFill>
                  <a:srgbClr val="000000"/>
                </a:solidFill>
                <a:latin typeface="Segoe UI" panose="020B0502040204020203" pitchFamily="34" charset="0"/>
                <a:cs typeface="Segoe UI" panose="020B0502040204020203" pitchFamily="34" charset="0"/>
              </a:rPr>
              <a:t>Students having access to non-approved electronics.</a:t>
            </a:r>
          </a:p>
          <a:p>
            <a:pPr>
              <a:spcBef>
                <a:spcPts val="1800"/>
              </a:spcBef>
            </a:pPr>
            <a:r>
              <a:rPr lang="en-US" dirty="0">
                <a:solidFill>
                  <a:srgbClr val="000000"/>
                </a:solidFill>
                <a:latin typeface="Segoe UI" panose="020B0502040204020203" pitchFamily="34" charset="0"/>
                <a:cs typeface="Segoe UI" panose="020B0502040204020203" pitchFamily="34" charset="0"/>
              </a:rPr>
              <a:t>Students left unattended in the testing location.</a:t>
            </a:r>
          </a:p>
          <a:p>
            <a:endParaRPr lang="en-US" sz="2000" dirty="0">
              <a:solidFill>
                <a:srgbClr val="000000"/>
              </a:solidFill>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F962A53A-1A4E-4AB3-A692-9A787E89B814}"/>
              </a:ext>
              <a:ext uri="{C183D7F6-B498-43B3-948B-1728B52AA6E4}">
                <adec:decorative xmlns:adec="http://schemas.microsoft.com/office/drawing/2017/decorative" val="1"/>
              </a:ext>
            </a:extLst>
          </p:cNvPr>
          <p:cNvPicPr/>
          <p:nvPr/>
        </p:nvPicPr>
        <p:blipFill rotWithShape="1">
          <a:blip r:embed="rId3">
            <a:alphaModFix/>
          </a:blip>
          <a:srcRect l="2371" r="2084"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402050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Incidents</a:t>
            </a:r>
          </a:p>
        </p:txBody>
      </p:sp>
      <p:sp>
        <p:nvSpPr>
          <p:cNvPr id="3" name="Content Placeholder 2"/>
          <p:cNvSpPr>
            <a:spLocks noGrp="1"/>
          </p:cNvSpPr>
          <p:nvPr>
            <p:ph idx="1"/>
          </p:nvPr>
        </p:nvSpPr>
        <p:spPr>
          <a:xfrm>
            <a:off x="838200" y="1690688"/>
            <a:ext cx="10914089" cy="4353133"/>
          </a:xfrm>
        </p:spPr>
        <p:txBody>
          <a:bodyPr>
            <a:normAutofit fontScale="92500" lnSpcReduction="10000"/>
          </a:bodyPr>
          <a:lstStyle/>
          <a:p>
            <a:pPr marL="0" indent="0">
              <a:buNone/>
            </a:pPr>
            <a:r>
              <a:rPr lang="en-US" sz="3100" dirty="0"/>
              <a:t>When test incidents occur, it is important to:</a:t>
            </a:r>
          </a:p>
          <a:p>
            <a:r>
              <a:rPr lang="en-US" b="1" dirty="0">
                <a:solidFill>
                  <a:srgbClr val="C00000"/>
                </a:solidFill>
              </a:rPr>
              <a:t>Stop the test session for the individual student or class.</a:t>
            </a:r>
          </a:p>
          <a:p>
            <a:r>
              <a:rPr lang="en-US" dirty="0"/>
              <a:t>Take corrective action to mitigate the incident.</a:t>
            </a:r>
          </a:p>
          <a:p>
            <a:pPr>
              <a:lnSpc>
                <a:spcPct val="100000"/>
              </a:lnSpc>
            </a:pPr>
            <a:r>
              <a:rPr lang="en-US" dirty="0"/>
              <a:t>TAs report incidents as quickly as possible to the SC, who contacts the DC. The DC works with OSPI when required.</a:t>
            </a:r>
          </a:p>
          <a:p>
            <a:pPr>
              <a:lnSpc>
                <a:spcPct val="100000"/>
              </a:lnSpc>
            </a:pPr>
            <a:r>
              <a:rPr lang="en-US" dirty="0"/>
              <a:t>If required, TIDE appeals are submitted by the DC or DA. Approval is required at a state level. Appeals will be processed within 24 hours.</a:t>
            </a:r>
          </a:p>
          <a:p>
            <a:pPr>
              <a:lnSpc>
                <a:spcPct val="100000"/>
              </a:lnSpc>
            </a:pPr>
            <a:r>
              <a:rPr lang="en-US" dirty="0"/>
              <a:t>Breaches must be immediately reported to your SC and DC, who will then report to OSPI right away. For more information, see The Test Incidents section of the TAM.</a:t>
            </a:r>
            <a:endParaRPr lang="en-US" dirty="0">
              <a:solidFill>
                <a:schemeClr val="tx2"/>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1388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Policies, and Responsibilities</a:t>
            </a:r>
          </a:p>
        </p:txBody>
      </p:sp>
      <p:sp>
        <p:nvSpPr>
          <p:cNvPr id="3" name="Content Placeholder 2"/>
          <p:cNvSpPr>
            <a:spLocks noGrp="1"/>
          </p:cNvSpPr>
          <p:nvPr>
            <p:ph idx="1"/>
          </p:nvPr>
        </p:nvSpPr>
        <p:spPr>
          <a:xfrm>
            <a:off x="401445" y="1747838"/>
            <a:ext cx="6396908" cy="4297362"/>
          </a:xfrm>
        </p:spPr>
        <p:txBody>
          <a:bodyPr>
            <a:noAutofit/>
          </a:bodyPr>
          <a:lstStyle/>
          <a:p>
            <a:pPr marL="0" lvl="0" indent="0" defTabSz="457200">
              <a:lnSpc>
                <a:spcPct val="100000"/>
              </a:lnSpc>
              <a:spcBef>
                <a:spcPts val="400"/>
              </a:spcBef>
              <a:buNone/>
            </a:pPr>
            <a:r>
              <a:rPr lang="en-US" sz="2200" dirty="0">
                <a:solidFill>
                  <a:srgbClr val="3A6983">
                    <a:lumMod val="50000"/>
                  </a:srgbClr>
                </a:solidFill>
              </a:rPr>
              <a:t>State and local laws and policies specify practices to ensure test security and the standardized and ethical administration of assessments.</a:t>
            </a:r>
          </a:p>
          <a:p>
            <a:pPr marL="630238" lvl="0" indent="-285750" defTabSz="457200">
              <a:lnSpc>
                <a:spcPct val="100000"/>
              </a:lnSpc>
              <a:spcBef>
                <a:spcPts val="400"/>
              </a:spcBef>
            </a:pPr>
            <a:r>
              <a:rPr lang="en-US" sz="2200" dirty="0">
                <a:solidFill>
                  <a:srgbClr val="3A6983">
                    <a:lumMod val="50000"/>
                  </a:srgbClr>
                </a:solidFill>
              </a:rPr>
              <a:t>Students must be monitored throughout testing.</a:t>
            </a:r>
          </a:p>
          <a:p>
            <a:pPr marL="630238" lvl="0" indent="-285750" defTabSz="457200">
              <a:lnSpc>
                <a:spcPct val="100000"/>
              </a:lnSpc>
              <a:spcBef>
                <a:spcPts val="400"/>
              </a:spcBef>
            </a:pPr>
            <a:r>
              <a:rPr lang="en-US" sz="2200" dirty="0">
                <a:solidFill>
                  <a:srgbClr val="3A6983">
                    <a:lumMod val="50000"/>
                  </a:srgbClr>
                </a:solidFill>
              </a:rPr>
              <a:t>Only staff members trained for state assessments can administer or be in a testing room.</a:t>
            </a:r>
          </a:p>
          <a:p>
            <a:pPr marL="630238" lvl="0" indent="-285750" defTabSz="457200">
              <a:lnSpc>
                <a:spcPct val="100000"/>
              </a:lnSpc>
              <a:spcBef>
                <a:spcPts val="400"/>
              </a:spcBef>
            </a:pPr>
            <a:r>
              <a:rPr lang="en-US" sz="2200" dirty="0">
                <a:solidFill>
                  <a:srgbClr val="3A6983">
                    <a:lumMod val="50000"/>
                  </a:srgbClr>
                </a:solidFill>
              </a:rPr>
              <a:t>Volunteers, media, parents, or students not testing are not allowed in a testing room.</a:t>
            </a:r>
          </a:p>
          <a:p>
            <a:pPr marL="630238" lvl="0" indent="-285750" defTabSz="457200">
              <a:lnSpc>
                <a:spcPct val="100000"/>
              </a:lnSpc>
              <a:spcBef>
                <a:spcPts val="400"/>
              </a:spcBef>
            </a:pPr>
            <a:r>
              <a:rPr lang="en-US" sz="2200" dirty="0">
                <a:solidFill>
                  <a:srgbClr val="3A6983">
                    <a:lumMod val="50000"/>
                  </a:srgbClr>
                </a:solidFill>
              </a:rPr>
              <a:t>Reviewing and disclosing test questions is a violation of state law.</a:t>
            </a:r>
          </a:p>
        </p:txBody>
      </p:sp>
      <p:sp>
        <p:nvSpPr>
          <p:cNvPr id="4" name="TextBox 3"/>
          <p:cNvSpPr txBox="1"/>
          <p:nvPr/>
        </p:nvSpPr>
        <p:spPr>
          <a:xfrm>
            <a:off x="6798352" y="2411576"/>
            <a:ext cx="5162590" cy="1600438"/>
          </a:xfrm>
          <a:prstGeom prst="rect">
            <a:avLst/>
          </a:prstGeom>
          <a:solidFill>
            <a:schemeClr val="bg2">
              <a:lumMod val="90000"/>
            </a:schemeClr>
          </a:solidFill>
          <a:ln>
            <a:solidFill>
              <a:schemeClr val="tx1"/>
            </a:solidFill>
          </a:ln>
        </p:spPr>
        <p:txBody>
          <a:bodyPr wrap="square">
            <a:spAutoFit/>
          </a:bodyPr>
          <a:lstStyle/>
          <a:p>
            <a:pPr marL="182880" lvl="1" fontAlgn="auto">
              <a:spcBef>
                <a:spcPts val="0"/>
              </a:spcBef>
              <a:spcAft>
                <a:spcPts val="0"/>
              </a:spcAft>
              <a:defRPr/>
            </a:pPr>
            <a:r>
              <a:rPr lang="en-US" sz="1600" b="1" dirty="0">
                <a:solidFill>
                  <a:srgbClr val="000000"/>
                </a:solidFill>
                <a:latin typeface="Segoe UI" panose="020B0502040204020203" pitchFamily="34" charset="0"/>
                <a:cs typeface="Segoe UI" panose="020B0502040204020203" pitchFamily="34" charset="0"/>
              </a:rPr>
              <a:t>Professional Code of Conduct </a:t>
            </a:r>
          </a:p>
          <a:p>
            <a:pPr marL="182880" lvl="1" fontAlgn="auto">
              <a:spcBef>
                <a:spcPts val="0"/>
              </a:spcBef>
              <a:spcAft>
                <a:spcPts val="0"/>
              </a:spcAft>
              <a:defRPr/>
            </a:pPr>
            <a:r>
              <a:rPr lang="en-US" sz="1600" dirty="0">
                <a:solidFill>
                  <a:srgbClr val="000000"/>
                </a:solidFill>
                <a:latin typeface="Segoe UI" panose="020B0502040204020203" pitchFamily="34" charset="0"/>
                <a:cs typeface="Segoe UI" panose="020B0502040204020203" pitchFamily="34" charset="0"/>
              </a:rPr>
              <a:t>The Professional Code of Conduct is codified by the Washington State Legislature in WACs and RCWs. A list of complete rules and regulations can be found online</a:t>
            </a:r>
            <a:r>
              <a:rPr lang="en-US" sz="1600" dirty="0">
                <a:latin typeface="Segoe UI" panose="020B0502040204020203" pitchFamily="34" charset="0"/>
                <a:cs typeface="Segoe UI" panose="020B0502040204020203" pitchFamily="34" charset="0"/>
              </a:rPr>
              <a:t>: </a:t>
            </a:r>
            <a:r>
              <a:rPr lang="en-US" sz="1600" dirty="0">
                <a:solidFill>
                  <a:schemeClr val="tx2">
                    <a:lumMod val="75000"/>
                  </a:schemeClr>
                </a:solidFill>
                <a:latin typeface="Segoe UI" panose="020B0502040204020203" pitchFamily="34" charset="0"/>
                <a:cs typeface="Segoe UI" panose="020B0502040204020203" pitchFamily="34" charset="0"/>
              </a:rPr>
              <a:t>www.k12.wa.us/ProfPractices/CodeConduct.aspx</a:t>
            </a:r>
            <a:r>
              <a:rPr lang="en-US" dirty="0">
                <a:latin typeface="+mn-lt"/>
              </a:rPr>
              <a:t> </a:t>
            </a:r>
            <a:endParaRPr lang="en-US" dirty="0">
              <a:latin typeface="+mn-lt"/>
              <a:cs typeface="Times New Roman" panose="02020603050405020304" pitchFamily="18" charset="0"/>
            </a:endParaRPr>
          </a:p>
        </p:txBody>
      </p:sp>
      <p:sp>
        <p:nvSpPr>
          <p:cNvPr id="5" name="TextBox 4"/>
          <p:cNvSpPr txBox="1"/>
          <p:nvPr/>
        </p:nvSpPr>
        <p:spPr>
          <a:xfrm>
            <a:off x="6798352" y="4001444"/>
            <a:ext cx="5162590" cy="1569660"/>
          </a:xfrm>
          <a:prstGeom prst="rect">
            <a:avLst/>
          </a:prstGeom>
          <a:solidFill>
            <a:schemeClr val="accent3">
              <a:lumMod val="40000"/>
              <a:lumOff val="60000"/>
            </a:schemeClr>
          </a:solidFill>
          <a:ln>
            <a:solidFill>
              <a:schemeClr val="tx1"/>
            </a:solidFill>
          </a:ln>
        </p:spPr>
        <p:txBody>
          <a:bodyPr wrap="square">
            <a:spAutoFit/>
          </a:bodyPr>
          <a:lstStyle/>
          <a:p>
            <a:pPr marL="182880" lvl="1" fontAlgn="auto">
              <a:spcBef>
                <a:spcPts val="0"/>
              </a:spcBef>
              <a:spcAft>
                <a:spcPts val="0"/>
              </a:spcAft>
              <a:defRPr/>
            </a:pPr>
            <a:r>
              <a:rPr lang="en-US" sz="1600" dirty="0">
                <a:solidFill>
                  <a:srgbClr val="000000"/>
                </a:solidFill>
                <a:latin typeface="Segoe UI" panose="020B0502040204020203" pitchFamily="34" charset="0"/>
                <a:cs typeface="Segoe UI" panose="020B0502040204020203" pitchFamily="34" charset="0"/>
              </a:rPr>
              <a:t>The Office of Professional Practices (OPP) is charged with enforcement, including discipline of educational practitioners for violation of the Professional Code of Conduct. The office receives, investigates, and makes legal findings regarding complaints. Unprofessional conduct is reported to OPP (360) 725-6130.</a:t>
            </a:r>
          </a:p>
        </p:txBody>
      </p:sp>
    </p:spTree>
    <p:extLst>
      <p:ext uri="{BB962C8B-B14F-4D97-AF65-F5344CB8AC3E}">
        <p14:creationId xmlns:p14="http://schemas.microsoft.com/office/powerpoint/2010/main" val="203467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9ED3-799E-42A8-8DCC-B00D36782922}"/>
              </a:ext>
            </a:extLst>
          </p:cNvPr>
          <p:cNvSpPr>
            <a:spLocks noGrp="1"/>
          </p:cNvSpPr>
          <p:nvPr>
            <p:ph type="title"/>
          </p:nvPr>
        </p:nvSpPr>
        <p:spPr/>
        <p:txBody>
          <a:bodyPr/>
          <a:lstStyle/>
          <a:p>
            <a:r>
              <a:rPr lang="en-US" dirty="0"/>
              <a:t>TA Responsibilities</a:t>
            </a:r>
          </a:p>
        </p:txBody>
      </p:sp>
      <p:sp>
        <p:nvSpPr>
          <p:cNvPr id="3" name="Text Placeholder 2">
            <a:extLst>
              <a:ext uri="{FF2B5EF4-FFF2-40B4-BE49-F238E27FC236}">
                <a16:creationId xmlns:a16="http://schemas.microsoft.com/office/drawing/2014/main" id="{388D3F2C-8646-4A72-9BF7-E8DB467E414B}"/>
              </a:ext>
            </a:extLst>
          </p:cNvPr>
          <p:cNvSpPr>
            <a:spLocks noGrp="1"/>
          </p:cNvSpPr>
          <p:nvPr>
            <p:ph type="body" idx="1"/>
          </p:nvPr>
        </p:nvSpPr>
        <p:spPr>
          <a:xfrm>
            <a:off x="844550" y="4562475"/>
            <a:ext cx="10515600" cy="1500187"/>
          </a:xfrm>
        </p:spPr>
        <p:txBody>
          <a:bodyPr>
            <a:normAutofit/>
          </a:bodyPr>
          <a:lstStyle/>
          <a:p>
            <a:r>
              <a:rPr lang="en-US" sz="3200" cap="small" dirty="0">
                <a:solidFill>
                  <a:schemeClr val="tx2">
                    <a:lumMod val="60000"/>
                    <a:lumOff val="40000"/>
                  </a:schemeClr>
                </a:solidFill>
                <a:latin typeface="Segoe UI" panose="020B0502040204020203" pitchFamily="34" charset="0"/>
              </a:rPr>
              <a:t>Before, During, and After Testing</a:t>
            </a:r>
          </a:p>
        </p:txBody>
      </p:sp>
    </p:spTree>
    <p:extLst>
      <p:ext uri="{BB962C8B-B14F-4D97-AF65-F5344CB8AC3E}">
        <p14:creationId xmlns:p14="http://schemas.microsoft.com/office/powerpoint/2010/main" val="873297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Responsibilities</a:t>
            </a:r>
            <a:br>
              <a:rPr lang="en-US" dirty="0"/>
            </a:br>
            <a:r>
              <a:rPr lang="en-US" sz="3600" b="1" dirty="0">
                <a:solidFill>
                  <a:schemeClr val="accent2">
                    <a:lumMod val="50000"/>
                  </a:schemeClr>
                </a:solidFill>
              </a:rPr>
              <a:t>Before Testing</a:t>
            </a:r>
          </a:p>
        </p:txBody>
      </p:sp>
      <p:sp>
        <p:nvSpPr>
          <p:cNvPr id="3" name="Content Placeholder 2"/>
          <p:cNvSpPr>
            <a:spLocks noGrp="1"/>
          </p:cNvSpPr>
          <p:nvPr>
            <p:ph idx="1"/>
          </p:nvPr>
        </p:nvSpPr>
        <p:spPr>
          <a:xfrm>
            <a:off x="838200" y="2063845"/>
            <a:ext cx="10515600" cy="3927475"/>
          </a:xfrm>
        </p:spPr>
        <p:txBody>
          <a:bodyPr>
            <a:normAutofit fontScale="85000" lnSpcReduction="10000"/>
          </a:bodyPr>
          <a:lstStyle/>
          <a:p>
            <a:r>
              <a:rPr lang="en-US" dirty="0"/>
              <a:t>Complete test administration training and review all state testing policies and administration documents prior to administering state tests</a:t>
            </a:r>
          </a:p>
          <a:p>
            <a:r>
              <a:rPr lang="en-US" dirty="0"/>
              <a:t>Complete and sign a </a:t>
            </a:r>
            <a:r>
              <a:rPr lang="en-US" i="1" dirty="0"/>
              <a:t>Test Security Staff Assurance Report</a:t>
            </a:r>
            <a:r>
              <a:rPr lang="en-US" dirty="0"/>
              <a:t> (After Training)</a:t>
            </a:r>
          </a:p>
          <a:p>
            <a:r>
              <a:rPr lang="en-US" dirty="0"/>
              <a:t>Become familiar with the TAM and the </a:t>
            </a:r>
            <a:r>
              <a:rPr lang="en-US" i="1" dirty="0"/>
              <a:t>TA Script of Student Test Directions </a:t>
            </a:r>
            <a:r>
              <a:rPr lang="en-US" dirty="0"/>
              <a:t>(SAY boxes)</a:t>
            </a:r>
          </a:p>
          <a:p>
            <a:r>
              <a:rPr lang="en-US" dirty="0"/>
              <a:t>Have a list of students and their accessibility features needed for the test</a:t>
            </a:r>
          </a:p>
          <a:p>
            <a:r>
              <a:rPr lang="en-US" dirty="0"/>
              <a:t>Familiarize yourself with your school’s TSBP</a:t>
            </a:r>
          </a:p>
          <a:p>
            <a:r>
              <a:rPr lang="en-US" dirty="0"/>
              <a:t>Make sure all instructional materials are covered or removed from the testing location</a:t>
            </a:r>
          </a:p>
          <a:p>
            <a:r>
              <a:rPr lang="en-US" dirty="0"/>
              <a:t>Identify a location for students to place their electronics and bags</a:t>
            </a:r>
          </a:p>
          <a:p>
            <a:endParaRPr lang="en-US" dirty="0"/>
          </a:p>
        </p:txBody>
      </p:sp>
    </p:spTree>
    <p:extLst>
      <p:ext uri="{BB962C8B-B14F-4D97-AF65-F5344CB8AC3E}">
        <p14:creationId xmlns:p14="http://schemas.microsoft.com/office/powerpoint/2010/main" val="403204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Responsibilities</a:t>
            </a:r>
            <a:br>
              <a:rPr lang="en-US" dirty="0"/>
            </a:br>
            <a:r>
              <a:rPr lang="en-US" sz="3600" b="1" dirty="0">
                <a:solidFill>
                  <a:schemeClr val="accent2">
                    <a:lumMod val="50000"/>
                  </a:schemeClr>
                </a:solidFill>
              </a:rPr>
              <a:t>During Testing</a:t>
            </a:r>
          </a:p>
        </p:txBody>
      </p:sp>
      <p:sp>
        <p:nvSpPr>
          <p:cNvPr id="3" name="Content Placeholder 2"/>
          <p:cNvSpPr>
            <a:spLocks noGrp="1"/>
          </p:cNvSpPr>
          <p:nvPr>
            <p:ph idx="1"/>
          </p:nvPr>
        </p:nvSpPr>
        <p:spPr>
          <a:xfrm>
            <a:off x="838200" y="2071514"/>
            <a:ext cx="10515600" cy="4183048"/>
          </a:xfrm>
        </p:spPr>
        <p:txBody>
          <a:bodyPr>
            <a:noAutofit/>
          </a:bodyPr>
          <a:lstStyle/>
          <a:p>
            <a:pPr>
              <a:lnSpc>
                <a:spcPct val="100000"/>
              </a:lnSpc>
              <a:spcBef>
                <a:spcPts val="300"/>
              </a:spcBef>
            </a:pPr>
            <a:r>
              <a:rPr lang="en-US" dirty="0"/>
              <a:t>Receive materials no earlier than the current day of testing and just prior to the test session being administered.</a:t>
            </a:r>
          </a:p>
          <a:p>
            <a:pPr>
              <a:lnSpc>
                <a:spcPct val="100000"/>
              </a:lnSpc>
              <a:spcBef>
                <a:spcPts val="300"/>
              </a:spcBef>
            </a:pPr>
            <a:r>
              <a:rPr lang="en-US" dirty="0"/>
              <a:t>Check materials out to students, and be prepared to check them back in.</a:t>
            </a:r>
          </a:p>
          <a:p>
            <a:pPr>
              <a:lnSpc>
                <a:spcPct val="100000"/>
              </a:lnSpc>
              <a:spcBef>
                <a:spcPts val="300"/>
              </a:spcBef>
            </a:pPr>
            <a:r>
              <a:rPr lang="en-US" dirty="0"/>
              <a:t>Read the </a:t>
            </a:r>
            <a:r>
              <a:rPr lang="en-US" i="1" dirty="0"/>
              <a:t>TA Script of Student Test Directions</a:t>
            </a:r>
            <a:r>
              <a:rPr lang="en-US" dirty="0"/>
              <a:t> verbatim. </a:t>
            </a:r>
          </a:p>
          <a:p>
            <a:pPr>
              <a:lnSpc>
                <a:spcPct val="100000"/>
              </a:lnSpc>
              <a:spcBef>
                <a:spcPts val="300"/>
              </a:spcBef>
            </a:pPr>
            <a:r>
              <a:rPr lang="en-US" dirty="0"/>
              <a:t>Monitor students at all times during testing. </a:t>
            </a:r>
          </a:p>
          <a:p>
            <a:pPr>
              <a:lnSpc>
                <a:spcPct val="100000"/>
              </a:lnSpc>
              <a:spcBef>
                <a:spcPts val="300"/>
              </a:spcBef>
            </a:pPr>
            <a:r>
              <a:rPr lang="en-US" dirty="0"/>
              <a:t>Report testing incidents to the SC. </a:t>
            </a:r>
          </a:p>
        </p:txBody>
      </p:sp>
    </p:spTree>
    <p:extLst>
      <p:ext uri="{BB962C8B-B14F-4D97-AF65-F5344CB8AC3E}">
        <p14:creationId xmlns:p14="http://schemas.microsoft.com/office/powerpoint/2010/main" val="321111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Responsibilities</a:t>
            </a:r>
            <a:br>
              <a:rPr lang="en-US" dirty="0"/>
            </a:br>
            <a:r>
              <a:rPr lang="en-US" sz="3600" b="1" dirty="0">
                <a:solidFill>
                  <a:schemeClr val="accent2">
                    <a:lumMod val="50000"/>
                  </a:schemeClr>
                </a:solidFill>
              </a:rPr>
              <a:t>After Testing</a:t>
            </a:r>
            <a:endParaRPr lang="en-US" dirty="0">
              <a:solidFill>
                <a:schemeClr val="accent2">
                  <a:lumMod val="50000"/>
                </a:schemeClr>
              </a:solidFill>
            </a:endParaRPr>
          </a:p>
        </p:txBody>
      </p:sp>
      <p:sp>
        <p:nvSpPr>
          <p:cNvPr id="3" name="Content Placeholder 2"/>
          <p:cNvSpPr>
            <a:spLocks noGrp="1"/>
          </p:cNvSpPr>
          <p:nvPr>
            <p:ph idx="1"/>
          </p:nvPr>
        </p:nvSpPr>
        <p:spPr>
          <a:xfrm>
            <a:off x="838200" y="2009775"/>
            <a:ext cx="10515600" cy="3927475"/>
          </a:xfrm>
        </p:spPr>
        <p:txBody>
          <a:bodyPr>
            <a:normAutofit/>
          </a:bodyPr>
          <a:lstStyle/>
          <a:p>
            <a:pPr>
              <a:lnSpc>
                <a:spcPct val="100000"/>
              </a:lnSpc>
              <a:spcBef>
                <a:spcPts val="300"/>
              </a:spcBef>
            </a:pPr>
            <a:r>
              <a:rPr lang="en-US" dirty="0"/>
              <a:t>Implement your check-in process for collection of testing materials prior to releasing students. </a:t>
            </a:r>
          </a:p>
          <a:p>
            <a:pPr>
              <a:lnSpc>
                <a:spcPct val="100000"/>
              </a:lnSpc>
              <a:spcBef>
                <a:spcPts val="300"/>
              </a:spcBef>
            </a:pPr>
            <a:r>
              <a:rPr lang="en-US" dirty="0"/>
              <a:t>Process materials according to the TA Script and your school’s TSBP</a:t>
            </a:r>
          </a:p>
          <a:p>
            <a:pPr>
              <a:lnSpc>
                <a:spcPct val="100000"/>
              </a:lnSpc>
              <a:spcBef>
                <a:spcPts val="300"/>
              </a:spcBef>
            </a:pPr>
            <a:r>
              <a:rPr lang="en-US" dirty="0"/>
              <a:t>Return materials to the SC immediately after each testing session.</a:t>
            </a:r>
          </a:p>
          <a:p>
            <a:pPr>
              <a:lnSpc>
                <a:spcPct val="100000"/>
              </a:lnSpc>
              <a:spcBef>
                <a:spcPts val="300"/>
              </a:spcBef>
            </a:pPr>
            <a:r>
              <a:rPr lang="en-US" dirty="0"/>
              <a:t>Complete and sign the (After Testing) section of the </a:t>
            </a:r>
            <a:r>
              <a:rPr lang="en-US" i="1" dirty="0"/>
              <a:t>Test Security Staff Assurance Report</a:t>
            </a:r>
            <a:r>
              <a:rPr lang="en-US" dirty="0"/>
              <a:t>.</a:t>
            </a:r>
          </a:p>
          <a:p>
            <a:pPr>
              <a:lnSpc>
                <a:spcPct val="100000"/>
              </a:lnSpc>
              <a:spcBef>
                <a:spcPts val="300"/>
              </a:spcBef>
            </a:pPr>
            <a:endParaRPr lang="en-US" dirty="0"/>
          </a:p>
          <a:p>
            <a:pPr marL="0" indent="0">
              <a:buNone/>
            </a:pPr>
            <a:endParaRPr lang="en-US" dirty="0"/>
          </a:p>
        </p:txBody>
      </p:sp>
    </p:spTree>
    <p:extLst>
      <p:ext uri="{BB962C8B-B14F-4D97-AF65-F5344CB8AC3E}">
        <p14:creationId xmlns:p14="http://schemas.microsoft.com/office/powerpoint/2010/main" val="4680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85DC-173E-B34D-B2DF-46EDDA0ECC25}"/>
              </a:ext>
            </a:extLst>
          </p:cNvPr>
          <p:cNvSpPr>
            <a:spLocks noGrp="1"/>
          </p:cNvSpPr>
          <p:nvPr>
            <p:ph type="title"/>
          </p:nvPr>
        </p:nvSpPr>
        <p:spPr/>
        <p:txBody>
          <a:bodyPr/>
          <a:lstStyle/>
          <a:p>
            <a:r>
              <a:rPr lang="en-US" dirty="0"/>
              <a:t>WCAP Portal</a:t>
            </a:r>
          </a:p>
        </p:txBody>
      </p:sp>
      <p:sp>
        <p:nvSpPr>
          <p:cNvPr id="3" name="Text Placeholder 2">
            <a:extLst>
              <a:ext uri="{FF2B5EF4-FFF2-40B4-BE49-F238E27FC236}">
                <a16:creationId xmlns:a16="http://schemas.microsoft.com/office/drawing/2014/main" id="{976BA016-0742-CA4E-89E6-CC06394B26C2}"/>
              </a:ext>
            </a:extLst>
          </p:cNvPr>
          <p:cNvSpPr>
            <a:spLocks noGrp="1"/>
          </p:cNvSpPr>
          <p:nvPr>
            <p:ph type="body" idx="1"/>
          </p:nvPr>
        </p:nvSpPr>
        <p:spPr/>
        <p:txBody>
          <a:bodyPr>
            <a:normAutofit/>
          </a:bodyPr>
          <a:lstStyle/>
          <a:p>
            <a:pPr>
              <a:lnSpc>
                <a:spcPct val="100000"/>
              </a:lnSpc>
              <a:spcBef>
                <a:spcPts val="0"/>
              </a:spcBef>
            </a:pPr>
            <a:r>
              <a:rPr lang="en-US" sz="3200" cap="small" dirty="0">
                <a:solidFill>
                  <a:schemeClr val="tx1">
                    <a:lumMod val="60000"/>
                    <a:lumOff val="40000"/>
                  </a:schemeClr>
                </a:solidFill>
              </a:rPr>
              <a:t>Resource For Information About The </a:t>
            </a:r>
          </a:p>
          <a:p>
            <a:pPr>
              <a:lnSpc>
                <a:spcPct val="100000"/>
              </a:lnSpc>
              <a:spcBef>
                <a:spcPts val="0"/>
              </a:spcBef>
            </a:pPr>
            <a:r>
              <a:rPr lang="en-US" sz="3200" cap="small" dirty="0">
                <a:solidFill>
                  <a:schemeClr val="tx1">
                    <a:lumMod val="60000"/>
                    <a:lumOff val="40000"/>
                  </a:schemeClr>
                </a:solidFill>
              </a:rPr>
              <a:t>Washington Comprehensive Assessment Program (</a:t>
            </a:r>
            <a:r>
              <a:rPr lang="en-US" sz="2800" cap="small" dirty="0">
                <a:solidFill>
                  <a:schemeClr val="tx1">
                    <a:lumMod val="60000"/>
                    <a:lumOff val="40000"/>
                  </a:schemeClr>
                </a:solidFill>
              </a:rPr>
              <a:t>WCAP</a:t>
            </a:r>
            <a:r>
              <a:rPr lang="en-US" sz="3200" cap="small" dirty="0">
                <a:solidFill>
                  <a:schemeClr val="tx1">
                    <a:lumMod val="60000"/>
                    <a:lumOff val="40000"/>
                  </a:schemeClr>
                </a:solidFill>
              </a:rPr>
              <a:t>)</a:t>
            </a:r>
          </a:p>
        </p:txBody>
      </p:sp>
    </p:spTree>
    <p:extLst>
      <p:ext uri="{BB962C8B-B14F-4D97-AF65-F5344CB8AC3E}">
        <p14:creationId xmlns:p14="http://schemas.microsoft.com/office/powerpoint/2010/main" val="316586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WCAP Portal</a:t>
            </a:r>
          </a:p>
        </p:txBody>
      </p:sp>
      <p:sp>
        <p:nvSpPr>
          <p:cNvPr id="9" name="Content Placeholder 2">
            <a:extLst>
              <a:ext uri="{FF2B5EF4-FFF2-40B4-BE49-F238E27FC236}">
                <a16:creationId xmlns:a16="http://schemas.microsoft.com/office/drawing/2014/main" id="{37E3E34E-1B15-45FA-A03E-5D2791E6630A}"/>
              </a:ext>
            </a:extLst>
          </p:cNvPr>
          <p:cNvSpPr>
            <a:spLocks noGrp="1"/>
          </p:cNvSpPr>
          <p:nvPr>
            <p:ph idx="1"/>
          </p:nvPr>
        </p:nvSpPr>
        <p:spPr>
          <a:xfrm>
            <a:off x="838200" y="1825625"/>
            <a:ext cx="3719513" cy="3415115"/>
          </a:xfrm>
        </p:spPr>
        <p:txBody>
          <a:bodyPr>
            <a:normAutofit/>
          </a:bodyPr>
          <a:lstStyle/>
          <a:p>
            <a:pPr marL="0" indent="0">
              <a:buNone/>
            </a:pPr>
            <a:r>
              <a:rPr lang="en-US" dirty="0"/>
              <a:t>Test/task-based</a:t>
            </a:r>
          </a:p>
          <a:p>
            <a:pPr marL="0" indent="0">
              <a:buNone/>
            </a:pPr>
            <a:r>
              <a:rPr lang="en-US" dirty="0">
                <a:latin typeface="Segoe"/>
              </a:rPr>
              <a:t>Each test button will connect you to the systems and resources used in preparing, administering, and completing the test administration.</a:t>
            </a:r>
          </a:p>
        </p:txBody>
      </p:sp>
      <p:sp>
        <p:nvSpPr>
          <p:cNvPr id="11" name="TextBox 10">
            <a:extLst>
              <a:ext uri="{FF2B5EF4-FFF2-40B4-BE49-F238E27FC236}">
                <a16:creationId xmlns:a16="http://schemas.microsoft.com/office/drawing/2014/main" id="{9EB5011C-64FE-445A-AE54-A09EA0D29DD3}"/>
              </a:ext>
            </a:extLst>
          </p:cNvPr>
          <p:cNvSpPr txBox="1"/>
          <p:nvPr/>
        </p:nvSpPr>
        <p:spPr>
          <a:xfrm>
            <a:off x="614147" y="5240740"/>
            <a:ext cx="4995083" cy="738664"/>
          </a:xfrm>
          <a:prstGeom prst="rect">
            <a:avLst/>
          </a:prstGeom>
          <a:noFill/>
        </p:spPr>
        <p:txBody>
          <a:bodyPr wrap="square" rtlCol="0">
            <a:spAutoFit/>
          </a:bodyPr>
          <a:lstStyle/>
          <a:p>
            <a:r>
              <a:rPr lang="en-US" sz="2400" dirty="0">
                <a:hlinkClick r:id="rId3"/>
              </a:rPr>
              <a:t>https://wa.portal.cambiumast.com/</a:t>
            </a:r>
            <a:endParaRPr lang="en-US" sz="2400" dirty="0"/>
          </a:p>
          <a:p>
            <a:endParaRPr lang="en-US" dirty="0"/>
          </a:p>
        </p:txBody>
      </p:sp>
      <p:pic>
        <p:nvPicPr>
          <p:cNvPr id="12" name="Picture 11" descr="Portal home screen. Showing tests, with Interim Smarter Balanced ELA and math assessments at top, Summative Smarter Balanced ELA and math assessments below that, Washington Comprehensive Assessments of Science is below that, and then All Other State Assessments is at the bottom.">
            <a:extLst>
              <a:ext uri="{FF2B5EF4-FFF2-40B4-BE49-F238E27FC236}">
                <a16:creationId xmlns:a16="http://schemas.microsoft.com/office/drawing/2014/main" id="{2A9A6EB6-2FE1-4BDB-BAA1-8FBDF633A4F2}"/>
              </a:ext>
            </a:extLst>
          </p:cNvPr>
          <p:cNvPicPr>
            <a:picLocks noChangeAspect="1"/>
          </p:cNvPicPr>
          <p:nvPr/>
        </p:nvPicPr>
        <p:blipFill>
          <a:blip r:embed="rId4"/>
          <a:stretch>
            <a:fillRect/>
          </a:stretch>
        </p:blipFill>
        <p:spPr>
          <a:xfrm>
            <a:off x="5833283" y="1446613"/>
            <a:ext cx="5446849" cy="4792973"/>
          </a:xfrm>
          <a:prstGeom prst="rect">
            <a:avLst/>
          </a:prstGeom>
        </p:spPr>
      </p:pic>
    </p:spTree>
    <p:extLst>
      <p:ext uri="{BB962C8B-B14F-4D97-AF65-F5344CB8AC3E}">
        <p14:creationId xmlns:p14="http://schemas.microsoft.com/office/powerpoint/2010/main" val="3576875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5ED8-E499-49F9-AE54-5356581315BC}"/>
              </a:ext>
            </a:extLst>
          </p:cNvPr>
          <p:cNvSpPr>
            <a:spLocks noGrp="1"/>
          </p:cNvSpPr>
          <p:nvPr>
            <p:ph type="title"/>
          </p:nvPr>
        </p:nvSpPr>
        <p:spPr/>
        <p:txBody>
          <a:bodyPr/>
          <a:lstStyle/>
          <a:p>
            <a:r>
              <a:rPr lang="en-US" dirty="0"/>
              <a:t>Advanced Search Button</a:t>
            </a:r>
          </a:p>
        </p:txBody>
      </p:sp>
      <p:pic>
        <p:nvPicPr>
          <p:cNvPr id="7" name="Picture 6" descr="Image of the Advanced Search button">
            <a:extLst>
              <a:ext uri="{FF2B5EF4-FFF2-40B4-BE49-F238E27FC236}">
                <a16:creationId xmlns:a16="http://schemas.microsoft.com/office/drawing/2014/main" id="{486607A4-7B58-4F31-876B-9CE09C30498E}"/>
              </a:ext>
            </a:extLst>
          </p:cNvPr>
          <p:cNvPicPr>
            <a:picLocks noChangeAspect="1"/>
          </p:cNvPicPr>
          <p:nvPr/>
        </p:nvPicPr>
        <p:blipFill>
          <a:blip r:embed="rId3"/>
          <a:stretch>
            <a:fillRect/>
          </a:stretch>
        </p:blipFill>
        <p:spPr>
          <a:xfrm>
            <a:off x="708854" y="1819675"/>
            <a:ext cx="5571427" cy="761777"/>
          </a:xfrm>
          <a:prstGeom prst="rect">
            <a:avLst/>
          </a:prstGeom>
        </p:spPr>
      </p:pic>
      <p:sp>
        <p:nvSpPr>
          <p:cNvPr id="9" name="TextBox 8">
            <a:extLst>
              <a:ext uri="{FF2B5EF4-FFF2-40B4-BE49-F238E27FC236}">
                <a16:creationId xmlns:a16="http://schemas.microsoft.com/office/drawing/2014/main" id="{BCBE4171-753B-4D21-9C24-4DCB5EEF591D}"/>
              </a:ext>
            </a:extLst>
          </p:cNvPr>
          <p:cNvSpPr txBox="1"/>
          <p:nvPr/>
        </p:nvSpPr>
        <p:spPr>
          <a:xfrm>
            <a:off x="459570" y="2738274"/>
            <a:ext cx="7022898" cy="2277547"/>
          </a:xfrm>
          <a:prstGeom prst="rect">
            <a:avLst/>
          </a:prstGeom>
          <a:noFill/>
        </p:spPr>
        <p:txBody>
          <a:bodyPr wrap="square" rtlCol="0">
            <a:spAutoFit/>
          </a:bodyPr>
          <a:lstStyle/>
          <a:p>
            <a:pPr>
              <a:spcBef>
                <a:spcPts val="600"/>
              </a:spcBef>
              <a:spcAft>
                <a:spcPts val="600"/>
              </a:spcAft>
            </a:pPr>
            <a:r>
              <a:rPr lang="en-US" sz="2200" dirty="0">
                <a:latin typeface="Segoe"/>
              </a:rPr>
              <a:t>The </a:t>
            </a:r>
            <a:r>
              <a:rPr lang="en-US" sz="2200" dirty="0">
                <a:latin typeface="Segoe UI Semibold" panose="020B0702040204020203" pitchFamily="34" charset="0"/>
                <a:cs typeface="Segoe UI Semibold" panose="020B0702040204020203" pitchFamily="34" charset="0"/>
              </a:rPr>
              <a:t>Advanced Search </a:t>
            </a:r>
            <a:r>
              <a:rPr lang="en-US" sz="2200" dirty="0">
                <a:latin typeface="Segoe"/>
              </a:rPr>
              <a:t>button allows you to refine your search with 9 primary search categories and more than 50 subcategories.</a:t>
            </a:r>
          </a:p>
          <a:p>
            <a:pPr>
              <a:spcBef>
                <a:spcPts val="600"/>
              </a:spcBef>
              <a:spcAft>
                <a:spcPts val="600"/>
              </a:spcAft>
            </a:pPr>
            <a:r>
              <a:rPr lang="en-US" sz="2200" dirty="0">
                <a:latin typeface="Segoe"/>
              </a:rPr>
              <a:t>If you are looking to define a term instead of search for resources, you can select the Browse the Glossary button.</a:t>
            </a:r>
          </a:p>
        </p:txBody>
      </p:sp>
      <p:pic>
        <p:nvPicPr>
          <p:cNvPr id="8" name="Picture 7" descr="Image of the refining categories in the advanced search.">
            <a:extLst>
              <a:ext uri="{FF2B5EF4-FFF2-40B4-BE49-F238E27FC236}">
                <a16:creationId xmlns:a16="http://schemas.microsoft.com/office/drawing/2014/main" id="{8EE7BE60-6E62-4BAE-91A3-C4BD4D500C99}"/>
              </a:ext>
            </a:extLst>
          </p:cNvPr>
          <p:cNvPicPr>
            <a:picLocks noChangeAspect="1"/>
          </p:cNvPicPr>
          <p:nvPr/>
        </p:nvPicPr>
        <p:blipFill>
          <a:blip r:embed="rId4"/>
          <a:stretch>
            <a:fillRect/>
          </a:stretch>
        </p:blipFill>
        <p:spPr>
          <a:xfrm>
            <a:off x="7946790" y="1486816"/>
            <a:ext cx="3407010" cy="47804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Image of the Browse the Glossary button">
            <a:extLst>
              <a:ext uri="{FF2B5EF4-FFF2-40B4-BE49-F238E27FC236}">
                <a16:creationId xmlns:a16="http://schemas.microsoft.com/office/drawing/2014/main" id="{5B428815-77DB-462A-B00E-33882495E8C4}"/>
              </a:ext>
            </a:extLst>
          </p:cNvPr>
          <p:cNvPicPr>
            <a:picLocks noChangeAspect="1"/>
          </p:cNvPicPr>
          <p:nvPr/>
        </p:nvPicPr>
        <p:blipFill>
          <a:blip r:embed="rId5"/>
          <a:stretch>
            <a:fillRect/>
          </a:stretch>
        </p:blipFill>
        <p:spPr>
          <a:xfrm>
            <a:off x="651823" y="5144808"/>
            <a:ext cx="5628458" cy="762048"/>
          </a:xfrm>
          <a:prstGeom prst="rect">
            <a:avLst/>
          </a:prstGeom>
        </p:spPr>
      </p:pic>
    </p:spTree>
    <p:extLst>
      <p:ext uri="{BB962C8B-B14F-4D97-AF65-F5344CB8AC3E}">
        <p14:creationId xmlns:p14="http://schemas.microsoft.com/office/powerpoint/2010/main" val="122810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6237-A03F-4AAC-A705-3BD5F7882672}"/>
              </a:ext>
            </a:extLst>
          </p:cNvPr>
          <p:cNvSpPr>
            <a:spLocks noGrp="1"/>
          </p:cNvSpPr>
          <p:nvPr>
            <p:ph type="title"/>
          </p:nvPr>
        </p:nvSpPr>
        <p:spPr/>
        <p:txBody>
          <a:bodyPr/>
          <a:lstStyle/>
          <a:p>
            <a:r>
              <a:rPr lang="en-US" dirty="0"/>
              <a:t>Introductions</a:t>
            </a:r>
          </a:p>
        </p:txBody>
      </p:sp>
      <p:sp>
        <p:nvSpPr>
          <p:cNvPr id="3" name="Rectangle 2">
            <a:extLst>
              <a:ext uri="{FF2B5EF4-FFF2-40B4-BE49-F238E27FC236}">
                <a16:creationId xmlns:a16="http://schemas.microsoft.com/office/drawing/2014/main" id="{FF27AA41-0CC2-4900-A2D1-AE1FD8852F58}"/>
              </a:ext>
            </a:extLst>
          </p:cNvPr>
          <p:cNvSpPr/>
          <p:nvPr/>
        </p:nvSpPr>
        <p:spPr>
          <a:xfrm>
            <a:off x="1576606" y="2396516"/>
            <a:ext cx="9038788" cy="2677656"/>
          </a:xfrm>
          <a:prstGeom prst="rect">
            <a:avLst/>
          </a:prstGeom>
        </p:spPr>
        <p:txBody>
          <a:bodyPr wrap="square">
            <a:spAutoFit/>
          </a:bodyPr>
          <a:lstStyle/>
          <a:p>
            <a:r>
              <a:rPr lang="en-US" sz="2400" dirty="0"/>
              <a:t>____________________________, District Assessment Coordinator (DC)</a:t>
            </a:r>
          </a:p>
          <a:p>
            <a:endParaRPr lang="en-US" sz="2400" dirty="0"/>
          </a:p>
          <a:p>
            <a:r>
              <a:rPr lang="en-US" sz="2400" dirty="0"/>
              <a:t>____________________________, District Administrator (DA)</a:t>
            </a:r>
          </a:p>
          <a:p>
            <a:endParaRPr lang="en-US" sz="2400" dirty="0"/>
          </a:p>
          <a:p>
            <a:r>
              <a:rPr lang="en-US" sz="2400" dirty="0"/>
              <a:t>____________________________, School Test Coordinator (SC)</a:t>
            </a:r>
          </a:p>
          <a:p>
            <a:endParaRPr lang="en-US" sz="2400" dirty="0"/>
          </a:p>
          <a:p>
            <a:r>
              <a:rPr lang="en-US" sz="2400" dirty="0"/>
              <a:t>____________________________, Principal</a:t>
            </a:r>
          </a:p>
        </p:txBody>
      </p:sp>
    </p:spTree>
    <p:extLst>
      <p:ext uri="{BB962C8B-B14F-4D97-AF65-F5344CB8AC3E}">
        <p14:creationId xmlns:p14="http://schemas.microsoft.com/office/powerpoint/2010/main" val="64279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FA13-5FB0-4C17-8812-FB202318DBBF}"/>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4C505CDE-A400-4202-9402-98D8300B92C4}"/>
              </a:ext>
            </a:extLst>
          </p:cNvPr>
          <p:cNvSpPr>
            <a:spLocks noGrp="1"/>
          </p:cNvSpPr>
          <p:nvPr>
            <p:ph idx="1"/>
          </p:nvPr>
        </p:nvSpPr>
        <p:spPr>
          <a:xfrm>
            <a:off x="1025163" y="1832854"/>
            <a:ext cx="3733799" cy="2031161"/>
          </a:xfrm>
        </p:spPr>
        <p:txBody>
          <a:bodyPr>
            <a:normAutofit/>
          </a:bodyPr>
          <a:lstStyle/>
          <a:p>
            <a:r>
              <a:rPr lang="en-US" dirty="0"/>
              <a:t>Select the test you are preparing to administer, for example, the Smarter Summative</a:t>
            </a:r>
          </a:p>
          <a:p>
            <a:endParaRPr lang="en-US" dirty="0"/>
          </a:p>
        </p:txBody>
      </p:sp>
      <p:pic>
        <p:nvPicPr>
          <p:cNvPr id="5" name="Picture 4" descr="Portal home screen showing Summative Smarter Balanced ELA and math assessments selected.">
            <a:extLst>
              <a:ext uri="{FF2B5EF4-FFF2-40B4-BE49-F238E27FC236}">
                <a16:creationId xmlns:a16="http://schemas.microsoft.com/office/drawing/2014/main" id="{A9CA8253-0DCE-4C73-9B58-292C76A0B986}"/>
              </a:ext>
            </a:extLst>
          </p:cNvPr>
          <p:cNvPicPr>
            <a:picLocks noChangeAspect="1"/>
          </p:cNvPicPr>
          <p:nvPr/>
        </p:nvPicPr>
        <p:blipFill>
          <a:blip r:embed="rId3"/>
          <a:stretch>
            <a:fillRect/>
          </a:stretch>
        </p:blipFill>
        <p:spPr>
          <a:xfrm>
            <a:off x="7032001" y="1493649"/>
            <a:ext cx="3920764" cy="2709573"/>
          </a:xfrm>
          <a:prstGeom prst="rect">
            <a:avLst/>
          </a:prstGeom>
        </p:spPr>
      </p:pic>
      <p:sp>
        <p:nvSpPr>
          <p:cNvPr id="6" name="Arrow: Right 5">
            <a:extLst>
              <a:ext uri="{FF2B5EF4-FFF2-40B4-BE49-F238E27FC236}">
                <a16:creationId xmlns:a16="http://schemas.microsoft.com/office/drawing/2014/main" id="{BC251FD2-93D1-2042-F053-E6178B065915}"/>
              </a:ext>
            </a:extLst>
          </p:cNvPr>
          <p:cNvSpPr/>
          <p:nvPr/>
        </p:nvSpPr>
        <p:spPr>
          <a:xfrm>
            <a:off x="5159999" y="1739587"/>
            <a:ext cx="1851103" cy="55726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Smarter Interim</a:t>
            </a:r>
          </a:p>
        </p:txBody>
      </p:sp>
      <p:sp>
        <p:nvSpPr>
          <p:cNvPr id="4" name="Arrow: Right 3">
            <a:extLst>
              <a:ext uri="{FF2B5EF4-FFF2-40B4-BE49-F238E27FC236}">
                <a16:creationId xmlns:a16="http://schemas.microsoft.com/office/drawing/2014/main" id="{7948EACD-0AAE-7F98-FC4A-C2446B2F91C3}"/>
              </a:ext>
            </a:extLst>
          </p:cNvPr>
          <p:cNvSpPr/>
          <p:nvPr/>
        </p:nvSpPr>
        <p:spPr>
          <a:xfrm>
            <a:off x="5180897" y="2392776"/>
            <a:ext cx="1851104" cy="943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Smarter Summative</a:t>
            </a:r>
          </a:p>
        </p:txBody>
      </p:sp>
      <p:sp>
        <p:nvSpPr>
          <p:cNvPr id="8" name="Arrow: Right 7">
            <a:extLst>
              <a:ext uri="{FF2B5EF4-FFF2-40B4-BE49-F238E27FC236}">
                <a16:creationId xmlns:a16="http://schemas.microsoft.com/office/drawing/2014/main" id="{8EDF86A5-FBB1-8F24-4ECC-2B4B6C9B48F5}"/>
              </a:ext>
            </a:extLst>
          </p:cNvPr>
          <p:cNvSpPr/>
          <p:nvPr/>
        </p:nvSpPr>
        <p:spPr>
          <a:xfrm>
            <a:off x="5159999" y="3429000"/>
            <a:ext cx="1851103" cy="55804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Summative Science</a:t>
            </a:r>
          </a:p>
        </p:txBody>
      </p:sp>
      <p:sp>
        <p:nvSpPr>
          <p:cNvPr id="9" name="TextBox 8">
            <a:extLst>
              <a:ext uri="{FF2B5EF4-FFF2-40B4-BE49-F238E27FC236}">
                <a16:creationId xmlns:a16="http://schemas.microsoft.com/office/drawing/2014/main" id="{E0FDFCCE-B682-CE15-DE9C-9F7B022822A8}"/>
              </a:ext>
            </a:extLst>
          </p:cNvPr>
          <p:cNvSpPr txBox="1"/>
          <p:nvPr/>
        </p:nvSpPr>
        <p:spPr>
          <a:xfrm>
            <a:off x="1025163" y="4636126"/>
            <a:ext cx="3733800" cy="12557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0403D"/>
                </a:solidFill>
                <a:effectLst/>
                <a:uLnTx/>
                <a:uFillTx/>
                <a:latin typeface="+mj-lt"/>
                <a:ea typeface="+mn-ea"/>
                <a:cs typeface="+mn-cs"/>
              </a:rPr>
              <a:t>Select the </a:t>
            </a:r>
            <a:r>
              <a:rPr kumimoji="0" lang="en-US" sz="2800" i="0" u="none" strike="noStrike" kern="1200" cap="none" spc="0" normalizeH="0" baseline="0" noProof="0" dirty="0">
                <a:ln>
                  <a:noFill/>
                </a:ln>
                <a:solidFill>
                  <a:srgbClr val="40403D"/>
                </a:solidFill>
                <a:effectLst/>
                <a:uLnTx/>
                <a:uFillTx/>
                <a:latin typeface="Segoe UI Semibold" panose="020B0702040204020203" pitchFamily="34" charset="0"/>
                <a:cs typeface="Segoe UI Semibold" panose="020B0702040204020203" pitchFamily="34" charset="0"/>
              </a:rPr>
              <a:t>Preparing for the Summative Administration </a:t>
            </a:r>
            <a:r>
              <a:rPr kumimoji="0" lang="en-US" sz="2800" b="0" i="0" u="none" strike="noStrike" kern="1200" cap="none" spc="0" normalizeH="0" baseline="0" noProof="0" dirty="0">
                <a:ln>
                  <a:noFill/>
                </a:ln>
                <a:solidFill>
                  <a:srgbClr val="40403D"/>
                </a:solidFill>
                <a:effectLst/>
                <a:uLnTx/>
                <a:uFillTx/>
                <a:latin typeface="+mj-lt"/>
                <a:ea typeface="+mn-ea"/>
                <a:cs typeface="+mn-cs"/>
              </a:rPr>
              <a:t>task</a:t>
            </a:r>
          </a:p>
        </p:txBody>
      </p:sp>
      <p:pic>
        <p:nvPicPr>
          <p:cNvPr id="7" name="Picture 6" descr="Task: Preparing for the Summative Administration button. On the button it says: Forms, manuals, and trainings for the summative tests.">
            <a:extLst>
              <a:ext uri="{FF2B5EF4-FFF2-40B4-BE49-F238E27FC236}">
                <a16:creationId xmlns:a16="http://schemas.microsoft.com/office/drawing/2014/main" id="{B5D9521E-9E1D-4DA9-8B1F-D6C0ADC2A0F2}"/>
              </a:ext>
            </a:extLst>
          </p:cNvPr>
          <p:cNvPicPr>
            <a:picLocks noChangeAspect="1"/>
          </p:cNvPicPr>
          <p:nvPr/>
        </p:nvPicPr>
        <p:blipFill>
          <a:blip r:embed="rId4"/>
          <a:stretch>
            <a:fillRect/>
          </a:stretch>
        </p:blipFill>
        <p:spPr>
          <a:xfrm>
            <a:off x="5180897" y="4410665"/>
            <a:ext cx="2307171" cy="1907372"/>
          </a:xfrm>
          <a:prstGeom prst="rect">
            <a:avLst/>
          </a:prstGeom>
          <a:ln>
            <a:solidFill>
              <a:schemeClr val="accent3">
                <a:lumMod val="75000"/>
              </a:schemeClr>
            </a:solidFill>
          </a:ln>
        </p:spPr>
      </p:pic>
    </p:spTree>
    <p:extLst>
      <p:ext uri="{BB962C8B-B14F-4D97-AF65-F5344CB8AC3E}">
        <p14:creationId xmlns:p14="http://schemas.microsoft.com/office/powerpoint/2010/main" val="154941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68F2-5760-47CE-B2A0-A8E8F2BAAD59}"/>
              </a:ext>
            </a:extLst>
          </p:cNvPr>
          <p:cNvSpPr>
            <a:spLocks noGrp="1"/>
          </p:cNvSpPr>
          <p:nvPr>
            <p:ph type="title"/>
          </p:nvPr>
        </p:nvSpPr>
        <p:spPr/>
        <p:txBody>
          <a:bodyPr/>
          <a:lstStyle/>
          <a:p>
            <a:r>
              <a:rPr lang="en-US" dirty="0"/>
              <a:t>Preparing for</a:t>
            </a:r>
            <a:br>
              <a:rPr lang="en-US" dirty="0"/>
            </a:br>
            <a:r>
              <a:rPr lang="en-US" dirty="0"/>
              <a:t>Testing Continued</a:t>
            </a:r>
          </a:p>
        </p:txBody>
      </p:sp>
      <p:sp>
        <p:nvSpPr>
          <p:cNvPr id="8" name="TextBox 7">
            <a:extLst>
              <a:ext uri="{FF2B5EF4-FFF2-40B4-BE49-F238E27FC236}">
                <a16:creationId xmlns:a16="http://schemas.microsoft.com/office/drawing/2014/main" id="{FBE2D928-9C12-4CCF-A965-1F894CA7C6CD}"/>
              </a:ext>
            </a:extLst>
          </p:cNvPr>
          <p:cNvSpPr txBox="1"/>
          <p:nvPr/>
        </p:nvSpPr>
        <p:spPr>
          <a:xfrm>
            <a:off x="532512" y="2953677"/>
            <a:ext cx="4696713" cy="1815882"/>
          </a:xfrm>
          <a:prstGeom prst="rect">
            <a:avLst/>
          </a:prstGeom>
          <a:noFill/>
        </p:spPr>
        <p:txBody>
          <a:bodyPr wrap="square" rtlCol="0">
            <a:spAutoFit/>
          </a:bodyPr>
          <a:lstStyle/>
          <a:p>
            <a:r>
              <a:rPr lang="en-US" sz="2800" dirty="0"/>
              <a:t>Associated Resources</a:t>
            </a:r>
          </a:p>
          <a:p>
            <a:pPr marL="285750" indent="-285750">
              <a:buFont typeface="Arial" panose="020B0604020202020204" pitchFamily="34" charset="0"/>
              <a:buChar char="•"/>
            </a:pPr>
            <a:r>
              <a:rPr lang="en-US" sz="2800" dirty="0"/>
              <a:t>General Information</a:t>
            </a:r>
          </a:p>
          <a:p>
            <a:pPr marL="285750" indent="-285750">
              <a:buFont typeface="Arial" panose="020B0604020202020204" pitchFamily="34" charset="0"/>
              <a:buChar char="•"/>
            </a:pPr>
            <a:r>
              <a:rPr lang="en-US" sz="2800" dirty="0"/>
              <a:t>User Guides and Manuals</a:t>
            </a:r>
          </a:p>
          <a:p>
            <a:pPr marL="285750" indent="-285750">
              <a:buFont typeface="Arial" panose="020B0604020202020204" pitchFamily="34" charset="0"/>
              <a:buChar char="•"/>
            </a:pPr>
            <a:r>
              <a:rPr lang="en-US" sz="2800" dirty="0"/>
              <a:t>Trainings</a:t>
            </a:r>
          </a:p>
        </p:txBody>
      </p:sp>
      <p:pic>
        <p:nvPicPr>
          <p:cNvPr id="4" name="Picture 3" descr="Prepare for the summative administration screen for smarter balanced. At top are system cards, from left to right: practice and training tests, ta practice interface, test administrator certification, and test information distribution engine (TIDE). Below the Systems cards is an Associated Resources section, with 3 tabs, General Information, User Guides and manuals, and trainings. The Associated Resources section is circled in red.">
            <a:extLst>
              <a:ext uri="{FF2B5EF4-FFF2-40B4-BE49-F238E27FC236}">
                <a16:creationId xmlns:a16="http://schemas.microsoft.com/office/drawing/2014/main" id="{725B009E-DB52-4291-812C-654DC3BA93AF}"/>
              </a:ext>
            </a:extLst>
          </p:cNvPr>
          <p:cNvPicPr>
            <a:picLocks noChangeAspect="1"/>
          </p:cNvPicPr>
          <p:nvPr/>
        </p:nvPicPr>
        <p:blipFill>
          <a:blip r:embed="rId3"/>
          <a:stretch>
            <a:fillRect/>
          </a:stretch>
        </p:blipFill>
        <p:spPr>
          <a:xfrm>
            <a:off x="5229225" y="2053727"/>
            <a:ext cx="6124575" cy="4371975"/>
          </a:xfrm>
          <a:prstGeom prst="rect">
            <a:avLst/>
          </a:prstGeom>
          <a:ln>
            <a:solidFill>
              <a:schemeClr val="tx1"/>
            </a:solidFill>
          </a:ln>
        </p:spPr>
      </p:pic>
    </p:spTree>
    <p:extLst>
      <p:ext uri="{BB962C8B-B14F-4D97-AF65-F5344CB8AC3E}">
        <p14:creationId xmlns:p14="http://schemas.microsoft.com/office/powerpoint/2010/main" val="188389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68F2-5760-47CE-B2A0-A8E8F2BAAD59}"/>
              </a:ext>
            </a:extLst>
          </p:cNvPr>
          <p:cNvSpPr>
            <a:spLocks noGrp="1"/>
          </p:cNvSpPr>
          <p:nvPr>
            <p:ph type="title"/>
          </p:nvPr>
        </p:nvSpPr>
        <p:spPr/>
        <p:txBody>
          <a:bodyPr>
            <a:normAutofit/>
          </a:bodyPr>
          <a:lstStyle/>
          <a:p>
            <a:r>
              <a:rPr lang="en-US" sz="3600" dirty="0"/>
              <a:t>WCAP Portal-Associated Resources</a:t>
            </a:r>
          </a:p>
        </p:txBody>
      </p:sp>
      <p:sp>
        <p:nvSpPr>
          <p:cNvPr id="8" name="TextBox 7">
            <a:extLst>
              <a:ext uri="{FF2B5EF4-FFF2-40B4-BE49-F238E27FC236}">
                <a16:creationId xmlns:a16="http://schemas.microsoft.com/office/drawing/2014/main" id="{FBE2D928-9C12-4CCF-A965-1F894CA7C6CD}"/>
              </a:ext>
            </a:extLst>
          </p:cNvPr>
          <p:cNvSpPr txBox="1"/>
          <p:nvPr/>
        </p:nvSpPr>
        <p:spPr>
          <a:xfrm>
            <a:off x="838200" y="2536448"/>
            <a:ext cx="4696713" cy="1785104"/>
          </a:xfrm>
          <a:prstGeom prst="rect">
            <a:avLst/>
          </a:prstGeom>
          <a:noFill/>
        </p:spPr>
        <p:txBody>
          <a:bodyPr wrap="square" rtlCol="0">
            <a:spAutoFit/>
          </a:bodyPr>
          <a:lstStyle/>
          <a:p>
            <a:r>
              <a:rPr lang="en-US" sz="2200" u="sng" dirty="0">
                <a:latin typeface="Segoe"/>
              </a:rPr>
              <a:t>Associated Resources</a:t>
            </a:r>
          </a:p>
          <a:p>
            <a:pPr marL="285750" indent="-285750">
              <a:buFont typeface="Arial" panose="020B0604020202020204" pitchFamily="34" charset="0"/>
              <a:buChar char="•"/>
            </a:pPr>
            <a:r>
              <a:rPr lang="en-US" sz="2200" dirty="0">
                <a:latin typeface="Segoe"/>
              </a:rPr>
              <a:t>General Information</a:t>
            </a:r>
          </a:p>
          <a:p>
            <a:pPr marL="285750" indent="-285750">
              <a:buFont typeface="Arial" panose="020B0604020202020204" pitchFamily="34" charset="0"/>
              <a:buChar char="•"/>
            </a:pPr>
            <a:r>
              <a:rPr lang="en-US" sz="2200" dirty="0">
                <a:latin typeface="Segoe"/>
              </a:rPr>
              <a:t>User Guides and Manuals</a:t>
            </a:r>
          </a:p>
          <a:p>
            <a:pPr marL="285750" indent="-285750">
              <a:buFont typeface="Arial" panose="020B0604020202020204" pitchFamily="34" charset="0"/>
              <a:buChar char="•"/>
            </a:pPr>
            <a:r>
              <a:rPr lang="en-US" sz="2200" dirty="0">
                <a:latin typeface="Segoe"/>
              </a:rPr>
              <a:t>Trainings</a:t>
            </a:r>
          </a:p>
          <a:p>
            <a:pPr marL="285750" indent="-285750">
              <a:buFont typeface="Arial" panose="020B0604020202020204" pitchFamily="34" charset="0"/>
              <a:buChar char="•"/>
            </a:pPr>
            <a:r>
              <a:rPr lang="en-US" sz="2200" dirty="0">
                <a:latin typeface="Segoe"/>
              </a:rPr>
              <a:t>Known Issues</a:t>
            </a:r>
          </a:p>
        </p:txBody>
      </p:sp>
      <p:pic>
        <p:nvPicPr>
          <p:cNvPr id="9" name="Picture 8" descr="Prepare for Summative Administration page on the WCAP portal">
            <a:extLst>
              <a:ext uri="{FF2B5EF4-FFF2-40B4-BE49-F238E27FC236}">
                <a16:creationId xmlns:a16="http://schemas.microsoft.com/office/drawing/2014/main" id="{6D50553F-3766-2E3E-9F04-C8C398DDF1A9}"/>
              </a:ext>
            </a:extLst>
          </p:cNvPr>
          <p:cNvPicPr>
            <a:picLocks noChangeAspect="1"/>
          </p:cNvPicPr>
          <p:nvPr/>
        </p:nvPicPr>
        <p:blipFill>
          <a:blip r:embed="rId3"/>
          <a:stretch>
            <a:fillRect/>
          </a:stretch>
        </p:blipFill>
        <p:spPr>
          <a:xfrm>
            <a:off x="5607470" y="1625174"/>
            <a:ext cx="5746330" cy="4615526"/>
          </a:xfrm>
          <a:prstGeom prst="rect">
            <a:avLst/>
          </a:prstGeom>
        </p:spPr>
      </p:pic>
    </p:spTree>
    <p:extLst>
      <p:ext uri="{BB962C8B-B14F-4D97-AF65-F5344CB8AC3E}">
        <p14:creationId xmlns:p14="http://schemas.microsoft.com/office/powerpoint/2010/main" val="83763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2DF6A3-997E-4837-2B2F-671FA0E91DE7}"/>
              </a:ext>
            </a:extLst>
          </p:cNvPr>
          <p:cNvSpPr>
            <a:spLocks noGrp="1"/>
          </p:cNvSpPr>
          <p:nvPr>
            <p:ph type="title"/>
          </p:nvPr>
        </p:nvSpPr>
        <p:spPr/>
        <p:txBody>
          <a:bodyPr>
            <a:normAutofit/>
          </a:bodyPr>
          <a:lstStyle/>
          <a:p>
            <a:r>
              <a:rPr lang="en-US" sz="3600" dirty="0"/>
              <a:t>WCAP Portal-Register for Email Updates</a:t>
            </a:r>
          </a:p>
        </p:txBody>
      </p:sp>
      <p:pic>
        <p:nvPicPr>
          <p:cNvPr id="8" name="Content Placeholder 7" descr="WCAP Portal Register for Email Updates">
            <a:extLst>
              <a:ext uri="{FF2B5EF4-FFF2-40B4-BE49-F238E27FC236}">
                <a16:creationId xmlns:a16="http://schemas.microsoft.com/office/drawing/2014/main" id="{896CBA88-E9A2-A4CE-750E-8126A3515A1C}"/>
              </a:ext>
            </a:extLst>
          </p:cNvPr>
          <p:cNvPicPr>
            <a:picLocks noGrp="1" noChangeAspect="1"/>
          </p:cNvPicPr>
          <p:nvPr>
            <p:ph idx="1"/>
          </p:nvPr>
        </p:nvPicPr>
        <p:blipFill>
          <a:blip r:embed="rId3"/>
          <a:stretch>
            <a:fillRect/>
          </a:stretch>
        </p:blipFill>
        <p:spPr>
          <a:xfrm>
            <a:off x="1495044" y="1425199"/>
            <a:ext cx="9201912" cy="4425189"/>
          </a:xfrm>
        </p:spPr>
      </p:pic>
      <p:sp>
        <p:nvSpPr>
          <p:cNvPr id="9" name="Callout: Up Arrow 8" descr="Register for email updates button">
            <a:extLst>
              <a:ext uri="{FF2B5EF4-FFF2-40B4-BE49-F238E27FC236}">
                <a16:creationId xmlns:a16="http://schemas.microsoft.com/office/drawing/2014/main" id="{112BFEFF-0203-C0E4-FD49-7A79EFDD80A0}"/>
              </a:ext>
            </a:extLst>
          </p:cNvPr>
          <p:cNvSpPr/>
          <p:nvPr/>
        </p:nvSpPr>
        <p:spPr>
          <a:xfrm>
            <a:off x="4160520" y="1690688"/>
            <a:ext cx="3870960" cy="1738312"/>
          </a:xfrm>
          <a:prstGeom prst="upArrowCallou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46F5F6F-4116-54F2-BBAB-A5DA55448F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69828" y="2486338"/>
            <a:ext cx="3262927" cy="811591"/>
          </a:xfrm>
          <a:prstGeom prst="rect">
            <a:avLst/>
          </a:prstGeom>
        </p:spPr>
      </p:pic>
    </p:spTree>
    <p:extLst>
      <p:ext uri="{BB962C8B-B14F-4D97-AF65-F5344CB8AC3E}">
        <p14:creationId xmlns:p14="http://schemas.microsoft.com/office/powerpoint/2010/main" val="160300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0C9B9E-0AF1-CF1C-17C4-6E556123C9CA}"/>
              </a:ext>
            </a:extLst>
          </p:cNvPr>
          <p:cNvSpPr>
            <a:spLocks noGrp="1"/>
          </p:cNvSpPr>
          <p:nvPr>
            <p:ph type="title"/>
          </p:nvPr>
        </p:nvSpPr>
        <p:spPr>
          <a:xfrm>
            <a:off x="838200" y="335670"/>
            <a:ext cx="10515600" cy="1325563"/>
          </a:xfrm>
        </p:spPr>
        <p:txBody>
          <a:bodyPr>
            <a:normAutofit/>
          </a:bodyPr>
          <a:lstStyle/>
          <a:p>
            <a:r>
              <a:rPr lang="en-US" sz="3600" dirty="0"/>
              <a:t>WCAP/Cambium Portal</a:t>
            </a:r>
          </a:p>
        </p:txBody>
      </p:sp>
      <p:pic>
        <p:nvPicPr>
          <p:cNvPr id="24" name="Picture 23" descr="The graphic shows the WCAP/Cambium portal tile cards ">
            <a:extLst>
              <a:ext uri="{FF2B5EF4-FFF2-40B4-BE49-F238E27FC236}">
                <a16:creationId xmlns:a16="http://schemas.microsoft.com/office/drawing/2014/main" id="{B00E813E-485A-AE6E-A346-95DE6ACFE0D8}"/>
              </a:ext>
            </a:extLst>
          </p:cNvPr>
          <p:cNvPicPr>
            <a:picLocks noChangeAspect="1"/>
          </p:cNvPicPr>
          <p:nvPr/>
        </p:nvPicPr>
        <p:blipFill>
          <a:blip r:embed="rId3"/>
          <a:stretch>
            <a:fillRect/>
          </a:stretch>
        </p:blipFill>
        <p:spPr>
          <a:xfrm>
            <a:off x="976936" y="1363378"/>
            <a:ext cx="4598364" cy="4668301"/>
          </a:xfrm>
          <a:prstGeom prst="rect">
            <a:avLst/>
          </a:prstGeom>
        </p:spPr>
      </p:pic>
      <p:sp>
        <p:nvSpPr>
          <p:cNvPr id="26" name="TextBox 25">
            <a:extLst>
              <a:ext uri="{FF2B5EF4-FFF2-40B4-BE49-F238E27FC236}">
                <a16:creationId xmlns:a16="http://schemas.microsoft.com/office/drawing/2014/main" id="{0B1AE951-0AE8-F272-A182-813771CC4545}"/>
              </a:ext>
            </a:extLst>
          </p:cNvPr>
          <p:cNvSpPr txBox="1"/>
          <p:nvPr/>
        </p:nvSpPr>
        <p:spPr>
          <a:xfrm>
            <a:off x="6311900" y="2905981"/>
            <a:ext cx="5130800" cy="1785104"/>
          </a:xfrm>
          <a:prstGeom prst="rect">
            <a:avLst/>
          </a:prstGeom>
          <a:noFill/>
        </p:spPr>
        <p:txBody>
          <a:bodyPr wrap="square" rtlCol="0">
            <a:spAutoFit/>
          </a:bodyPr>
          <a:lstStyle/>
          <a:p>
            <a:pPr algn="ctr"/>
            <a:r>
              <a:rPr lang="en-US" sz="2200" dirty="0">
                <a:latin typeface="Segoe"/>
              </a:rPr>
              <a:t>Technical support for Cambium systems is available through the Washington helpdesk: </a:t>
            </a:r>
            <a:r>
              <a:rPr lang="en-US" sz="2200" dirty="0">
                <a:latin typeface="Segoe"/>
                <a:hlinkClick r:id="rId4"/>
              </a:rPr>
              <a:t>wahelpdesk@cambiumassessment.com</a:t>
            </a:r>
            <a:r>
              <a:rPr lang="en-US" sz="2200" dirty="0">
                <a:latin typeface="Segoe"/>
              </a:rPr>
              <a:t>  </a:t>
            </a:r>
          </a:p>
          <a:p>
            <a:pPr algn="ctr"/>
            <a:endParaRPr lang="en-US" sz="2200" dirty="0">
              <a:latin typeface="Segoe"/>
            </a:endParaRPr>
          </a:p>
        </p:txBody>
      </p:sp>
    </p:spTree>
    <p:extLst>
      <p:ext uri="{BB962C8B-B14F-4D97-AF65-F5344CB8AC3E}">
        <p14:creationId xmlns:p14="http://schemas.microsoft.com/office/powerpoint/2010/main" val="385549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WCAP Portal Materials for TA Review</a:t>
            </a:r>
          </a:p>
        </p:txBody>
      </p:sp>
      <p:sp>
        <p:nvSpPr>
          <p:cNvPr id="7" name="TextBox 6"/>
          <p:cNvSpPr txBox="1"/>
          <p:nvPr/>
        </p:nvSpPr>
        <p:spPr>
          <a:xfrm>
            <a:off x="546716" y="1967061"/>
            <a:ext cx="4253983" cy="2923877"/>
          </a:xfrm>
          <a:prstGeom prst="rect">
            <a:avLst/>
          </a:prstGeom>
          <a:noFill/>
        </p:spPr>
        <p:txBody>
          <a:bodyPr wrap="square" rtlCol="0">
            <a:spAutoFit/>
          </a:bodyPr>
          <a:lstStyle/>
          <a:p>
            <a:r>
              <a:rPr lang="en-US" sz="2400" dirty="0"/>
              <a:t>The materials the state requires TAs to review are marked with an asterisk (</a:t>
            </a:r>
            <a:r>
              <a:rPr lang="en-US" sz="2400" b="1" dirty="0">
                <a:solidFill>
                  <a:srgbClr val="C00000"/>
                </a:solidFill>
              </a:rPr>
              <a:t>*</a:t>
            </a:r>
            <a:r>
              <a:rPr lang="en-US" sz="2400" dirty="0"/>
              <a:t>).</a:t>
            </a:r>
          </a:p>
          <a:p>
            <a:pPr>
              <a:spcBef>
                <a:spcPts val="600"/>
              </a:spcBef>
            </a:pPr>
            <a:r>
              <a:rPr lang="en-US" sz="2400" dirty="0"/>
              <a:t>The TA Certification course and other training resources may also be required by your district.</a:t>
            </a:r>
          </a:p>
          <a:p>
            <a:endParaRPr lang="en-US" sz="1100" dirty="0">
              <a:latin typeface="Palatino Linotype" panose="02040502050505030304" pitchFamily="18" charset="0"/>
            </a:endParaRPr>
          </a:p>
        </p:txBody>
      </p:sp>
      <p:graphicFrame>
        <p:nvGraphicFramePr>
          <p:cNvPr id="5" name="Table 4" descr="List of manuals and user guides for TAs to review. TA Script of STudent Directions, TAM, GTSA, TA User Guide, and DEI User Guide are marked with red asterisks."/>
          <p:cNvGraphicFramePr>
            <a:graphicFrameLocks noGrp="1"/>
          </p:cNvGraphicFramePr>
          <p:nvPr>
            <p:extLst>
              <p:ext uri="{D42A27DB-BD31-4B8C-83A1-F6EECF244321}">
                <p14:modId xmlns:p14="http://schemas.microsoft.com/office/powerpoint/2010/main" val="3119376952"/>
              </p:ext>
            </p:extLst>
          </p:nvPr>
        </p:nvGraphicFramePr>
        <p:xfrm>
          <a:off x="4964473" y="1706138"/>
          <a:ext cx="6553101" cy="2264645"/>
        </p:xfrm>
        <a:graphic>
          <a:graphicData uri="http://schemas.openxmlformats.org/drawingml/2006/table">
            <a:tbl>
              <a:tblPr firstRow="1" bandRow="1">
                <a:tableStyleId>{9DCAF9ED-07DC-4A11-8D7F-57B35C25682E}</a:tableStyleId>
              </a:tblPr>
              <a:tblGrid>
                <a:gridCol w="6553101">
                  <a:extLst>
                    <a:ext uri="{9D8B030D-6E8A-4147-A177-3AD203B41FA5}">
                      <a16:colId xmlns:a16="http://schemas.microsoft.com/office/drawing/2014/main" val="1435921010"/>
                    </a:ext>
                  </a:extLst>
                </a:gridCol>
              </a:tblGrid>
              <a:tr h="333598">
                <a:tc>
                  <a:txBody>
                    <a:bodyPr/>
                    <a:lstStyle/>
                    <a:p>
                      <a:pPr marL="0" marR="0" indent="0">
                        <a:spcBef>
                          <a:spcPts val="0"/>
                        </a:spcBef>
                        <a:spcAft>
                          <a:spcPts val="0"/>
                        </a:spcAft>
                      </a:pPr>
                      <a:r>
                        <a:rPr lang="en-US" sz="1800" kern="1200" dirty="0">
                          <a:effectLst/>
                        </a:rPr>
                        <a:t>User Guides and Manuals</a:t>
                      </a:r>
                      <a:endParaRPr lang="en-US" sz="1800" b="1" kern="1200" dirty="0">
                        <a:solidFill>
                          <a:schemeClr val="bg2"/>
                        </a:solidFill>
                        <a:effectLst/>
                        <a:latin typeface="Segoe UI" panose="020B0502040204020203" pitchFamily="34" charset="0"/>
                        <a:ea typeface="+mn-ea"/>
                        <a:cs typeface="Segoe UI" panose="020B0502040204020203" pitchFamily="34" charset="0"/>
                      </a:endParaRPr>
                    </a:p>
                  </a:txBody>
                  <a:tcPr>
                    <a:solidFill>
                      <a:schemeClr val="accent2">
                        <a:lumMod val="75000"/>
                      </a:schemeClr>
                    </a:solidFill>
                  </a:tcPr>
                </a:tc>
                <a:extLst>
                  <a:ext uri="{0D108BD9-81ED-4DB2-BD59-A6C34878D82A}">
                    <a16:rowId xmlns:a16="http://schemas.microsoft.com/office/drawing/2014/main" val="3135396017"/>
                  </a:ext>
                </a:extLst>
              </a:tr>
              <a:tr h="333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TA Script of Student Directions*</a:t>
                      </a:r>
                      <a:endParaRPr lang="en-US" sz="1800" b="1" dirty="0">
                        <a:solidFill>
                          <a:schemeClr val="accent4">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205415067"/>
                  </a:ext>
                </a:extLst>
              </a:tr>
              <a:tr h="333598">
                <a:tc>
                  <a:txBody>
                    <a:bodyPr/>
                    <a:lstStyle/>
                    <a:p>
                      <a:pPr marL="0" marR="0" indent="0">
                        <a:spcBef>
                          <a:spcPts val="0"/>
                        </a:spcBef>
                        <a:spcAft>
                          <a:spcPts val="0"/>
                        </a:spcAft>
                      </a:pPr>
                      <a:r>
                        <a:rPr lang="en-US" sz="1800" kern="1200" dirty="0">
                          <a:effectLst/>
                        </a:rPr>
                        <a:t>Test Administration Manual (TAM)*</a:t>
                      </a:r>
                      <a:endParaRPr lang="en-US" sz="1100" b="1" dirty="0">
                        <a:solidFill>
                          <a:schemeClr val="accent4">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2530243714"/>
                  </a:ext>
                </a:extLst>
              </a:tr>
              <a:tr h="435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Guidelines on Tools, Supports, and Accommodations (GTSA)*</a:t>
                      </a:r>
                      <a:endParaRPr kumimoji="0" lang="en-US" sz="1100" b="1" i="0" u="none" strike="noStrike" kern="1200" cap="none" spc="0" normalizeH="0" baseline="0" noProof="0" dirty="0">
                        <a:ln>
                          <a:noFill/>
                        </a:ln>
                        <a:solidFill>
                          <a:schemeClr val="accent4">
                            <a:lumMod val="50000"/>
                          </a:schemeClr>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3301324676"/>
                  </a:ext>
                </a:extLst>
              </a:tr>
              <a:tr h="333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TA Interface User Guide*</a:t>
                      </a:r>
                      <a:endParaRPr kumimoji="0" lang="en-US" sz="1100" b="1" i="0" u="none" strike="noStrike" kern="1200" cap="none" spc="0" normalizeH="0" baseline="0" noProof="0" dirty="0">
                        <a:ln>
                          <a:noFill/>
                        </a:ln>
                        <a:solidFill>
                          <a:schemeClr val="accent4">
                            <a:lumMod val="50000"/>
                          </a:schemeClr>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3239370771"/>
                  </a:ext>
                </a:extLst>
              </a:tr>
              <a:tr h="333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TIDE User Guide</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1267051905"/>
                  </a:ext>
                </a:extLst>
              </a:tr>
            </a:tbl>
          </a:graphicData>
        </a:graphic>
      </p:graphicFrame>
      <p:graphicFrame>
        <p:nvGraphicFramePr>
          <p:cNvPr id="6" name="Table 5" descr="List of modules for TAs to review. TA Training for 2019, TA and Student interface modules, and DEI module are marked with red asterisks."/>
          <p:cNvGraphicFramePr>
            <a:graphicFrameLocks noGrp="1"/>
          </p:cNvGraphicFramePr>
          <p:nvPr>
            <p:extLst>
              <p:ext uri="{D42A27DB-BD31-4B8C-83A1-F6EECF244321}">
                <p14:modId xmlns:p14="http://schemas.microsoft.com/office/powerpoint/2010/main" val="3022501582"/>
              </p:ext>
            </p:extLst>
          </p:nvPr>
        </p:nvGraphicFramePr>
        <p:xfrm>
          <a:off x="6063021" y="3971888"/>
          <a:ext cx="5454553" cy="2390846"/>
        </p:xfrm>
        <a:graphic>
          <a:graphicData uri="http://schemas.openxmlformats.org/drawingml/2006/table">
            <a:tbl>
              <a:tblPr firstRow="1" bandRow="1">
                <a:tableStyleId>{9DCAF9ED-07DC-4A11-8D7F-57B35C25682E}</a:tableStyleId>
              </a:tblPr>
              <a:tblGrid>
                <a:gridCol w="5454553">
                  <a:extLst>
                    <a:ext uri="{9D8B030D-6E8A-4147-A177-3AD203B41FA5}">
                      <a16:colId xmlns:a16="http://schemas.microsoft.com/office/drawing/2014/main" val="2350679201"/>
                    </a:ext>
                  </a:extLst>
                </a:gridCol>
              </a:tblGrid>
              <a:tr h="361291">
                <a:tc>
                  <a:txBody>
                    <a:bodyPr/>
                    <a:lstStyle/>
                    <a:p>
                      <a:pPr marL="0" marR="0" indent="0">
                        <a:spcBef>
                          <a:spcPts val="0"/>
                        </a:spcBef>
                        <a:spcAft>
                          <a:spcPts val="0"/>
                        </a:spcAft>
                      </a:pPr>
                      <a:r>
                        <a:rPr lang="en-US" sz="1800" kern="1200" dirty="0">
                          <a:effectLst/>
                        </a:rPr>
                        <a:t>Trainings</a:t>
                      </a:r>
                      <a:endParaRPr lang="en-US" sz="11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a:solidFill>
                      <a:schemeClr val="accent2">
                        <a:lumMod val="75000"/>
                      </a:schemeClr>
                    </a:solidFill>
                  </a:tcPr>
                </a:tc>
                <a:extLst>
                  <a:ext uri="{0D108BD9-81ED-4DB2-BD59-A6C34878D82A}">
                    <a16:rowId xmlns:a16="http://schemas.microsoft.com/office/drawing/2014/main" val="2583914068"/>
                  </a:ext>
                </a:extLst>
              </a:tr>
              <a:tr h="361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Test Administrator Certification</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4021446083"/>
                  </a:ext>
                </a:extLst>
              </a:tr>
              <a:tr h="361291">
                <a:tc>
                  <a:txBody>
                    <a:bodyPr/>
                    <a:lstStyle/>
                    <a:p>
                      <a:pPr marL="0" marR="0" indent="0">
                        <a:spcBef>
                          <a:spcPts val="0"/>
                        </a:spcBef>
                        <a:spcAft>
                          <a:spcPts val="0"/>
                        </a:spcAft>
                      </a:pPr>
                      <a:r>
                        <a:rPr lang="en-US" sz="1800" kern="1200" dirty="0">
                          <a:effectLst/>
                        </a:rPr>
                        <a:t>TA Training for 2023-24* (this training)</a:t>
                      </a:r>
                      <a:endParaRPr lang="en-US" sz="1100" b="1" dirty="0">
                        <a:solidFill>
                          <a:schemeClr val="accent4">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4148843365"/>
                  </a:ext>
                </a:extLst>
              </a:tr>
              <a:tr h="401796">
                <a:tc>
                  <a:txBody>
                    <a:bodyPr/>
                    <a:lstStyle/>
                    <a:p>
                      <a:pPr marL="0" marR="0" indent="0">
                        <a:spcBef>
                          <a:spcPts val="0"/>
                        </a:spcBef>
                        <a:spcAft>
                          <a:spcPts val="0"/>
                        </a:spcAft>
                      </a:pPr>
                      <a:r>
                        <a:rPr lang="en-US" sz="1800" kern="1200" dirty="0">
                          <a:effectLst/>
                        </a:rPr>
                        <a:t>TA Interface for Online Testing Module *</a:t>
                      </a:r>
                      <a:endParaRPr lang="en-US" sz="1100" b="1" dirty="0">
                        <a:solidFill>
                          <a:schemeClr val="accent4">
                            <a:lumMod val="50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1923835446"/>
                  </a:ext>
                </a:extLst>
              </a:tr>
              <a:tr h="445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effectLst/>
                          <a:latin typeface="+mn-lt"/>
                          <a:ea typeface="+mn-ea"/>
                          <a:cs typeface="+mn-cs"/>
                        </a:rPr>
                        <a:t>Secure Browser for Student Online Testing Module</a:t>
                      </a:r>
                    </a:p>
                  </a:txBody>
                  <a:tcPr/>
                </a:tc>
                <a:extLst>
                  <a:ext uri="{0D108BD9-81ED-4DB2-BD59-A6C34878D82A}">
                    <a16:rowId xmlns:a16="http://schemas.microsoft.com/office/drawing/2014/main" val="1244588593"/>
                  </a:ext>
                </a:extLst>
              </a:tr>
              <a:tr h="445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TIDE Training Module</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1981772533"/>
                  </a:ext>
                </a:extLst>
              </a:tr>
            </a:tbl>
          </a:graphicData>
        </a:graphic>
      </p:graphicFrame>
      <p:graphicFrame>
        <p:nvGraphicFramePr>
          <p:cNvPr id="4" name="Content Placeholder 3" descr="General information for review by TAs with calculator policy marked with a red asterisk."/>
          <p:cNvGraphicFramePr>
            <a:graphicFrameLocks noGrp="1"/>
          </p:cNvGraphicFramePr>
          <p:nvPr>
            <p:ph idx="1"/>
            <p:extLst>
              <p:ext uri="{D42A27DB-BD31-4B8C-83A1-F6EECF244321}">
                <p14:modId xmlns:p14="http://schemas.microsoft.com/office/powerpoint/2010/main" val="3957685525"/>
              </p:ext>
            </p:extLst>
          </p:nvPr>
        </p:nvGraphicFramePr>
        <p:xfrm>
          <a:off x="1842017" y="4897594"/>
          <a:ext cx="4253983" cy="731520"/>
        </p:xfrm>
        <a:graphic>
          <a:graphicData uri="http://schemas.openxmlformats.org/drawingml/2006/table">
            <a:tbl>
              <a:tblPr firstRow="1" bandRow="1">
                <a:tableStyleId>{9DCAF9ED-07DC-4A11-8D7F-57B35C25682E}</a:tableStyleId>
              </a:tblPr>
              <a:tblGrid>
                <a:gridCol w="4253983">
                  <a:extLst>
                    <a:ext uri="{9D8B030D-6E8A-4147-A177-3AD203B41FA5}">
                      <a16:colId xmlns:a16="http://schemas.microsoft.com/office/drawing/2014/main" val="1615479685"/>
                    </a:ext>
                  </a:extLst>
                </a:gridCol>
              </a:tblGrid>
              <a:tr h="329168">
                <a:tc>
                  <a:txBody>
                    <a:bodyPr/>
                    <a:lstStyle/>
                    <a:p>
                      <a:pPr marL="0" marR="0" indent="0">
                        <a:spcBef>
                          <a:spcPts val="0"/>
                        </a:spcBef>
                        <a:spcAft>
                          <a:spcPts val="0"/>
                        </a:spcAft>
                      </a:pPr>
                      <a:r>
                        <a:rPr lang="en-US" sz="1800" kern="1200" dirty="0">
                          <a:effectLst/>
                        </a:rPr>
                        <a:t>General Information</a:t>
                      </a:r>
                      <a:endParaRPr lang="en-US" sz="11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a:solidFill>
                      <a:schemeClr val="accent2">
                        <a:lumMod val="75000"/>
                      </a:schemeClr>
                    </a:solidFill>
                  </a:tcPr>
                </a:tc>
                <a:extLst>
                  <a:ext uri="{0D108BD9-81ED-4DB2-BD59-A6C34878D82A}">
                    <a16:rowId xmlns:a16="http://schemas.microsoft.com/office/drawing/2014/main" val="93439857"/>
                  </a:ext>
                </a:extLst>
              </a:tr>
              <a:tr h="329168">
                <a:tc>
                  <a:txBody>
                    <a:bodyPr/>
                    <a:lstStyle/>
                    <a:p>
                      <a:pPr marL="0" marR="0" indent="0" algn="l" defTabSz="914400" rtl="0" eaLnBrk="1" latinLnBrk="0" hangingPunct="1">
                        <a:spcBef>
                          <a:spcPts val="0"/>
                        </a:spcBef>
                        <a:spcAft>
                          <a:spcPts val="0"/>
                        </a:spcAft>
                      </a:pPr>
                      <a:r>
                        <a:rPr lang="en-US" sz="1800" kern="1200" dirty="0">
                          <a:effectLst/>
                        </a:rPr>
                        <a:t>Calculator and Electronic Device Policy *</a:t>
                      </a:r>
                      <a:endParaRPr lang="en-US" sz="1800" b="1" kern="1200" dirty="0">
                        <a:solidFill>
                          <a:schemeClr val="accent4">
                            <a:lumMod val="50000"/>
                          </a:schemeClr>
                        </a:solidFill>
                        <a:effectLst/>
                        <a:latin typeface="Segoe UI" panose="020B0502040204020203" pitchFamily="34" charset="0"/>
                        <a:ea typeface="+mn-ea"/>
                        <a:cs typeface="Segoe UI" panose="020B0502040204020203" pitchFamily="34" charset="0"/>
                      </a:endParaRPr>
                    </a:p>
                  </a:txBody>
                  <a:tcPr/>
                </a:tc>
                <a:extLst>
                  <a:ext uri="{0D108BD9-81ED-4DB2-BD59-A6C34878D82A}">
                    <a16:rowId xmlns:a16="http://schemas.microsoft.com/office/drawing/2014/main" val="1889676291"/>
                  </a:ext>
                </a:extLst>
              </a:tr>
            </a:tbl>
          </a:graphicData>
        </a:graphic>
      </p:graphicFrame>
    </p:spTree>
    <p:extLst>
      <p:ext uri="{BB962C8B-B14F-4D97-AF65-F5344CB8AC3E}">
        <p14:creationId xmlns:p14="http://schemas.microsoft.com/office/powerpoint/2010/main" val="52239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Administrator Certification</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838200" y="2132438"/>
            <a:ext cx="6268770" cy="2688705"/>
          </a:xfrm>
        </p:spPr>
        <p:txBody>
          <a:bodyPr/>
          <a:lstStyle/>
          <a:p>
            <a:r>
              <a:rPr lang="en-US" dirty="0"/>
              <a:t>The </a:t>
            </a:r>
            <a:r>
              <a:rPr lang="en-US" dirty="0">
                <a:solidFill>
                  <a:schemeClr val="accent4">
                    <a:lumMod val="50000"/>
                  </a:schemeClr>
                </a:solidFill>
              </a:rPr>
              <a:t>Test Administrator Certification </a:t>
            </a:r>
            <a:r>
              <a:rPr lang="en-US" dirty="0"/>
              <a:t>training includes a walkthrough of the TA Interface.</a:t>
            </a:r>
          </a:p>
          <a:p>
            <a:pPr>
              <a:spcBef>
                <a:spcPts val="1800"/>
              </a:spcBef>
            </a:pPr>
            <a:r>
              <a:rPr lang="en-US" dirty="0"/>
              <a:t>This system is locked and requires your secure login.</a:t>
            </a:r>
          </a:p>
        </p:txBody>
      </p:sp>
      <p:sp>
        <p:nvSpPr>
          <p:cNvPr id="4" name="TextBox 3"/>
          <p:cNvSpPr txBox="1"/>
          <p:nvPr/>
        </p:nvSpPr>
        <p:spPr>
          <a:xfrm>
            <a:off x="3017822" y="5105382"/>
            <a:ext cx="6156356" cy="830997"/>
          </a:xfrm>
          <a:prstGeom prst="rect">
            <a:avLst/>
          </a:prstGeom>
          <a:noFill/>
        </p:spPr>
        <p:txBody>
          <a:bodyPr wrap="square" rtlCol="0">
            <a:spAutoFit/>
          </a:bodyPr>
          <a:lstStyle/>
          <a:p>
            <a:r>
              <a:rPr lang="en-US" sz="2400" dirty="0">
                <a:solidFill>
                  <a:schemeClr val="accent6">
                    <a:lumMod val="75000"/>
                  </a:schemeClr>
                </a:solidFill>
              </a:rPr>
              <a:t>This training is highly recommended by the state and may be required by your district</a:t>
            </a:r>
            <a:r>
              <a:rPr lang="en-US" sz="2400" dirty="0">
                <a:solidFill>
                  <a:schemeClr val="accent4"/>
                </a:solidFill>
                <a:latin typeface="Palatino Linotype" panose="02040502050505030304" pitchFamily="18" charset="0"/>
              </a:rPr>
              <a:t>.</a:t>
            </a:r>
          </a:p>
        </p:txBody>
      </p:sp>
      <p:pic>
        <p:nvPicPr>
          <p:cNvPr id="6" name="Picture 5" descr="System: Test Administrator Certification card. ">
            <a:extLst>
              <a:ext uri="{FF2B5EF4-FFF2-40B4-BE49-F238E27FC236}">
                <a16:creationId xmlns:a16="http://schemas.microsoft.com/office/drawing/2014/main" id="{A3928294-7505-4A29-A8E5-C38D47C9D1D9}"/>
              </a:ext>
            </a:extLst>
          </p:cNvPr>
          <p:cNvPicPr>
            <a:picLocks noChangeAspect="1"/>
          </p:cNvPicPr>
          <p:nvPr/>
        </p:nvPicPr>
        <p:blipFill>
          <a:blip r:embed="rId3"/>
          <a:stretch>
            <a:fillRect/>
          </a:stretch>
        </p:blipFill>
        <p:spPr>
          <a:xfrm>
            <a:off x="7780294" y="2075288"/>
            <a:ext cx="3170628" cy="2745855"/>
          </a:xfrm>
          <a:prstGeom prst="rect">
            <a:avLst/>
          </a:prstGeom>
        </p:spPr>
      </p:pic>
    </p:spTree>
    <p:extLst>
      <p:ext uri="{BB962C8B-B14F-4D97-AF65-F5344CB8AC3E}">
        <p14:creationId xmlns:p14="http://schemas.microsoft.com/office/powerpoint/2010/main" val="243890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a:t>TIDE Overview</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sz="half" idx="1"/>
          </p:nvPr>
        </p:nvSpPr>
        <p:spPr>
          <a:xfrm>
            <a:off x="838200" y="2084933"/>
            <a:ext cx="3706504" cy="3933729"/>
          </a:xfrm>
        </p:spPr>
        <p:txBody>
          <a:bodyPr>
            <a:normAutofit/>
          </a:bodyPr>
          <a:lstStyle/>
          <a:p>
            <a:pPr marL="0" indent="0">
              <a:buNone/>
            </a:pPr>
            <a:r>
              <a:rPr lang="en-US" sz="2400" dirty="0"/>
              <a:t>With the TA Role you can:</a:t>
            </a:r>
          </a:p>
          <a:p>
            <a:pPr marL="274320" lvl="6">
              <a:spcBef>
                <a:spcPts val="1800"/>
              </a:spcBef>
            </a:pPr>
            <a:r>
              <a:rPr lang="en-US" sz="2400" dirty="0"/>
              <a:t>Verify student information</a:t>
            </a:r>
          </a:p>
          <a:p>
            <a:pPr marL="274320" lvl="6"/>
            <a:r>
              <a:rPr lang="en-US" sz="2400" dirty="0"/>
              <a:t>View test windows and rosters</a:t>
            </a:r>
          </a:p>
          <a:p>
            <a:pPr marL="274320" lvl="6"/>
            <a:r>
              <a:rPr lang="en-US" sz="2400" dirty="0"/>
              <a:t>Print test tickets (if requested by the coordinator)</a:t>
            </a:r>
          </a:p>
          <a:p>
            <a:pPr marL="274320" lvl="6"/>
            <a:r>
              <a:rPr lang="en-US" sz="2400" dirty="0"/>
              <a:t>Export a list of students with their test settings</a:t>
            </a:r>
          </a:p>
          <a:p>
            <a:endParaRPr lang="en-US" sz="2400" dirty="0"/>
          </a:p>
          <a:p>
            <a:endParaRPr lang="en-US" sz="2400" dirty="0"/>
          </a:p>
        </p:txBody>
      </p:sp>
      <p:pic>
        <p:nvPicPr>
          <p:cNvPr id="4" name="Picture 3" descr="TIDE Dashboard. Left side is Preparing for Testing, with Students, Test Settings and Tools, and Test Windows, Right side is Administering Tests with Monitoring Test Progress and Print Test Tickets. At top is General Resources with a drop-down to choose Download Voice pack or THSS Materials."/>
          <p:cNvPicPr>
            <a:picLocks noChangeAspect="1"/>
          </p:cNvPicPr>
          <p:nvPr/>
        </p:nvPicPr>
        <p:blipFill>
          <a:blip r:embed="rId3"/>
          <a:stretch>
            <a:fillRect/>
          </a:stretch>
        </p:blipFill>
        <p:spPr>
          <a:xfrm>
            <a:off x="4947316" y="2389630"/>
            <a:ext cx="6308910" cy="252356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220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85DC-173E-B34D-B2DF-46EDDA0ECC25}"/>
              </a:ext>
            </a:extLst>
          </p:cNvPr>
          <p:cNvSpPr>
            <a:spLocks noGrp="1"/>
          </p:cNvSpPr>
          <p:nvPr>
            <p:ph type="title"/>
          </p:nvPr>
        </p:nvSpPr>
        <p:spPr/>
        <p:txBody>
          <a:bodyPr/>
          <a:lstStyle/>
          <a:p>
            <a:r>
              <a:rPr lang="en-US" dirty="0"/>
              <a:t>Training, Practice, Interim, and Summative Assessments</a:t>
            </a:r>
          </a:p>
        </p:txBody>
      </p:sp>
      <p:sp>
        <p:nvSpPr>
          <p:cNvPr id="3" name="Text Placeholder 2">
            <a:extLst>
              <a:ext uri="{FF2B5EF4-FFF2-40B4-BE49-F238E27FC236}">
                <a16:creationId xmlns:a16="http://schemas.microsoft.com/office/drawing/2014/main" id="{976BA016-0742-CA4E-89E6-CC06394B26C2}"/>
              </a:ext>
            </a:extLst>
          </p:cNvPr>
          <p:cNvSpPr>
            <a:spLocks noGrp="1"/>
          </p:cNvSpPr>
          <p:nvPr>
            <p:ph type="body" idx="1"/>
          </p:nvPr>
        </p:nvSpPr>
        <p:spPr/>
        <p:txBody>
          <a:bodyPr>
            <a:normAutofit/>
          </a:bodyPr>
          <a:lstStyle/>
          <a:p>
            <a:r>
              <a:rPr lang="en-US" sz="3200" cap="small" dirty="0">
                <a:solidFill>
                  <a:schemeClr val="tx2">
                    <a:lumMod val="60000"/>
                    <a:lumOff val="40000"/>
                  </a:schemeClr>
                </a:solidFill>
              </a:rPr>
              <a:t>Understanding Testing Options</a:t>
            </a:r>
          </a:p>
        </p:txBody>
      </p:sp>
    </p:spTree>
    <p:extLst>
      <p:ext uri="{BB962C8B-B14F-4D97-AF65-F5344CB8AC3E}">
        <p14:creationId xmlns:p14="http://schemas.microsoft.com/office/powerpoint/2010/main" val="1783555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Test and Training Test Options</a:t>
            </a:r>
          </a:p>
        </p:txBody>
      </p:sp>
      <p:sp>
        <p:nvSpPr>
          <p:cNvPr id="5" name="Rounded Rectangle 4"/>
          <p:cNvSpPr/>
          <p:nvPr/>
        </p:nvSpPr>
        <p:spPr>
          <a:xfrm>
            <a:off x="957780" y="1820291"/>
            <a:ext cx="1602463" cy="1629277"/>
          </a:xfrm>
          <a:prstGeom prst="roundRect">
            <a:avLst/>
          </a:prstGeom>
          <a:solidFill>
            <a:schemeClr val="accent4">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Practice Tests</a:t>
            </a:r>
          </a:p>
        </p:txBody>
      </p:sp>
      <p:sp>
        <p:nvSpPr>
          <p:cNvPr id="9" name="Right Arrow 8"/>
          <p:cNvSpPr/>
          <p:nvPr/>
        </p:nvSpPr>
        <p:spPr>
          <a:xfrm>
            <a:off x="2679826" y="1972147"/>
            <a:ext cx="8554396" cy="1325563"/>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Smarter Balanced </a:t>
            </a:r>
          </a:p>
          <a:p>
            <a:pPr marL="285750" indent="-28575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Longer than the summative in length, but is not scored, approx. 30 questions</a:t>
            </a:r>
          </a:p>
          <a:p>
            <a:pPr marL="285750" indent="-285750">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Includes tools, supports, and accommodations</a:t>
            </a:r>
          </a:p>
        </p:txBody>
      </p:sp>
      <p:sp>
        <p:nvSpPr>
          <p:cNvPr id="4" name="Rounded Rectangle 3"/>
          <p:cNvSpPr/>
          <p:nvPr/>
        </p:nvSpPr>
        <p:spPr>
          <a:xfrm>
            <a:off x="957780" y="4117919"/>
            <a:ext cx="1602463" cy="1557197"/>
          </a:xfrm>
          <a:prstGeom prst="roundRect">
            <a:avLst/>
          </a:prstGeom>
          <a:solidFill>
            <a:schemeClr val="accent4">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Training</a:t>
            </a:r>
            <a:r>
              <a:rPr lang="en-US" sz="2400" dirty="0"/>
              <a:t> </a:t>
            </a:r>
            <a:r>
              <a:rPr lang="en-US" sz="2400" dirty="0">
                <a:solidFill>
                  <a:schemeClr val="bg2"/>
                </a:solidFill>
              </a:rPr>
              <a:t>Tests</a:t>
            </a:r>
          </a:p>
        </p:txBody>
      </p:sp>
      <p:sp>
        <p:nvSpPr>
          <p:cNvPr id="6" name="Right Arrow 5"/>
          <p:cNvSpPr/>
          <p:nvPr/>
        </p:nvSpPr>
        <p:spPr>
          <a:xfrm>
            <a:off x="2679827" y="4152875"/>
            <a:ext cx="8554394" cy="1557198"/>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ln w="0"/>
                <a:solidFill>
                  <a:schemeClr val="tx1"/>
                </a:solidFill>
                <a:latin typeface="Segoe UI" panose="020B0502040204020203" pitchFamily="34" charset="0"/>
                <a:cs typeface="Segoe UI" panose="020B0502040204020203" pitchFamily="34" charset="0"/>
              </a:rPr>
              <a:t>Smarter Balanced and WCAS</a:t>
            </a:r>
          </a:p>
          <a:p>
            <a:pPr marL="285750" indent="-285750">
              <a:buFont typeface="Arial" panose="020B0604020202020204" pitchFamily="34" charset="0"/>
              <a:buChar char="•"/>
            </a:pPr>
            <a:r>
              <a:rPr lang="en-US" sz="2000" dirty="0">
                <a:ln w="0"/>
                <a:solidFill>
                  <a:schemeClr val="tx1"/>
                </a:solidFill>
                <a:latin typeface="Segoe UI" panose="020B0502040204020203" pitchFamily="34" charset="0"/>
                <a:cs typeface="Segoe UI" panose="020B0502040204020203" pitchFamily="34" charset="0"/>
              </a:rPr>
              <a:t>Designed specifically to practice tools, supports, and accommodations</a:t>
            </a:r>
          </a:p>
          <a:p>
            <a:pPr marL="285750" indent="-285750">
              <a:buFont typeface="Arial" panose="020B0604020202020204" pitchFamily="34" charset="0"/>
              <a:buChar char="•"/>
            </a:pPr>
            <a:r>
              <a:rPr lang="en-US" sz="2000" dirty="0">
                <a:ln w="0"/>
                <a:solidFill>
                  <a:schemeClr val="tx1"/>
                </a:solidFill>
                <a:latin typeface="Segoe UI" panose="020B0502040204020203" pitchFamily="34" charset="0"/>
                <a:cs typeface="Segoe UI" panose="020B0502040204020203" pitchFamily="34" charset="0"/>
              </a:rPr>
              <a:t>Includes a range of questions,</a:t>
            </a:r>
          </a:p>
          <a:p>
            <a:pPr marL="285750" indent="-285750">
              <a:buFont typeface="Arial" panose="020B0604020202020204" pitchFamily="34" charset="0"/>
              <a:buChar char="•"/>
            </a:pPr>
            <a:r>
              <a:rPr lang="en-US" sz="2000" dirty="0">
                <a:ln w="0"/>
                <a:solidFill>
                  <a:schemeClr val="tx1"/>
                </a:solidFill>
                <a:latin typeface="Segoe UI" panose="020B0502040204020203" pitchFamily="34" charset="0"/>
                <a:cs typeface="Segoe UI" panose="020B0502040204020203" pitchFamily="34" charset="0"/>
              </a:rPr>
              <a:t>Organized by grade-band, approx. 6-12 questions, not scored.</a:t>
            </a:r>
          </a:p>
        </p:txBody>
      </p:sp>
    </p:spTree>
    <p:extLst>
      <p:ext uri="{BB962C8B-B14F-4D97-AF65-F5344CB8AC3E}">
        <p14:creationId xmlns:p14="http://schemas.microsoft.com/office/powerpoint/2010/main" val="311537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a:t>
            </a:r>
          </a:p>
        </p:txBody>
      </p:sp>
      <p:graphicFrame>
        <p:nvGraphicFramePr>
          <p:cNvPr id="6" name="Table 5" descr="User acronyms and definitions"/>
          <p:cNvGraphicFramePr>
            <a:graphicFrameLocks noGrp="1"/>
          </p:cNvGraphicFramePr>
          <p:nvPr>
            <p:extLst>
              <p:ext uri="{D42A27DB-BD31-4B8C-83A1-F6EECF244321}">
                <p14:modId xmlns:p14="http://schemas.microsoft.com/office/powerpoint/2010/main" val="2949013173"/>
              </p:ext>
            </p:extLst>
          </p:nvPr>
        </p:nvGraphicFramePr>
        <p:xfrm>
          <a:off x="420795" y="2051685"/>
          <a:ext cx="3687401" cy="2392680"/>
        </p:xfrm>
        <a:graphic>
          <a:graphicData uri="http://schemas.openxmlformats.org/drawingml/2006/table">
            <a:tbl>
              <a:tblPr firstRow="1" bandRow="1">
                <a:tableStyleId>{FABFCF23-3B69-468F-B69F-88F6DE6A72F2}</a:tableStyleId>
              </a:tblPr>
              <a:tblGrid>
                <a:gridCol w="1185023">
                  <a:extLst>
                    <a:ext uri="{9D8B030D-6E8A-4147-A177-3AD203B41FA5}">
                      <a16:colId xmlns:a16="http://schemas.microsoft.com/office/drawing/2014/main" val="1418630315"/>
                    </a:ext>
                  </a:extLst>
                </a:gridCol>
                <a:gridCol w="2502378">
                  <a:extLst>
                    <a:ext uri="{9D8B030D-6E8A-4147-A177-3AD203B41FA5}">
                      <a16:colId xmlns:a16="http://schemas.microsoft.com/office/drawing/2014/main" val="3816401717"/>
                    </a:ext>
                  </a:extLst>
                </a:gridCol>
              </a:tblGrid>
              <a:tr h="370840">
                <a:tc>
                  <a:txBody>
                    <a:bodyPr/>
                    <a:lstStyle/>
                    <a:p>
                      <a:pPr marL="0" marR="0" indent="0">
                        <a:spcBef>
                          <a:spcPts val="0"/>
                        </a:spcBef>
                        <a:spcAft>
                          <a:spcPts val="0"/>
                        </a:spcAft>
                      </a:pPr>
                      <a:r>
                        <a:rPr lang="en-US" sz="1800" kern="1200" dirty="0">
                          <a:effectLst/>
                        </a:rPr>
                        <a:t>Acronym</a:t>
                      </a:r>
                      <a:endParaRPr lang="en-US" sz="11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a:tc>
                <a:tc>
                  <a:txBody>
                    <a:bodyPr/>
                    <a:lstStyle/>
                    <a:p>
                      <a:pPr marL="0" marR="0" indent="0">
                        <a:spcBef>
                          <a:spcPts val="0"/>
                        </a:spcBef>
                        <a:spcAft>
                          <a:spcPts val="0"/>
                        </a:spcAft>
                      </a:pPr>
                      <a:r>
                        <a:rPr lang="en-US" sz="1800" kern="1200" dirty="0">
                          <a:effectLst/>
                        </a:rPr>
                        <a:t>Definition (Users)</a:t>
                      </a:r>
                      <a:endParaRPr lang="en-US" sz="1100" b="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3660302876"/>
                  </a:ext>
                </a:extLst>
              </a:tr>
              <a:tr h="370840">
                <a:tc>
                  <a:txBody>
                    <a:bodyPr/>
                    <a:lstStyle/>
                    <a:p>
                      <a:pPr marL="0" marR="0" indent="0">
                        <a:spcBef>
                          <a:spcPts val="0"/>
                        </a:spcBef>
                        <a:spcAft>
                          <a:spcPts val="0"/>
                        </a:spcAft>
                      </a:pPr>
                      <a:r>
                        <a:rPr lang="en-US" sz="1800" kern="1200" dirty="0">
                          <a:effectLst/>
                        </a:rPr>
                        <a:t>DC or DAC</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tc>
                  <a:txBody>
                    <a:bodyPr/>
                    <a:lstStyle/>
                    <a:p>
                      <a:pPr marL="0" marR="0" indent="0">
                        <a:spcBef>
                          <a:spcPts val="0"/>
                        </a:spcBef>
                        <a:spcAft>
                          <a:spcPts val="0"/>
                        </a:spcAft>
                      </a:pPr>
                      <a:r>
                        <a:rPr lang="en-US" sz="1800" kern="1200" dirty="0">
                          <a:effectLst/>
                        </a:rPr>
                        <a:t>District Assessment Coordinator</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2191361808"/>
                  </a:ext>
                </a:extLst>
              </a:tr>
              <a:tr h="370840">
                <a:tc>
                  <a:txBody>
                    <a:bodyPr/>
                    <a:lstStyle/>
                    <a:p>
                      <a:pPr marL="0" marR="0" indent="0">
                        <a:spcBef>
                          <a:spcPts val="0"/>
                        </a:spcBef>
                        <a:spcAft>
                          <a:spcPts val="0"/>
                        </a:spcAft>
                      </a:pPr>
                      <a:r>
                        <a:rPr lang="en-US" sz="1800" kern="1200" dirty="0">
                          <a:effectLst/>
                        </a:rPr>
                        <a:t>DA</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tc>
                  <a:txBody>
                    <a:bodyPr/>
                    <a:lstStyle/>
                    <a:p>
                      <a:pPr marL="0" marR="0" indent="0">
                        <a:spcBef>
                          <a:spcPts val="0"/>
                        </a:spcBef>
                        <a:spcAft>
                          <a:spcPts val="0"/>
                        </a:spcAft>
                      </a:pPr>
                      <a:r>
                        <a:rPr lang="en-US" sz="1800" kern="1200" dirty="0">
                          <a:effectLst/>
                        </a:rPr>
                        <a:t>District Administrator</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1603738975"/>
                  </a:ext>
                </a:extLst>
              </a:tr>
              <a:tr h="370840">
                <a:tc>
                  <a:txBody>
                    <a:bodyPr/>
                    <a:lstStyle/>
                    <a:p>
                      <a:pPr marL="0" marR="0" indent="0">
                        <a:spcBef>
                          <a:spcPts val="0"/>
                        </a:spcBef>
                        <a:spcAft>
                          <a:spcPts val="0"/>
                        </a:spcAft>
                      </a:pPr>
                      <a:r>
                        <a:rPr lang="en-US" sz="1800" kern="1200" dirty="0">
                          <a:effectLst/>
                        </a:rPr>
                        <a:t>SC</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tc>
                  <a:txBody>
                    <a:bodyPr/>
                    <a:lstStyle/>
                    <a:p>
                      <a:pPr marL="0" marR="0" indent="0">
                        <a:spcBef>
                          <a:spcPts val="0"/>
                        </a:spcBef>
                        <a:spcAft>
                          <a:spcPts val="0"/>
                        </a:spcAft>
                      </a:pPr>
                      <a:r>
                        <a:rPr lang="en-US" sz="1800" kern="1200" dirty="0">
                          <a:effectLst/>
                        </a:rPr>
                        <a:t>School Test Coordinator</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2677736359"/>
                  </a:ext>
                </a:extLst>
              </a:tr>
              <a:tr h="370840">
                <a:tc>
                  <a:txBody>
                    <a:bodyPr/>
                    <a:lstStyle/>
                    <a:p>
                      <a:pPr marL="0" marR="0" indent="0">
                        <a:spcBef>
                          <a:spcPts val="0"/>
                        </a:spcBef>
                        <a:spcAft>
                          <a:spcPts val="0"/>
                        </a:spcAft>
                      </a:pPr>
                      <a:r>
                        <a:rPr lang="en-US" sz="1800" kern="1200" dirty="0">
                          <a:effectLst/>
                        </a:rPr>
                        <a:t>TA</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tc>
                  <a:txBody>
                    <a:bodyPr/>
                    <a:lstStyle/>
                    <a:p>
                      <a:pPr marL="0" marR="0" indent="0">
                        <a:spcBef>
                          <a:spcPts val="0"/>
                        </a:spcBef>
                        <a:spcAft>
                          <a:spcPts val="0"/>
                        </a:spcAft>
                      </a:pPr>
                      <a:r>
                        <a:rPr lang="en-US" sz="1800" kern="1200" dirty="0">
                          <a:effectLst/>
                        </a:rPr>
                        <a:t>Test Administrator</a:t>
                      </a:r>
                      <a:endParaRPr lang="en-US" sz="11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3949286026"/>
                  </a:ext>
                </a:extLst>
              </a:tr>
            </a:tbl>
          </a:graphicData>
        </a:graphic>
      </p:graphicFrame>
      <p:graphicFrame>
        <p:nvGraphicFramePr>
          <p:cNvPr id="5" name="Content Placeholder 4" descr="Systems, Applications, and Manuals acronyms and definitions."/>
          <p:cNvGraphicFramePr>
            <a:graphicFrameLocks noGrp="1"/>
          </p:cNvGraphicFramePr>
          <p:nvPr>
            <p:ph idx="1"/>
            <p:extLst>
              <p:ext uri="{D42A27DB-BD31-4B8C-83A1-F6EECF244321}">
                <p14:modId xmlns:p14="http://schemas.microsoft.com/office/powerpoint/2010/main" val="3613512936"/>
              </p:ext>
            </p:extLst>
          </p:nvPr>
        </p:nvGraphicFramePr>
        <p:xfrm>
          <a:off x="4585487" y="1561704"/>
          <a:ext cx="7404100" cy="3666213"/>
        </p:xfrm>
        <a:graphic>
          <a:graphicData uri="http://schemas.openxmlformats.org/drawingml/2006/table">
            <a:tbl>
              <a:tblPr firstRow="1" bandRow="1">
                <a:tableStyleId>{1E171933-4619-4E11-9A3F-F7608DF75F80}</a:tableStyleId>
              </a:tblPr>
              <a:tblGrid>
                <a:gridCol w="1041399">
                  <a:extLst>
                    <a:ext uri="{9D8B030D-6E8A-4147-A177-3AD203B41FA5}">
                      <a16:colId xmlns:a16="http://schemas.microsoft.com/office/drawing/2014/main" val="2802272677"/>
                    </a:ext>
                  </a:extLst>
                </a:gridCol>
                <a:gridCol w="6362701">
                  <a:extLst>
                    <a:ext uri="{9D8B030D-6E8A-4147-A177-3AD203B41FA5}">
                      <a16:colId xmlns:a16="http://schemas.microsoft.com/office/drawing/2014/main" val="1505260527"/>
                    </a:ext>
                  </a:extLst>
                </a:gridCol>
              </a:tblGrid>
              <a:tr h="365760">
                <a:tc>
                  <a:txBody>
                    <a:bodyPr/>
                    <a:lstStyle/>
                    <a:p>
                      <a:pPr marL="0" marR="0" indent="0">
                        <a:spcBef>
                          <a:spcPts val="0"/>
                        </a:spcBef>
                        <a:spcAft>
                          <a:spcPts val="0"/>
                        </a:spcAft>
                      </a:pPr>
                      <a:r>
                        <a:rPr lang="en-US" sz="1600" kern="1200" dirty="0">
                          <a:effectLst/>
                        </a:rPr>
                        <a:t>Acronym</a:t>
                      </a:r>
                      <a:endParaRPr lang="en-US" sz="160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solidFill>
                      <a:schemeClr val="accent4">
                        <a:lumMod val="75000"/>
                      </a:schemeClr>
                    </a:solidFill>
                  </a:tcPr>
                </a:tc>
                <a:tc>
                  <a:txBody>
                    <a:bodyPr/>
                    <a:lstStyle/>
                    <a:p>
                      <a:pPr marL="0" marR="0" indent="0">
                        <a:spcBef>
                          <a:spcPts val="0"/>
                        </a:spcBef>
                        <a:spcAft>
                          <a:spcPts val="0"/>
                        </a:spcAft>
                      </a:pPr>
                      <a:r>
                        <a:rPr lang="en-US" sz="1600" kern="1200" dirty="0">
                          <a:effectLst/>
                        </a:rPr>
                        <a:t>Definition (Systems, Applications, Manuals)</a:t>
                      </a:r>
                      <a:endParaRPr lang="en-US" sz="1600" b="0" dirty="0">
                        <a:solidFill>
                          <a:schemeClr val="bg2"/>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solidFill>
                      <a:schemeClr val="accent4">
                        <a:lumMod val="75000"/>
                      </a:schemeClr>
                    </a:solidFill>
                  </a:tcPr>
                </a:tc>
                <a:extLst>
                  <a:ext uri="{0D108BD9-81ED-4DB2-BD59-A6C34878D82A}">
                    <a16:rowId xmlns:a16="http://schemas.microsoft.com/office/drawing/2014/main" val="2421609169"/>
                  </a:ext>
                </a:extLst>
              </a:tr>
              <a:tr h="365760">
                <a:tc>
                  <a:txBody>
                    <a:bodyPr/>
                    <a:lstStyle/>
                    <a:p>
                      <a:pPr marL="0" marR="0" indent="0">
                        <a:spcBef>
                          <a:spcPts val="0"/>
                        </a:spcBef>
                        <a:spcAft>
                          <a:spcPts val="0"/>
                        </a:spcAft>
                      </a:pPr>
                      <a:r>
                        <a:rPr lang="en-US" sz="1600" kern="1200" dirty="0">
                          <a:effectLst/>
                        </a:rPr>
                        <a:t>CAT</a:t>
                      </a:r>
                      <a:endParaRPr lang="en-US" sz="1600" kern="1200" dirty="0">
                        <a:solidFill>
                          <a:schemeClr val="dk1"/>
                        </a:solidFill>
                        <a:effectLst/>
                        <a:latin typeface="Segoe UI" panose="020B0502040204020203" pitchFamily="34" charset="0"/>
                        <a:ea typeface="+mn-ea"/>
                        <a:cs typeface="Segoe UI" panose="020B0502040204020203" pitchFamily="34" charset="0"/>
                      </a:endParaRPr>
                    </a:p>
                  </a:txBody>
                  <a:tcPr marL="76046" marR="76046" marT="38023" marB="38023"/>
                </a:tc>
                <a:tc>
                  <a:txBody>
                    <a:bodyPr/>
                    <a:lstStyle/>
                    <a:p>
                      <a:pPr marL="0" marR="0" indent="0">
                        <a:spcBef>
                          <a:spcPts val="200"/>
                        </a:spcBef>
                        <a:spcAft>
                          <a:spcPts val="200"/>
                        </a:spcAft>
                      </a:pPr>
                      <a:r>
                        <a:rPr lang="en-US" sz="1600" kern="1200">
                          <a:effectLst/>
                        </a:rPr>
                        <a:t>Computer Adaptive Testing</a:t>
                      </a:r>
                      <a:endParaRPr lang="en-US" sz="1600" kern="1200" dirty="0">
                        <a:solidFill>
                          <a:schemeClr val="dk1"/>
                        </a:solidFill>
                        <a:effectLst/>
                        <a:latin typeface="Segoe UI" panose="020B0502040204020203" pitchFamily="34" charset="0"/>
                        <a:ea typeface="+mn-ea"/>
                        <a:cs typeface="Segoe UI" panose="020B0502040204020203" pitchFamily="34" charset="0"/>
                      </a:endParaRPr>
                    </a:p>
                  </a:txBody>
                  <a:tcPr marL="76046" marR="76046" marT="38023" marB="38023"/>
                </a:tc>
                <a:extLst>
                  <a:ext uri="{0D108BD9-81ED-4DB2-BD59-A6C34878D82A}">
                    <a16:rowId xmlns:a16="http://schemas.microsoft.com/office/drawing/2014/main" val="1531086440"/>
                  </a:ext>
                </a:extLst>
              </a:tr>
              <a:tr h="365760">
                <a:tc>
                  <a:txBody>
                    <a:bodyPr/>
                    <a:lstStyle/>
                    <a:p>
                      <a:pPr marL="0" marR="0" indent="0">
                        <a:spcBef>
                          <a:spcPts val="0"/>
                        </a:spcBef>
                        <a:spcAft>
                          <a:spcPts val="0"/>
                        </a:spcAft>
                      </a:pPr>
                      <a:r>
                        <a:rPr lang="en-US" sz="1600" kern="1200" dirty="0">
                          <a:effectLst/>
                        </a:rPr>
                        <a:t>GTSA</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tc>
                  <a:txBody>
                    <a:bodyPr/>
                    <a:lstStyle/>
                    <a:p>
                      <a:pPr marL="0" marR="0" indent="0">
                        <a:spcBef>
                          <a:spcPts val="200"/>
                        </a:spcBef>
                        <a:spcAft>
                          <a:spcPts val="200"/>
                        </a:spcAft>
                      </a:pPr>
                      <a:r>
                        <a:rPr lang="en-US" sz="1600" kern="1200">
                          <a:effectLst/>
                        </a:rPr>
                        <a:t>Guidelines on Tools, Supports, &amp; Accommodations</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extLst>
                  <a:ext uri="{0D108BD9-81ED-4DB2-BD59-A6C34878D82A}">
                    <a16:rowId xmlns:a16="http://schemas.microsoft.com/office/drawing/2014/main" val="3865257850"/>
                  </a:ext>
                </a:extLst>
              </a:tr>
              <a:tr h="365760">
                <a:tc>
                  <a:txBody>
                    <a:bodyPr/>
                    <a:lstStyle/>
                    <a:p>
                      <a:pPr marL="0" marR="0" indent="0" algn="l" defTabSz="914400" rtl="0" eaLnBrk="1" latinLnBrk="0" hangingPunct="1">
                        <a:spcBef>
                          <a:spcPts val="0"/>
                        </a:spcBef>
                        <a:spcAft>
                          <a:spcPts val="0"/>
                        </a:spcAft>
                      </a:pPr>
                      <a:r>
                        <a:rPr lang="en-US" sz="1600" kern="1200" dirty="0">
                          <a:effectLst/>
                        </a:rPr>
                        <a:t>PT</a:t>
                      </a:r>
                      <a:endParaRPr lang="en-US" sz="1600" kern="1200" dirty="0">
                        <a:solidFill>
                          <a:schemeClr val="dk1"/>
                        </a:solidFill>
                        <a:effectLst/>
                        <a:latin typeface="Segoe UI" panose="020B0502040204020203" pitchFamily="34" charset="0"/>
                        <a:ea typeface="+mn-ea"/>
                        <a:cs typeface="Segoe UI" panose="020B0502040204020203" pitchFamily="34" charset="0"/>
                      </a:endParaRPr>
                    </a:p>
                  </a:txBody>
                  <a:tcPr marL="76046" marR="76046" marT="38023" marB="38023"/>
                </a:tc>
                <a:tc>
                  <a:txBody>
                    <a:bodyPr/>
                    <a:lstStyle/>
                    <a:p>
                      <a:pPr marL="0" marR="0" indent="0" algn="l" defTabSz="914400" rtl="0" eaLnBrk="1" latinLnBrk="0" hangingPunct="1">
                        <a:spcBef>
                          <a:spcPts val="200"/>
                        </a:spcBef>
                        <a:spcAft>
                          <a:spcPts val="200"/>
                        </a:spcAft>
                      </a:pPr>
                      <a:r>
                        <a:rPr lang="en-US" sz="1600" kern="1200">
                          <a:effectLst/>
                        </a:rPr>
                        <a:t>Performance Task</a:t>
                      </a:r>
                      <a:endParaRPr lang="en-US" sz="1600" kern="1200" dirty="0">
                        <a:solidFill>
                          <a:schemeClr val="dk1"/>
                        </a:solidFill>
                        <a:effectLst/>
                        <a:latin typeface="Segoe UI" panose="020B0502040204020203" pitchFamily="34" charset="0"/>
                        <a:ea typeface="+mn-ea"/>
                        <a:cs typeface="Segoe UI" panose="020B0502040204020203" pitchFamily="34" charset="0"/>
                      </a:endParaRPr>
                    </a:p>
                  </a:txBody>
                  <a:tcPr marL="76046" marR="76046" marT="38023" marB="38023"/>
                </a:tc>
                <a:extLst>
                  <a:ext uri="{0D108BD9-81ED-4DB2-BD59-A6C34878D82A}">
                    <a16:rowId xmlns:a16="http://schemas.microsoft.com/office/drawing/2014/main" val="2247477116"/>
                  </a:ext>
                </a:extLst>
              </a:tr>
              <a:tr h="368631">
                <a:tc>
                  <a:txBody>
                    <a:bodyPr/>
                    <a:lstStyle/>
                    <a:p>
                      <a:pPr marL="0" marR="0" indent="0">
                        <a:spcBef>
                          <a:spcPts val="0"/>
                        </a:spcBef>
                        <a:spcAft>
                          <a:spcPts val="0"/>
                        </a:spcAft>
                      </a:pPr>
                      <a:r>
                        <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SRS</a:t>
                      </a:r>
                    </a:p>
                  </a:txBody>
                  <a:tcPr marL="76046" marR="76046" marT="38023" marB="38023"/>
                </a:tc>
                <a:tc>
                  <a:txBody>
                    <a:bodyPr/>
                    <a:lstStyle/>
                    <a:p>
                      <a:pPr marL="0" marR="0" indent="0">
                        <a:spcBef>
                          <a:spcPts val="200"/>
                        </a:spcBef>
                        <a:spcAft>
                          <a:spcPts val="200"/>
                        </a:spcAft>
                      </a:pPr>
                      <a:r>
                        <a:rPr lang="en-US" sz="1600">
                          <a:solidFill>
                            <a:srgbClr val="000000"/>
                          </a:solidFill>
                          <a:effectLst/>
                          <a:latin typeface="Segoe UI" panose="020B0502040204020203" pitchFamily="34" charset="0"/>
                          <a:ea typeface="Calibri" panose="020F0502020204030204" pitchFamily="34" charset="0"/>
                          <a:cs typeface="Segoe UI" panose="020B0502040204020203" pitchFamily="34" charset="0"/>
                        </a:rPr>
                        <a:t>Smarter Reporting System</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extLst>
                  <a:ext uri="{0D108BD9-81ED-4DB2-BD59-A6C34878D82A}">
                    <a16:rowId xmlns:a16="http://schemas.microsoft.com/office/drawing/2014/main" val="1892315600"/>
                  </a:ext>
                </a:extLst>
              </a:tr>
              <a:tr h="368631">
                <a:tc>
                  <a:txBody>
                    <a:bodyPr/>
                    <a:lstStyle/>
                    <a:p>
                      <a:pPr marL="0" marR="0" indent="0">
                        <a:spcBef>
                          <a:spcPts val="0"/>
                        </a:spcBef>
                        <a:spcAft>
                          <a:spcPts val="0"/>
                        </a:spcAft>
                      </a:pPr>
                      <a:r>
                        <a:rPr lang="en-US" sz="1600" kern="1200" dirty="0">
                          <a:effectLst/>
                        </a:rPr>
                        <a:t>TAM</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tc>
                  <a:txBody>
                    <a:bodyPr/>
                    <a:lstStyle/>
                    <a:p>
                      <a:pPr marL="0" marR="0" indent="0">
                        <a:spcBef>
                          <a:spcPts val="200"/>
                        </a:spcBef>
                        <a:spcAft>
                          <a:spcPts val="200"/>
                        </a:spcAft>
                      </a:pPr>
                      <a:r>
                        <a:rPr lang="en-US" sz="1600" kern="1200">
                          <a:effectLst/>
                        </a:rPr>
                        <a:t>Test Administration Manual </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extLst>
                  <a:ext uri="{0D108BD9-81ED-4DB2-BD59-A6C34878D82A}">
                    <a16:rowId xmlns:a16="http://schemas.microsoft.com/office/drawing/2014/main" val="606017455"/>
                  </a:ext>
                </a:extLst>
              </a:tr>
              <a:tr h="368631">
                <a:tc>
                  <a:txBody>
                    <a:bodyPr/>
                    <a:lstStyle/>
                    <a:p>
                      <a:pPr marL="0" marR="0" indent="0">
                        <a:spcBef>
                          <a:spcPts val="0"/>
                        </a:spcBef>
                        <a:spcAft>
                          <a:spcPts val="0"/>
                        </a:spcAft>
                      </a:pPr>
                      <a:r>
                        <a:rPr lang="en-US" sz="1600" kern="1200" dirty="0">
                          <a:effectLst/>
                        </a:rPr>
                        <a:t>TIDE</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600" kern="1200">
                          <a:effectLst/>
                        </a:rPr>
                        <a:t>Test Information Distribution Engine</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nchor="ctr"/>
                </a:tc>
                <a:extLst>
                  <a:ext uri="{0D108BD9-81ED-4DB2-BD59-A6C34878D82A}">
                    <a16:rowId xmlns:a16="http://schemas.microsoft.com/office/drawing/2014/main" val="323473902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effectLst/>
                        </a:rPr>
                        <a:t>TSBP</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600" kern="1200">
                          <a:effectLst/>
                        </a:rPr>
                        <a:t>Test Security and Building Plan</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extLst>
                  <a:ext uri="{0D108BD9-81ED-4DB2-BD59-A6C34878D82A}">
                    <a16:rowId xmlns:a16="http://schemas.microsoft.com/office/drawing/2014/main" val="1610339694"/>
                  </a:ext>
                </a:extLst>
              </a:tr>
              <a:tr h="365760">
                <a:tc>
                  <a:txBody>
                    <a:bodyPr/>
                    <a:lstStyle/>
                    <a:p>
                      <a:pPr marL="0" marR="0" indent="0">
                        <a:spcBef>
                          <a:spcPts val="0"/>
                        </a:spcBef>
                        <a:spcAft>
                          <a:spcPts val="0"/>
                        </a:spcAft>
                      </a:pPr>
                      <a:r>
                        <a:rPr lang="en-US" sz="1600" kern="1200" dirty="0">
                          <a:effectLst/>
                        </a:rPr>
                        <a:t>WCAP</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tc>
                  <a:txBody>
                    <a:bodyPr/>
                    <a:lstStyle/>
                    <a:p>
                      <a:pPr marL="0" marR="0" indent="0">
                        <a:spcBef>
                          <a:spcPts val="200"/>
                        </a:spcBef>
                        <a:spcAft>
                          <a:spcPts val="200"/>
                        </a:spcAft>
                      </a:pPr>
                      <a:r>
                        <a:rPr lang="en-US" sz="1600" kern="1200">
                          <a:effectLst/>
                        </a:rPr>
                        <a:t>Washington Comprehensive Assessment Program</a:t>
                      </a:r>
                      <a:endParaRPr lang="en-US" sz="160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txBody>
                  <a:tcPr marL="76046" marR="76046" marT="38023" marB="38023"/>
                </a:tc>
                <a:extLst>
                  <a:ext uri="{0D108BD9-81ED-4DB2-BD59-A6C34878D82A}">
                    <a16:rowId xmlns:a16="http://schemas.microsoft.com/office/drawing/2014/main" val="75848153"/>
                  </a:ext>
                </a:extLst>
              </a:tr>
              <a:tr h="365760">
                <a:tc>
                  <a:txBody>
                    <a:bodyPr/>
                    <a:lstStyle/>
                    <a:p>
                      <a:pPr marL="0" marR="0" indent="0" algn="l" defTabSz="914400" rtl="0" eaLnBrk="1" latinLnBrk="0" hangingPunct="1">
                        <a:spcBef>
                          <a:spcPts val="0"/>
                        </a:spcBef>
                        <a:spcAft>
                          <a:spcPts val="0"/>
                        </a:spcAft>
                      </a:pPr>
                      <a:r>
                        <a:rPr lang="en-US" sz="1600" kern="1200" dirty="0">
                          <a:effectLst/>
                        </a:rPr>
                        <a:t>WCAS</a:t>
                      </a:r>
                      <a:endParaRPr lang="en-US" sz="1600" kern="1200" dirty="0">
                        <a:solidFill>
                          <a:schemeClr val="dk1"/>
                        </a:solidFill>
                        <a:effectLst/>
                        <a:latin typeface="Segoe UI" panose="020B0502040204020203" pitchFamily="34" charset="0"/>
                        <a:ea typeface="+mn-ea"/>
                        <a:cs typeface="Segoe UI" panose="020B0502040204020203" pitchFamily="34" charset="0"/>
                      </a:endParaRPr>
                    </a:p>
                  </a:txBody>
                  <a:tcPr marL="76046" marR="76046" marT="38023" marB="38023"/>
                </a:tc>
                <a:tc>
                  <a:txBody>
                    <a:bodyPr/>
                    <a:lstStyle/>
                    <a:p>
                      <a:pPr marL="0" marR="0" indent="0" algn="l" defTabSz="914400" rtl="0" eaLnBrk="1" latinLnBrk="0" hangingPunct="1">
                        <a:spcBef>
                          <a:spcPts val="200"/>
                        </a:spcBef>
                        <a:spcAft>
                          <a:spcPts val="200"/>
                        </a:spcAft>
                      </a:pPr>
                      <a:r>
                        <a:rPr lang="en-US" sz="1600" kern="1200" dirty="0">
                          <a:effectLst/>
                        </a:rPr>
                        <a:t>Washington Comprehensive Assessment of Science</a:t>
                      </a:r>
                      <a:endParaRPr lang="en-US" sz="1600" kern="1200" dirty="0">
                        <a:solidFill>
                          <a:schemeClr val="dk1"/>
                        </a:solidFill>
                        <a:effectLst/>
                        <a:latin typeface="Segoe UI" panose="020B0502040204020203" pitchFamily="34" charset="0"/>
                        <a:ea typeface="+mn-ea"/>
                        <a:cs typeface="Segoe UI" panose="020B0502040204020203" pitchFamily="34" charset="0"/>
                      </a:endParaRPr>
                    </a:p>
                  </a:txBody>
                  <a:tcPr marL="76046" marR="76046" marT="38023" marB="38023"/>
                </a:tc>
                <a:extLst>
                  <a:ext uri="{0D108BD9-81ED-4DB2-BD59-A6C34878D82A}">
                    <a16:rowId xmlns:a16="http://schemas.microsoft.com/office/drawing/2014/main" val="3829870847"/>
                  </a:ext>
                </a:extLst>
              </a:tr>
            </a:tbl>
          </a:graphicData>
        </a:graphic>
      </p:graphicFrame>
    </p:spTree>
    <p:extLst>
      <p:ext uri="{BB962C8B-B14F-4D97-AF65-F5344CB8AC3E}">
        <p14:creationId xmlns:p14="http://schemas.microsoft.com/office/powerpoint/2010/main" val="111411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Tests &amp; Training Tests</a:t>
            </a:r>
            <a:br>
              <a:rPr lang="en-US" dirty="0"/>
            </a:br>
            <a:r>
              <a:rPr lang="en-US" dirty="0"/>
              <a:t>Non-Secure Location</a:t>
            </a:r>
          </a:p>
        </p:txBody>
      </p:sp>
      <p:sp>
        <p:nvSpPr>
          <p:cNvPr id="5" name="TextBox 4"/>
          <p:cNvSpPr txBox="1"/>
          <p:nvPr/>
        </p:nvSpPr>
        <p:spPr>
          <a:xfrm>
            <a:off x="329823" y="2223569"/>
            <a:ext cx="4381662" cy="3340915"/>
          </a:xfrm>
          <a:prstGeom prst="rect">
            <a:avLst/>
          </a:prstGeom>
          <a:noFill/>
        </p:spPr>
        <p:txBody>
          <a:bodyPr wrap="square" rtlCol="0">
            <a:spAutoFit/>
          </a:bodyPr>
          <a:lstStyle/>
          <a:p>
            <a:pPr>
              <a:lnSpc>
                <a:spcPct val="90000"/>
              </a:lnSpc>
              <a:spcAft>
                <a:spcPts val="300"/>
              </a:spcAft>
            </a:pPr>
            <a:r>
              <a:rPr lang="en-US" sz="2200" dirty="0"/>
              <a:t>Practice &amp; Training Tests accessed from the WCAP Portal homepage</a:t>
            </a:r>
          </a:p>
          <a:p>
            <a:pPr marL="285750" indent="-285750">
              <a:lnSpc>
                <a:spcPct val="90000"/>
              </a:lnSpc>
              <a:spcBef>
                <a:spcPts val="600"/>
              </a:spcBef>
              <a:buFont typeface="Arial" panose="020B0604020202020204" pitchFamily="34" charset="0"/>
              <a:buChar char="•"/>
            </a:pPr>
            <a:r>
              <a:rPr lang="en-US" sz="2000" dirty="0"/>
              <a:t>Guest student, Guest Session</a:t>
            </a:r>
          </a:p>
          <a:p>
            <a:pPr marL="285750" indent="-285750">
              <a:lnSpc>
                <a:spcPct val="90000"/>
              </a:lnSpc>
              <a:spcBef>
                <a:spcPts val="600"/>
              </a:spcBef>
              <a:buFont typeface="Arial" panose="020B0604020202020204" pitchFamily="34" charset="0"/>
              <a:buChar char="•"/>
            </a:pPr>
            <a:r>
              <a:rPr lang="en-US" sz="2000" dirty="0"/>
              <a:t>No TA required</a:t>
            </a:r>
          </a:p>
          <a:p>
            <a:pPr marL="285750" indent="-285750">
              <a:lnSpc>
                <a:spcPct val="90000"/>
              </a:lnSpc>
              <a:spcBef>
                <a:spcPts val="600"/>
              </a:spcBef>
              <a:buFont typeface="Arial" panose="020B0604020202020204" pitchFamily="34" charset="0"/>
              <a:buChar char="•"/>
            </a:pPr>
            <a:r>
              <a:rPr lang="en-US" sz="2000" dirty="0"/>
              <a:t>Students can take the Practice or Training Test at home</a:t>
            </a:r>
          </a:p>
          <a:p>
            <a:pPr marL="285750" indent="-285750">
              <a:lnSpc>
                <a:spcPct val="90000"/>
              </a:lnSpc>
              <a:spcBef>
                <a:spcPts val="600"/>
              </a:spcBef>
              <a:buFont typeface="Arial" panose="020B0604020202020204" pitchFamily="34" charset="0"/>
              <a:buChar char="•"/>
            </a:pPr>
            <a:r>
              <a:rPr lang="en-US" sz="2000" dirty="0"/>
              <a:t>Parents and other members of the public can also access these tests</a:t>
            </a:r>
          </a:p>
          <a:p>
            <a:pPr marL="285750" indent="-285750">
              <a:lnSpc>
                <a:spcPct val="90000"/>
              </a:lnSpc>
              <a:spcBef>
                <a:spcPts val="600"/>
              </a:spcBef>
              <a:buFont typeface="Arial" panose="020B0604020202020204" pitchFamily="34" charset="0"/>
              <a:buChar char="•"/>
            </a:pPr>
            <a:r>
              <a:rPr lang="en-US" sz="2000" dirty="0"/>
              <a:t>TA can use on-screen for student training</a:t>
            </a:r>
          </a:p>
        </p:txBody>
      </p:sp>
      <p:pic>
        <p:nvPicPr>
          <p:cNvPr id="7" name="Picture 6" descr="Home page of the WCAP Portal, highlighting the buttons at the top of the page, first row, left to right: Students and Families Resources, Secure Browser/Technology Resources, Practice and Training Tests (circled in red), next row, left to right: Testing Calendar, Announcements, and Advanced Search.">
            <a:extLst>
              <a:ext uri="{FF2B5EF4-FFF2-40B4-BE49-F238E27FC236}">
                <a16:creationId xmlns:a16="http://schemas.microsoft.com/office/drawing/2014/main" id="{2E256888-3F3F-443F-BB33-60F6DF19B8D2}"/>
              </a:ext>
            </a:extLst>
          </p:cNvPr>
          <p:cNvPicPr>
            <a:picLocks noChangeAspect="1"/>
          </p:cNvPicPr>
          <p:nvPr/>
        </p:nvPicPr>
        <p:blipFill>
          <a:blip r:embed="rId3"/>
          <a:stretch>
            <a:fillRect/>
          </a:stretch>
        </p:blipFill>
        <p:spPr>
          <a:xfrm>
            <a:off x="5375797" y="2417651"/>
            <a:ext cx="5753100" cy="2952750"/>
          </a:xfrm>
          <a:prstGeom prst="rect">
            <a:avLst/>
          </a:prstGeom>
        </p:spPr>
      </p:pic>
    </p:spTree>
    <p:extLst>
      <p:ext uri="{BB962C8B-B14F-4D97-AF65-F5344CB8AC3E}">
        <p14:creationId xmlns:p14="http://schemas.microsoft.com/office/powerpoint/2010/main" val="1487662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 Practice Interface</a:t>
            </a:r>
            <a:endParaRPr lang="en-US" b="1" dirty="0"/>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718599" y="1882807"/>
            <a:ext cx="6995615" cy="3869810"/>
          </a:xfrm>
        </p:spPr>
        <p:txBody>
          <a:bodyPr>
            <a:normAutofit/>
          </a:bodyPr>
          <a:lstStyle/>
          <a:p>
            <a:r>
              <a:rPr lang="en-US" dirty="0"/>
              <a:t>Trained TAs can administer practice tests or training tests using the TA Practice Interface to:</a:t>
            </a:r>
          </a:p>
          <a:p>
            <a:pPr lvl="1">
              <a:buFont typeface="Wingdings" panose="05000000000000000000" pitchFamily="2" charset="2"/>
              <a:buChar char="Ø"/>
            </a:pPr>
            <a:r>
              <a:rPr lang="en-US" dirty="0"/>
              <a:t>Become familiar with setting up test sessions, establishing student access, and session approval.</a:t>
            </a:r>
          </a:p>
          <a:p>
            <a:pPr lvl="1">
              <a:buFont typeface="Wingdings" panose="05000000000000000000" pitchFamily="2" charset="2"/>
              <a:buChar char="Ø"/>
            </a:pPr>
            <a:r>
              <a:rPr lang="en-US" dirty="0"/>
              <a:t>Have free communication on testing process and content.</a:t>
            </a:r>
          </a:p>
          <a:p>
            <a:pPr lvl="1">
              <a:buFont typeface="Wingdings" panose="05000000000000000000" pitchFamily="2" charset="2"/>
              <a:buChar char="Ø"/>
            </a:pPr>
            <a:r>
              <a:rPr lang="en-US" dirty="0"/>
              <a:t>Conduct a group walkthrough promoting familiarity with basic test rules.</a:t>
            </a:r>
          </a:p>
        </p:txBody>
      </p:sp>
      <p:pic>
        <p:nvPicPr>
          <p:cNvPr id="6" name="Picture 5" descr="System card for the TA Practice Interface.">
            <a:extLst>
              <a:ext uri="{FF2B5EF4-FFF2-40B4-BE49-F238E27FC236}">
                <a16:creationId xmlns:a16="http://schemas.microsoft.com/office/drawing/2014/main" id="{92D1538F-E15C-4191-9B3B-4F634BDB7455}"/>
              </a:ext>
            </a:extLst>
          </p:cNvPr>
          <p:cNvPicPr>
            <a:picLocks noChangeAspect="1"/>
          </p:cNvPicPr>
          <p:nvPr/>
        </p:nvPicPr>
        <p:blipFill>
          <a:blip r:embed="rId3"/>
          <a:stretch>
            <a:fillRect/>
          </a:stretch>
        </p:blipFill>
        <p:spPr>
          <a:xfrm>
            <a:off x="7975594" y="2421980"/>
            <a:ext cx="3378206" cy="2791465"/>
          </a:xfrm>
          <a:prstGeom prst="rect">
            <a:avLst/>
          </a:prstGeom>
        </p:spPr>
      </p:pic>
    </p:spTree>
    <p:extLst>
      <p:ext uri="{BB962C8B-B14F-4D97-AF65-F5344CB8AC3E}">
        <p14:creationId xmlns:p14="http://schemas.microsoft.com/office/powerpoint/2010/main" val="3269769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Secure</a:t>
            </a:r>
            <a:r>
              <a:rPr lang="en-US" dirty="0"/>
              <a:t> TA Interface</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838200" y="2063844"/>
            <a:ext cx="7910016" cy="3927475"/>
          </a:xfrm>
        </p:spPr>
        <p:txBody>
          <a:bodyPr>
            <a:normAutofit lnSpcReduction="10000"/>
          </a:bodyPr>
          <a:lstStyle/>
          <a:p>
            <a:pPr marL="0" indent="0">
              <a:buNone/>
            </a:pPr>
            <a:r>
              <a:rPr lang="en-US" dirty="0"/>
              <a:t>The TA Interface is used by trained TAs to securely administer an interim or summative assessment.</a:t>
            </a:r>
          </a:p>
          <a:p>
            <a:r>
              <a:rPr lang="en-US" b="1" dirty="0">
                <a:solidFill>
                  <a:srgbClr val="C00000"/>
                </a:solidFill>
              </a:rPr>
              <a:t>Summative assessments</a:t>
            </a:r>
            <a:r>
              <a:rPr lang="en-US" dirty="0">
                <a:solidFill>
                  <a:srgbClr val="C00000"/>
                </a:solidFill>
              </a:rPr>
              <a:t>: This is an official accountability test that will generate a state score for students.</a:t>
            </a:r>
          </a:p>
          <a:p>
            <a:r>
              <a:rPr lang="en-US" b="1" dirty="0"/>
              <a:t>Interim assessments</a:t>
            </a:r>
            <a:r>
              <a:rPr lang="en-US" dirty="0"/>
              <a:t> (Smarter Balanced only) can provide students and educators with information that can inform instructional decisions.</a:t>
            </a:r>
          </a:p>
          <a:p>
            <a:pPr marL="0" indent="0">
              <a:buNone/>
            </a:pPr>
            <a:endParaRPr lang="en-US" dirty="0"/>
          </a:p>
        </p:txBody>
      </p:sp>
      <p:pic>
        <p:nvPicPr>
          <p:cNvPr id="6" name="Picture 5" descr="System card for the TA Practice Interface.">
            <a:extLst>
              <a:ext uri="{FF2B5EF4-FFF2-40B4-BE49-F238E27FC236}">
                <a16:creationId xmlns:a16="http://schemas.microsoft.com/office/drawing/2014/main" id="{229CF21F-EC48-4DBA-B960-2CA2DB386695}"/>
              </a:ext>
            </a:extLst>
          </p:cNvPr>
          <p:cNvPicPr>
            <a:picLocks noChangeAspect="1"/>
          </p:cNvPicPr>
          <p:nvPr/>
        </p:nvPicPr>
        <p:blipFill>
          <a:blip r:embed="rId3"/>
          <a:stretch>
            <a:fillRect/>
          </a:stretch>
        </p:blipFill>
        <p:spPr>
          <a:xfrm>
            <a:off x="8407021" y="2236028"/>
            <a:ext cx="3331641" cy="2799996"/>
          </a:xfrm>
          <a:prstGeom prst="rect">
            <a:avLst/>
          </a:prstGeom>
        </p:spPr>
      </p:pic>
    </p:spTree>
    <p:extLst>
      <p:ext uri="{BB962C8B-B14F-4D97-AF65-F5344CB8AC3E}">
        <p14:creationId xmlns:p14="http://schemas.microsoft.com/office/powerpoint/2010/main" val="2310850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Preparation for Testing</a:t>
            </a:r>
          </a:p>
        </p:txBody>
      </p:sp>
    </p:spTree>
    <p:extLst>
      <p:ext uri="{BB962C8B-B14F-4D97-AF65-F5344CB8AC3E}">
        <p14:creationId xmlns:p14="http://schemas.microsoft.com/office/powerpoint/2010/main" val="43004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40E1-452B-44B4-BE2A-E1023546A03C}"/>
              </a:ext>
            </a:extLst>
          </p:cNvPr>
          <p:cNvSpPr>
            <a:spLocks noGrp="1"/>
          </p:cNvSpPr>
          <p:nvPr>
            <p:ph type="title"/>
          </p:nvPr>
        </p:nvSpPr>
        <p:spPr>
          <a:xfrm>
            <a:off x="501806" y="312671"/>
            <a:ext cx="7991706" cy="1325563"/>
          </a:xfrm>
        </p:spPr>
        <p:txBody>
          <a:bodyPr>
            <a:normAutofit/>
          </a:bodyPr>
          <a:lstStyle/>
          <a:p>
            <a:r>
              <a:rPr lang="en-US" dirty="0"/>
              <a:t>Preparing the Testing Location</a:t>
            </a:r>
          </a:p>
        </p:txBody>
      </p:sp>
      <p:pic>
        <p:nvPicPr>
          <p:cNvPr id="4" name="Picture 3">
            <a:extLst>
              <a:ext uri="{FF2B5EF4-FFF2-40B4-BE49-F238E27FC236}">
                <a16:creationId xmlns:a16="http://schemas.microsoft.com/office/drawing/2014/main" id="{153342AE-3A33-4F08-846F-F2A20C4CBF41}"/>
              </a:ext>
              <a:ext uri="{C183D7F6-B498-43B3-948B-1728B52AA6E4}">
                <adec:decorative xmlns:adec="http://schemas.microsoft.com/office/drawing/2017/decorative" val="1"/>
              </a:ext>
            </a:extLst>
          </p:cNvPr>
          <p:cNvPicPr/>
          <p:nvPr/>
        </p:nvPicPr>
        <p:blipFill rotWithShape="1">
          <a:blip r:embed="rId3"/>
          <a:srcRect r="3768"/>
          <a:stretch/>
        </p:blipFill>
        <p:spPr>
          <a:xfrm>
            <a:off x="8229601" y="1212555"/>
            <a:ext cx="3806282" cy="4522099"/>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Content Placeholder 2">
            <a:extLst>
              <a:ext uri="{FF2B5EF4-FFF2-40B4-BE49-F238E27FC236}">
                <a16:creationId xmlns:a16="http://schemas.microsoft.com/office/drawing/2014/main" id="{EB58F081-F927-4B67-BE76-D7498C9C24B2}"/>
              </a:ext>
            </a:extLst>
          </p:cNvPr>
          <p:cNvSpPr>
            <a:spLocks noGrp="1"/>
          </p:cNvSpPr>
          <p:nvPr>
            <p:ph idx="1"/>
          </p:nvPr>
        </p:nvSpPr>
        <p:spPr>
          <a:xfrm>
            <a:off x="401445" y="1611630"/>
            <a:ext cx="8363414" cy="4270918"/>
          </a:xfrm>
        </p:spPr>
        <p:txBody>
          <a:bodyPr anchor="t">
            <a:noAutofit/>
          </a:bodyPr>
          <a:lstStyle/>
          <a:p>
            <a:pPr>
              <a:spcBef>
                <a:spcPts val="600"/>
              </a:spcBef>
            </a:pPr>
            <a:r>
              <a:rPr lang="en-US" sz="2000" dirty="0"/>
              <a:t>Instructional materials or any other information displayed in the classroom that might assist students in answering questions must be removed or covered.</a:t>
            </a:r>
          </a:p>
          <a:p>
            <a:pPr>
              <a:spcBef>
                <a:spcPts val="600"/>
              </a:spcBef>
            </a:pPr>
            <a:r>
              <a:rPr lang="en-US" sz="2000" dirty="0"/>
              <a:t>Seating must be arranged so students cannot look at each other’s work. This may mean using tabletop partitions or physical distance between students. </a:t>
            </a:r>
          </a:p>
          <a:p>
            <a:pPr>
              <a:spcBef>
                <a:spcPts val="600"/>
              </a:spcBef>
            </a:pPr>
            <a:r>
              <a:rPr lang="en-US" sz="2000" dirty="0"/>
              <a:t>The appropriate </a:t>
            </a:r>
            <a:r>
              <a:rPr lang="en-US" sz="2000" i="1" dirty="0"/>
              <a:t>TA Script of Student Directions</a:t>
            </a:r>
            <a:r>
              <a:rPr lang="en-US" sz="2000" dirty="0"/>
              <a:t> is in the classroom. </a:t>
            </a:r>
          </a:p>
          <a:p>
            <a:pPr>
              <a:spcBef>
                <a:spcPts val="600"/>
              </a:spcBef>
            </a:pPr>
            <a:r>
              <a:rPr lang="en-US" sz="2000" dirty="0"/>
              <a:t>Additional resources, as identified in the TAM and TA scripts are available for use.</a:t>
            </a:r>
          </a:p>
          <a:p>
            <a:pPr>
              <a:spcBef>
                <a:spcPts val="600"/>
              </a:spcBef>
            </a:pPr>
            <a:r>
              <a:rPr lang="en-US" sz="2000" dirty="0"/>
              <a:t>A Testing-Do Not Disturb sign is placed on the door of testing locations.</a:t>
            </a:r>
          </a:p>
          <a:p>
            <a:pPr>
              <a:spcBef>
                <a:spcPts val="600"/>
              </a:spcBef>
            </a:pPr>
            <a:r>
              <a:rPr lang="en-US" sz="2000" dirty="0"/>
              <a:t>Identify a location for students to place their backpacks, bags, non-approved items and electronics. These items cannot be within students’ reach during testing or during breaks.</a:t>
            </a:r>
          </a:p>
        </p:txBody>
      </p:sp>
    </p:spTree>
    <p:extLst>
      <p:ext uri="{BB962C8B-B14F-4D97-AF65-F5344CB8AC3E}">
        <p14:creationId xmlns:p14="http://schemas.microsoft.com/office/powerpoint/2010/main" val="3083103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Rules of Testing</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838200" y="1850906"/>
            <a:ext cx="10741182" cy="4048089"/>
          </a:xfrm>
        </p:spPr>
        <p:txBody>
          <a:bodyPr>
            <a:normAutofit/>
          </a:bodyPr>
          <a:lstStyle/>
          <a:p>
            <a:r>
              <a:rPr lang="en-US" dirty="0">
                <a:solidFill>
                  <a:schemeClr val="accent5">
                    <a:lumMod val="50000"/>
                  </a:schemeClr>
                </a:solidFill>
              </a:rPr>
              <a:t>Follow your district approved </a:t>
            </a:r>
            <a:r>
              <a:rPr lang="en-US" b="1" dirty="0">
                <a:solidFill>
                  <a:schemeClr val="accent5">
                    <a:lumMod val="50000"/>
                  </a:schemeClr>
                </a:solidFill>
              </a:rPr>
              <a:t>testing schedule</a:t>
            </a:r>
          </a:p>
          <a:p>
            <a:r>
              <a:rPr lang="en-US" dirty="0">
                <a:solidFill>
                  <a:schemeClr val="accent5">
                    <a:lumMod val="50000"/>
                  </a:schemeClr>
                </a:solidFill>
              </a:rPr>
              <a:t>Students must be </a:t>
            </a:r>
            <a:r>
              <a:rPr lang="en-US" b="1" dirty="0">
                <a:solidFill>
                  <a:schemeClr val="accent5">
                    <a:lumMod val="50000"/>
                  </a:schemeClr>
                </a:solidFill>
              </a:rPr>
              <a:t>supervised</a:t>
            </a:r>
            <a:r>
              <a:rPr lang="en-US" dirty="0">
                <a:solidFill>
                  <a:schemeClr val="accent5">
                    <a:lumMod val="50000"/>
                  </a:schemeClr>
                </a:solidFill>
              </a:rPr>
              <a:t> at all times by a trained TA</a:t>
            </a:r>
          </a:p>
          <a:p>
            <a:r>
              <a:rPr lang="en-US" dirty="0">
                <a:solidFill>
                  <a:schemeClr val="accent5">
                    <a:lumMod val="50000"/>
                  </a:schemeClr>
                </a:solidFill>
              </a:rPr>
              <a:t>Verify that </a:t>
            </a:r>
            <a:r>
              <a:rPr lang="en-US" b="1" dirty="0">
                <a:solidFill>
                  <a:schemeClr val="accent5">
                    <a:lumMod val="50000"/>
                  </a:schemeClr>
                </a:solidFill>
              </a:rPr>
              <a:t>permitted</a:t>
            </a:r>
            <a:r>
              <a:rPr lang="en-US" dirty="0">
                <a:solidFill>
                  <a:schemeClr val="accent5">
                    <a:lumMod val="50000"/>
                  </a:schemeClr>
                </a:solidFill>
              </a:rPr>
              <a:t> </a:t>
            </a:r>
            <a:r>
              <a:rPr lang="en-US" b="1" dirty="0">
                <a:solidFill>
                  <a:schemeClr val="accent5">
                    <a:lumMod val="50000"/>
                  </a:schemeClr>
                </a:solidFill>
              </a:rPr>
              <a:t>materials</a:t>
            </a:r>
            <a:r>
              <a:rPr lang="en-US" dirty="0">
                <a:solidFill>
                  <a:schemeClr val="accent5">
                    <a:lumMod val="50000"/>
                  </a:schemeClr>
                </a:solidFill>
              </a:rPr>
              <a:t> are available for student use</a:t>
            </a:r>
          </a:p>
          <a:p>
            <a:r>
              <a:rPr lang="en-US" dirty="0">
                <a:solidFill>
                  <a:schemeClr val="accent5">
                    <a:lumMod val="50000"/>
                  </a:schemeClr>
                </a:solidFill>
              </a:rPr>
              <a:t>Administer </a:t>
            </a:r>
            <a:r>
              <a:rPr lang="en-US" b="1" dirty="0">
                <a:solidFill>
                  <a:schemeClr val="accent5">
                    <a:lumMod val="50000"/>
                  </a:schemeClr>
                </a:solidFill>
              </a:rPr>
              <a:t>accessibility features</a:t>
            </a:r>
            <a:r>
              <a:rPr lang="en-US" dirty="0">
                <a:solidFill>
                  <a:schemeClr val="accent5">
                    <a:lumMod val="50000"/>
                  </a:schemeClr>
                </a:solidFill>
              </a:rPr>
              <a:t> appropriately</a:t>
            </a:r>
          </a:p>
          <a:p>
            <a:r>
              <a:rPr lang="en-US" dirty="0">
                <a:solidFill>
                  <a:schemeClr val="accent5">
                    <a:lumMod val="50000"/>
                  </a:schemeClr>
                </a:solidFill>
              </a:rPr>
              <a:t>Read the </a:t>
            </a:r>
            <a:r>
              <a:rPr lang="en-US" b="1" i="1" dirty="0">
                <a:solidFill>
                  <a:schemeClr val="accent5">
                    <a:lumMod val="50000"/>
                  </a:schemeClr>
                </a:solidFill>
              </a:rPr>
              <a:t>TA Script of Student Directions</a:t>
            </a:r>
            <a:r>
              <a:rPr lang="en-US" dirty="0">
                <a:solidFill>
                  <a:schemeClr val="accent5">
                    <a:lumMod val="50000"/>
                  </a:schemeClr>
                </a:solidFill>
              </a:rPr>
              <a:t>, word-for-word</a:t>
            </a:r>
          </a:p>
          <a:p>
            <a:r>
              <a:rPr lang="en-US" b="1" dirty="0">
                <a:solidFill>
                  <a:schemeClr val="accent5">
                    <a:lumMod val="50000"/>
                  </a:schemeClr>
                </a:solidFill>
              </a:rPr>
              <a:t>No coaching or reviewing</a:t>
            </a:r>
            <a:r>
              <a:rPr lang="en-US" dirty="0">
                <a:solidFill>
                  <a:schemeClr val="accent5">
                    <a:lumMod val="50000"/>
                  </a:schemeClr>
                </a:solidFill>
              </a:rPr>
              <a:t> of student work</a:t>
            </a:r>
          </a:p>
          <a:p>
            <a:r>
              <a:rPr lang="en-US" dirty="0">
                <a:solidFill>
                  <a:schemeClr val="accent5">
                    <a:lumMod val="50000"/>
                  </a:schemeClr>
                </a:solidFill>
              </a:rPr>
              <a:t>Review your school’s </a:t>
            </a:r>
            <a:r>
              <a:rPr lang="en-US" b="1" i="1" dirty="0">
                <a:solidFill>
                  <a:schemeClr val="accent5">
                    <a:lumMod val="50000"/>
                  </a:schemeClr>
                </a:solidFill>
              </a:rPr>
              <a:t>Test Security and Building Plan</a:t>
            </a:r>
            <a:endParaRPr lang="en-US" dirty="0">
              <a:solidFill>
                <a:schemeClr val="accent5">
                  <a:lumMod val="50000"/>
                </a:schemeClr>
              </a:solidFill>
            </a:endParaRPr>
          </a:p>
        </p:txBody>
      </p:sp>
    </p:spTree>
    <p:extLst>
      <p:ext uri="{BB962C8B-B14F-4D97-AF65-F5344CB8AC3E}">
        <p14:creationId xmlns:p14="http://schemas.microsoft.com/office/powerpoint/2010/main" val="208329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Test Tickets</a:t>
            </a:r>
          </a:p>
        </p:txBody>
      </p:sp>
      <p:sp>
        <p:nvSpPr>
          <p:cNvPr id="3" name="Content Placeholder 2"/>
          <p:cNvSpPr>
            <a:spLocks noGrp="1"/>
          </p:cNvSpPr>
          <p:nvPr>
            <p:ph idx="1"/>
          </p:nvPr>
        </p:nvSpPr>
        <p:spPr>
          <a:xfrm>
            <a:off x="838200" y="1549400"/>
            <a:ext cx="10515600" cy="2431941"/>
          </a:xfrm>
        </p:spPr>
        <p:txBody>
          <a:bodyPr>
            <a:normAutofit fontScale="70000" lnSpcReduction="20000"/>
          </a:bodyPr>
          <a:lstStyle/>
          <a:p>
            <a:pPr>
              <a:lnSpc>
                <a:spcPct val="110000"/>
              </a:lnSpc>
            </a:pPr>
            <a:r>
              <a:rPr lang="en-US" dirty="0"/>
              <a:t>Test tickets have student information and are considered secure materials.</a:t>
            </a:r>
          </a:p>
          <a:p>
            <a:pPr>
              <a:lnSpc>
                <a:spcPct val="110000"/>
              </a:lnSpc>
            </a:pPr>
            <a:r>
              <a:rPr lang="en-US" dirty="0"/>
              <a:t>Test tickets may be provided to you by your SC, or you may be requested to print them yourself. Coordinate with your SC on how and when they will be provided to you.</a:t>
            </a:r>
          </a:p>
          <a:p>
            <a:pPr>
              <a:lnSpc>
                <a:spcPct val="110000"/>
              </a:lnSpc>
            </a:pPr>
            <a:r>
              <a:rPr lang="en-US" dirty="0"/>
              <a:t>Tickets should be handed out to students and then collected as soon as possible and prior to releasing students. </a:t>
            </a:r>
          </a:p>
          <a:p>
            <a:pPr>
              <a:lnSpc>
                <a:spcPct val="110000"/>
              </a:lnSpc>
            </a:pPr>
            <a:r>
              <a:rPr lang="en-US" dirty="0"/>
              <a:t>At the end of the day’s testing, all test tickets should be returned to your SC with other secure materials.</a:t>
            </a:r>
          </a:p>
        </p:txBody>
      </p:sp>
      <p:sp>
        <p:nvSpPr>
          <p:cNvPr id="9" name="Right Arrow 8"/>
          <p:cNvSpPr/>
          <p:nvPr/>
        </p:nvSpPr>
        <p:spPr>
          <a:xfrm>
            <a:off x="1486540" y="4264667"/>
            <a:ext cx="4181192" cy="1382596"/>
          </a:xfrm>
          <a:prstGeom prst="rightArrow">
            <a:avLst/>
          </a:prstGeom>
          <a:ln w="28575">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First name and SSID used for test login</a:t>
            </a:r>
          </a:p>
        </p:txBody>
      </p:sp>
      <p:pic>
        <p:nvPicPr>
          <p:cNvPr id="6" name="Picture 5" descr="Demo test ticket, has student last name, first name, grade, date of birth, ssid, district, and school.">
            <a:extLst>
              <a:ext uri="{FF2B5EF4-FFF2-40B4-BE49-F238E27FC236}">
                <a16:creationId xmlns:a16="http://schemas.microsoft.com/office/drawing/2014/main" id="{72328C8A-6DEE-BBB2-1407-41C10342FFC7}"/>
              </a:ext>
            </a:extLst>
          </p:cNvPr>
          <p:cNvPicPr>
            <a:picLocks noChangeAspect="1"/>
          </p:cNvPicPr>
          <p:nvPr/>
        </p:nvPicPr>
        <p:blipFill>
          <a:blip r:embed="rId3"/>
          <a:stretch>
            <a:fillRect/>
          </a:stretch>
        </p:blipFill>
        <p:spPr>
          <a:xfrm>
            <a:off x="5831856" y="3875683"/>
            <a:ext cx="5305068" cy="2440165"/>
          </a:xfrm>
          <a:prstGeom prst="rect">
            <a:avLst/>
          </a:prstGeom>
        </p:spPr>
      </p:pic>
    </p:spTree>
    <p:extLst>
      <p:ext uri="{BB962C8B-B14F-4D97-AF65-F5344CB8AC3E}">
        <p14:creationId xmlns:p14="http://schemas.microsoft.com/office/powerpoint/2010/main" val="580941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85DC-173E-B34D-B2DF-46EDDA0ECC25}"/>
              </a:ext>
            </a:extLst>
          </p:cNvPr>
          <p:cNvSpPr>
            <a:spLocks noGrp="1"/>
          </p:cNvSpPr>
          <p:nvPr>
            <p:ph type="title"/>
          </p:nvPr>
        </p:nvSpPr>
        <p:spPr/>
        <p:txBody>
          <a:bodyPr/>
          <a:lstStyle/>
          <a:p>
            <a:r>
              <a:rPr lang="en-US" dirty="0"/>
              <a:t>Starting a Test Session</a:t>
            </a:r>
          </a:p>
        </p:txBody>
      </p:sp>
      <p:sp>
        <p:nvSpPr>
          <p:cNvPr id="3" name="Text Placeholder 2">
            <a:extLst>
              <a:ext uri="{FF2B5EF4-FFF2-40B4-BE49-F238E27FC236}">
                <a16:creationId xmlns:a16="http://schemas.microsoft.com/office/drawing/2014/main" id="{976BA016-0742-CA4E-89E6-CC06394B26C2}"/>
              </a:ext>
            </a:extLst>
          </p:cNvPr>
          <p:cNvSpPr>
            <a:spLocks noGrp="1"/>
          </p:cNvSpPr>
          <p:nvPr>
            <p:ph type="body" idx="1"/>
          </p:nvPr>
        </p:nvSpPr>
        <p:spPr/>
        <p:txBody>
          <a:bodyPr>
            <a:normAutofit/>
          </a:bodyPr>
          <a:lstStyle/>
          <a:p>
            <a:pPr>
              <a:lnSpc>
                <a:spcPct val="100000"/>
              </a:lnSpc>
              <a:spcBef>
                <a:spcPts val="0"/>
              </a:spcBef>
            </a:pPr>
            <a:r>
              <a:rPr lang="en-US" sz="3200" cap="small" dirty="0">
                <a:solidFill>
                  <a:schemeClr val="tx2">
                    <a:lumMod val="60000"/>
                    <a:lumOff val="40000"/>
                  </a:schemeClr>
                </a:solidFill>
              </a:rPr>
              <a:t>Overview Of Steps To Start And Select </a:t>
            </a:r>
          </a:p>
          <a:p>
            <a:pPr>
              <a:lnSpc>
                <a:spcPct val="100000"/>
              </a:lnSpc>
              <a:spcBef>
                <a:spcPts val="0"/>
              </a:spcBef>
            </a:pPr>
            <a:r>
              <a:rPr lang="en-US" sz="3200" cap="small" dirty="0">
                <a:solidFill>
                  <a:schemeClr val="tx2">
                    <a:lumMod val="60000"/>
                    <a:lumOff val="40000"/>
                  </a:schemeClr>
                </a:solidFill>
              </a:rPr>
              <a:t>The Correct Test Session</a:t>
            </a:r>
          </a:p>
        </p:txBody>
      </p:sp>
    </p:spTree>
    <p:extLst>
      <p:ext uri="{BB962C8B-B14F-4D97-AF65-F5344CB8AC3E}">
        <p14:creationId xmlns:p14="http://schemas.microsoft.com/office/powerpoint/2010/main" val="157833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Start a Test Session</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838200" y="1647460"/>
            <a:ext cx="6504162" cy="4228162"/>
          </a:xfrm>
        </p:spPr>
        <p:txBody>
          <a:bodyPr>
            <a:normAutofit/>
          </a:bodyPr>
          <a:lstStyle/>
          <a:p>
            <a:pPr>
              <a:lnSpc>
                <a:spcPct val="120000"/>
              </a:lnSpc>
            </a:pPr>
            <a:r>
              <a:rPr lang="en-US" sz="3200" b="1" dirty="0"/>
              <a:t>Log in </a:t>
            </a:r>
            <a:r>
              <a:rPr lang="en-US" sz="3200" dirty="0"/>
              <a:t>to the TA Interface</a:t>
            </a:r>
          </a:p>
          <a:p>
            <a:pPr marL="0" indent="0">
              <a:lnSpc>
                <a:spcPct val="120000"/>
              </a:lnSpc>
              <a:spcBef>
                <a:spcPts val="2400"/>
              </a:spcBef>
              <a:buNone/>
            </a:pPr>
            <a:r>
              <a:rPr lang="en-US" sz="2400" dirty="0"/>
              <a:t>This is a secure system that will require your username and password.</a:t>
            </a:r>
          </a:p>
          <a:p>
            <a:pPr marL="0" indent="0">
              <a:lnSpc>
                <a:spcPct val="120000"/>
              </a:lnSpc>
              <a:spcBef>
                <a:spcPts val="3600"/>
              </a:spcBef>
              <a:buNone/>
            </a:pPr>
            <a:r>
              <a:rPr lang="en-US" sz="2200" dirty="0">
                <a:solidFill>
                  <a:srgbClr val="EF4759"/>
                </a:solidFill>
              </a:rPr>
              <a:t>If using a new device, you will need access to your email for an authentication code as part of your first login using the device.</a:t>
            </a:r>
          </a:p>
        </p:txBody>
      </p:sp>
      <p:pic>
        <p:nvPicPr>
          <p:cNvPr id="6" name="Picture 5" descr="System card for the TA Practice Interface.">
            <a:extLst>
              <a:ext uri="{FF2B5EF4-FFF2-40B4-BE49-F238E27FC236}">
                <a16:creationId xmlns:a16="http://schemas.microsoft.com/office/drawing/2014/main" id="{B46E188E-A560-4E5F-B7B3-4FE1B18CD325}"/>
              </a:ext>
            </a:extLst>
          </p:cNvPr>
          <p:cNvPicPr>
            <a:picLocks noChangeAspect="1"/>
          </p:cNvPicPr>
          <p:nvPr/>
        </p:nvPicPr>
        <p:blipFill>
          <a:blip r:embed="rId3"/>
          <a:stretch>
            <a:fillRect/>
          </a:stretch>
        </p:blipFill>
        <p:spPr>
          <a:xfrm>
            <a:off x="7682260" y="2167789"/>
            <a:ext cx="3331641" cy="2799996"/>
          </a:xfrm>
          <a:prstGeom prst="rect">
            <a:avLst/>
          </a:prstGeom>
        </p:spPr>
      </p:pic>
    </p:spTree>
    <p:extLst>
      <p:ext uri="{BB962C8B-B14F-4D97-AF65-F5344CB8AC3E}">
        <p14:creationId xmlns:p14="http://schemas.microsoft.com/office/powerpoint/2010/main" val="3977472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4888-A838-D768-062C-C8EF08A6709B}"/>
              </a:ext>
            </a:extLst>
          </p:cNvPr>
          <p:cNvSpPr>
            <a:spLocks noGrp="1"/>
          </p:cNvSpPr>
          <p:nvPr>
            <p:ph type="title"/>
          </p:nvPr>
        </p:nvSpPr>
        <p:spPr>
          <a:xfrm>
            <a:off x="838200" y="365125"/>
            <a:ext cx="10515600" cy="1325563"/>
          </a:xfrm>
        </p:spPr>
        <p:txBody>
          <a:bodyPr anchor="ctr">
            <a:normAutofit/>
          </a:bodyPr>
          <a:lstStyle/>
          <a:p>
            <a:r>
              <a:rPr lang="en-US" dirty="0"/>
              <a:t>New Look to TA Interface Test Selection</a:t>
            </a:r>
          </a:p>
        </p:txBody>
      </p:sp>
      <p:pic>
        <p:nvPicPr>
          <p:cNvPr id="4" name="Content Placeholder 3" descr="TA interface screen, session ID in upper left, then 3 tabs, select tests is selected, then student lookup, approvals is greyed out. Beneath the tabs are selectable testing categories, interim, summative and WCAS.">
            <a:extLst>
              <a:ext uri="{FF2B5EF4-FFF2-40B4-BE49-F238E27FC236}">
                <a16:creationId xmlns:a16="http://schemas.microsoft.com/office/drawing/2014/main" id="{969C4C1E-92E5-5B9B-9FC4-C049CFD8C90E}"/>
              </a:ext>
            </a:extLst>
          </p:cNvPr>
          <p:cNvPicPr>
            <a:picLocks noGrp="1" noChangeAspect="1"/>
          </p:cNvPicPr>
          <p:nvPr>
            <p:ph sz="half" idx="1"/>
          </p:nvPr>
        </p:nvPicPr>
        <p:blipFill>
          <a:blip r:embed="rId3"/>
          <a:stretch>
            <a:fillRect/>
          </a:stretch>
        </p:blipFill>
        <p:spPr>
          <a:xfrm>
            <a:off x="4781535" y="1690688"/>
            <a:ext cx="6150234" cy="4628050"/>
          </a:xfrm>
          <a:prstGeom prst="rect">
            <a:avLst/>
          </a:prstGeom>
          <a:noFill/>
        </p:spPr>
      </p:pic>
      <p:sp>
        <p:nvSpPr>
          <p:cNvPr id="9" name="Content Placeholder 3">
            <a:extLst>
              <a:ext uri="{FF2B5EF4-FFF2-40B4-BE49-F238E27FC236}">
                <a16:creationId xmlns:a16="http://schemas.microsoft.com/office/drawing/2014/main" id="{1B9A6670-4FF6-C2E0-79C1-924008A027E4}"/>
              </a:ext>
            </a:extLst>
          </p:cNvPr>
          <p:cNvSpPr>
            <a:spLocks noGrp="1"/>
          </p:cNvSpPr>
          <p:nvPr>
            <p:ph sz="half" idx="2"/>
          </p:nvPr>
        </p:nvSpPr>
        <p:spPr>
          <a:xfrm>
            <a:off x="1008183" y="2713587"/>
            <a:ext cx="3475892" cy="2582252"/>
          </a:xfrm>
        </p:spPr>
        <p:txBody>
          <a:bodyPr/>
          <a:lstStyle/>
          <a:p>
            <a:r>
              <a:rPr lang="en-US" dirty="0"/>
              <a:t>Session ID is in upper LEFT corner</a:t>
            </a:r>
          </a:p>
          <a:p>
            <a:r>
              <a:rPr lang="en-US" dirty="0"/>
              <a:t>Start Operational Session in lower right.</a:t>
            </a:r>
          </a:p>
        </p:txBody>
      </p:sp>
    </p:spTree>
    <p:extLst>
      <p:ext uri="{BB962C8B-B14F-4D97-AF65-F5344CB8AC3E}">
        <p14:creationId xmlns:p14="http://schemas.microsoft.com/office/powerpoint/2010/main" val="406126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Resources</a:t>
            </a:r>
          </a:p>
        </p:txBody>
      </p:sp>
      <p:sp>
        <p:nvSpPr>
          <p:cNvPr id="3" name="Content Placeholder 2"/>
          <p:cNvSpPr>
            <a:spLocks noGrp="1"/>
          </p:cNvSpPr>
          <p:nvPr>
            <p:ph idx="1"/>
          </p:nvPr>
        </p:nvSpPr>
        <p:spPr>
          <a:xfrm>
            <a:off x="838200" y="1882776"/>
            <a:ext cx="10515600" cy="842318"/>
          </a:xfrm>
        </p:spPr>
        <p:txBody>
          <a:bodyPr>
            <a:normAutofit/>
          </a:bodyPr>
          <a:lstStyle/>
          <a:p>
            <a:pPr marL="0" indent="0">
              <a:buNone/>
            </a:pPr>
            <a:r>
              <a:rPr lang="en-US" sz="2400" dirty="0"/>
              <a:t>The table lists some resources that can help teachers and TAs become more familiar with the testing components:</a:t>
            </a:r>
          </a:p>
          <a:p>
            <a:pPr marL="0" indent="0">
              <a:buNone/>
            </a:pPr>
            <a:endParaRPr lang="en-US" sz="2400" dirty="0"/>
          </a:p>
        </p:txBody>
      </p:sp>
      <p:graphicFrame>
        <p:nvGraphicFramePr>
          <p:cNvPr id="4" name="Content Placeholder 12" descr="Three columns and four rows that list additional resource materials for TAs." title="Teacher Resources"/>
          <p:cNvGraphicFramePr>
            <a:graphicFrameLocks/>
          </p:cNvGraphicFramePr>
          <p:nvPr>
            <p:extLst>
              <p:ext uri="{D42A27DB-BD31-4B8C-83A1-F6EECF244321}">
                <p14:modId xmlns:p14="http://schemas.microsoft.com/office/powerpoint/2010/main" val="2140721823"/>
              </p:ext>
            </p:extLst>
          </p:nvPr>
        </p:nvGraphicFramePr>
        <p:xfrm>
          <a:off x="838200" y="2643488"/>
          <a:ext cx="10656967" cy="2926080"/>
        </p:xfrm>
        <a:graphic>
          <a:graphicData uri="http://schemas.openxmlformats.org/drawingml/2006/table">
            <a:tbl>
              <a:tblPr firstRow="1" bandRow="1">
                <a:tableStyleId>{1FECB4D8-DB02-4DC6-A0A2-4F2EBAE1DC90}</a:tableStyleId>
              </a:tblPr>
              <a:tblGrid>
                <a:gridCol w="3552322">
                  <a:extLst>
                    <a:ext uri="{9D8B030D-6E8A-4147-A177-3AD203B41FA5}">
                      <a16:colId xmlns:a16="http://schemas.microsoft.com/office/drawing/2014/main" val="3492521844"/>
                    </a:ext>
                  </a:extLst>
                </a:gridCol>
                <a:gridCol w="2892594">
                  <a:extLst>
                    <a:ext uri="{9D8B030D-6E8A-4147-A177-3AD203B41FA5}">
                      <a16:colId xmlns:a16="http://schemas.microsoft.com/office/drawing/2014/main" val="154208518"/>
                    </a:ext>
                  </a:extLst>
                </a:gridCol>
                <a:gridCol w="4212051">
                  <a:extLst>
                    <a:ext uri="{9D8B030D-6E8A-4147-A177-3AD203B41FA5}">
                      <a16:colId xmlns:a16="http://schemas.microsoft.com/office/drawing/2014/main" val="4100845635"/>
                    </a:ext>
                  </a:extLst>
                </a:gridCol>
              </a:tblGrid>
              <a:tr h="359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General Information</a:t>
                      </a:r>
                      <a:endParaRPr lang="en-US" sz="1800" dirty="0">
                        <a:solidFill>
                          <a:schemeClr val="bg2"/>
                        </a:solidFill>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User</a:t>
                      </a:r>
                      <a:r>
                        <a:rPr lang="en-US" sz="1800" baseline="0" dirty="0"/>
                        <a:t> Guides and Manuals</a:t>
                      </a:r>
                      <a:endParaRPr lang="en-US" sz="1800" dirty="0">
                        <a:solidFill>
                          <a:schemeClr val="bg2"/>
                        </a:solidFill>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Trainings</a:t>
                      </a:r>
                      <a:endParaRPr lang="en-US" sz="1800" dirty="0">
                        <a:solidFill>
                          <a:schemeClr val="bg2"/>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938188941"/>
                  </a:ext>
                </a:extLst>
              </a:tr>
              <a:tr h="359721">
                <a:tc>
                  <a:txBody>
                    <a:bodyPr/>
                    <a:lstStyle/>
                    <a:p>
                      <a:r>
                        <a:rPr lang="en-US" sz="1800" dirty="0">
                          <a:solidFill>
                            <a:schemeClr val="tx1">
                              <a:lumMod val="50000"/>
                            </a:schemeClr>
                          </a:solidFill>
                          <a:latin typeface="Segoe UI" panose="020B0502040204020203" pitchFamily="34" charset="0"/>
                          <a:cs typeface="Segoe UI" panose="020B0502040204020203" pitchFamily="34" charset="0"/>
                        </a:rPr>
                        <a:t>Classroom Resources on WCAP Portal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50000"/>
                            </a:schemeClr>
                          </a:solidFill>
                          <a:latin typeface="Segoe UI" panose="020B0502040204020203" pitchFamily="34" charset="0"/>
                          <a:cs typeface="Segoe UI" panose="020B0502040204020203" pitchFamily="34" charset="0"/>
                        </a:rPr>
                        <a:t>TA User Guide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Test Administrator Interface for Online Testing</a:t>
                      </a:r>
                      <a:endParaRPr lang="en-US" sz="1800" dirty="0">
                        <a:solidFill>
                          <a:schemeClr val="tx1">
                            <a:lumMod val="50000"/>
                          </a:schemeClr>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515014664"/>
                  </a:ext>
                </a:extLst>
              </a:tr>
              <a:tr h="629513">
                <a:tc>
                  <a:txBody>
                    <a:bodyPr/>
                    <a:lstStyle/>
                    <a:p>
                      <a:r>
                        <a:rPr lang="en-US" sz="1800" dirty="0"/>
                        <a:t>Assessment Blueprints for Smarter Balanced</a:t>
                      </a:r>
                      <a:endParaRPr lang="en-US" sz="1800" dirty="0">
                        <a:solidFill>
                          <a:schemeClr val="tx1">
                            <a:lumMod val="50000"/>
                          </a:schemeClr>
                        </a:solidFill>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schemeClr>
                          </a:solidFill>
                          <a:latin typeface="Segoe UI" panose="020B0502040204020203" pitchFamily="34" charset="0"/>
                          <a:cs typeface="Segoe UI" panose="020B0502040204020203" pitchFamily="34" charset="0"/>
                        </a:rPr>
                        <a:t>Test Administration Manual</a:t>
                      </a:r>
                      <a:endParaRPr lang="en-US" sz="1800" dirty="0">
                        <a:solidFill>
                          <a:schemeClr val="tx1">
                            <a:lumMod val="50000"/>
                          </a:schemeClr>
                        </a:solidFill>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Segoe UI" panose="020B0502040204020203" pitchFamily="34" charset="0"/>
                          <a:cs typeface="Segoe UI" panose="020B0502040204020203" pitchFamily="34" charset="0"/>
                          <a:hlinkClick r:id="rId3"/>
                        </a:rPr>
                        <a:t>TA and Summative Scores video</a:t>
                      </a:r>
                      <a:endParaRPr lang="en-US" sz="1800" dirty="0">
                        <a:solidFill>
                          <a:schemeClr val="tx1">
                            <a:lumMod val="50000"/>
                          </a:schemeClr>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6697923"/>
                  </a:ext>
                </a:extLst>
              </a:tr>
              <a:tr h="472163">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aseline="0" dirty="0">
                          <a:solidFill>
                            <a:schemeClr val="tx1">
                              <a:lumMod val="50000"/>
                            </a:schemeClr>
                          </a:solidFill>
                          <a:latin typeface="Segoe UI" panose="020B0502040204020203" pitchFamily="34" charset="0"/>
                          <a:cs typeface="Segoe UI" panose="020B0502040204020203" pitchFamily="34" charset="0"/>
                        </a:rPr>
                        <a:t>Achievement Level Descriptors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a:solidFill>
                            <a:schemeClr val="tx1">
                              <a:lumMod val="50000"/>
                            </a:schemeClr>
                          </a:solidFill>
                          <a:latin typeface="Segoe UI" panose="020B0502040204020203" pitchFamily="34" charset="0"/>
                          <a:cs typeface="Segoe UI" panose="020B0502040204020203" pitchFamily="34" charset="0"/>
                        </a:rPr>
                        <a:t>Smarter Reporting System Introductory Guide</a:t>
                      </a:r>
                      <a:endParaRPr lang="en-US" sz="1800" baseline="0" dirty="0">
                        <a:solidFill>
                          <a:schemeClr val="tx1">
                            <a:lumMod val="50000"/>
                          </a:schemeClr>
                        </a:solidFill>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schemeClr>
                          </a:solidFill>
                          <a:latin typeface="Segoe UI" panose="020B0502040204020203" pitchFamily="34" charset="0"/>
                          <a:cs typeface="Segoe UI" panose="020B0502040204020203" pitchFamily="34" charset="0"/>
                        </a:rPr>
                        <a:t>Secure Browser for Student Online Testing</a:t>
                      </a:r>
                      <a:endParaRPr lang="en-US" sz="1800" dirty="0">
                        <a:solidFill>
                          <a:schemeClr val="tx1">
                            <a:lumMod val="50000"/>
                          </a:schemeClr>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631933094"/>
                  </a:ext>
                </a:extLst>
              </a:tr>
              <a:tr h="629513">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aseline="0" dirty="0"/>
                        <a:t>WCAS Test Design and Item Specifications</a:t>
                      </a:r>
                      <a:endParaRPr lang="en-US" sz="1800" baseline="0" dirty="0">
                        <a:solidFill>
                          <a:schemeClr val="tx1">
                            <a:lumMod val="50000"/>
                          </a:schemeClr>
                        </a:solidFill>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solidFill>
                          <a:schemeClr val="tx1">
                            <a:lumMod val="50000"/>
                          </a:schemeClr>
                        </a:solidFill>
                        <a:latin typeface="Segoe UI" panose="020B0502040204020203" pitchFamily="34" charset="0"/>
                        <a:cs typeface="Segoe UI" panose="020B0502040204020203" pitchFamily="34" charset="0"/>
                      </a:endParaRPr>
                    </a:p>
                  </a:txBody>
                  <a:tcPr/>
                </a:tc>
                <a:tc>
                  <a:txBody>
                    <a:bodyPr/>
                    <a:lstStyle/>
                    <a:p>
                      <a:endParaRPr lang="en-US" sz="1800" dirty="0">
                        <a:solidFill>
                          <a:schemeClr val="tx1">
                            <a:lumMod val="50000"/>
                          </a:schemeClr>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687004027"/>
                  </a:ext>
                </a:extLst>
              </a:tr>
            </a:tbl>
          </a:graphicData>
        </a:graphic>
      </p:graphicFrame>
    </p:spTree>
    <p:extLst>
      <p:ext uri="{BB962C8B-B14F-4D97-AF65-F5344CB8AC3E}">
        <p14:creationId xmlns:p14="http://schemas.microsoft.com/office/powerpoint/2010/main" val="2691524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Correct Test</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744416" y="1690688"/>
            <a:ext cx="9336806" cy="3663807"/>
          </a:xfrm>
          <a:solidFill>
            <a:schemeClr val="bg2"/>
          </a:solidFill>
          <a:ln w="25400">
            <a:noFill/>
          </a:ln>
          <a:effectLst/>
        </p:spPr>
        <p:txBody>
          <a:bodyPr>
            <a:normAutofit/>
          </a:bodyPr>
          <a:lstStyle/>
          <a:p>
            <a:pPr marL="0" indent="0">
              <a:buNone/>
            </a:pPr>
            <a:r>
              <a:rPr lang="en-US" dirty="0"/>
              <a:t>It is very important you select the correct test to be administered for your current test session.</a:t>
            </a:r>
          </a:p>
          <a:p>
            <a:r>
              <a:rPr lang="en-US" sz="3200" b="1" dirty="0"/>
              <a:t>Interim assessments</a:t>
            </a:r>
            <a:r>
              <a:rPr lang="en-US" sz="3200" dirty="0"/>
              <a:t> are </a:t>
            </a:r>
            <a:r>
              <a:rPr lang="en-US" sz="3200" b="1" dirty="0">
                <a:ln w="9525">
                  <a:solidFill>
                    <a:schemeClr val="bg2">
                      <a:lumMod val="10000"/>
                    </a:schemeClr>
                  </a:solidFill>
                </a:ln>
                <a:solidFill>
                  <a:srgbClr val="FBC639"/>
                </a:solidFill>
              </a:rPr>
              <a:t>YELLOW</a:t>
            </a:r>
            <a:endParaRPr lang="en-US" sz="3200" b="1" dirty="0"/>
          </a:p>
          <a:p>
            <a:r>
              <a:rPr lang="en-US" sz="3200" b="1" dirty="0"/>
              <a:t>Summative Assessments</a:t>
            </a:r>
            <a:r>
              <a:rPr lang="en-US" sz="3200" dirty="0"/>
              <a:t>:</a:t>
            </a:r>
          </a:p>
          <a:p>
            <a:pPr lvl="1">
              <a:buFont typeface="Wingdings" panose="05000000000000000000" pitchFamily="2" charset="2"/>
              <a:buChar char="Ø"/>
            </a:pPr>
            <a:r>
              <a:rPr lang="en-US" sz="3200" dirty="0"/>
              <a:t>Smarter Balanced are </a:t>
            </a:r>
            <a:r>
              <a:rPr lang="en-US" sz="3200" b="1" dirty="0">
                <a:ln w="9525">
                  <a:solidFill>
                    <a:schemeClr val="accent6">
                      <a:lumMod val="50000"/>
                    </a:schemeClr>
                  </a:solidFill>
                </a:ln>
                <a:solidFill>
                  <a:srgbClr val="0070C0"/>
                </a:solidFill>
                <a:effectLst/>
              </a:rPr>
              <a:t>BLUE</a:t>
            </a:r>
          </a:p>
          <a:p>
            <a:pPr lvl="1">
              <a:buFont typeface="Wingdings" panose="05000000000000000000" pitchFamily="2" charset="2"/>
              <a:buChar char="Ø"/>
            </a:pPr>
            <a:r>
              <a:rPr lang="en-US" sz="3200" dirty="0"/>
              <a:t>WCAS are </a:t>
            </a:r>
            <a:r>
              <a:rPr lang="en-US" sz="3200" b="1" dirty="0">
                <a:ln w="9525">
                  <a:solidFill>
                    <a:schemeClr val="accent2">
                      <a:lumMod val="50000"/>
                    </a:schemeClr>
                  </a:solidFill>
                  <a:prstDash val="solid"/>
                </a:ln>
                <a:solidFill>
                  <a:srgbClr val="5E9886"/>
                </a:solidFill>
                <a:effectLst/>
              </a:rPr>
              <a:t>GREEN</a:t>
            </a:r>
          </a:p>
        </p:txBody>
      </p:sp>
      <p:pic>
        <p:nvPicPr>
          <p:cNvPr id="4" name="Picture 3">
            <a:extLst>
              <a:ext uri="{FF2B5EF4-FFF2-40B4-BE49-F238E27FC236}">
                <a16:creationId xmlns:a16="http://schemas.microsoft.com/office/drawing/2014/main" id="{97FA53DA-5057-DFFE-3459-C9B4211AE1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11409" y="4411866"/>
            <a:ext cx="6944713" cy="1885257"/>
          </a:xfrm>
          <a:prstGeom prst="rect">
            <a:avLst/>
          </a:prstGeom>
          <a:ln w="19050">
            <a:solidFill>
              <a:schemeClr val="accent5">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3446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Correct</a:t>
            </a:r>
            <a:r>
              <a:rPr lang="en-US" dirty="0"/>
              <a:t> Method of Test Selection</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319154" y="1598317"/>
            <a:ext cx="11553692" cy="784883"/>
          </a:xfrm>
        </p:spPr>
        <p:txBody>
          <a:bodyPr>
            <a:normAutofit fontScale="85000" lnSpcReduction="10000"/>
          </a:bodyPr>
          <a:lstStyle/>
          <a:p>
            <a:pPr marL="0" indent="0" algn="ctr">
              <a:lnSpc>
                <a:spcPct val="120000"/>
              </a:lnSpc>
              <a:spcBef>
                <a:spcPts val="600"/>
              </a:spcBef>
              <a:buNone/>
            </a:pPr>
            <a:r>
              <a:rPr lang="en-US" sz="4300" dirty="0">
                <a:solidFill>
                  <a:schemeClr val="tx1">
                    <a:lumMod val="50000"/>
                  </a:schemeClr>
                </a:solidFill>
                <a:latin typeface="Segoe UI" panose="020B0502040204020203" pitchFamily="34" charset="0"/>
                <a:cs typeface="Segoe UI" panose="020B0502040204020203" pitchFamily="34" charset="0"/>
              </a:rPr>
              <a:t>Only allows access to the one test being administered.</a:t>
            </a:r>
            <a:endParaRPr lang="en-US" sz="4300" b="1" dirty="0">
              <a:solidFill>
                <a:schemeClr val="tx1">
                  <a:lumMod val="50000"/>
                </a:schemeClr>
              </a:solidFill>
              <a:latin typeface="Segoe UI" panose="020B0502040204020203" pitchFamily="34" charset="0"/>
              <a:cs typeface="Segoe UI" panose="020B0502040204020203" pitchFamily="34" charset="0"/>
            </a:endParaRPr>
          </a:p>
          <a:p>
            <a:pPr marL="0" indent="0">
              <a:buNone/>
            </a:pPr>
            <a:endParaRPr lang="en-US" dirty="0"/>
          </a:p>
        </p:txBody>
      </p:sp>
      <p:pic>
        <p:nvPicPr>
          <p:cNvPr id="4" name="Picture 3" descr="Detail of the select tests screen showing drilling down from interim comprehensive assessment, then english language arts (ELA), then CAT, then Grade 3 ELA ICA CAT selected.">
            <a:extLst>
              <a:ext uri="{FF2B5EF4-FFF2-40B4-BE49-F238E27FC236}">
                <a16:creationId xmlns:a16="http://schemas.microsoft.com/office/drawing/2014/main" id="{486C1B6C-4185-7289-10B8-BD29B91D60E8}"/>
              </a:ext>
            </a:extLst>
          </p:cNvPr>
          <p:cNvPicPr>
            <a:picLocks noChangeAspect="1"/>
          </p:cNvPicPr>
          <p:nvPr/>
        </p:nvPicPr>
        <p:blipFill>
          <a:blip r:embed="rId3"/>
          <a:stretch>
            <a:fillRect/>
          </a:stretch>
        </p:blipFill>
        <p:spPr>
          <a:xfrm>
            <a:off x="3546230" y="2383200"/>
            <a:ext cx="5902570" cy="4018135"/>
          </a:xfrm>
          <a:prstGeom prst="rect">
            <a:avLst/>
          </a:prstGeom>
        </p:spPr>
      </p:pic>
    </p:spTree>
    <p:extLst>
      <p:ext uri="{BB962C8B-B14F-4D97-AF65-F5344CB8AC3E}">
        <p14:creationId xmlns:p14="http://schemas.microsoft.com/office/powerpoint/2010/main" val="2229939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8DEE-E419-F5C7-E633-B31169ADE2E6}"/>
              </a:ext>
            </a:extLst>
          </p:cNvPr>
          <p:cNvSpPr>
            <a:spLocks noGrp="1"/>
          </p:cNvSpPr>
          <p:nvPr>
            <p:ph type="title"/>
          </p:nvPr>
        </p:nvSpPr>
        <p:spPr/>
        <p:txBody>
          <a:bodyPr/>
          <a:lstStyle/>
          <a:p>
            <a:r>
              <a:rPr lang="en-US" dirty="0"/>
              <a:t>New </a:t>
            </a:r>
            <a:r>
              <a:rPr lang="en-US" dirty="0">
                <a:latin typeface="Segoe UI Semibold" panose="020B0702040204020203" pitchFamily="34" charset="0"/>
                <a:cs typeface="Segoe UI Semibold" panose="020B0702040204020203" pitchFamily="34" charset="0"/>
              </a:rPr>
              <a:t>Summative</a:t>
            </a:r>
            <a:r>
              <a:rPr lang="en-US" dirty="0"/>
              <a:t> Test Prompt</a:t>
            </a:r>
          </a:p>
        </p:txBody>
      </p:sp>
      <p:pic>
        <p:nvPicPr>
          <p:cNvPr id="4" name="Content Placeholder 3" descr="Showing summative test prompt which states &quot;I understand that I am about to administer a summative assessment and there is only one opportunity annually for students to take this test. I will no read, reveal, or disclose information about secure test content, and I will not engage in activities that would violate the security of the state assessments or cause student performance to be inaccurately represented or reported. Type &quot;I agree&quot; in the box below to continue to the summative assessment.">
            <a:extLst>
              <a:ext uri="{FF2B5EF4-FFF2-40B4-BE49-F238E27FC236}">
                <a16:creationId xmlns:a16="http://schemas.microsoft.com/office/drawing/2014/main" id="{BAF4FA26-D646-5D22-7AEE-6AFFEA7E44DB}"/>
              </a:ext>
            </a:extLst>
          </p:cNvPr>
          <p:cNvPicPr>
            <a:picLocks noGrp="1" noChangeAspect="1"/>
          </p:cNvPicPr>
          <p:nvPr>
            <p:ph idx="1"/>
          </p:nvPr>
        </p:nvPicPr>
        <p:blipFill>
          <a:blip r:embed="rId3"/>
          <a:stretch>
            <a:fillRect/>
          </a:stretch>
        </p:blipFill>
        <p:spPr>
          <a:xfrm>
            <a:off x="838200" y="2506602"/>
            <a:ext cx="9923378" cy="3061860"/>
          </a:xfrm>
          <a:prstGeom prst="rect">
            <a:avLst/>
          </a:prstGeom>
        </p:spPr>
      </p:pic>
    </p:spTree>
    <p:extLst>
      <p:ext uri="{BB962C8B-B14F-4D97-AF65-F5344CB8AC3E}">
        <p14:creationId xmlns:p14="http://schemas.microsoft.com/office/powerpoint/2010/main" val="4206026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Approvals Tab</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1024219" y="4478214"/>
            <a:ext cx="10668405" cy="1418493"/>
          </a:xfrm>
        </p:spPr>
        <p:txBody>
          <a:bodyPr>
            <a:normAutofit/>
          </a:bodyPr>
          <a:lstStyle/>
          <a:p>
            <a:pPr marL="0" indent="0">
              <a:buNone/>
            </a:pPr>
            <a:r>
              <a:rPr lang="en-US" dirty="0"/>
              <a:t>Once you have selected the correct test and clicked </a:t>
            </a:r>
            <a:r>
              <a:rPr lang="en-US" b="1" dirty="0"/>
              <a:t>Start Session, </a:t>
            </a:r>
            <a:r>
              <a:rPr lang="en-US" dirty="0"/>
              <a:t>the session will be active and the Approvals tab will no longer be grayed out. </a:t>
            </a:r>
          </a:p>
        </p:txBody>
      </p:sp>
      <p:pic>
        <p:nvPicPr>
          <p:cNvPr id="4" name="Picture 3" descr="The header of the test administration tab, showing session ID in upper left corner, then tabs: select tests, student lookup, and approvals. At the right side is Stop Session, Menu, and the print icon.">
            <a:extLst>
              <a:ext uri="{FF2B5EF4-FFF2-40B4-BE49-F238E27FC236}">
                <a16:creationId xmlns:a16="http://schemas.microsoft.com/office/drawing/2014/main" id="{63F4EE4F-8908-B3DB-9DE9-E64B6A69B94A}"/>
              </a:ext>
            </a:extLst>
          </p:cNvPr>
          <p:cNvPicPr>
            <a:picLocks noChangeAspect="1"/>
          </p:cNvPicPr>
          <p:nvPr/>
        </p:nvPicPr>
        <p:blipFill>
          <a:blip r:embed="rId3"/>
          <a:stretch>
            <a:fillRect/>
          </a:stretch>
        </p:blipFill>
        <p:spPr>
          <a:xfrm>
            <a:off x="1024219" y="1840523"/>
            <a:ext cx="10143562" cy="2155507"/>
          </a:xfrm>
          <a:prstGeom prst="rect">
            <a:avLst/>
          </a:prstGeom>
        </p:spPr>
      </p:pic>
    </p:spTree>
    <p:extLst>
      <p:ext uri="{BB962C8B-B14F-4D97-AF65-F5344CB8AC3E}">
        <p14:creationId xmlns:p14="http://schemas.microsoft.com/office/powerpoint/2010/main" val="628756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Signing into Tests and Monitoring Students</a:t>
            </a:r>
          </a:p>
        </p:txBody>
      </p:sp>
    </p:spTree>
    <p:extLst>
      <p:ext uri="{BB962C8B-B14F-4D97-AF65-F5344CB8AC3E}">
        <p14:creationId xmlns:p14="http://schemas.microsoft.com/office/powerpoint/2010/main" val="2374274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Sign In</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655622" y="1632755"/>
            <a:ext cx="7532483" cy="4706912"/>
          </a:xfrm>
        </p:spPr>
        <p:txBody>
          <a:bodyPr>
            <a:noAutofit/>
          </a:bodyPr>
          <a:lstStyle/>
          <a:p>
            <a:pPr marL="342900" lvl="0" indent="-342900" defTabSz="457200">
              <a:lnSpc>
                <a:spcPct val="80000"/>
              </a:lnSpc>
              <a:spcBef>
                <a:spcPts val="600"/>
              </a:spcBef>
              <a:spcAft>
                <a:spcPts val="600"/>
              </a:spcAft>
              <a:buFont typeface="+mj-lt"/>
              <a:buAutoNum type="arabicPeriod"/>
            </a:pPr>
            <a:r>
              <a:rPr lang="en-US" sz="2200" dirty="0">
                <a:cs typeface="Segoe UI" panose="020B0502040204020203" pitchFamily="34" charset="0"/>
              </a:rPr>
              <a:t>Obtain a list of approved students for your test session</a:t>
            </a:r>
          </a:p>
          <a:p>
            <a:pPr marL="342900" lvl="0" indent="-342900" defTabSz="457200">
              <a:lnSpc>
                <a:spcPct val="80000"/>
              </a:lnSpc>
              <a:spcBef>
                <a:spcPts val="600"/>
              </a:spcBef>
              <a:spcAft>
                <a:spcPts val="600"/>
              </a:spcAft>
              <a:buFont typeface="+mj-lt"/>
              <a:buAutoNum type="arabicPeriod"/>
            </a:pPr>
            <a:r>
              <a:rPr lang="en-US" sz="2200" dirty="0">
                <a:cs typeface="Segoe UI" panose="020B0502040204020203" pitchFamily="34" charset="0"/>
              </a:rPr>
              <a:t>Follow step-by-step login instructions within the </a:t>
            </a:r>
            <a:r>
              <a:rPr lang="en-US" sz="2200" i="1" dirty="0">
                <a:cs typeface="Segoe UI" panose="020B0502040204020203" pitchFamily="34" charset="0"/>
              </a:rPr>
              <a:t>TA Script of Student Directions</a:t>
            </a:r>
          </a:p>
          <a:p>
            <a:pPr marL="342900" lvl="0" indent="-342900" defTabSz="457200">
              <a:lnSpc>
                <a:spcPct val="80000"/>
              </a:lnSpc>
              <a:spcBef>
                <a:spcPts val="600"/>
              </a:spcBef>
              <a:spcAft>
                <a:spcPts val="600"/>
              </a:spcAft>
              <a:buFont typeface="+mj-lt"/>
              <a:buAutoNum type="arabicPeriod"/>
            </a:pPr>
            <a:r>
              <a:rPr lang="en-US" sz="2200" dirty="0">
                <a:cs typeface="Segoe UI" panose="020B0502040204020203" pitchFamily="34" charset="0"/>
              </a:rPr>
              <a:t>Launch the secure browser on the student’s testing device. The </a:t>
            </a:r>
            <a:r>
              <a:rPr lang="en-US" sz="2200" b="1" dirty="0">
                <a:cs typeface="Segoe UI" panose="020B0502040204020203" pitchFamily="34" charset="0"/>
              </a:rPr>
              <a:t>Student Sign In </a:t>
            </a:r>
            <a:r>
              <a:rPr lang="en-US" sz="2200" dirty="0">
                <a:cs typeface="Segoe UI" panose="020B0502040204020203" pitchFamily="34" charset="0"/>
              </a:rPr>
              <a:t>page appears</a:t>
            </a:r>
          </a:p>
          <a:p>
            <a:pPr marL="342900" lvl="0" indent="-342900" defTabSz="457200">
              <a:lnSpc>
                <a:spcPct val="80000"/>
              </a:lnSpc>
              <a:spcBef>
                <a:spcPts val="600"/>
              </a:spcBef>
              <a:spcAft>
                <a:spcPts val="600"/>
              </a:spcAft>
              <a:buFont typeface="+mj-lt"/>
              <a:buAutoNum type="arabicPeriod"/>
            </a:pPr>
            <a:r>
              <a:rPr lang="en-US" sz="2200" dirty="0">
                <a:cs typeface="Segoe UI" panose="020B0502040204020203" pitchFamily="34" charset="0"/>
              </a:rPr>
              <a:t>Students will enter their first name, their SSID, and Session ID</a:t>
            </a:r>
          </a:p>
          <a:p>
            <a:pPr marL="342900" lvl="0" indent="-342900" defTabSz="457200">
              <a:lnSpc>
                <a:spcPct val="80000"/>
              </a:lnSpc>
              <a:spcBef>
                <a:spcPts val="600"/>
              </a:spcBef>
              <a:spcAft>
                <a:spcPts val="600"/>
              </a:spcAft>
              <a:buFont typeface="+mj-lt"/>
              <a:buAutoNum type="arabicPeriod"/>
            </a:pPr>
            <a:r>
              <a:rPr lang="en-US" sz="2200" dirty="0">
                <a:cs typeface="Segoe UI" panose="020B0502040204020203" pitchFamily="34" charset="0"/>
              </a:rPr>
              <a:t>Students will verify information</a:t>
            </a:r>
          </a:p>
          <a:p>
            <a:pPr marL="342900" lvl="0" indent="-342900" defTabSz="457200">
              <a:lnSpc>
                <a:spcPct val="80000"/>
              </a:lnSpc>
              <a:spcBef>
                <a:spcPts val="600"/>
              </a:spcBef>
              <a:spcAft>
                <a:spcPts val="600"/>
              </a:spcAft>
              <a:buFont typeface="+mj-lt"/>
              <a:buAutoNum type="arabicPeriod"/>
            </a:pPr>
            <a:r>
              <a:rPr lang="en-US" sz="2200" dirty="0">
                <a:cs typeface="Segoe UI" panose="020B0502040204020203" pitchFamily="34" charset="0"/>
              </a:rPr>
              <a:t>The </a:t>
            </a:r>
            <a:r>
              <a:rPr lang="en-US" sz="2200" b="1" dirty="0">
                <a:cs typeface="Segoe UI" panose="020B0502040204020203" pitchFamily="34" charset="0"/>
              </a:rPr>
              <a:t>Your Tests </a:t>
            </a:r>
            <a:r>
              <a:rPr lang="en-US" sz="2200" dirty="0">
                <a:cs typeface="Segoe UI" panose="020B0502040204020203" pitchFamily="34" charset="0"/>
              </a:rPr>
              <a:t>page displays with the tests the TA selected</a:t>
            </a:r>
          </a:p>
          <a:p>
            <a:pPr marL="342900" lvl="0" indent="-342900" defTabSz="457200">
              <a:lnSpc>
                <a:spcPct val="80000"/>
              </a:lnSpc>
              <a:spcBef>
                <a:spcPts val="600"/>
              </a:spcBef>
              <a:spcAft>
                <a:spcPts val="600"/>
              </a:spcAft>
              <a:buFont typeface="+mj-lt"/>
              <a:buAutoNum type="arabicPeriod"/>
            </a:pPr>
            <a:r>
              <a:rPr lang="en-US" sz="2200" dirty="0">
                <a:cs typeface="Segoe UI" panose="020B0502040204020203" pitchFamily="34" charset="0"/>
              </a:rPr>
              <a:t>Depending on the test content and the specified test settings, students may need to verify that audio or other technology is functioning properly</a:t>
            </a:r>
          </a:p>
        </p:txBody>
      </p:sp>
      <p:sp>
        <p:nvSpPr>
          <p:cNvPr id="4" name="TextBox 3"/>
          <p:cNvSpPr txBox="1"/>
          <p:nvPr/>
        </p:nvSpPr>
        <p:spPr>
          <a:xfrm>
            <a:off x="8400685" y="2062607"/>
            <a:ext cx="3118969" cy="3847207"/>
          </a:xfrm>
          <a:prstGeom prst="rect">
            <a:avLst/>
          </a:prstGeom>
          <a:solidFill>
            <a:srgbClr val="EDF3F7"/>
          </a:solidFill>
          <a:ln w="28575">
            <a:solidFill>
              <a:schemeClr val="accent1">
                <a:lumMod val="50000"/>
              </a:schemeClr>
            </a:solidFill>
          </a:ln>
        </p:spPr>
        <p:txBody>
          <a:bodyPr wrap="square" rtlCol="0">
            <a:spAutoFit/>
          </a:bodyPr>
          <a:lstStyle/>
          <a:p>
            <a:endParaRPr lang="en-US" sz="800" b="1" dirty="0">
              <a:latin typeface="Segoe UI" panose="020B0502040204020203" pitchFamily="34" charset="0"/>
              <a:cs typeface="Segoe UI" panose="020B0502040204020203" pitchFamily="34" charset="0"/>
            </a:endParaRPr>
          </a:p>
          <a:p>
            <a:pPr algn="ctr"/>
            <a:r>
              <a:rPr lang="en-US" b="1" dirty="0">
                <a:solidFill>
                  <a:schemeClr val="tx1">
                    <a:lumMod val="50000"/>
                  </a:schemeClr>
                </a:solidFill>
                <a:latin typeface="Segoe UI" panose="020B0502040204020203" pitchFamily="34" charset="0"/>
                <a:cs typeface="Segoe UI" panose="020B0502040204020203" pitchFamily="34" charset="0"/>
              </a:rPr>
              <a:t>Common Sign In Errors</a:t>
            </a:r>
          </a:p>
          <a:p>
            <a:endParaRPr lang="en-US" sz="800" b="1" dirty="0">
              <a:solidFill>
                <a:schemeClr val="tx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chemeClr val="tx1">
                    <a:lumMod val="50000"/>
                  </a:schemeClr>
                </a:solidFill>
                <a:latin typeface="Segoe UI" panose="020B0502040204020203" pitchFamily="34" charset="0"/>
                <a:cs typeface="Segoe UI" panose="020B0502040204020203" pitchFamily="34" charset="0"/>
              </a:rPr>
              <a:t>TA selected incorrect test</a:t>
            </a:r>
          </a:p>
          <a:p>
            <a:endParaRPr lang="en-US" sz="800" dirty="0">
              <a:solidFill>
                <a:schemeClr val="tx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chemeClr val="tx1">
                    <a:lumMod val="50000"/>
                  </a:schemeClr>
                </a:solidFill>
                <a:latin typeface="Segoe UI" panose="020B0502040204020203" pitchFamily="34" charset="0"/>
                <a:cs typeface="Segoe UI" panose="020B0502040204020203" pitchFamily="34" charset="0"/>
              </a:rPr>
              <a:t>Incorrect accessibility supports identified</a:t>
            </a:r>
          </a:p>
          <a:p>
            <a:endParaRPr lang="en-US" sz="800" dirty="0">
              <a:solidFill>
                <a:schemeClr val="tx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chemeClr val="tx1">
                    <a:lumMod val="50000"/>
                  </a:schemeClr>
                </a:solidFill>
                <a:latin typeface="Segoe UI" panose="020B0502040204020203" pitchFamily="34" charset="0"/>
                <a:cs typeface="Segoe UI" panose="020B0502040204020203" pitchFamily="34" charset="0"/>
              </a:rPr>
              <a:t>Session does not exist</a:t>
            </a:r>
          </a:p>
          <a:p>
            <a:pPr marL="285750" indent="-285750">
              <a:buFont typeface="Arial" panose="020B0604020202020204" pitchFamily="34" charset="0"/>
              <a:buChar char="•"/>
            </a:pPr>
            <a:endParaRPr lang="en-US" sz="800" dirty="0">
              <a:solidFill>
                <a:schemeClr val="tx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chemeClr val="tx1">
                    <a:lumMod val="50000"/>
                  </a:schemeClr>
                </a:solidFill>
                <a:latin typeface="Segoe UI" panose="020B0502040204020203" pitchFamily="34" charset="0"/>
                <a:cs typeface="Segoe UI" panose="020B0502040204020203" pitchFamily="34" charset="0"/>
              </a:rPr>
              <a:t>Student information entered incorrectly</a:t>
            </a:r>
          </a:p>
          <a:p>
            <a:endParaRPr lang="en-US" sz="800" dirty="0">
              <a:solidFill>
                <a:schemeClr val="tx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chemeClr val="tx1">
                    <a:lumMod val="50000"/>
                  </a:schemeClr>
                </a:solidFill>
                <a:latin typeface="Segoe UI" panose="020B0502040204020203" pitchFamily="34" charset="0"/>
                <a:cs typeface="Segoe UI" panose="020B0502040204020203" pitchFamily="34" charset="0"/>
              </a:rPr>
              <a:t>Session has expired </a:t>
            </a:r>
          </a:p>
          <a:p>
            <a:endParaRPr lang="en-US" sz="800" dirty="0">
              <a:solidFill>
                <a:schemeClr val="tx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solidFill>
                  <a:schemeClr val="tx1">
                    <a:lumMod val="50000"/>
                  </a:schemeClr>
                </a:solidFill>
                <a:latin typeface="Segoe UI" panose="020B0502040204020203" pitchFamily="34" charset="0"/>
                <a:cs typeface="Segoe UI" panose="020B0502040204020203" pitchFamily="34" charset="0"/>
              </a:rPr>
              <a:t>Student is not associated with your school</a:t>
            </a:r>
          </a:p>
          <a:p>
            <a:endParaRPr lang="en-US" sz="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1524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Sign In Continued</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838200" y="2071565"/>
            <a:ext cx="9362090" cy="1874794"/>
          </a:xfrm>
        </p:spPr>
        <p:txBody>
          <a:bodyPr>
            <a:noAutofit/>
          </a:bodyPr>
          <a:lstStyle/>
          <a:p>
            <a:pPr marL="457200" indent="-457200" defTabSz="457200">
              <a:lnSpc>
                <a:spcPct val="80000"/>
              </a:lnSpc>
              <a:spcBef>
                <a:spcPts val="600"/>
              </a:spcBef>
              <a:spcAft>
                <a:spcPts val="600"/>
              </a:spcAft>
              <a:buFont typeface="+mj-lt"/>
              <a:buAutoNum type="arabicPeriod" startAt="8"/>
            </a:pPr>
            <a:r>
              <a:rPr lang="en-US" sz="2200" dirty="0">
                <a:cs typeface="Segoe UI" panose="020B0502040204020203" pitchFamily="34" charset="0"/>
              </a:rPr>
              <a:t>Students will verify their test settings.</a:t>
            </a:r>
          </a:p>
          <a:p>
            <a:pPr marL="457200" lvl="0" indent="-457200" defTabSz="457200">
              <a:lnSpc>
                <a:spcPct val="80000"/>
              </a:lnSpc>
              <a:spcBef>
                <a:spcPts val="600"/>
              </a:spcBef>
              <a:spcAft>
                <a:spcPts val="600"/>
              </a:spcAft>
              <a:buFont typeface="+mj-lt"/>
              <a:buAutoNum type="arabicPeriod" startAt="8"/>
            </a:pPr>
            <a:r>
              <a:rPr lang="en-US" sz="2200" dirty="0">
                <a:cs typeface="Segoe UI" panose="020B0502040204020203" pitchFamily="34" charset="0"/>
              </a:rPr>
              <a:t>Students will view the Help Guide to review the basic rules and tools available on the specific test.</a:t>
            </a:r>
          </a:p>
          <a:p>
            <a:pPr marL="457200" lvl="0" indent="-457200" defTabSz="457200">
              <a:lnSpc>
                <a:spcPct val="80000"/>
              </a:lnSpc>
              <a:spcBef>
                <a:spcPts val="600"/>
              </a:spcBef>
              <a:spcAft>
                <a:spcPts val="600"/>
              </a:spcAft>
              <a:buFont typeface="+mj-lt"/>
              <a:buAutoNum type="arabicPeriod" startAt="8"/>
            </a:pPr>
            <a:r>
              <a:rPr lang="en-US" sz="2200" dirty="0">
                <a:cs typeface="Segoe UI" panose="020B0502040204020203" pitchFamily="34" charset="0"/>
              </a:rPr>
              <a:t>Students will be reminded that this test is private and that they cannot discuss the content of the test with others.</a:t>
            </a:r>
          </a:p>
        </p:txBody>
      </p:sp>
      <p:sp>
        <p:nvSpPr>
          <p:cNvPr id="4" name="TextBox 3"/>
          <p:cNvSpPr txBox="1"/>
          <p:nvPr/>
        </p:nvSpPr>
        <p:spPr>
          <a:xfrm>
            <a:off x="1090863" y="4251158"/>
            <a:ext cx="9109427" cy="830997"/>
          </a:xfrm>
          <a:prstGeom prst="rect">
            <a:avLst/>
          </a:prstGeom>
          <a:noFill/>
        </p:spPr>
        <p:txBody>
          <a:bodyPr wrap="square" rtlCol="0">
            <a:spAutoFit/>
          </a:bodyPr>
          <a:lstStyle/>
          <a:p>
            <a:pPr lvl="0">
              <a:spcBef>
                <a:spcPts val="1000"/>
              </a:spcBef>
            </a:pPr>
            <a:r>
              <a:rPr lang="en-US" sz="2400" dirty="0">
                <a:solidFill>
                  <a:srgbClr val="06997E"/>
                </a:solidFill>
                <a:latin typeface="Segoe UI Semibold" panose="020B0702040204020203" pitchFamily="34" charset="0"/>
                <a:cs typeface="Segoe UI Semibold" panose="020B0702040204020203" pitchFamily="34" charset="0"/>
              </a:rPr>
              <a:t>Once students begin testing, the TA actively monitors students’ testing progress </a:t>
            </a:r>
          </a:p>
        </p:txBody>
      </p:sp>
    </p:spTree>
    <p:extLst>
      <p:ext uri="{BB962C8B-B14F-4D97-AF65-F5344CB8AC3E}">
        <p14:creationId xmlns:p14="http://schemas.microsoft.com/office/powerpoint/2010/main" val="2738046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Students During Online </a:t>
            </a:r>
            <a:br>
              <a:rPr lang="en-US" dirty="0"/>
            </a:br>
            <a:r>
              <a:rPr lang="en-US" dirty="0"/>
              <a:t>and Paper-Pencil Testing</a:t>
            </a:r>
          </a:p>
        </p:txBody>
      </p:sp>
      <p:sp>
        <p:nvSpPr>
          <p:cNvPr id="3" name="Content Placeholder 2"/>
          <p:cNvSpPr>
            <a:spLocks noGrp="1"/>
          </p:cNvSpPr>
          <p:nvPr>
            <p:ph idx="1"/>
          </p:nvPr>
        </p:nvSpPr>
        <p:spPr>
          <a:xfrm>
            <a:off x="838200" y="1819400"/>
            <a:ext cx="10958465" cy="4300742"/>
          </a:xfrm>
        </p:spPr>
        <p:txBody>
          <a:bodyPr>
            <a:noAutofit/>
          </a:bodyPr>
          <a:lstStyle/>
          <a:p>
            <a:pPr marL="0" indent="0">
              <a:lnSpc>
                <a:spcPct val="100000"/>
              </a:lnSpc>
              <a:spcBef>
                <a:spcPts val="600"/>
              </a:spcBef>
              <a:buNone/>
            </a:pPr>
            <a:r>
              <a:rPr lang="en-US" sz="2200" b="1" dirty="0"/>
              <a:t>Actively monitor students to ensure they are:</a:t>
            </a:r>
          </a:p>
          <a:p>
            <a:pPr>
              <a:lnSpc>
                <a:spcPct val="100000"/>
              </a:lnSpc>
              <a:spcBef>
                <a:spcPts val="300"/>
              </a:spcBef>
            </a:pPr>
            <a:r>
              <a:rPr lang="en-US" sz="2200" dirty="0"/>
              <a:t>Only using </a:t>
            </a:r>
            <a:r>
              <a:rPr lang="en-US" sz="2200" b="1" dirty="0"/>
              <a:t>allowed</a:t>
            </a:r>
            <a:r>
              <a:rPr lang="en-US" sz="2200" dirty="0"/>
              <a:t> accessibility features, calculators, and/or electronic devices. </a:t>
            </a:r>
          </a:p>
          <a:p>
            <a:pPr>
              <a:lnSpc>
                <a:spcPct val="100000"/>
              </a:lnSpc>
              <a:spcBef>
                <a:spcPts val="300"/>
              </a:spcBef>
            </a:pPr>
            <a:r>
              <a:rPr lang="en-US" sz="2200" dirty="0"/>
              <a:t>Not writing on the ½ inch outer edge of the page of a paper booklet.</a:t>
            </a:r>
          </a:p>
          <a:p>
            <a:pPr>
              <a:lnSpc>
                <a:spcPct val="100000"/>
              </a:lnSpc>
              <a:spcBef>
                <a:spcPts val="300"/>
              </a:spcBef>
            </a:pPr>
            <a:r>
              <a:rPr lang="en-US" sz="2200" dirty="0"/>
              <a:t>Not sharing their work.</a:t>
            </a:r>
          </a:p>
          <a:p>
            <a:pPr marL="0" indent="0">
              <a:lnSpc>
                <a:spcPct val="100000"/>
              </a:lnSpc>
              <a:spcBef>
                <a:spcPts val="1200"/>
              </a:spcBef>
              <a:buNone/>
            </a:pPr>
            <a:r>
              <a:rPr lang="en-US" sz="2200" b="1" dirty="0"/>
              <a:t>As a TA, you may:</a:t>
            </a:r>
          </a:p>
          <a:p>
            <a:pPr>
              <a:lnSpc>
                <a:spcPct val="100000"/>
              </a:lnSpc>
              <a:spcBef>
                <a:spcPts val="300"/>
              </a:spcBef>
            </a:pPr>
            <a:r>
              <a:rPr lang="en-US" sz="2200" dirty="0"/>
              <a:t>Read and re-read the Student Test Directions (SAY Boxes) to students </a:t>
            </a:r>
            <a:r>
              <a:rPr lang="en-US" sz="2200" b="1" dirty="0"/>
              <a:t>(not test questions)</a:t>
            </a:r>
            <a:r>
              <a:rPr lang="en-US" sz="2200" dirty="0"/>
              <a:t>.</a:t>
            </a:r>
          </a:p>
          <a:p>
            <a:pPr>
              <a:lnSpc>
                <a:spcPct val="100000"/>
              </a:lnSpc>
              <a:spcBef>
                <a:spcPts val="300"/>
              </a:spcBef>
            </a:pPr>
            <a:r>
              <a:rPr lang="en-US" sz="2200" dirty="0"/>
              <a:t>Remind all students to be sure to complete all items. This can take place prior to testing and again when students begin to complete their tests.</a:t>
            </a:r>
          </a:p>
          <a:p>
            <a:pPr>
              <a:lnSpc>
                <a:spcPct val="100000"/>
              </a:lnSpc>
              <a:spcBef>
                <a:spcPts val="300"/>
              </a:spcBef>
            </a:pPr>
            <a:r>
              <a:rPr lang="en-US" sz="2200" dirty="0"/>
              <a:t>Assist students with navigating the online system or with turning pages in a paper booklet.</a:t>
            </a:r>
          </a:p>
        </p:txBody>
      </p:sp>
    </p:spTree>
    <p:extLst>
      <p:ext uri="{BB962C8B-B14F-4D97-AF65-F5344CB8AC3E}">
        <p14:creationId xmlns:p14="http://schemas.microsoft.com/office/powerpoint/2010/main" val="887935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1621-40F0-D7A8-A6C2-FF60F44CCF7A}"/>
              </a:ext>
            </a:extLst>
          </p:cNvPr>
          <p:cNvSpPr>
            <a:spLocks noGrp="1"/>
          </p:cNvSpPr>
          <p:nvPr>
            <p:ph type="title"/>
          </p:nvPr>
        </p:nvSpPr>
        <p:spPr/>
        <p:txBody>
          <a:bodyPr/>
          <a:lstStyle/>
          <a:p>
            <a:r>
              <a:rPr lang="en-US" dirty="0"/>
              <a:t>Online Test Monitoring in the</a:t>
            </a:r>
            <a:br>
              <a:rPr lang="en-US" dirty="0"/>
            </a:br>
            <a:r>
              <a:rPr lang="en-US" dirty="0"/>
              <a:t>TA Interface</a:t>
            </a:r>
          </a:p>
        </p:txBody>
      </p:sp>
      <p:pic>
        <p:nvPicPr>
          <p:cNvPr id="4" name="Content Placeholder 3" descr="Test monitoring screen showing below the header information for two students in columns, from left to right, student information, test, progress, test settings, and actions.">
            <a:extLst>
              <a:ext uri="{FF2B5EF4-FFF2-40B4-BE49-F238E27FC236}">
                <a16:creationId xmlns:a16="http://schemas.microsoft.com/office/drawing/2014/main" id="{78CEB35D-5844-2C4C-4E09-03D6FC13E6DA}"/>
              </a:ext>
            </a:extLst>
          </p:cNvPr>
          <p:cNvPicPr>
            <a:picLocks noGrp="1" noChangeAspect="1"/>
          </p:cNvPicPr>
          <p:nvPr>
            <p:ph idx="1"/>
          </p:nvPr>
        </p:nvPicPr>
        <p:blipFill>
          <a:blip r:embed="rId3"/>
          <a:stretch>
            <a:fillRect/>
          </a:stretch>
        </p:blipFill>
        <p:spPr>
          <a:xfrm>
            <a:off x="1521802" y="1949755"/>
            <a:ext cx="8735890" cy="3936413"/>
          </a:xfrm>
          <a:prstGeom prst="rect">
            <a:avLst/>
          </a:prstGeom>
        </p:spPr>
      </p:pic>
    </p:spTree>
    <p:extLst>
      <p:ext uri="{BB962C8B-B14F-4D97-AF65-F5344CB8AC3E}">
        <p14:creationId xmlns:p14="http://schemas.microsoft.com/office/powerpoint/2010/main" val="3547327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Test Segments </a:t>
            </a:r>
          </a:p>
        </p:txBody>
      </p:sp>
      <p:sp>
        <p:nvSpPr>
          <p:cNvPr id="3" name="Content Placeholder 2"/>
          <p:cNvSpPr>
            <a:spLocks noGrp="1"/>
          </p:cNvSpPr>
          <p:nvPr>
            <p:ph idx="1"/>
          </p:nvPr>
        </p:nvSpPr>
        <p:spPr>
          <a:xfrm>
            <a:off x="838200" y="1583570"/>
            <a:ext cx="10984832" cy="4474922"/>
          </a:xfrm>
        </p:spPr>
        <p:txBody>
          <a:bodyPr vert="horz" lIns="91440" tIns="45720" rIns="91440" bIns="45720" rtlCol="0" anchor="t">
            <a:noAutofit/>
          </a:bodyPr>
          <a:lstStyle/>
          <a:p>
            <a:pPr marL="171450" indent="-171450">
              <a:spcBef>
                <a:spcPts val="600"/>
              </a:spcBef>
              <a:spcAft>
                <a:spcPts val="200"/>
              </a:spcAft>
            </a:pPr>
            <a:r>
              <a:rPr lang="en-US" altLang="en-US" sz="2400" dirty="0">
                <a:cs typeface="Segoe UI"/>
              </a:rPr>
              <a:t>T</a:t>
            </a:r>
            <a:r>
              <a:rPr lang="en-US" altLang="en-US" sz="2200" dirty="0">
                <a:cs typeface="Segoe UI"/>
              </a:rPr>
              <a:t>he Smarter Balanced CAT and PT are presented in segments. When students reach the end of a test segment, they will receive a warning message asking them to confirm that they want to move on to the next segment.  </a:t>
            </a:r>
            <a:endParaRPr lang="en-US" altLang="en-US" sz="2200" dirty="0">
              <a:cs typeface="Segoe UI" panose="020B0502040204020203" pitchFamily="34" charset="0"/>
            </a:endParaRPr>
          </a:p>
          <a:p>
            <a:pPr marL="171450" indent="-171450">
              <a:spcBef>
                <a:spcPts val="600"/>
              </a:spcBef>
              <a:spcAft>
                <a:spcPts val="200"/>
              </a:spcAft>
            </a:pPr>
            <a:r>
              <a:rPr lang="en-US" sz="2200" dirty="0">
                <a:cs typeface="Segoe UI"/>
              </a:rPr>
              <a:t>Students cannot return to change their answers in the current segment once they have moved on. </a:t>
            </a:r>
          </a:p>
          <a:p>
            <a:pPr marL="628650" lvl="1" indent="-171450">
              <a:spcBef>
                <a:spcPts val="600"/>
              </a:spcBef>
              <a:spcAft>
                <a:spcPts val="200"/>
              </a:spcAft>
            </a:pPr>
            <a:r>
              <a:rPr lang="en-US" altLang="en-US" sz="2200" dirty="0">
                <a:cs typeface="Segoe UI"/>
              </a:rPr>
              <a:t>Math CAT – Grades 6–8 and HS: after review, the student moves on from the non-calculator segment to the calculator segment.</a:t>
            </a:r>
          </a:p>
          <a:p>
            <a:pPr marL="628650" lvl="1" indent="-171450">
              <a:spcBef>
                <a:spcPts val="600"/>
              </a:spcBef>
              <a:spcAft>
                <a:spcPts val="200"/>
              </a:spcAft>
            </a:pPr>
            <a:r>
              <a:rPr lang="en-US" altLang="en-US" sz="2200" dirty="0">
                <a:cs typeface="Segoe UI"/>
              </a:rPr>
              <a:t>ELA PT: After completion and review of PT1, TA approval is needed for students to move on to PT2</a:t>
            </a:r>
          </a:p>
          <a:p>
            <a:pPr marL="274320" lvl="1" indent="-171450">
              <a:spcBef>
                <a:spcPts val="600"/>
              </a:spcBef>
              <a:spcAft>
                <a:spcPts val="200"/>
              </a:spcAft>
            </a:pPr>
            <a:r>
              <a:rPr lang="en-US" dirty="0">
                <a:latin typeface="Segoe UI Semibold"/>
                <a:ea typeface="+mn-lt"/>
                <a:cs typeface="+mn-lt"/>
              </a:rPr>
              <a:t>Important: If you approve a student to move to the next segment and the student was not finished with the previous segment, the student will not have an opportunity to go back and complete the previous segment.</a:t>
            </a:r>
            <a:endParaRPr lang="en-US"/>
          </a:p>
        </p:txBody>
      </p:sp>
    </p:spTree>
    <p:extLst>
      <p:ext uri="{BB962C8B-B14F-4D97-AF65-F5344CB8AC3E}">
        <p14:creationId xmlns:p14="http://schemas.microsoft.com/office/powerpoint/2010/main" val="187766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Features </a:t>
            </a:r>
          </a:p>
        </p:txBody>
      </p:sp>
      <p:sp>
        <p:nvSpPr>
          <p:cNvPr id="3" name="Content Placeholder 2"/>
          <p:cNvSpPr>
            <a:spLocks noGrp="1"/>
          </p:cNvSpPr>
          <p:nvPr>
            <p:ph idx="1"/>
          </p:nvPr>
        </p:nvSpPr>
        <p:spPr>
          <a:xfrm>
            <a:off x="838200" y="1690688"/>
            <a:ext cx="10515600" cy="4341037"/>
          </a:xfrm>
        </p:spPr>
        <p:txBody>
          <a:bodyPr>
            <a:normAutofit lnSpcReduction="10000"/>
          </a:bodyPr>
          <a:lstStyle/>
          <a:p>
            <a:pPr marL="201168" lvl="1" indent="0">
              <a:spcAft>
                <a:spcPts val="200"/>
              </a:spcAft>
              <a:buSzPct val="75000"/>
              <a:buNone/>
            </a:pPr>
            <a:r>
              <a:rPr lang="en-US" sz="2800" dirty="0">
                <a:cs typeface="Segoe UI" panose="020B0502040204020203" pitchFamily="34" charset="0"/>
              </a:rPr>
              <a:t>Some accessibility features are available to all students as universal tools, others are only available as designated supports or as accommodations. </a:t>
            </a:r>
          </a:p>
          <a:p>
            <a:pPr marL="201168" lvl="1" indent="0">
              <a:spcBef>
                <a:spcPts val="2400"/>
              </a:spcBef>
              <a:buSzPct val="75000"/>
              <a:buNone/>
            </a:pPr>
            <a:r>
              <a:rPr lang="en-US" dirty="0">
                <a:cs typeface="Segoe UI" panose="020B0502040204020203" pitchFamily="34" charset="0"/>
              </a:rPr>
              <a:t>The GTSA provides information on accessibility features available for students for the Smarter Balanced and WCAS assessments.</a:t>
            </a:r>
          </a:p>
          <a:p>
            <a:pPr marL="548640" lvl="2" indent="-342900">
              <a:spcBef>
                <a:spcPts val="1800"/>
              </a:spcBef>
              <a:buFont typeface="Wingdings" panose="05000000000000000000" pitchFamily="2" charset="2"/>
              <a:buChar char="§"/>
            </a:pPr>
            <a:r>
              <a:rPr lang="en-US" sz="2800" dirty="0">
                <a:solidFill>
                  <a:schemeClr val="accent4">
                    <a:lumMod val="50000"/>
                  </a:schemeClr>
                </a:solidFill>
                <a:cs typeface="Segoe UI" panose="020B0502040204020203" pitchFamily="34" charset="0"/>
              </a:rPr>
              <a:t>Accessibility features </a:t>
            </a:r>
            <a:r>
              <a:rPr lang="en-US" sz="2800" b="1" dirty="0">
                <a:solidFill>
                  <a:schemeClr val="accent4">
                    <a:lumMod val="50000"/>
                  </a:schemeClr>
                </a:solidFill>
                <a:cs typeface="Segoe UI" panose="020B0502040204020203" pitchFamily="34" charset="0"/>
              </a:rPr>
              <a:t>not</a:t>
            </a:r>
            <a:r>
              <a:rPr lang="en-US" sz="2800" dirty="0">
                <a:solidFill>
                  <a:schemeClr val="accent4">
                    <a:lumMod val="50000"/>
                  </a:schemeClr>
                </a:solidFill>
                <a:cs typeface="Segoe UI" panose="020B0502040204020203" pitchFamily="34" charset="0"/>
              </a:rPr>
              <a:t> listed in the GTSA are </a:t>
            </a:r>
            <a:r>
              <a:rPr lang="en-US" sz="2800" b="1" dirty="0">
                <a:solidFill>
                  <a:schemeClr val="accent4">
                    <a:lumMod val="50000"/>
                  </a:schemeClr>
                </a:solidFill>
                <a:cs typeface="Segoe UI" panose="020B0502040204020203" pitchFamily="34" charset="0"/>
              </a:rPr>
              <a:t>not</a:t>
            </a:r>
            <a:r>
              <a:rPr lang="en-US" sz="2800" dirty="0">
                <a:solidFill>
                  <a:schemeClr val="accent4">
                    <a:lumMod val="50000"/>
                  </a:schemeClr>
                </a:solidFill>
                <a:cs typeface="Segoe UI" panose="020B0502040204020203" pitchFamily="34" charset="0"/>
              </a:rPr>
              <a:t> allowed </a:t>
            </a:r>
          </a:p>
          <a:p>
            <a:pPr marL="914400" lvl="4" indent="-342900">
              <a:lnSpc>
                <a:spcPct val="100000"/>
              </a:lnSpc>
              <a:spcBef>
                <a:spcPts val="1200"/>
              </a:spcBef>
            </a:pPr>
            <a:r>
              <a:rPr lang="en-US" sz="2300" dirty="0">
                <a:solidFill>
                  <a:schemeClr val="accent4">
                    <a:lumMod val="50000"/>
                  </a:schemeClr>
                </a:solidFill>
                <a:cs typeface="Segoe UI" panose="020B0502040204020203" pitchFamily="34" charset="0"/>
              </a:rPr>
              <a:t>Non-Standard Accommodation and Designated Support Requests </a:t>
            </a:r>
            <a:br>
              <a:rPr lang="en-US" sz="2300" dirty="0">
                <a:solidFill>
                  <a:schemeClr val="accent4">
                    <a:lumMod val="75000"/>
                  </a:schemeClr>
                </a:solidFill>
                <a:cs typeface="Segoe UI" panose="020B0502040204020203" pitchFamily="34" charset="0"/>
              </a:rPr>
            </a:br>
            <a:r>
              <a:rPr lang="en-US" sz="2300" dirty="0">
                <a:cs typeface="Segoe UI" panose="020B0502040204020203" pitchFamily="34" charset="0"/>
              </a:rPr>
              <a:t>If a student’s IEP or 504 plan stipulates access to an accessibility feature not listed in the GTSA, the student’s IEP team can ask the DC to submit a formal request to the state for consideration.</a:t>
            </a:r>
            <a:r>
              <a:rPr lang="en-US" sz="2300" dirty="0">
                <a:solidFill>
                  <a:schemeClr val="tx2"/>
                </a:solidFill>
              </a:rPr>
              <a:t> </a:t>
            </a:r>
          </a:p>
        </p:txBody>
      </p:sp>
    </p:spTree>
    <p:extLst>
      <p:ext uri="{BB962C8B-B14F-4D97-AF65-F5344CB8AC3E}">
        <p14:creationId xmlns:p14="http://schemas.microsoft.com/office/powerpoint/2010/main" val="2993900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Online Test Sessions</a:t>
            </a:r>
          </a:p>
        </p:txBody>
      </p:sp>
      <p:sp>
        <p:nvSpPr>
          <p:cNvPr id="3" name="Content Placeholder 2"/>
          <p:cNvSpPr>
            <a:spLocks noGrp="1"/>
          </p:cNvSpPr>
          <p:nvPr>
            <p:ph idx="1"/>
          </p:nvPr>
        </p:nvSpPr>
        <p:spPr>
          <a:xfrm>
            <a:off x="838199" y="1882775"/>
            <a:ext cx="10936705" cy="4197183"/>
          </a:xfrm>
        </p:spPr>
        <p:txBody>
          <a:bodyPr>
            <a:normAutofit/>
          </a:bodyPr>
          <a:lstStyle/>
          <a:p>
            <a:pPr marL="0" lvl="0" indent="0">
              <a:lnSpc>
                <a:spcPct val="100000"/>
              </a:lnSpc>
              <a:spcBef>
                <a:spcPts val="0"/>
              </a:spcBef>
              <a:buNone/>
              <a:defRPr/>
            </a:pPr>
            <a:r>
              <a:rPr lang="en-US" b="1" dirty="0">
                <a:cs typeface="Segoe UI" panose="020B0502040204020203" pitchFamily="34" charset="0"/>
              </a:rPr>
              <a:t>Ending a Test Session</a:t>
            </a:r>
          </a:p>
          <a:p>
            <a:pPr marL="0" lvl="0" indent="0">
              <a:lnSpc>
                <a:spcPct val="100000"/>
              </a:lnSpc>
              <a:spcBef>
                <a:spcPts val="600"/>
              </a:spcBef>
              <a:buNone/>
              <a:defRPr/>
            </a:pPr>
            <a:r>
              <a:rPr lang="en-US" sz="2600" dirty="0">
                <a:cs typeface="Segoe UI" panose="020B0502040204020203" pitchFamily="34" charset="0"/>
              </a:rPr>
              <a:t>When there are approximately ten minutes left in the test session, the TA will give students a brief warning from the </a:t>
            </a:r>
            <a:r>
              <a:rPr lang="en-US" sz="2600" i="1" dirty="0">
                <a:cs typeface="Segoe UI" panose="020B0502040204020203" pitchFamily="34" charset="0"/>
              </a:rPr>
              <a:t>TA Script of Student Directions</a:t>
            </a:r>
            <a:r>
              <a:rPr lang="en-US" sz="2600" dirty="0">
                <a:cs typeface="Segoe UI" panose="020B0502040204020203" pitchFamily="34" charset="0"/>
              </a:rPr>
              <a:t>. </a:t>
            </a:r>
            <a:r>
              <a:rPr lang="en-US" sz="2600" kern="0" dirty="0">
                <a:cs typeface="Segoe UI" panose="020B0502040204020203" pitchFamily="34" charset="0"/>
              </a:rPr>
              <a:t>Students who need more time will need to log back into another session. </a:t>
            </a:r>
            <a:endParaRPr lang="en-US" sz="2600" b="1" i="1" dirty="0">
              <a:cs typeface="Segoe UI" panose="020B0502040204020203" pitchFamily="34" charset="0"/>
            </a:endParaRPr>
          </a:p>
          <a:p>
            <a:pPr marL="0" lvl="0" indent="0">
              <a:lnSpc>
                <a:spcPct val="100000"/>
              </a:lnSpc>
              <a:spcBef>
                <a:spcPts val="1200"/>
              </a:spcBef>
              <a:buNone/>
              <a:defRPr/>
            </a:pPr>
            <a:r>
              <a:rPr lang="en-US" sz="2600" dirty="0">
                <a:cs typeface="Segoe UI" panose="020B0502040204020203" pitchFamily="34" charset="0"/>
              </a:rPr>
              <a:t>When students have finished testing, you should:</a:t>
            </a:r>
          </a:p>
          <a:p>
            <a:pPr lvl="1">
              <a:spcBef>
                <a:spcPts val="600"/>
              </a:spcBef>
              <a:spcAft>
                <a:spcPts val="200"/>
              </a:spcAft>
            </a:pPr>
            <a:r>
              <a:rPr lang="en-US" kern="0" dirty="0">
                <a:cs typeface="Segoe UI" panose="020B0502040204020203" pitchFamily="34" charset="0"/>
              </a:rPr>
              <a:t>Print the session report before selecting Stop Session</a:t>
            </a:r>
          </a:p>
          <a:p>
            <a:pPr lvl="1">
              <a:spcBef>
                <a:spcPts val="600"/>
              </a:spcBef>
              <a:spcAft>
                <a:spcPts val="200"/>
              </a:spcAft>
            </a:pPr>
            <a:r>
              <a:rPr lang="en-US" dirty="0">
                <a:cs typeface="Segoe UI" panose="020B0502040204020203" pitchFamily="34" charset="0"/>
              </a:rPr>
              <a:t>Stop this session by clicking STOP in the upper-right corner. A confirmation message appears.</a:t>
            </a:r>
          </a:p>
          <a:p>
            <a:pPr lvl="1">
              <a:spcBef>
                <a:spcPts val="600"/>
              </a:spcBef>
              <a:spcAft>
                <a:spcPts val="200"/>
              </a:spcAft>
            </a:pPr>
            <a:r>
              <a:rPr lang="en-US" dirty="0">
                <a:cs typeface="Segoe UI" panose="020B0502040204020203" pitchFamily="34" charset="0"/>
              </a:rPr>
              <a:t>Click </a:t>
            </a:r>
            <a:r>
              <a:rPr lang="en-US" b="1" dirty="0">
                <a:cs typeface="Segoe UI" panose="020B0502040204020203" pitchFamily="34" charset="0"/>
              </a:rPr>
              <a:t>OK</a:t>
            </a:r>
            <a:r>
              <a:rPr lang="en-US" dirty="0">
                <a:cs typeface="Segoe UI" panose="020B0502040204020203" pitchFamily="34" charset="0"/>
              </a:rPr>
              <a:t>. The test session stops. </a:t>
            </a:r>
          </a:p>
        </p:txBody>
      </p:sp>
    </p:spTree>
    <p:extLst>
      <p:ext uri="{BB962C8B-B14F-4D97-AF65-F5344CB8AC3E}">
        <p14:creationId xmlns:p14="http://schemas.microsoft.com/office/powerpoint/2010/main" val="124044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9E0C-04BA-A8A1-6A7F-AF5AE0F050FB}"/>
              </a:ext>
            </a:extLst>
          </p:cNvPr>
          <p:cNvSpPr>
            <a:spLocks noGrp="1"/>
          </p:cNvSpPr>
          <p:nvPr>
            <p:ph type="title"/>
          </p:nvPr>
        </p:nvSpPr>
        <p:spPr/>
        <p:txBody>
          <a:bodyPr/>
          <a:lstStyle/>
          <a:p>
            <a:r>
              <a:rPr lang="en-US" dirty="0"/>
              <a:t>New End Test for Students</a:t>
            </a:r>
          </a:p>
        </p:txBody>
      </p:sp>
      <p:sp>
        <p:nvSpPr>
          <p:cNvPr id="3" name="Content Placeholder 2">
            <a:extLst>
              <a:ext uri="{FF2B5EF4-FFF2-40B4-BE49-F238E27FC236}">
                <a16:creationId xmlns:a16="http://schemas.microsoft.com/office/drawing/2014/main" id="{D1A8EFF9-AEA0-D805-F792-F7205A9B0D09}"/>
              </a:ext>
            </a:extLst>
          </p:cNvPr>
          <p:cNvSpPr>
            <a:spLocks noGrp="1"/>
          </p:cNvSpPr>
          <p:nvPr>
            <p:ph idx="1"/>
          </p:nvPr>
        </p:nvSpPr>
        <p:spPr>
          <a:xfrm>
            <a:off x="590950" y="1861874"/>
            <a:ext cx="4144108" cy="4036568"/>
          </a:xfrm>
        </p:spPr>
        <p:txBody>
          <a:bodyPr vert="horz" lIns="91440" tIns="45720" rIns="91440" bIns="45720" rtlCol="0" anchor="t">
            <a:normAutofit fontScale="92500" lnSpcReduction="20000"/>
          </a:bodyPr>
          <a:lstStyle/>
          <a:p>
            <a:r>
              <a:rPr lang="en-US" sz="2600" dirty="0"/>
              <a:t>To try to prevent students from accidentally submitting their tests, there is clear wording and an additional check box for students to end and submit their online tests.</a:t>
            </a:r>
          </a:p>
          <a:p>
            <a:r>
              <a:rPr lang="en-US" sz="2600" dirty="0">
                <a:latin typeface="Segoe UI Semibold"/>
                <a:cs typeface="Segoe UI Semibold"/>
              </a:rPr>
              <a:t>Important: If a student clicks through all end test screens they will not have another opportunity to go back in and review/complete their answers.</a:t>
            </a:r>
            <a:endParaRPr lang="en-US" dirty="0">
              <a:latin typeface="Segoe UI Semibold"/>
              <a:cs typeface="Segoe UI Semibold"/>
            </a:endParaRPr>
          </a:p>
          <a:p>
            <a:endParaRPr lang="en-US" dirty="0"/>
          </a:p>
        </p:txBody>
      </p:sp>
      <p:pic>
        <p:nvPicPr>
          <p:cNvPr id="4" name="Content Placeholder 3" descr="Screenshot of the Review Test page.">
            <a:extLst>
              <a:ext uri="{FF2B5EF4-FFF2-40B4-BE49-F238E27FC236}">
                <a16:creationId xmlns:a16="http://schemas.microsoft.com/office/drawing/2014/main" id="{F50D0C1E-A596-64BA-4AB8-5C121F4A848B}"/>
              </a:ext>
            </a:extLst>
          </p:cNvPr>
          <p:cNvPicPr>
            <a:picLocks noChangeAspect="1"/>
          </p:cNvPicPr>
          <p:nvPr/>
        </p:nvPicPr>
        <p:blipFill>
          <a:blip r:embed="rId3"/>
          <a:stretch>
            <a:fillRect/>
          </a:stretch>
        </p:blipFill>
        <p:spPr>
          <a:xfrm>
            <a:off x="4982308" y="1443525"/>
            <a:ext cx="6620000" cy="3639432"/>
          </a:xfrm>
          <a:prstGeom prst="rect">
            <a:avLst/>
          </a:prstGeom>
        </p:spPr>
      </p:pic>
      <p:pic>
        <p:nvPicPr>
          <p:cNvPr id="5" name="Picture 4" descr="Screenshot of the test submission confirmation dialogue.">
            <a:extLst>
              <a:ext uri="{FF2B5EF4-FFF2-40B4-BE49-F238E27FC236}">
                <a16:creationId xmlns:a16="http://schemas.microsoft.com/office/drawing/2014/main" id="{79152BA2-C675-3BA3-8372-DFEB799E9B8B}"/>
              </a:ext>
            </a:extLst>
          </p:cNvPr>
          <p:cNvPicPr>
            <a:picLocks noChangeAspect="1"/>
          </p:cNvPicPr>
          <p:nvPr/>
        </p:nvPicPr>
        <p:blipFill>
          <a:blip r:embed="rId4"/>
          <a:stretch>
            <a:fillRect/>
          </a:stretch>
        </p:blipFill>
        <p:spPr>
          <a:xfrm>
            <a:off x="5908657" y="5200188"/>
            <a:ext cx="5129433" cy="1423351"/>
          </a:xfrm>
          <a:prstGeom prst="rect">
            <a:avLst/>
          </a:prstGeom>
        </p:spPr>
      </p:pic>
    </p:spTree>
    <p:extLst>
      <p:ext uri="{BB962C8B-B14F-4D97-AF65-F5344CB8AC3E}">
        <p14:creationId xmlns:p14="http://schemas.microsoft.com/office/powerpoint/2010/main" val="246969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9CB2-1DCC-624E-360D-B4FB5077DB76}"/>
              </a:ext>
            </a:extLst>
          </p:cNvPr>
          <p:cNvSpPr>
            <a:spLocks noGrp="1"/>
          </p:cNvSpPr>
          <p:nvPr>
            <p:ph type="title"/>
          </p:nvPr>
        </p:nvSpPr>
        <p:spPr/>
        <p:txBody>
          <a:bodyPr/>
          <a:lstStyle/>
          <a:p>
            <a:r>
              <a:rPr lang="en-US" dirty="0"/>
              <a:t>If Students Stay in the Testing Room after Completing their Online Test</a:t>
            </a:r>
          </a:p>
        </p:txBody>
      </p:sp>
      <p:sp>
        <p:nvSpPr>
          <p:cNvPr id="3" name="Content Placeholder 2">
            <a:extLst>
              <a:ext uri="{FF2B5EF4-FFF2-40B4-BE49-F238E27FC236}">
                <a16:creationId xmlns:a16="http://schemas.microsoft.com/office/drawing/2014/main" id="{EACBD7CA-7971-5EBE-468F-4FAA532407E7}"/>
              </a:ext>
            </a:extLst>
          </p:cNvPr>
          <p:cNvSpPr>
            <a:spLocks noGrp="1"/>
          </p:cNvSpPr>
          <p:nvPr>
            <p:ph idx="1"/>
          </p:nvPr>
        </p:nvSpPr>
        <p:spPr>
          <a:xfrm>
            <a:off x="838200" y="1825625"/>
            <a:ext cx="10896600" cy="4328990"/>
          </a:xfrm>
        </p:spPr>
        <p:txBody>
          <a:bodyPr>
            <a:normAutofit/>
          </a:bodyPr>
          <a:lstStyle/>
          <a:p>
            <a:r>
              <a:rPr lang="en-US" sz="3200" dirty="0"/>
              <a:t>If students will be staying in the room after completing their online tests, they must NOT be allowed to use their testing device once they have finished testing.</a:t>
            </a:r>
          </a:p>
          <a:p>
            <a:r>
              <a:rPr lang="en-US" sz="3200" dirty="0">
                <a:latin typeface="Segoe UI Semibold" panose="020B0702040204020203" pitchFamily="34" charset="0"/>
                <a:cs typeface="Segoe UI Semibold" panose="020B0702040204020203" pitchFamily="34" charset="0"/>
              </a:rPr>
              <a:t>Using their testing device for non-testing activities in the test location is considered a testing incident, and the student’s test will be invalidated.</a:t>
            </a:r>
          </a:p>
          <a:p>
            <a:r>
              <a:rPr lang="en-US" sz="3200" dirty="0"/>
              <a:t>Only activities such as reading a book or working on a paper-pencil assignment for a non-related subject is allowed.</a:t>
            </a:r>
          </a:p>
        </p:txBody>
      </p:sp>
    </p:spTree>
    <p:extLst>
      <p:ext uri="{BB962C8B-B14F-4D97-AF65-F5344CB8AC3E}">
        <p14:creationId xmlns:p14="http://schemas.microsoft.com/office/powerpoint/2010/main" val="1143520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vert="horz" lIns="91440" tIns="45720" rIns="91440" bIns="45720" rtlCol="0" anchor="b">
            <a:normAutofit/>
          </a:bodyPr>
          <a:lstStyle/>
          <a:p>
            <a:r>
              <a:rPr lang="en-US" sz="4400" kern="1200" dirty="0">
                <a:latin typeface="+mj-lt"/>
                <a:ea typeface="+mj-ea"/>
                <a:cs typeface="+mj-cs"/>
              </a:rPr>
              <a:t>Break Procedures</a:t>
            </a:r>
          </a:p>
        </p:txBody>
      </p:sp>
      <p:sp>
        <p:nvSpPr>
          <p:cNvPr id="4" name="TextBox 3"/>
          <p:cNvSpPr txBox="1"/>
          <p:nvPr/>
        </p:nvSpPr>
        <p:spPr>
          <a:xfrm>
            <a:off x="839787" y="2358483"/>
            <a:ext cx="3932237" cy="3072161"/>
          </a:xfrm>
          <a:prstGeom prst="rect">
            <a:avLst/>
          </a:prstGeom>
        </p:spPr>
        <p:txBody>
          <a:bodyPr vert="horz" lIns="91440" tIns="45720" rIns="91440" bIns="45720" rtlCol="0">
            <a:normAutofit/>
          </a:bodyPr>
          <a:lstStyle/>
          <a:p>
            <a:pPr>
              <a:lnSpc>
                <a:spcPct val="90000"/>
              </a:lnSpc>
              <a:spcBef>
                <a:spcPts val="1000"/>
              </a:spcBef>
            </a:pPr>
            <a:r>
              <a:rPr lang="en-US" sz="2400" b="1" kern="1200" dirty="0">
                <a:latin typeface="+mn-lt"/>
                <a:ea typeface="+mn-ea"/>
                <a:cs typeface="+mn-cs"/>
              </a:rPr>
              <a:t>Break Procedures</a:t>
            </a:r>
          </a:p>
          <a:p>
            <a:pPr>
              <a:lnSpc>
                <a:spcPct val="90000"/>
              </a:lnSpc>
              <a:spcBef>
                <a:spcPts val="1000"/>
              </a:spcBef>
            </a:pPr>
            <a:r>
              <a:rPr lang="en-US" sz="2400" kern="1200" dirty="0">
                <a:solidFill>
                  <a:srgbClr val="C00000"/>
                </a:solidFill>
                <a:latin typeface="+mn-lt"/>
                <a:ea typeface="+mn-ea"/>
                <a:cs typeface="+mn-cs"/>
              </a:rPr>
              <a:t>[Add your staff break information here]</a:t>
            </a:r>
          </a:p>
          <a:p>
            <a:pPr>
              <a:lnSpc>
                <a:spcPct val="90000"/>
              </a:lnSpc>
              <a:spcBef>
                <a:spcPts val="1000"/>
              </a:spcBef>
            </a:pPr>
            <a:r>
              <a:rPr lang="en-US" sz="2400" b="1" kern="1200" dirty="0">
                <a:latin typeface="+mn-lt"/>
                <a:ea typeface="+mn-ea"/>
                <a:cs typeface="+mn-cs"/>
              </a:rPr>
              <a:t>Who will test where? Extended time location</a:t>
            </a:r>
          </a:p>
          <a:p>
            <a:pPr>
              <a:lnSpc>
                <a:spcPct val="90000"/>
              </a:lnSpc>
              <a:spcBef>
                <a:spcPts val="1000"/>
              </a:spcBef>
            </a:pPr>
            <a:r>
              <a:rPr lang="en-US" sz="2400" kern="1200" dirty="0">
                <a:solidFill>
                  <a:srgbClr val="C00000"/>
                </a:solidFill>
                <a:latin typeface="+mn-lt"/>
                <a:ea typeface="+mn-ea"/>
                <a:cs typeface="+mn-cs"/>
              </a:rPr>
              <a:t>[Add your extended testing time information here]</a:t>
            </a:r>
          </a:p>
        </p:txBody>
      </p:sp>
      <p:graphicFrame>
        <p:nvGraphicFramePr>
          <p:cNvPr id="6" name="Content Placeholder 2" descr="Pause online tests or close test booklets, Instruct students not to discuss the test, Students are monitored by staff, Bathroom break - one at a time, Ensure students do not have access to unapproved electronics.">
            <a:extLst>
              <a:ext uri="{FF2B5EF4-FFF2-40B4-BE49-F238E27FC236}">
                <a16:creationId xmlns:a16="http://schemas.microsoft.com/office/drawing/2014/main" id="{8578B54F-4E05-4812-AFAF-FDF281A2ED03}"/>
              </a:ext>
            </a:extLst>
          </p:cNvPr>
          <p:cNvGraphicFramePr>
            <a:graphicFrameLocks noGrp="1"/>
          </p:cNvGraphicFramePr>
          <p:nvPr>
            <p:ph idx="1"/>
            <p:extLst>
              <p:ext uri="{D42A27DB-BD31-4B8C-83A1-F6EECF244321}">
                <p14:modId xmlns:p14="http://schemas.microsoft.com/office/powerpoint/2010/main" val="3102927193"/>
              </p:ext>
            </p:extLst>
          </p:nvPr>
        </p:nvGraphicFramePr>
        <p:xfrm>
          <a:off x="4649361" y="713119"/>
          <a:ext cx="7226688" cy="590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435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pPr marL="0" indent="0">
              <a:buNone/>
            </a:pPr>
            <a:r>
              <a:rPr lang="en-US" dirty="0"/>
              <a:t>Contact your School Test Coordinator for questions, or to report issues:</a:t>
            </a:r>
          </a:p>
          <a:p>
            <a:pPr marL="0" indent="0">
              <a:buNone/>
            </a:pPr>
            <a:endParaRPr lang="en-US" dirty="0"/>
          </a:p>
          <a:p>
            <a:pPr marL="0" indent="0">
              <a:buNone/>
            </a:pPr>
            <a:r>
              <a:rPr lang="en-US" dirty="0"/>
              <a:t>School Test Coordinator</a:t>
            </a:r>
          </a:p>
          <a:p>
            <a:pPr marL="0" indent="0">
              <a:buNone/>
            </a:pPr>
            <a:r>
              <a:rPr lang="en-US" dirty="0"/>
              <a:t>	Office phone:	(__ __ __)   __ __ __ - __ __ __ __</a:t>
            </a:r>
          </a:p>
          <a:p>
            <a:pPr marL="0" indent="0">
              <a:buNone/>
            </a:pPr>
            <a:r>
              <a:rPr lang="en-US" dirty="0"/>
              <a:t>	Cell phone: 	(__ __ __)   __ __ __ - __ __ __ __</a:t>
            </a:r>
          </a:p>
          <a:p>
            <a:pPr marL="0" indent="0">
              <a:buNone/>
            </a:pPr>
            <a:endParaRPr lang="en-US" dirty="0"/>
          </a:p>
        </p:txBody>
      </p:sp>
    </p:spTree>
    <p:extLst>
      <p:ext uri="{BB962C8B-B14F-4D97-AF65-F5344CB8AC3E}">
        <p14:creationId xmlns:p14="http://schemas.microsoft.com/office/powerpoint/2010/main" val="2687468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Log</a:t>
            </a:r>
          </a:p>
        </p:txBody>
      </p:sp>
      <p:sp>
        <p:nvSpPr>
          <p:cNvPr id="3" name="Content Placeholder 2"/>
          <p:cNvSpPr>
            <a:spLocks noGrp="1"/>
          </p:cNvSpPr>
          <p:nvPr>
            <p:ph idx="1"/>
          </p:nvPr>
        </p:nvSpPr>
        <p:spPr>
          <a:xfrm>
            <a:off x="838200" y="1882775"/>
            <a:ext cx="10515600" cy="425859"/>
          </a:xfrm>
        </p:spPr>
        <p:txBody>
          <a:bodyPr>
            <a:normAutofit/>
          </a:bodyPr>
          <a:lstStyle/>
          <a:p>
            <a:pPr marL="0" indent="0">
              <a:buNone/>
            </a:pPr>
            <a:r>
              <a:rPr lang="en-US" sz="2400" dirty="0"/>
              <a:t>Updates to the module made after January 9, 2024 are noted below.</a:t>
            </a:r>
          </a:p>
        </p:txBody>
      </p:sp>
      <p:graphicFrame>
        <p:nvGraphicFramePr>
          <p:cNvPr id="7" name="Table 6" descr="This table has four rows and multiple blank columns. Information will be added if updates are needed to this PowerPoint after the date published. "/>
          <p:cNvGraphicFramePr>
            <a:graphicFrameLocks noGrp="1"/>
          </p:cNvGraphicFramePr>
          <p:nvPr>
            <p:extLst>
              <p:ext uri="{D42A27DB-BD31-4B8C-83A1-F6EECF244321}">
                <p14:modId xmlns:p14="http://schemas.microsoft.com/office/powerpoint/2010/main" val="3294551477"/>
              </p:ext>
            </p:extLst>
          </p:nvPr>
        </p:nvGraphicFramePr>
        <p:xfrm>
          <a:off x="838200" y="2673189"/>
          <a:ext cx="10058400" cy="1306150"/>
        </p:xfrm>
        <a:graphic>
          <a:graphicData uri="http://schemas.openxmlformats.org/drawingml/2006/table">
            <a:tbl>
              <a:tblPr firstRow="1" bandRow="1"/>
              <a:tblGrid>
                <a:gridCol w="1324356">
                  <a:extLst>
                    <a:ext uri="{9D8B030D-6E8A-4147-A177-3AD203B41FA5}">
                      <a16:colId xmlns:a16="http://schemas.microsoft.com/office/drawing/2014/main" val="3576587968"/>
                    </a:ext>
                  </a:extLst>
                </a:gridCol>
                <a:gridCol w="1320631">
                  <a:extLst>
                    <a:ext uri="{9D8B030D-6E8A-4147-A177-3AD203B41FA5}">
                      <a16:colId xmlns:a16="http://schemas.microsoft.com/office/drawing/2014/main" val="2331451857"/>
                    </a:ext>
                  </a:extLst>
                </a:gridCol>
                <a:gridCol w="5330862">
                  <a:extLst>
                    <a:ext uri="{9D8B030D-6E8A-4147-A177-3AD203B41FA5}">
                      <a16:colId xmlns:a16="http://schemas.microsoft.com/office/drawing/2014/main" val="1328445755"/>
                    </a:ext>
                  </a:extLst>
                </a:gridCol>
                <a:gridCol w="2082551">
                  <a:extLst>
                    <a:ext uri="{9D8B030D-6E8A-4147-A177-3AD203B41FA5}">
                      <a16:colId xmlns:a16="http://schemas.microsoft.com/office/drawing/2014/main" val="729241242"/>
                    </a:ext>
                  </a:extLst>
                </a:gridCol>
              </a:tblGrid>
              <a:tr h="564470">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latin typeface="Segoe UI" panose="020B0502040204020203" pitchFamily="34" charset="0"/>
                          <a:cs typeface="Segoe UI" panose="020B0502040204020203" pitchFamily="34" charset="0"/>
                        </a:rPr>
                        <a:t>Slide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6983"/>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latin typeface="Segoe UI" panose="020B0502040204020203" pitchFamily="34" charset="0"/>
                          <a:cs typeface="Segoe UI" panose="020B0502040204020203" pitchFamily="34" charset="0"/>
                        </a:rPr>
                        <a:t>Section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6983"/>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latin typeface="Segoe UI" panose="020B0502040204020203" pitchFamily="34" charset="0"/>
                          <a:cs typeface="Segoe UI" panose="020B0502040204020203" pitchFamily="34" charset="0"/>
                        </a:rPr>
                        <a:t>Description of Revision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6983"/>
                    </a:solidFill>
                  </a:tcPr>
                </a:tc>
                <a:tc>
                  <a:txBody>
                    <a:bodyPr/>
                    <a:lstStyle>
                      <a:lvl1pPr marL="0" algn="l" defTabSz="914400" rtl="0" eaLnBrk="1" latinLnBrk="0" hangingPunct="1">
                        <a:defRPr sz="1800" b="1" kern="1200">
                          <a:solidFill>
                            <a:schemeClr val="lt1"/>
                          </a:solidFill>
                          <a:latin typeface="Myriad Pro"/>
                        </a:defRPr>
                      </a:lvl1pPr>
                      <a:lvl2pPr marL="457200" algn="l" defTabSz="914400" rtl="0" eaLnBrk="1" latinLnBrk="0" hangingPunct="1">
                        <a:defRPr sz="1800" b="1" kern="1200">
                          <a:solidFill>
                            <a:schemeClr val="lt1"/>
                          </a:solidFill>
                          <a:latin typeface="Myriad Pro"/>
                        </a:defRPr>
                      </a:lvl2pPr>
                      <a:lvl3pPr marL="914400" algn="l" defTabSz="914400" rtl="0" eaLnBrk="1" latinLnBrk="0" hangingPunct="1">
                        <a:defRPr sz="1800" b="1" kern="1200">
                          <a:solidFill>
                            <a:schemeClr val="lt1"/>
                          </a:solidFill>
                          <a:latin typeface="Myriad Pro"/>
                        </a:defRPr>
                      </a:lvl3pPr>
                      <a:lvl4pPr marL="1371600" algn="l" defTabSz="914400" rtl="0" eaLnBrk="1" latinLnBrk="0" hangingPunct="1">
                        <a:defRPr sz="1800" b="1" kern="1200">
                          <a:solidFill>
                            <a:schemeClr val="lt1"/>
                          </a:solidFill>
                          <a:latin typeface="Myriad Pro"/>
                        </a:defRPr>
                      </a:lvl4pPr>
                      <a:lvl5pPr marL="1828800" algn="l" defTabSz="914400" rtl="0" eaLnBrk="1" latinLnBrk="0" hangingPunct="1">
                        <a:defRPr sz="1800" b="1" kern="1200">
                          <a:solidFill>
                            <a:schemeClr val="lt1"/>
                          </a:solidFill>
                          <a:latin typeface="Myriad Pro"/>
                        </a:defRPr>
                      </a:lvl5pPr>
                      <a:lvl6pPr marL="2286000" algn="l" defTabSz="914400" rtl="0" eaLnBrk="1" latinLnBrk="0" hangingPunct="1">
                        <a:defRPr sz="1800" b="1" kern="1200">
                          <a:solidFill>
                            <a:schemeClr val="lt1"/>
                          </a:solidFill>
                          <a:latin typeface="Myriad Pro"/>
                        </a:defRPr>
                      </a:lvl6pPr>
                      <a:lvl7pPr marL="2743200" algn="l" defTabSz="914400" rtl="0" eaLnBrk="1" latinLnBrk="0" hangingPunct="1">
                        <a:defRPr sz="1800" b="1" kern="1200">
                          <a:solidFill>
                            <a:schemeClr val="lt1"/>
                          </a:solidFill>
                          <a:latin typeface="Myriad Pro"/>
                        </a:defRPr>
                      </a:lvl7pPr>
                      <a:lvl8pPr marL="3200400" algn="l" defTabSz="914400" rtl="0" eaLnBrk="1" latinLnBrk="0" hangingPunct="1">
                        <a:defRPr sz="1800" b="1" kern="1200">
                          <a:solidFill>
                            <a:schemeClr val="lt1"/>
                          </a:solidFill>
                          <a:latin typeface="Myriad Pro"/>
                        </a:defRPr>
                      </a:lvl8pPr>
                      <a:lvl9pPr marL="3657600" algn="l" defTabSz="914400" rtl="0" eaLnBrk="1" latinLnBrk="0" hangingPunct="1">
                        <a:defRPr sz="1800" b="1" kern="1200">
                          <a:solidFill>
                            <a:schemeClr val="lt1"/>
                          </a:solidFill>
                          <a:latin typeface="Myriad Pro"/>
                        </a:defRPr>
                      </a:lvl9pPr>
                    </a:lstStyle>
                    <a:p>
                      <a:r>
                        <a:rPr lang="en-US" sz="2000" dirty="0">
                          <a:solidFill>
                            <a:schemeClr val="bg2"/>
                          </a:solidFill>
                          <a:latin typeface="Segoe UI" panose="020B0502040204020203" pitchFamily="34" charset="0"/>
                          <a:cs typeface="Segoe UI" panose="020B0502040204020203" pitchFamily="34" charset="0"/>
                        </a:rPr>
                        <a:t>Revision Date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A6983"/>
                    </a:solidFill>
                  </a:tcPr>
                </a:tc>
                <a:extLst>
                  <a:ext uri="{0D108BD9-81ED-4DB2-BD59-A6C34878D82A}">
                    <a16:rowId xmlns:a16="http://schemas.microsoft.com/office/drawing/2014/main" val="4093478319"/>
                  </a:ext>
                </a:extLst>
              </a:tr>
              <a:tr h="370840">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5">
                              <a:lumMod val="40000"/>
                              <a:lumOff val="6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5">
                              <a:lumMod val="40000"/>
                              <a:lumOff val="6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5">
                              <a:lumMod val="40000"/>
                              <a:lumOff val="6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5">
                              <a:lumMod val="40000"/>
                              <a:lumOff val="6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701642281"/>
                  </a:ext>
                </a:extLst>
              </a:tr>
              <a:tr h="370840">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5">
                              <a:lumMod val="20000"/>
                              <a:lumOff val="8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5">
                              <a:lumMod val="20000"/>
                              <a:lumOff val="8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5">
                              <a:lumMod val="20000"/>
                              <a:lumOff val="8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dk1"/>
                          </a:solidFill>
                          <a:latin typeface="Myriad Pro"/>
                        </a:defRPr>
                      </a:lvl1pPr>
                      <a:lvl2pPr marL="457200" algn="l" defTabSz="914400" rtl="0" eaLnBrk="1" latinLnBrk="0" hangingPunct="1">
                        <a:defRPr sz="1800" kern="1200">
                          <a:solidFill>
                            <a:schemeClr val="dk1"/>
                          </a:solidFill>
                          <a:latin typeface="Myriad Pro"/>
                        </a:defRPr>
                      </a:lvl2pPr>
                      <a:lvl3pPr marL="914400" algn="l" defTabSz="914400" rtl="0" eaLnBrk="1" latinLnBrk="0" hangingPunct="1">
                        <a:defRPr sz="1800" kern="1200">
                          <a:solidFill>
                            <a:schemeClr val="dk1"/>
                          </a:solidFill>
                          <a:latin typeface="Myriad Pro"/>
                        </a:defRPr>
                      </a:lvl3pPr>
                      <a:lvl4pPr marL="1371600" algn="l" defTabSz="914400" rtl="0" eaLnBrk="1" latinLnBrk="0" hangingPunct="1">
                        <a:defRPr sz="1800" kern="1200">
                          <a:solidFill>
                            <a:schemeClr val="dk1"/>
                          </a:solidFill>
                          <a:latin typeface="Myriad Pro"/>
                        </a:defRPr>
                      </a:lvl4pPr>
                      <a:lvl5pPr marL="1828800" algn="l" defTabSz="914400" rtl="0" eaLnBrk="1" latinLnBrk="0" hangingPunct="1">
                        <a:defRPr sz="1800" kern="1200">
                          <a:solidFill>
                            <a:schemeClr val="dk1"/>
                          </a:solidFill>
                          <a:latin typeface="Myriad Pro"/>
                        </a:defRPr>
                      </a:lvl5pPr>
                      <a:lvl6pPr marL="2286000" algn="l" defTabSz="914400" rtl="0" eaLnBrk="1" latinLnBrk="0" hangingPunct="1">
                        <a:defRPr sz="1800" kern="1200">
                          <a:solidFill>
                            <a:schemeClr val="dk1"/>
                          </a:solidFill>
                          <a:latin typeface="Myriad Pro"/>
                        </a:defRPr>
                      </a:lvl6pPr>
                      <a:lvl7pPr marL="2743200" algn="l" defTabSz="914400" rtl="0" eaLnBrk="1" latinLnBrk="0" hangingPunct="1">
                        <a:defRPr sz="1800" kern="1200">
                          <a:solidFill>
                            <a:schemeClr val="dk1"/>
                          </a:solidFill>
                          <a:latin typeface="Myriad Pro"/>
                        </a:defRPr>
                      </a:lvl7pPr>
                      <a:lvl8pPr marL="3200400" algn="l" defTabSz="914400" rtl="0" eaLnBrk="1" latinLnBrk="0" hangingPunct="1">
                        <a:defRPr sz="1800" kern="1200">
                          <a:solidFill>
                            <a:schemeClr val="dk1"/>
                          </a:solidFill>
                          <a:latin typeface="Myriad Pro"/>
                        </a:defRPr>
                      </a:lvl8pPr>
                      <a:lvl9pPr marL="3657600" algn="l" defTabSz="914400" rtl="0" eaLnBrk="1" latinLnBrk="0" hangingPunct="1">
                        <a:defRPr sz="1800" kern="1200">
                          <a:solidFill>
                            <a:schemeClr val="dk1"/>
                          </a:solidFill>
                          <a:latin typeface="Myriad Pro"/>
                        </a:defRPr>
                      </a:lvl9pPr>
                    </a:lstStyle>
                    <a:p>
                      <a:r>
                        <a:rPr lang="en-US" dirty="0">
                          <a:solidFill>
                            <a:schemeClr val="accent5">
                              <a:lumMod val="20000"/>
                              <a:lumOff val="80000"/>
                            </a:schemeClr>
                          </a:solidFill>
                          <a:latin typeface="Segoe UI" panose="020B0502040204020203" pitchFamily="34" charset="0"/>
                          <a:cs typeface="Segoe UI" panose="020B0502040204020203" pitchFamily="34" charset="0"/>
                        </a:rPr>
                        <a:t>Blank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66116911"/>
                  </a:ext>
                </a:extLst>
              </a:tr>
            </a:tbl>
          </a:graphicData>
        </a:graphic>
      </p:graphicFrame>
    </p:spTree>
    <p:extLst>
      <p:ext uri="{BB962C8B-B14F-4D97-AF65-F5344CB8AC3E}">
        <p14:creationId xmlns:p14="http://schemas.microsoft.com/office/powerpoint/2010/main" val="64222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Security</a:t>
            </a:r>
          </a:p>
        </p:txBody>
      </p:sp>
    </p:spTree>
    <p:extLst>
      <p:ext uri="{BB962C8B-B14F-4D97-AF65-F5344CB8AC3E}">
        <p14:creationId xmlns:p14="http://schemas.microsoft.com/office/powerpoint/2010/main" val="326316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Security</a:t>
            </a:r>
          </a:p>
        </p:txBody>
      </p:sp>
      <p:sp>
        <p:nvSpPr>
          <p:cNvPr id="3" name="Content Placeholder 2"/>
          <p:cNvSpPr>
            <a:spLocks noGrp="1"/>
          </p:cNvSpPr>
          <p:nvPr>
            <p:ph idx="1"/>
          </p:nvPr>
        </p:nvSpPr>
        <p:spPr>
          <a:xfrm>
            <a:off x="666285" y="1843088"/>
            <a:ext cx="10859429" cy="4049712"/>
          </a:xfrm>
        </p:spPr>
        <p:txBody>
          <a:bodyPr>
            <a:normAutofit/>
          </a:bodyPr>
          <a:lstStyle/>
          <a:p>
            <a:r>
              <a:rPr lang="en-US" sz="3200" dirty="0">
                <a:latin typeface="Segoe UI" panose="020B0502040204020203" pitchFamily="34" charset="0"/>
                <a:cs typeface="Segoe UI" panose="020B0502040204020203" pitchFamily="34" charset="0"/>
              </a:rPr>
              <a:t>Security of the assessments is vital to maintaining the fairness and validity of the results.</a:t>
            </a:r>
          </a:p>
          <a:p>
            <a:r>
              <a:rPr lang="en-US" sz="3200" dirty="0">
                <a:latin typeface="Segoe UI" panose="020B0502040204020203" pitchFamily="34" charset="0"/>
                <a:cs typeface="Segoe UI" panose="020B0502040204020203" pitchFamily="34" charset="0"/>
              </a:rPr>
              <a:t>Student information is confidential and should be kept secure.</a:t>
            </a:r>
          </a:p>
          <a:p>
            <a:r>
              <a:rPr lang="en-US" sz="3200" dirty="0">
                <a:latin typeface="Segoe UI" panose="020B0502040204020203" pitchFamily="34" charset="0"/>
                <a:cs typeface="Segoe UI" panose="020B0502040204020203" pitchFamily="34" charset="0"/>
              </a:rPr>
              <a:t>In addition to attending training, staff must fill out and sign the </a:t>
            </a:r>
            <a:r>
              <a:rPr lang="en-US" sz="3200" i="1" dirty="0">
                <a:latin typeface="Segoe UI" panose="020B0502040204020203" pitchFamily="34" charset="0"/>
                <a:cs typeface="Segoe UI" panose="020B0502040204020203" pitchFamily="34" charset="0"/>
              </a:rPr>
              <a:t>Test Security Staff Assurance Report</a:t>
            </a:r>
            <a:r>
              <a:rPr lang="en-US" sz="3200" dirty="0">
                <a:latin typeface="Segoe UI" panose="020B0502040204020203" pitchFamily="34" charset="0"/>
                <a:cs typeface="Segoe UI" panose="020B0502040204020203" pitchFamily="34" charset="0"/>
              </a:rPr>
              <a:t> both after training and after testing.</a:t>
            </a:r>
          </a:p>
        </p:txBody>
      </p:sp>
    </p:spTree>
    <p:extLst>
      <p:ext uri="{BB962C8B-B14F-4D97-AF65-F5344CB8AC3E}">
        <p14:creationId xmlns:p14="http://schemas.microsoft.com/office/powerpoint/2010/main" val="398252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2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A6F0-117D-4D90-9CB6-146ED2DF1DEF}"/>
              </a:ext>
            </a:extLst>
          </p:cNvPr>
          <p:cNvSpPr>
            <a:spLocks noGrp="1"/>
          </p:cNvSpPr>
          <p:nvPr>
            <p:ph type="title"/>
          </p:nvPr>
        </p:nvSpPr>
        <p:spPr>
          <a:xfrm>
            <a:off x="863029" y="1012004"/>
            <a:ext cx="3416158" cy="4795408"/>
          </a:xfrm>
        </p:spPr>
        <p:txBody>
          <a:bodyPr>
            <a:normAutofit/>
          </a:bodyPr>
          <a:lstStyle/>
          <a:p>
            <a:r>
              <a:rPr lang="en-US" b="1" dirty="0">
                <a:solidFill>
                  <a:schemeClr val="accent4">
                    <a:lumMod val="50000"/>
                  </a:schemeClr>
                </a:solidFill>
              </a:rPr>
              <a:t>Prohibited Activities</a:t>
            </a:r>
          </a:p>
        </p:txBody>
      </p:sp>
      <p:graphicFrame>
        <p:nvGraphicFramePr>
          <p:cNvPr id="5" name="Content Placeholder 2" descr="List of prohibited activities.">
            <a:extLst>
              <a:ext uri="{FF2B5EF4-FFF2-40B4-BE49-F238E27FC236}">
                <a16:creationId xmlns:a16="http://schemas.microsoft.com/office/drawing/2014/main" id="{3E4EB672-3B2B-41A3-BE15-839DE2EE4BE2}"/>
              </a:ext>
            </a:extLst>
          </p:cNvPr>
          <p:cNvGraphicFramePr>
            <a:graphicFrameLocks noGrp="1"/>
          </p:cNvGraphicFramePr>
          <p:nvPr>
            <p:ph idx="1"/>
            <p:extLst>
              <p:ext uri="{D42A27DB-BD31-4B8C-83A1-F6EECF244321}">
                <p14:modId xmlns:p14="http://schemas.microsoft.com/office/powerpoint/2010/main" val="21903061"/>
              </p:ext>
            </p:extLst>
          </p:nvPr>
        </p:nvGraphicFramePr>
        <p:xfrm>
          <a:off x="4446500" y="408306"/>
          <a:ext cx="6882471" cy="604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53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1162549"/>
          </a:xfrm>
        </p:spPr>
        <p:txBody>
          <a:bodyPr>
            <a:noAutofit/>
          </a:bodyPr>
          <a:lstStyle/>
          <a:p>
            <a:r>
              <a:rPr lang="en-US" dirty="0"/>
              <a:t>Commonly Reported Incidents</a:t>
            </a:r>
          </a:p>
        </p:txBody>
      </p:sp>
      <p:sp>
        <p:nvSpPr>
          <p:cNvPr id="3" name="Content Placeholder 2"/>
          <p:cNvSpPr>
            <a:spLocks noGrp="1"/>
          </p:cNvSpPr>
          <p:nvPr>
            <p:ph idx="1"/>
          </p:nvPr>
        </p:nvSpPr>
        <p:spPr>
          <a:xfrm>
            <a:off x="838200" y="1584824"/>
            <a:ext cx="10515600" cy="4247263"/>
          </a:xfrm>
        </p:spPr>
        <p:txBody>
          <a:bodyPr>
            <a:noAutofit/>
          </a:bodyPr>
          <a:lstStyle/>
          <a:p>
            <a:pPr>
              <a:spcBef>
                <a:spcPts val="600"/>
              </a:spcBef>
              <a:spcAft>
                <a:spcPts val="400"/>
              </a:spcAft>
              <a:buClr>
                <a:schemeClr val="tx2">
                  <a:lumMod val="50000"/>
                </a:schemeClr>
              </a:buClr>
            </a:pPr>
            <a:r>
              <a:rPr lang="en-US" sz="2400" dirty="0"/>
              <a:t>Student access to non-approved electronic devices.</a:t>
            </a:r>
          </a:p>
          <a:p>
            <a:pPr>
              <a:spcBef>
                <a:spcPts val="600"/>
              </a:spcBef>
              <a:spcAft>
                <a:spcPts val="400"/>
              </a:spcAft>
              <a:buClr>
                <a:schemeClr val="tx2">
                  <a:lumMod val="50000"/>
                </a:schemeClr>
              </a:buClr>
            </a:pPr>
            <a:r>
              <a:rPr lang="en-US" sz="2400" dirty="0"/>
              <a:t>Student access to non-approved accessibility features.</a:t>
            </a:r>
          </a:p>
          <a:p>
            <a:pPr>
              <a:spcBef>
                <a:spcPts val="600"/>
              </a:spcBef>
              <a:spcAft>
                <a:spcPts val="400"/>
              </a:spcAft>
              <a:buClr>
                <a:schemeClr val="tx2">
                  <a:lumMod val="50000"/>
                </a:schemeClr>
              </a:buClr>
            </a:pPr>
            <a:r>
              <a:rPr lang="en-US" sz="2400" dirty="0"/>
              <a:t>Calculator use on a non-calculator portion of an assessment </a:t>
            </a:r>
            <a:r>
              <a:rPr lang="en-US" sz="2400" b="1" dirty="0"/>
              <a:t>or </a:t>
            </a:r>
            <a:r>
              <a:rPr lang="en-US" sz="2400" dirty="0"/>
              <a:t>hand-held calculator use during an online math assessment.</a:t>
            </a:r>
          </a:p>
          <a:p>
            <a:pPr>
              <a:spcBef>
                <a:spcPts val="600"/>
              </a:spcBef>
              <a:spcAft>
                <a:spcPts val="400"/>
              </a:spcAft>
              <a:buClr>
                <a:schemeClr val="tx2">
                  <a:lumMod val="50000"/>
                </a:schemeClr>
              </a:buClr>
            </a:pPr>
            <a:r>
              <a:rPr lang="en-US" sz="2400" dirty="0"/>
              <a:t>Instructional materials not being covered or removed from the testing location.</a:t>
            </a:r>
          </a:p>
          <a:p>
            <a:pPr>
              <a:spcBef>
                <a:spcPts val="600"/>
              </a:spcBef>
              <a:spcAft>
                <a:spcPts val="400"/>
              </a:spcAft>
              <a:buClr>
                <a:schemeClr val="tx2">
                  <a:lumMod val="50000"/>
                </a:schemeClr>
              </a:buClr>
            </a:pPr>
            <a:r>
              <a:rPr lang="en-US" sz="2400" dirty="0"/>
              <a:t>TAs deviating from the approved script of student directions or test schedule.</a:t>
            </a:r>
          </a:p>
          <a:p>
            <a:pPr>
              <a:spcBef>
                <a:spcPts val="600"/>
              </a:spcBef>
              <a:spcAft>
                <a:spcPts val="400"/>
              </a:spcAft>
              <a:buClr>
                <a:schemeClr val="tx2">
                  <a:lumMod val="50000"/>
                </a:schemeClr>
              </a:buClr>
            </a:pPr>
            <a:r>
              <a:rPr lang="en-US" sz="2400" dirty="0">
                <a:latin typeface="Segoe UI Semibold" panose="020B0702040204020203" pitchFamily="34" charset="0"/>
                <a:cs typeface="Segoe UI Semibold" panose="020B0702040204020203" pitchFamily="34" charset="0"/>
              </a:rPr>
              <a:t>TAs leaving the testing location unattended.</a:t>
            </a:r>
          </a:p>
          <a:p>
            <a:pPr>
              <a:spcBef>
                <a:spcPts val="600"/>
              </a:spcBef>
              <a:spcAft>
                <a:spcPts val="400"/>
              </a:spcAft>
              <a:buClr>
                <a:schemeClr val="tx2">
                  <a:lumMod val="50000"/>
                </a:schemeClr>
              </a:buClr>
            </a:pPr>
            <a:r>
              <a:rPr lang="en-US" sz="2400" dirty="0">
                <a:latin typeface="Segoe UI Semibold" panose="020B0702040204020203" pitchFamily="34" charset="0"/>
                <a:cs typeface="Segoe UI Semibold" panose="020B0702040204020203" pitchFamily="34" charset="0"/>
              </a:rPr>
              <a:t>TAs administering an incorrect assessment</a:t>
            </a:r>
            <a:r>
              <a:rPr lang="en-US" sz="2400" dirty="0"/>
              <a:t>, such as a summative assessment instead of a training, practice, or interim test. </a:t>
            </a:r>
          </a:p>
        </p:txBody>
      </p:sp>
    </p:spTree>
    <p:extLst>
      <p:ext uri="{BB962C8B-B14F-4D97-AF65-F5344CB8AC3E}">
        <p14:creationId xmlns:p14="http://schemas.microsoft.com/office/powerpoint/2010/main" val="3307164797"/>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ordinator Training 2020" id="{60E153FB-495C-4424-9EE0-82832C0DE050}" vid="{383263E6-7884-42C3-B753-C754ADD05BE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B8047-4984-4F0E-9A9A-68AAE677F05F}">
  <ds:schemaRefs>
    <ds:schemaRef ds:uri="http://schemas.microsoft.com/sharepoint/v3/contenttype/forms"/>
  </ds:schemaRefs>
</ds:datastoreItem>
</file>

<file path=customXml/itemProps2.xml><?xml version="1.0" encoding="utf-8"?>
<ds:datastoreItem xmlns:ds="http://schemas.openxmlformats.org/officeDocument/2006/customXml" ds:itemID="{CB595359-E5D1-450F-9706-6A56CF217BA5}">
  <ds:schemaRefs>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3264</TotalTime>
  <Words>9993</Words>
  <Application>Microsoft Office PowerPoint</Application>
  <PresentationFormat>Widescreen</PresentationFormat>
  <Paragraphs>688</Paragraphs>
  <Slides>55</Slides>
  <Notes>51</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Title Slides</vt:lpstr>
      <vt:lpstr>Content Slides</vt:lpstr>
      <vt:lpstr>Office Theme</vt:lpstr>
      <vt:lpstr>Test Administrator Training</vt:lpstr>
      <vt:lpstr>Introductions</vt:lpstr>
      <vt:lpstr>Acronyms</vt:lpstr>
      <vt:lpstr>Teacher Resources</vt:lpstr>
      <vt:lpstr>Accessibility Features </vt:lpstr>
      <vt:lpstr>Security</vt:lpstr>
      <vt:lpstr>Basic Security</vt:lpstr>
      <vt:lpstr>Prohibited Activities</vt:lpstr>
      <vt:lpstr>Commonly Reported Incidents</vt:lpstr>
      <vt:lpstr>Top Testing Incidents Requiring Test Invalidation</vt:lpstr>
      <vt:lpstr>Test Incidents</vt:lpstr>
      <vt:lpstr>Security, Policies, and Responsibilities</vt:lpstr>
      <vt:lpstr>TA Responsibilities</vt:lpstr>
      <vt:lpstr>TA Responsibilities Before Testing</vt:lpstr>
      <vt:lpstr>TA Responsibilities During Testing</vt:lpstr>
      <vt:lpstr>TA Responsibilities After Testing</vt:lpstr>
      <vt:lpstr>WCAP Portal</vt:lpstr>
      <vt:lpstr>WCAP Portal</vt:lpstr>
      <vt:lpstr>Advanced Search Button</vt:lpstr>
      <vt:lpstr>Preparing for Testing</vt:lpstr>
      <vt:lpstr>Preparing for Testing Continued</vt:lpstr>
      <vt:lpstr>WCAP Portal-Associated Resources</vt:lpstr>
      <vt:lpstr>WCAP Portal-Register for Email Updates</vt:lpstr>
      <vt:lpstr>WCAP/Cambium Portal</vt:lpstr>
      <vt:lpstr>WCAP Portal Materials for TA Review</vt:lpstr>
      <vt:lpstr>Test Administrator Certification</vt:lpstr>
      <vt:lpstr>TIDE Overview</vt:lpstr>
      <vt:lpstr>Training, Practice, Interim, and Summative Assessments</vt:lpstr>
      <vt:lpstr>Practice Test and Training Test Options</vt:lpstr>
      <vt:lpstr>Practice Tests &amp; Training Tests Non-Secure Location</vt:lpstr>
      <vt:lpstr>TA Practice Interface</vt:lpstr>
      <vt:lpstr>Secure TA Interface</vt:lpstr>
      <vt:lpstr>Preparation for Testing</vt:lpstr>
      <vt:lpstr>Preparing the Testing Location</vt:lpstr>
      <vt:lpstr>General Rules of Testing</vt:lpstr>
      <vt:lpstr>Student Test Tickets</vt:lpstr>
      <vt:lpstr>Starting a Test Session</vt:lpstr>
      <vt:lpstr>How to Start a Test Session</vt:lpstr>
      <vt:lpstr>New Look to TA Interface Test Selection</vt:lpstr>
      <vt:lpstr>Selecting the Correct Test</vt:lpstr>
      <vt:lpstr>Correct Method of Test Selection</vt:lpstr>
      <vt:lpstr>New Summative Test Prompt</vt:lpstr>
      <vt:lpstr>Approvals Tab</vt:lpstr>
      <vt:lpstr>Signing into Tests and Monitoring Students</vt:lpstr>
      <vt:lpstr>Test Sign In</vt:lpstr>
      <vt:lpstr>Test Sign In Continued</vt:lpstr>
      <vt:lpstr>Monitoring Students During Online  and Paper-Pencil Testing</vt:lpstr>
      <vt:lpstr>Online Test Monitoring in the TA Interface</vt:lpstr>
      <vt:lpstr>Online Test Segments </vt:lpstr>
      <vt:lpstr>Ending Online Test Sessions</vt:lpstr>
      <vt:lpstr>New End Test for Students</vt:lpstr>
      <vt:lpstr>If Students Stay in the Testing Room after Completing their Online Test</vt:lpstr>
      <vt:lpstr>Break Procedures</vt:lpstr>
      <vt:lpstr>Contact Us</vt:lpstr>
      <vt:lpstr>Revision Log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Administrator Training</dc:title>
  <dc:creator>Susan Seegers</dc:creator>
  <cp:lastModifiedBy>Susan Seegers</cp:lastModifiedBy>
  <cp:revision>120</cp:revision>
  <dcterms:created xsi:type="dcterms:W3CDTF">2020-02-07T23:23:13Z</dcterms:created>
  <dcterms:modified xsi:type="dcterms:W3CDTF">2024-01-09T16:10:31Z</dcterms:modified>
</cp:coreProperties>
</file>