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682" r:id="rId5"/>
    <p:sldMasterId id="2147483712" r:id="rId6"/>
  </p:sldMasterIdLst>
  <p:notesMasterIdLst>
    <p:notesMasterId r:id="rId48"/>
  </p:notesMasterIdLst>
  <p:handoutMasterIdLst>
    <p:handoutMasterId r:id="rId49"/>
  </p:handoutMasterIdLst>
  <p:sldIdLst>
    <p:sldId id="260" r:id="rId7"/>
    <p:sldId id="263" r:id="rId8"/>
    <p:sldId id="285" r:id="rId9"/>
    <p:sldId id="294" r:id="rId10"/>
    <p:sldId id="283" r:id="rId11"/>
    <p:sldId id="1355" r:id="rId12"/>
    <p:sldId id="353" r:id="rId13"/>
    <p:sldId id="298" r:id="rId14"/>
    <p:sldId id="301" r:id="rId15"/>
    <p:sldId id="330" r:id="rId16"/>
    <p:sldId id="1356" r:id="rId17"/>
    <p:sldId id="296" r:id="rId18"/>
    <p:sldId id="299" r:id="rId19"/>
    <p:sldId id="287" r:id="rId20"/>
    <p:sldId id="286" r:id="rId21"/>
    <p:sldId id="1365" r:id="rId22"/>
    <p:sldId id="305" r:id="rId23"/>
    <p:sldId id="311" r:id="rId24"/>
    <p:sldId id="312" r:id="rId25"/>
    <p:sldId id="313" r:id="rId26"/>
    <p:sldId id="290" r:id="rId27"/>
    <p:sldId id="347" r:id="rId28"/>
    <p:sldId id="346" r:id="rId29"/>
    <p:sldId id="345" r:id="rId30"/>
    <p:sldId id="328" r:id="rId31"/>
    <p:sldId id="1354" r:id="rId32"/>
    <p:sldId id="1363" r:id="rId33"/>
    <p:sldId id="1364" r:id="rId34"/>
    <p:sldId id="1366" r:id="rId35"/>
    <p:sldId id="1362" r:id="rId36"/>
    <p:sldId id="348" r:id="rId37"/>
    <p:sldId id="315" r:id="rId38"/>
    <p:sldId id="291" r:id="rId39"/>
    <p:sldId id="349" r:id="rId40"/>
    <p:sldId id="308" r:id="rId41"/>
    <p:sldId id="1353" r:id="rId42"/>
    <p:sldId id="1358" r:id="rId43"/>
    <p:sldId id="1359" r:id="rId44"/>
    <p:sldId id="331" r:id="rId45"/>
    <p:sldId id="289" r:id="rId46"/>
    <p:sldId id="28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8A6E0E-FC9C-0D9B-AAC1-420CD9FA12EE}" name="Christopher Hanczrik" initials="CH" userId="S::christopher.hanczrik@k12.wa.us::f90691ef-f85e-4f2e-8bab-66682360d366" providerId="AD"/>
  <p188:author id="{02244A41-0DF6-4EAA-3B47-F3344A78E2EF}" name="Kara Todd" initials="KT" userId="S::kara.todd@k12.wa.us::7733c5f3-cac4-4860-bb49-ef9b8685960e" providerId="AD"/>
  <p188:author id="{A3EA2CB0-7DB2-A604-31E8-ACEBC910821B}" name="Susan Seegers" initials="SS" userId="S::susan.seegers@k12.wa.us::f4c05fce-353d-4a1f-8c85-aa7b325babd8" providerId="AD"/>
  <p188:author id="{805C04E0-D963-86AF-27C3-1633B359559F}" name="Leslie Huff" initials="LH" userId="S::Leslie.Huff@k12.wa.us::f81245a7-bddd-4581-a1be-2b3921bcae42" providerId="AD"/>
  <p188:author id="{A90D41F7-C45C-A8B9-9090-7E2EDA8111D6}" name="Leslie Huff" initials="LH" userId="S::leslie.huff@k12.wa.us::f81245a7-bddd-4581-a1be-2b3921bcae4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a Todd" initials="KT" lastIdx="31" clrIdx="0">
    <p:extLst>
      <p:ext uri="{19B8F6BF-5375-455C-9EA6-DF929625EA0E}">
        <p15:presenceInfo xmlns:p15="http://schemas.microsoft.com/office/powerpoint/2012/main" userId="S::kara.todd@k12.wa.us::7733c5f3-cac4-4860-bb49-ef9b8685960e" providerId="AD"/>
      </p:ext>
    </p:extLst>
  </p:cmAuthor>
  <p:cmAuthor id="2" name="Christopher Hanczrik" initials="CH" lastIdx="2" clrIdx="1">
    <p:extLst>
      <p:ext uri="{19B8F6BF-5375-455C-9EA6-DF929625EA0E}">
        <p15:presenceInfo xmlns:p15="http://schemas.microsoft.com/office/powerpoint/2012/main" userId="S::Christopher.Hanczrik@k12.wa.us::f90691ef-f85e-4f2e-8bab-66682360d366" providerId="AD"/>
      </p:ext>
    </p:extLst>
  </p:cmAuthor>
  <p:cmAuthor id="3" name="Anton Jackson" initials="AJ" lastIdx="2" clrIdx="2">
    <p:extLst>
      <p:ext uri="{19B8F6BF-5375-455C-9EA6-DF929625EA0E}">
        <p15:presenceInfo xmlns:p15="http://schemas.microsoft.com/office/powerpoint/2012/main" userId="S-1-5-21-1606980848-1425521274-839522115-2952" providerId="AD"/>
      </p:ext>
    </p:extLst>
  </p:cmAuthor>
  <p:cmAuthor id="4" name="Cybil Wilson" initials="CW" lastIdx="8" clrIdx="3">
    <p:extLst>
      <p:ext uri="{19B8F6BF-5375-455C-9EA6-DF929625EA0E}">
        <p15:presenceInfo xmlns:p15="http://schemas.microsoft.com/office/powerpoint/2012/main" userId="S::cybil.wilson@k12.wa.us::64390467-8e3b-454c-a613-01621671930d" providerId="AD"/>
      </p:ext>
    </p:extLst>
  </p:cmAuthor>
  <p:cmAuthor id="5" name="Susan Seegers" initials="SS" lastIdx="2" clrIdx="4">
    <p:extLst>
      <p:ext uri="{19B8F6BF-5375-455C-9EA6-DF929625EA0E}">
        <p15:presenceInfo xmlns:p15="http://schemas.microsoft.com/office/powerpoint/2012/main" userId="S::susan.seegers@k12.wa.us::f4c05fce-353d-4a1f-8c85-aa7b325bab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C3BB"/>
    <a:srgbClr val="FFFFFF"/>
    <a:srgbClr val="FBC639"/>
    <a:srgbClr val="40403D"/>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0" autoAdjust="0"/>
    <p:restoredTop sz="69686" autoAdjust="0"/>
  </p:normalViewPr>
  <p:slideViewPr>
    <p:cSldViewPr snapToGrid="0">
      <p:cViewPr varScale="1">
        <p:scale>
          <a:sx n="43" d="100"/>
          <a:sy n="43" d="100"/>
        </p:scale>
        <p:origin x="1508" y="48"/>
      </p:cViewPr>
      <p:guideLst/>
    </p:cSldViewPr>
  </p:slideViewPr>
  <p:outlineViewPr>
    <p:cViewPr>
      <p:scale>
        <a:sx n="33" d="100"/>
        <a:sy n="33" d="100"/>
      </p:scale>
      <p:origin x="0" y="-414"/>
    </p:cViewPr>
  </p:outlin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s>
</file>

<file path=ppt/diagrams/_rels/data5.xml.rels><?xml version="1.0" encoding="UTF-8" standalone="yes"?>
<Relationships xmlns="http://schemas.openxmlformats.org/package/2006/relationships"><Relationship Id="rId3" Type="http://schemas.openxmlformats.org/officeDocument/2006/relationships/hyperlink" Target="https://wa.portal.cambiumast.com/resources/wa-guidelines/srmaaug-student-record-management-for-assessment-accountability-user-guide" TargetMode="External"/><Relationship Id="rId2" Type="http://schemas.openxmlformats.org/officeDocument/2006/relationships/hyperlink" Target="https://wa.portal.cambiumast.com/resources/wa-guidelines/guidelines-on-tools-supports-and-accommodations-for-state-assessments" TargetMode="External"/><Relationship Id="rId1" Type="http://schemas.openxmlformats.org/officeDocument/2006/relationships/hyperlink" Target="https://wa.portal.cambiumast.com/resources/tams-and-scripts/test-coordinators-manual-tcm"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s://wa.portal.cambiumast.com/resources/wa-guidelines/srmaaug-student-record-management-for-assessment-accountability-user-guide" TargetMode="External"/><Relationship Id="rId2" Type="http://schemas.openxmlformats.org/officeDocument/2006/relationships/hyperlink" Target="https://wa.portal.cambiumast.com/resources/wa-guidelines/guidelines-on-tools-supports-and-accommodations-for-state-assessments" TargetMode="External"/><Relationship Id="rId1" Type="http://schemas.openxmlformats.org/officeDocument/2006/relationships/hyperlink" Target="https://wa.portal.cambiumast.com/resources/tams-and-scripts/test-coordinators-manual-tc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44B472-71FD-4258-B990-1B9D56010E7E}" type="doc">
      <dgm:prSet loTypeId="urn:microsoft.com/office/officeart/2016/7/layout/BasicLinearProcessNumbered" loCatId="process" qsTypeId="urn:microsoft.com/office/officeart/2005/8/quickstyle/simple4" qsCatId="simple" csTypeId="urn:microsoft.com/office/officeart/2005/8/colors/accent1_2" csCatId="accent1"/>
      <dgm:spPr/>
      <dgm:t>
        <a:bodyPr/>
        <a:lstStyle/>
        <a:p>
          <a:endParaRPr lang="en-US"/>
        </a:p>
      </dgm:t>
    </dgm:pt>
    <dgm:pt modelId="{588BBFCA-4331-4BF1-9075-AFF129540197}">
      <dgm:prSet custT="1"/>
      <dgm:spPr/>
      <dgm:t>
        <a:bodyPr/>
        <a:lstStyle/>
        <a:p>
          <a:r>
            <a:rPr lang="en-US" sz="1800" dirty="0">
              <a:solidFill>
                <a:schemeClr val="tx2">
                  <a:lumMod val="75000"/>
                </a:schemeClr>
              </a:solidFill>
              <a:latin typeface="Segoe UI" panose="020B0502040204020203" pitchFamily="34" charset="0"/>
              <a:cs typeface="Segoe UI" panose="020B0502040204020203" pitchFamily="34" charset="0"/>
            </a:rPr>
            <a:t>Introduce the assessment programs</a:t>
          </a:r>
        </a:p>
      </dgm:t>
    </dgm:pt>
    <dgm:pt modelId="{72610F38-9723-4C32-B906-6DBB7BA356E9}" type="parTrans" cxnId="{52A3602E-3E59-4E30-AC29-14C72E86A6DC}">
      <dgm:prSet/>
      <dgm:spPr/>
      <dgm:t>
        <a:bodyPr/>
        <a:lstStyle/>
        <a:p>
          <a:endParaRPr lang="en-US"/>
        </a:p>
      </dgm:t>
    </dgm:pt>
    <dgm:pt modelId="{61270463-CEFB-42E4-98C9-F8F7A9C42A28}" type="sibTrans" cxnId="{52A3602E-3E59-4E30-AC29-14C72E86A6DC}">
      <dgm:prSet phldrT="1" phldr="0"/>
      <dgm:spPr/>
      <dgm:t>
        <a:bodyPr/>
        <a:lstStyle/>
        <a:p>
          <a:r>
            <a:rPr lang="en-US"/>
            <a:t>1</a:t>
          </a:r>
        </a:p>
      </dgm:t>
    </dgm:pt>
    <dgm:pt modelId="{300A8DD0-D408-413E-83C2-9D96BB963A62}">
      <dgm:prSet custT="1"/>
      <dgm:spPr/>
      <dgm:t>
        <a:bodyPr/>
        <a:lstStyle/>
        <a:p>
          <a:r>
            <a:rPr lang="en-US" sz="1800" dirty="0">
              <a:solidFill>
                <a:schemeClr val="tx2">
                  <a:lumMod val="75000"/>
                </a:schemeClr>
              </a:solidFill>
              <a:latin typeface="Segoe UI" panose="020B0502040204020203" pitchFamily="34" charset="0"/>
              <a:cs typeface="Segoe UI" panose="020B0502040204020203" pitchFamily="34" charset="0"/>
            </a:rPr>
            <a:t>Provide a grounding in the assessments within the system</a:t>
          </a:r>
        </a:p>
      </dgm:t>
    </dgm:pt>
    <dgm:pt modelId="{6F11A6D0-3022-4814-8BA6-24AD0B852FE5}" type="parTrans" cxnId="{712C3675-4DFD-4B4F-B41A-E2E821A76454}">
      <dgm:prSet/>
      <dgm:spPr/>
      <dgm:t>
        <a:bodyPr/>
        <a:lstStyle/>
        <a:p>
          <a:endParaRPr lang="en-US"/>
        </a:p>
      </dgm:t>
    </dgm:pt>
    <dgm:pt modelId="{01C059B0-3837-4213-878B-4777B5A7C6B1}" type="sibTrans" cxnId="{712C3675-4DFD-4B4F-B41A-E2E821A76454}">
      <dgm:prSet phldrT="2" phldr="0"/>
      <dgm:spPr/>
      <dgm:t>
        <a:bodyPr/>
        <a:lstStyle/>
        <a:p>
          <a:r>
            <a:rPr lang="en-US"/>
            <a:t>2</a:t>
          </a:r>
        </a:p>
      </dgm:t>
    </dgm:pt>
    <dgm:pt modelId="{A934560D-69CF-4229-94E0-AF7422F19112}">
      <dgm:prSet custT="1"/>
      <dgm:spPr/>
      <dgm:t>
        <a:bodyPr/>
        <a:lstStyle/>
        <a:p>
          <a:r>
            <a:rPr lang="en-US" sz="1800" dirty="0">
              <a:solidFill>
                <a:schemeClr val="tx2">
                  <a:lumMod val="75000"/>
                </a:schemeClr>
              </a:solidFill>
              <a:latin typeface="Segoe UI" panose="020B0502040204020203" pitchFamily="34" charset="0"/>
              <a:cs typeface="Segoe UI" panose="020B0502040204020203" pitchFamily="34" charset="0"/>
            </a:rPr>
            <a:t>Provide an overview of district roles and responsibilities</a:t>
          </a:r>
        </a:p>
      </dgm:t>
    </dgm:pt>
    <dgm:pt modelId="{61FA9BFB-3CCD-439B-A63C-B5C1CAC62AE4}" type="parTrans" cxnId="{04AD57F0-F427-44C0-813D-5ECA0AA75705}">
      <dgm:prSet/>
      <dgm:spPr/>
      <dgm:t>
        <a:bodyPr/>
        <a:lstStyle/>
        <a:p>
          <a:endParaRPr lang="en-US"/>
        </a:p>
      </dgm:t>
    </dgm:pt>
    <dgm:pt modelId="{EF3FC49D-782F-44D5-9921-DBDB5FE14784}" type="sibTrans" cxnId="{04AD57F0-F427-44C0-813D-5ECA0AA75705}">
      <dgm:prSet phldrT="3" phldr="0"/>
      <dgm:spPr/>
      <dgm:t>
        <a:bodyPr/>
        <a:lstStyle/>
        <a:p>
          <a:r>
            <a:rPr lang="en-US"/>
            <a:t>3</a:t>
          </a:r>
        </a:p>
      </dgm:t>
    </dgm:pt>
    <dgm:pt modelId="{AC1B8EA0-F577-4266-AFF3-C4A77FB59E97}">
      <dgm:prSet custT="1"/>
      <dgm:spPr/>
      <dgm:t>
        <a:bodyPr/>
        <a:lstStyle/>
        <a:p>
          <a:r>
            <a:rPr lang="en-US" sz="1800" dirty="0">
              <a:solidFill>
                <a:schemeClr val="tx2">
                  <a:lumMod val="75000"/>
                </a:schemeClr>
              </a:solidFill>
              <a:latin typeface="Segoe UI" panose="020B0502040204020203" pitchFamily="34" charset="0"/>
              <a:cs typeface="Segoe UI" panose="020B0502040204020203" pitchFamily="34" charset="0"/>
            </a:rPr>
            <a:t>Provide a specific list of next steps</a:t>
          </a:r>
        </a:p>
      </dgm:t>
    </dgm:pt>
    <dgm:pt modelId="{C9667839-B12B-4368-8D83-64AB62563B01}" type="parTrans" cxnId="{D9B42C2C-0997-4B53-B121-CD8B6FDEBFE9}">
      <dgm:prSet/>
      <dgm:spPr/>
      <dgm:t>
        <a:bodyPr/>
        <a:lstStyle/>
        <a:p>
          <a:endParaRPr lang="en-US"/>
        </a:p>
      </dgm:t>
    </dgm:pt>
    <dgm:pt modelId="{CA560DEF-3790-4767-9D03-94FFA38B5CB8}" type="sibTrans" cxnId="{D9B42C2C-0997-4B53-B121-CD8B6FDEBFE9}">
      <dgm:prSet phldrT="4" phldr="0"/>
      <dgm:spPr/>
      <dgm:t>
        <a:bodyPr/>
        <a:lstStyle/>
        <a:p>
          <a:r>
            <a:rPr lang="en-US"/>
            <a:t>4</a:t>
          </a:r>
        </a:p>
      </dgm:t>
    </dgm:pt>
    <dgm:pt modelId="{A66300EE-B4E6-4303-A940-87FA45EB4AF1}">
      <dgm:prSet custT="1"/>
      <dgm:spPr/>
      <dgm:t>
        <a:bodyPr/>
        <a:lstStyle/>
        <a:p>
          <a:r>
            <a:rPr lang="en-US" sz="1800" dirty="0">
              <a:solidFill>
                <a:schemeClr val="tx2">
                  <a:lumMod val="75000"/>
                </a:schemeClr>
              </a:solidFill>
              <a:latin typeface="Segoe UI" panose="020B0502040204020203" pitchFamily="34" charset="0"/>
              <a:cs typeface="Segoe UI" panose="020B0502040204020203" pitchFamily="34" charset="0"/>
            </a:rPr>
            <a:t>Provide recommendations for future readings and meetings</a:t>
          </a:r>
        </a:p>
      </dgm:t>
    </dgm:pt>
    <dgm:pt modelId="{8BA0AF4A-EB7E-4CC4-A7AB-61FF5A352B07}" type="parTrans" cxnId="{70BF3034-72B6-45A3-A2C7-728AD75B3641}">
      <dgm:prSet/>
      <dgm:spPr/>
      <dgm:t>
        <a:bodyPr/>
        <a:lstStyle/>
        <a:p>
          <a:endParaRPr lang="en-US"/>
        </a:p>
      </dgm:t>
    </dgm:pt>
    <dgm:pt modelId="{14953C52-2AEB-4589-9D3C-48C784F47725}" type="sibTrans" cxnId="{70BF3034-72B6-45A3-A2C7-728AD75B3641}">
      <dgm:prSet phldrT="5" phldr="0"/>
      <dgm:spPr/>
      <dgm:t>
        <a:bodyPr/>
        <a:lstStyle/>
        <a:p>
          <a:r>
            <a:rPr lang="en-US"/>
            <a:t>5</a:t>
          </a:r>
        </a:p>
      </dgm:t>
    </dgm:pt>
    <dgm:pt modelId="{C5D96F37-BBAD-4B8C-A10C-E21320164CDD}" type="pres">
      <dgm:prSet presAssocID="{8244B472-71FD-4258-B990-1B9D56010E7E}" presName="Name0" presStyleCnt="0">
        <dgm:presLayoutVars>
          <dgm:animLvl val="lvl"/>
          <dgm:resizeHandles val="exact"/>
        </dgm:presLayoutVars>
      </dgm:prSet>
      <dgm:spPr/>
    </dgm:pt>
    <dgm:pt modelId="{7501EA3C-EE9B-4B6A-AAC7-5C607D41108E}" type="pres">
      <dgm:prSet presAssocID="{588BBFCA-4331-4BF1-9075-AFF129540197}" presName="compositeNode" presStyleCnt="0">
        <dgm:presLayoutVars>
          <dgm:bulletEnabled val="1"/>
        </dgm:presLayoutVars>
      </dgm:prSet>
      <dgm:spPr/>
    </dgm:pt>
    <dgm:pt modelId="{412AD384-C351-41BB-ABC0-79A41021E723}" type="pres">
      <dgm:prSet presAssocID="{588BBFCA-4331-4BF1-9075-AFF129540197}" presName="bgRect" presStyleLbl="bgAccFollowNode1" presStyleIdx="0" presStyleCnt="5"/>
      <dgm:spPr/>
    </dgm:pt>
    <dgm:pt modelId="{5EB7F925-667E-4CE1-BBA2-31B6F208201A}" type="pres">
      <dgm:prSet presAssocID="{61270463-CEFB-42E4-98C9-F8F7A9C42A28}" presName="sibTransNodeCircle" presStyleLbl="alignNode1" presStyleIdx="0" presStyleCnt="10">
        <dgm:presLayoutVars>
          <dgm:chMax val="0"/>
          <dgm:bulletEnabled/>
        </dgm:presLayoutVars>
      </dgm:prSet>
      <dgm:spPr/>
    </dgm:pt>
    <dgm:pt modelId="{03ABA136-CFD2-47A8-8656-A1BC8C2A9EBA}" type="pres">
      <dgm:prSet presAssocID="{588BBFCA-4331-4BF1-9075-AFF129540197}" presName="bottomLine" presStyleLbl="alignNode1" presStyleIdx="1" presStyleCnt="10">
        <dgm:presLayoutVars/>
      </dgm:prSet>
      <dgm:spPr/>
    </dgm:pt>
    <dgm:pt modelId="{3F9E3CEB-F6F6-4E6E-BFE1-F06819BBF58E}" type="pres">
      <dgm:prSet presAssocID="{588BBFCA-4331-4BF1-9075-AFF129540197}" presName="nodeText" presStyleLbl="bgAccFollowNode1" presStyleIdx="0" presStyleCnt="5">
        <dgm:presLayoutVars>
          <dgm:bulletEnabled val="1"/>
        </dgm:presLayoutVars>
      </dgm:prSet>
      <dgm:spPr/>
    </dgm:pt>
    <dgm:pt modelId="{A60FAE5D-9DCB-48B4-ACB0-2ECC4D110F7D}" type="pres">
      <dgm:prSet presAssocID="{61270463-CEFB-42E4-98C9-F8F7A9C42A28}" presName="sibTrans" presStyleCnt="0"/>
      <dgm:spPr/>
    </dgm:pt>
    <dgm:pt modelId="{C041E0E4-6D89-4D2B-A678-82AFBBF45426}" type="pres">
      <dgm:prSet presAssocID="{300A8DD0-D408-413E-83C2-9D96BB963A62}" presName="compositeNode" presStyleCnt="0">
        <dgm:presLayoutVars>
          <dgm:bulletEnabled val="1"/>
        </dgm:presLayoutVars>
      </dgm:prSet>
      <dgm:spPr/>
    </dgm:pt>
    <dgm:pt modelId="{D6309E4C-E90B-4EC4-BD4C-52731638E0CC}" type="pres">
      <dgm:prSet presAssocID="{300A8DD0-D408-413E-83C2-9D96BB963A62}" presName="bgRect" presStyleLbl="bgAccFollowNode1" presStyleIdx="1" presStyleCnt="5"/>
      <dgm:spPr/>
    </dgm:pt>
    <dgm:pt modelId="{3F9E10C8-D0FA-4377-9C18-FCF49DD7E642}" type="pres">
      <dgm:prSet presAssocID="{01C059B0-3837-4213-878B-4777B5A7C6B1}" presName="sibTransNodeCircle" presStyleLbl="alignNode1" presStyleIdx="2" presStyleCnt="10">
        <dgm:presLayoutVars>
          <dgm:chMax val="0"/>
          <dgm:bulletEnabled/>
        </dgm:presLayoutVars>
      </dgm:prSet>
      <dgm:spPr/>
    </dgm:pt>
    <dgm:pt modelId="{5AC1F48C-9A75-4B5D-BD4D-53400724FC50}" type="pres">
      <dgm:prSet presAssocID="{300A8DD0-D408-413E-83C2-9D96BB963A62}" presName="bottomLine" presStyleLbl="alignNode1" presStyleIdx="3" presStyleCnt="10">
        <dgm:presLayoutVars/>
      </dgm:prSet>
      <dgm:spPr/>
    </dgm:pt>
    <dgm:pt modelId="{8741E1F3-8415-44AF-8D92-D90BDDFFD59C}" type="pres">
      <dgm:prSet presAssocID="{300A8DD0-D408-413E-83C2-9D96BB963A62}" presName="nodeText" presStyleLbl="bgAccFollowNode1" presStyleIdx="1" presStyleCnt="5">
        <dgm:presLayoutVars>
          <dgm:bulletEnabled val="1"/>
        </dgm:presLayoutVars>
      </dgm:prSet>
      <dgm:spPr/>
    </dgm:pt>
    <dgm:pt modelId="{E49289C6-78F7-443C-98AC-27C2B397E437}" type="pres">
      <dgm:prSet presAssocID="{01C059B0-3837-4213-878B-4777B5A7C6B1}" presName="sibTrans" presStyleCnt="0"/>
      <dgm:spPr/>
    </dgm:pt>
    <dgm:pt modelId="{EB83C0CE-4822-4113-AF95-D58E93DE9FB5}" type="pres">
      <dgm:prSet presAssocID="{A934560D-69CF-4229-94E0-AF7422F19112}" presName="compositeNode" presStyleCnt="0">
        <dgm:presLayoutVars>
          <dgm:bulletEnabled val="1"/>
        </dgm:presLayoutVars>
      </dgm:prSet>
      <dgm:spPr/>
    </dgm:pt>
    <dgm:pt modelId="{89169AF0-0F16-4875-AB3B-D97BAB56F3A5}" type="pres">
      <dgm:prSet presAssocID="{A934560D-69CF-4229-94E0-AF7422F19112}" presName="bgRect" presStyleLbl="bgAccFollowNode1" presStyleIdx="2" presStyleCnt="5"/>
      <dgm:spPr/>
    </dgm:pt>
    <dgm:pt modelId="{D63A6AD9-C6EB-438A-B284-4CEE19E8C8E4}" type="pres">
      <dgm:prSet presAssocID="{EF3FC49D-782F-44D5-9921-DBDB5FE14784}" presName="sibTransNodeCircle" presStyleLbl="alignNode1" presStyleIdx="4" presStyleCnt="10">
        <dgm:presLayoutVars>
          <dgm:chMax val="0"/>
          <dgm:bulletEnabled/>
        </dgm:presLayoutVars>
      </dgm:prSet>
      <dgm:spPr/>
    </dgm:pt>
    <dgm:pt modelId="{F807EF21-0990-4FE9-BC78-89D5C8023281}" type="pres">
      <dgm:prSet presAssocID="{A934560D-69CF-4229-94E0-AF7422F19112}" presName="bottomLine" presStyleLbl="alignNode1" presStyleIdx="5" presStyleCnt="10">
        <dgm:presLayoutVars/>
      </dgm:prSet>
      <dgm:spPr/>
    </dgm:pt>
    <dgm:pt modelId="{1FA0DDC6-9136-43A3-86DA-CF285419878D}" type="pres">
      <dgm:prSet presAssocID="{A934560D-69CF-4229-94E0-AF7422F19112}" presName="nodeText" presStyleLbl="bgAccFollowNode1" presStyleIdx="2" presStyleCnt="5">
        <dgm:presLayoutVars>
          <dgm:bulletEnabled val="1"/>
        </dgm:presLayoutVars>
      </dgm:prSet>
      <dgm:spPr/>
    </dgm:pt>
    <dgm:pt modelId="{66C71943-A7E8-436F-B550-F39062E8ACB3}" type="pres">
      <dgm:prSet presAssocID="{EF3FC49D-782F-44D5-9921-DBDB5FE14784}" presName="sibTrans" presStyleCnt="0"/>
      <dgm:spPr/>
    </dgm:pt>
    <dgm:pt modelId="{D77F78A6-44BC-444D-B366-A832BBBFDAD9}" type="pres">
      <dgm:prSet presAssocID="{AC1B8EA0-F577-4266-AFF3-C4A77FB59E97}" presName="compositeNode" presStyleCnt="0">
        <dgm:presLayoutVars>
          <dgm:bulletEnabled val="1"/>
        </dgm:presLayoutVars>
      </dgm:prSet>
      <dgm:spPr/>
    </dgm:pt>
    <dgm:pt modelId="{703972BA-DC36-4393-81F6-6ECBE07C459D}" type="pres">
      <dgm:prSet presAssocID="{AC1B8EA0-F577-4266-AFF3-C4A77FB59E97}" presName="bgRect" presStyleLbl="bgAccFollowNode1" presStyleIdx="3" presStyleCnt="5"/>
      <dgm:spPr/>
    </dgm:pt>
    <dgm:pt modelId="{065E899D-D627-480B-A76B-6CAC7ECCB916}" type="pres">
      <dgm:prSet presAssocID="{CA560DEF-3790-4767-9D03-94FFA38B5CB8}" presName="sibTransNodeCircle" presStyleLbl="alignNode1" presStyleIdx="6" presStyleCnt="10">
        <dgm:presLayoutVars>
          <dgm:chMax val="0"/>
          <dgm:bulletEnabled/>
        </dgm:presLayoutVars>
      </dgm:prSet>
      <dgm:spPr/>
    </dgm:pt>
    <dgm:pt modelId="{D70B4155-2BEC-4745-84BF-51B3B2068418}" type="pres">
      <dgm:prSet presAssocID="{AC1B8EA0-F577-4266-AFF3-C4A77FB59E97}" presName="bottomLine" presStyleLbl="alignNode1" presStyleIdx="7" presStyleCnt="10">
        <dgm:presLayoutVars/>
      </dgm:prSet>
      <dgm:spPr/>
    </dgm:pt>
    <dgm:pt modelId="{3847ED7D-7B05-4AFE-98DB-F386243A4663}" type="pres">
      <dgm:prSet presAssocID="{AC1B8EA0-F577-4266-AFF3-C4A77FB59E97}" presName="nodeText" presStyleLbl="bgAccFollowNode1" presStyleIdx="3" presStyleCnt="5">
        <dgm:presLayoutVars>
          <dgm:bulletEnabled val="1"/>
        </dgm:presLayoutVars>
      </dgm:prSet>
      <dgm:spPr/>
    </dgm:pt>
    <dgm:pt modelId="{6E8F05B3-A762-44D0-8161-01ADDD622FCF}" type="pres">
      <dgm:prSet presAssocID="{CA560DEF-3790-4767-9D03-94FFA38B5CB8}" presName="sibTrans" presStyleCnt="0"/>
      <dgm:spPr/>
    </dgm:pt>
    <dgm:pt modelId="{D8663731-FF33-4A0D-9385-326D50F27067}" type="pres">
      <dgm:prSet presAssocID="{A66300EE-B4E6-4303-A940-87FA45EB4AF1}" presName="compositeNode" presStyleCnt="0">
        <dgm:presLayoutVars>
          <dgm:bulletEnabled val="1"/>
        </dgm:presLayoutVars>
      </dgm:prSet>
      <dgm:spPr/>
    </dgm:pt>
    <dgm:pt modelId="{0CD509CA-2665-4243-8C80-12F2C0A2E0A0}" type="pres">
      <dgm:prSet presAssocID="{A66300EE-B4E6-4303-A940-87FA45EB4AF1}" presName="bgRect" presStyleLbl="bgAccFollowNode1" presStyleIdx="4" presStyleCnt="5"/>
      <dgm:spPr/>
    </dgm:pt>
    <dgm:pt modelId="{3CA880CB-E365-4D49-980A-7C7B5C4D778C}" type="pres">
      <dgm:prSet presAssocID="{14953C52-2AEB-4589-9D3C-48C784F47725}" presName="sibTransNodeCircle" presStyleLbl="alignNode1" presStyleIdx="8" presStyleCnt="10">
        <dgm:presLayoutVars>
          <dgm:chMax val="0"/>
          <dgm:bulletEnabled/>
        </dgm:presLayoutVars>
      </dgm:prSet>
      <dgm:spPr/>
    </dgm:pt>
    <dgm:pt modelId="{365FFA61-C658-42A1-A71B-552332F081D9}" type="pres">
      <dgm:prSet presAssocID="{A66300EE-B4E6-4303-A940-87FA45EB4AF1}" presName="bottomLine" presStyleLbl="alignNode1" presStyleIdx="9" presStyleCnt="10">
        <dgm:presLayoutVars/>
      </dgm:prSet>
      <dgm:spPr/>
    </dgm:pt>
    <dgm:pt modelId="{E517D13A-3B06-4659-8A5E-4782328D38F0}" type="pres">
      <dgm:prSet presAssocID="{A66300EE-B4E6-4303-A940-87FA45EB4AF1}" presName="nodeText" presStyleLbl="bgAccFollowNode1" presStyleIdx="4" presStyleCnt="5">
        <dgm:presLayoutVars>
          <dgm:bulletEnabled val="1"/>
        </dgm:presLayoutVars>
      </dgm:prSet>
      <dgm:spPr/>
    </dgm:pt>
  </dgm:ptLst>
  <dgm:cxnLst>
    <dgm:cxn modelId="{EE2D120B-E66B-4DA9-943A-B52E32007077}" type="presOf" srcId="{300A8DD0-D408-413E-83C2-9D96BB963A62}" destId="{8741E1F3-8415-44AF-8D92-D90BDDFFD59C}" srcOrd="1" destOrd="0" presId="urn:microsoft.com/office/officeart/2016/7/layout/BasicLinearProcessNumbered"/>
    <dgm:cxn modelId="{93E21F20-F3E5-48EE-AC48-6B48D0249C21}" type="presOf" srcId="{AC1B8EA0-F577-4266-AFF3-C4A77FB59E97}" destId="{703972BA-DC36-4393-81F6-6ECBE07C459D}" srcOrd="0" destOrd="0" presId="urn:microsoft.com/office/officeart/2016/7/layout/BasicLinearProcessNumbered"/>
    <dgm:cxn modelId="{D9B42C2C-0997-4B53-B121-CD8B6FDEBFE9}" srcId="{8244B472-71FD-4258-B990-1B9D56010E7E}" destId="{AC1B8EA0-F577-4266-AFF3-C4A77FB59E97}" srcOrd="3" destOrd="0" parTransId="{C9667839-B12B-4368-8D83-64AB62563B01}" sibTransId="{CA560DEF-3790-4767-9D03-94FFA38B5CB8}"/>
    <dgm:cxn modelId="{52A3602E-3E59-4E30-AC29-14C72E86A6DC}" srcId="{8244B472-71FD-4258-B990-1B9D56010E7E}" destId="{588BBFCA-4331-4BF1-9075-AFF129540197}" srcOrd="0" destOrd="0" parTransId="{72610F38-9723-4C32-B906-6DBB7BA356E9}" sibTransId="{61270463-CEFB-42E4-98C9-F8F7A9C42A28}"/>
    <dgm:cxn modelId="{70BF3034-72B6-45A3-A2C7-728AD75B3641}" srcId="{8244B472-71FD-4258-B990-1B9D56010E7E}" destId="{A66300EE-B4E6-4303-A940-87FA45EB4AF1}" srcOrd="4" destOrd="0" parTransId="{8BA0AF4A-EB7E-4CC4-A7AB-61FF5A352B07}" sibTransId="{14953C52-2AEB-4589-9D3C-48C784F47725}"/>
    <dgm:cxn modelId="{F029C03C-EBA3-4D25-B4F0-4DCD0E290AAB}" type="presOf" srcId="{A66300EE-B4E6-4303-A940-87FA45EB4AF1}" destId="{0CD509CA-2665-4243-8C80-12F2C0A2E0A0}" srcOrd="0" destOrd="0" presId="urn:microsoft.com/office/officeart/2016/7/layout/BasicLinearProcessNumbered"/>
    <dgm:cxn modelId="{D975EF42-CC61-4873-A89D-E458B36325A6}" type="presOf" srcId="{300A8DD0-D408-413E-83C2-9D96BB963A62}" destId="{D6309E4C-E90B-4EC4-BD4C-52731638E0CC}" srcOrd="0" destOrd="0" presId="urn:microsoft.com/office/officeart/2016/7/layout/BasicLinearProcessNumbered"/>
    <dgm:cxn modelId="{8E3E4767-2E87-41DD-B015-A891043368B5}" type="presOf" srcId="{CA560DEF-3790-4767-9D03-94FFA38B5CB8}" destId="{065E899D-D627-480B-A76B-6CAC7ECCB916}" srcOrd="0" destOrd="0" presId="urn:microsoft.com/office/officeart/2016/7/layout/BasicLinearProcessNumbered"/>
    <dgm:cxn modelId="{6BF5B66B-D4DE-4AE8-B99A-153AB72C19BD}" type="presOf" srcId="{8244B472-71FD-4258-B990-1B9D56010E7E}" destId="{C5D96F37-BBAD-4B8C-A10C-E21320164CDD}" srcOrd="0" destOrd="0" presId="urn:microsoft.com/office/officeart/2016/7/layout/BasicLinearProcessNumbered"/>
    <dgm:cxn modelId="{FE826373-E456-4212-8416-866BFCCF36EE}" type="presOf" srcId="{588BBFCA-4331-4BF1-9075-AFF129540197}" destId="{412AD384-C351-41BB-ABC0-79A41021E723}" srcOrd="0" destOrd="0" presId="urn:microsoft.com/office/officeart/2016/7/layout/BasicLinearProcessNumbered"/>
    <dgm:cxn modelId="{712C3675-4DFD-4B4F-B41A-E2E821A76454}" srcId="{8244B472-71FD-4258-B990-1B9D56010E7E}" destId="{300A8DD0-D408-413E-83C2-9D96BB963A62}" srcOrd="1" destOrd="0" parTransId="{6F11A6D0-3022-4814-8BA6-24AD0B852FE5}" sibTransId="{01C059B0-3837-4213-878B-4777B5A7C6B1}"/>
    <dgm:cxn modelId="{F220FF92-E123-40FC-93B4-BDB1B943785E}" type="presOf" srcId="{A934560D-69CF-4229-94E0-AF7422F19112}" destId="{89169AF0-0F16-4875-AB3B-D97BAB56F3A5}" srcOrd="0" destOrd="0" presId="urn:microsoft.com/office/officeart/2016/7/layout/BasicLinearProcessNumbered"/>
    <dgm:cxn modelId="{B6478196-1650-48A0-8087-94925827832B}" type="presOf" srcId="{A934560D-69CF-4229-94E0-AF7422F19112}" destId="{1FA0DDC6-9136-43A3-86DA-CF285419878D}" srcOrd="1" destOrd="0" presId="urn:microsoft.com/office/officeart/2016/7/layout/BasicLinearProcessNumbered"/>
    <dgm:cxn modelId="{ED3CCD96-ED21-424F-B32E-98E435BBE03B}" type="presOf" srcId="{A66300EE-B4E6-4303-A940-87FA45EB4AF1}" destId="{E517D13A-3B06-4659-8A5E-4782328D38F0}" srcOrd="1" destOrd="0" presId="urn:microsoft.com/office/officeart/2016/7/layout/BasicLinearProcessNumbered"/>
    <dgm:cxn modelId="{677F08BD-C009-4416-AB42-7876B40945E9}" type="presOf" srcId="{61270463-CEFB-42E4-98C9-F8F7A9C42A28}" destId="{5EB7F925-667E-4CE1-BBA2-31B6F208201A}" srcOrd="0" destOrd="0" presId="urn:microsoft.com/office/officeart/2016/7/layout/BasicLinearProcessNumbered"/>
    <dgm:cxn modelId="{1F1D2BD6-9178-42FC-9102-306A597EA236}" type="presOf" srcId="{588BBFCA-4331-4BF1-9075-AFF129540197}" destId="{3F9E3CEB-F6F6-4E6E-BFE1-F06819BBF58E}" srcOrd="1" destOrd="0" presId="urn:microsoft.com/office/officeart/2016/7/layout/BasicLinearProcessNumbered"/>
    <dgm:cxn modelId="{04AD57F0-F427-44C0-813D-5ECA0AA75705}" srcId="{8244B472-71FD-4258-B990-1B9D56010E7E}" destId="{A934560D-69CF-4229-94E0-AF7422F19112}" srcOrd="2" destOrd="0" parTransId="{61FA9BFB-3CCD-439B-A63C-B5C1CAC62AE4}" sibTransId="{EF3FC49D-782F-44D5-9921-DBDB5FE14784}"/>
    <dgm:cxn modelId="{BA51E3F0-E422-48FC-89FC-3F0C0578CACE}" type="presOf" srcId="{01C059B0-3837-4213-878B-4777B5A7C6B1}" destId="{3F9E10C8-D0FA-4377-9C18-FCF49DD7E642}" srcOrd="0" destOrd="0" presId="urn:microsoft.com/office/officeart/2016/7/layout/BasicLinearProcessNumbered"/>
    <dgm:cxn modelId="{5E0037F2-CAF0-45CF-94DD-5C46BE8C39DA}" type="presOf" srcId="{14953C52-2AEB-4589-9D3C-48C784F47725}" destId="{3CA880CB-E365-4D49-980A-7C7B5C4D778C}" srcOrd="0" destOrd="0" presId="urn:microsoft.com/office/officeart/2016/7/layout/BasicLinearProcessNumbered"/>
    <dgm:cxn modelId="{94F901F5-C0F7-43D5-987B-1A6DB95D47EC}" type="presOf" srcId="{EF3FC49D-782F-44D5-9921-DBDB5FE14784}" destId="{D63A6AD9-C6EB-438A-B284-4CEE19E8C8E4}" srcOrd="0" destOrd="0" presId="urn:microsoft.com/office/officeart/2016/7/layout/BasicLinearProcessNumbered"/>
    <dgm:cxn modelId="{8F113AF5-AD58-4D68-BCC3-E7B026DD796B}" type="presOf" srcId="{AC1B8EA0-F577-4266-AFF3-C4A77FB59E97}" destId="{3847ED7D-7B05-4AFE-98DB-F386243A4663}" srcOrd="1" destOrd="0" presId="urn:microsoft.com/office/officeart/2016/7/layout/BasicLinearProcessNumbered"/>
    <dgm:cxn modelId="{DB0F66FA-2D02-4BC2-9A5A-2AAFB504F299}" type="presParOf" srcId="{C5D96F37-BBAD-4B8C-A10C-E21320164CDD}" destId="{7501EA3C-EE9B-4B6A-AAC7-5C607D41108E}" srcOrd="0" destOrd="0" presId="urn:microsoft.com/office/officeart/2016/7/layout/BasicLinearProcessNumbered"/>
    <dgm:cxn modelId="{DECF31A5-94DF-4B6A-8E11-CFEBF9563B41}" type="presParOf" srcId="{7501EA3C-EE9B-4B6A-AAC7-5C607D41108E}" destId="{412AD384-C351-41BB-ABC0-79A41021E723}" srcOrd="0" destOrd="0" presId="urn:microsoft.com/office/officeart/2016/7/layout/BasicLinearProcessNumbered"/>
    <dgm:cxn modelId="{A9C832F0-C985-4836-93F4-0A7A645CECDA}" type="presParOf" srcId="{7501EA3C-EE9B-4B6A-AAC7-5C607D41108E}" destId="{5EB7F925-667E-4CE1-BBA2-31B6F208201A}" srcOrd="1" destOrd="0" presId="urn:microsoft.com/office/officeart/2016/7/layout/BasicLinearProcessNumbered"/>
    <dgm:cxn modelId="{396CA14A-D265-479F-AF92-0BE9266F07BF}" type="presParOf" srcId="{7501EA3C-EE9B-4B6A-AAC7-5C607D41108E}" destId="{03ABA136-CFD2-47A8-8656-A1BC8C2A9EBA}" srcOrd="2" destOrd="0" presId="urn:microsoft.com/office/officeart/2016/7/layout/BasicLinearProcessNumbered"/>
    <dgm:cxn modelId="{B4DA8968-C4C2-4561-B82E-946E87E863B0}" type="presParOf" srcId="{7501EA3C-EE9B-4B6A-AAC7-5C607D41108E}" destId="{3F9E3CEB-F6F6-4E6E-BFE1-F06819BBF58E}" srcOrd="3" destOrd="0" presId="urn:microsoft.com/office/officeart/2016/7/layout/BasicLinearProcessNumbered"/>
    <dgm:cxn modelId="{F3AE5A00-69B2-4522-8193-CDA4CF456952}" type="presParOf" srcId="{C5D96F37-BBAD-4B8C-A10C-E21320164CDD}" destId="{A60FAE5D-9DCB-48B4-ACB0-2ECC4D110F7D}" srcOrd="1" destOrd="0" presId="urn:microsoft.com/office/officeart/2016/7/layout/BasicLinearProcessNumbered"/>
    <dgm:cxn modelId="{7EF9A207-BDCD-474E-A033-4DECFB86F5F0}" type="presParOf" srcId="{C5D96F37-BBAD-4B8C-A10C-E21320164CDD}" destId="{C041E0E4-6D89-4D2B-A678-82AFBBF45426}" srcOrd="2" destOrd="0" presId="urn:microsoft.com/office/officeart/2016/7/layout/BasicLinearProcessNumbered"/>
    <dgm:cxn modelId="{0CF7A3EB-569E-4B27-88BD-5C22FFC16322}" type="presParOf" srcId="{C041E0E4-6D89-4D2B-A678-82AFBBF45426}" destId="{D6309E4C-E90B-4EC4-BD4C-52731638E0CC}" srcOrd="0" destOrd="0" presId="urn:microsoft.com/office/officeart/2016/7/layout/BasicLinearProcessNumbered"/>
    <dgm:cxn modelId="{DD6C4058-290E-443E-98E1-A4817F52AFDE}" type="presParOf" srcId="{C041E0E4-6D89-4D2B-A678-82AFBBF45426}" destId="{3F9E10C8-D0FA-4377-9C18-FCF49DD7E642}" srcOrd="1" destOrd="0" presId="urn:microsoft.com/office/officeart/2016/7/layout/BasicLinearProcessNumbered"/>
    <dgm:cxn modelId="{A2A0E87B-2CAC-4E04-8467-CADEA36EB70D}" type="presParOf" srcId="{C041E0E4-6D89-4D2B-A678-82AFBBF45426}" destId="{5AC1F48C-9A75-4B5D-BD4D-53400724FC50}" srcOrd="2" destOrd="0" presId="urn:microsoft.com/office/officeart/2016/7/layout/BasicLinearProcessNumbered"/>
    <dgm:cxn modelId="{3EB179F6-EBCC-4A93-8D77-173F03CC53F9}" type="presParOf" srcId="{C041E0E4-6D89-4D2B-A678-82AFBBF45426}" destId="{8741E1F3-8415-44AF-8D92-D90BDDFFD59C}" srcOrd="3" destOrd="0" presId="urn:microsoft.com/office/officeart/2016/7/layout/BasicLinearProcessNumbered"/>
    <dgm:cxn modelId="{53332E45-AD19-4D56-BAB5-140F9575C8F4}" type="presParOf" srcId="{C5D96F37-BBAD-4B8C-A10C-E21320164CDD}" destId="{E49289C6-78F7-443C-98AC-27C2B397E437}" srcOrd="3" destOrd="0" presId="urn:microsoft.com/office/officeart/2016/7/layout/BasicLinearProcessNumbered"/>
    <dgm:cxn modelId="{C547C759-956B-4C18-BD58-7DEC718E5AE7}" type="presParOf" srcId="{C5D96F37-BBAD-4B8C-A10C-E21320164CDD}" destId="{EB83C0CE-4822-4113-AF95-D58E93DE9FB5}" srcOrd="4" destOrd="0" presId="urn:microsoft.com/office/officeart/2016/7/layout/BasicLinearProcessNumbered"/>
    <dgm:cxn modelId="{1DD06FD7-D630-4FBA-A660-8CF11996D13E}" type="presParOf" srcId="{EB83C0CE-4822-4113-AF95-D58E93DE9FB5}" destId="{89169AF0-0F16-4875-AB3B-D97BAB56F3A5}" srcOrd="0" destOrd="0" presId="urn:microsoft.com/office/officeart/2016/7/layout/BasicLinearProcessNumbered"/>
    <dgm:cxn modelId="{3B770580-1FA0-42CA-BDE3-18A566F75A88}" type="presParOf" srcId="{EB83C0CE-4822-4113-AF95-D58E93DE9FB5}" destId="{D63A6AD9-C6EB-438A-B284-4CEE19E8C8E4}" srcOrd="1" destOrd="0" presId="urn:microsoft.com/office/officeart/2016/7/layout/BasicLinearProcessNumbered"/>
    <dgm:cxn modelId="{AA6C4DC4-E030-4B7E-91B2-B36F834EE481}" type="presParOf" srcId="{EB83C0CE-4822-4113-AF95-D58E93DE9FB5}" destId="{F807EF21-0990-4FE9-BC78-89D5C8023281}" srcOrd="2" destOrd="0" presId="urn:microsoft.com/office/officeart/2016/7/layout/BasicLinearProcessNumbered"/>
    <dgm:cxn modelId="{DD4D4F16-AA8B-452B-A204-D4FC034C2742}" type="presParOf" srcId="{EB83C0CE-4822-4113-AF95-D58E93DE9FB5}" destId="{1FA0DDC6-9136-43A3-86DA-CF285419878D}" srcOrd="3" destOrd="0" presId="urn:microsoft.com/office/officeart/2016/7/layout/BasicLinearProcessNumbered"/>
    <dgm:cxn modelId="{36136D60-589A-4597-B172-7EE5CEDD1854}" type="presParOf" srcId="{C5D96F37-BBAD-4B8C-A10C-E21320164CDD}" destId="{66C71943-A7E8-436F-B550-F39062E8ACB3}" srcOrd="5" destOrd="0" presId="urn:microsoft.com/office/officeart/2016/7/layout/BasicLinearProcessNumbered"/>
    <dgm:cxn modelId="{AA1ECC0C-FE3F-4DA6-98E4-2FBAFFBD6C79}" type="presParOf" srcId="{C5D96F37-BBAD-4B8C-A10C-E21320164CDD}" destId="{D77F78A6-44BC-444D-B366-A832BBBFDAD9}" srcOrd="6" destOrd="0" presId="urn:microsoft.com/office/officeart/2016/7/layout/BasicLinearProcessNumbered"/>
    <dgm:cxn modelId="{439B4C44-8101-4AFB-B452-990A7D05F01E}" type="presParOf" srcId="{D77F78A6-44BC-444D-B366-A832BBBFDAD9}" destId="{703972BA-DC36-4393-81F6-6ECBE07C459D}" srcOrd="0" destOrd="0" presId="urn:microsoft.com/office/officeart/2016/7/layout/BasicLinearProcessNumbered"/>
    <dgm:cxn modelId="{8D5AC63E-F296-46DF-9B8B-FF3B38817C86}" type="presParOf" srcId="{D77F78A6-44BC-444D-B366-A832BBBFDAD9}" destId="{065E899D-D627-480B-A76B-6CAC7ECCB916}" srcOrd="1" destOrd="0" presId="urn:microsoft.com/office/officeart/2016/7/layout/BasicLinearProcessNumbered"/>
    <dgm:cxn modelId="{96AE7FCE-8790-4049-B0F4-3680931AEC3A}" type="presParOf" srcId="{D77F78A6-44BC-444D-B366-A832BBBFDAD9}" destId="{D70B4155-2BEC-4745-84BF-51B3B2068418}" srcOrd="2" destOrd="0" presId="urn:microsoft.com/office/officeart/2016/7/layout/BasicLinearProcessNumbered"/>
    <dgm:cxn modelId="{64C65A75-E8C2-4B6F-B010-BF3A9288EB71}" type="presParOf" srcId="{D77F78A6-44BC-444D-B366-A832BBBFDAD9}" destId="{3847ED7D-7B05-4AFE-98DB-F386243A4663}" srcOrd="3" destOrd="0" presId="urn:microsoft.com/office/officeart/2016/7/layout/BasicLinearProcessNumbered"/>
    <dgm:cxn modelId="{10BB3427-6C82-47EE-9EE8-B563DEC8E756}" type="presParOf" srcId="{C5D96F37-BBAD-4B8C-A10C-E21320164CDD}" destId="{6E8F05B3-A762-44D0-8161-01ADDD622FCF}" srcOrd="7" destOrd="0" presId="urn:microsoft.com/office/officeart/2016/7/layout/BasicLinearProcessNumbered"/>
    <dgm:cxn modelId="{B6C88D40-7BE2-4C43-B72A-FD9D4E965F07}" type="presParOf" srcId="{C5D96F37-BBAD-4B8C-A10C-E21320164CDD}" destId="{D8663731-FF33-4A0D-9385-326D50F27067}" srcOrd="8" destOrd="0" presId="urn:microsoft.com/office/officeart/2016/7/layout/BasicLinearProcessNumbered"/>
    <dgm:cxn modelId="{F1A250C5-9A37-4815-9938-C2AE959705F4}" type="presParOf" srcId="{D8663731-FF33-4A0D-9385-326D50F27067}" destId="{0CD509CA-2665-4243-8C80-12F2C0A2E0A0}" srcOrd="0" destOrd="0" presId="urn:microsoft.com/office/officeart/2016/7/layout/BasicLinearProcessNumbered"/>
    <dgm:cxn modelId="{FC5AA61F-29E2-451A-9209-4630054E904D}" type="presParOf" srcId="{D8663731-FF33-4A0D-9385-326D50F27067}" destId="{3CA880CB-E365-4D49-980A-7C7B5C4D778C}" srcOrd="1" destOrd="0" presId="urn:microsoft.com/office/officeart/2016/7/layout/BasicLinearProcessNumbered"/>
    <dgm:cxn modelId="{06D8DB70-2C4A-4282-85BD-2C011DFEB8C1}" type="presParOf" srcId="{D8663731-FF33-4A0D-9385-326D50F27067}" destId="{365FFA61-C658-42A1-A71B-552332F081D9}" srcOrd="2" destOrd="0" presId="urn:microsoft.com/office/officeart/2016/7/layout/BasicLinearProcessNumbered"/>
    <dgm:cxn modelId="{ECB21C89-A3F4-4FF5-B6C7-F35605880CBC}" type="presParOf" srcId="{D8663731-FF33-4A0D-9385-326D50F27067}" destId="{E517D13A-3B06-4659-8A5E-4782328D38F0}"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07D020-1EF9-4DAD-82EE-F2F48AB07C6C}"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FEBBB553-386A-4AE1-A972-D46F847F0DE1}">
      <dgm:prSet/>
      <dgm:spPr>
        <a:solidFill>
          <a:schemeClr val="bg2">
            <a:lumMod val="90000"/>
          </a:schemeClr>
        </a:solidFill>
      </dgm:spPr>
      <dgm:t>
        <a:bodyPr/>
        <a:lstStyle/>
        <a:p>
          <a:r>
            <a:rPr lang="en-US" b="1" dirty="0">
              <a:solidFill>
                <a:schemeClr val="tx2">
                  <a:lumMod val="50000"/>
                </a:schemeClr>
              </a:solidFill>
              <a:latin typeface="Segoe UI" panose="020B0502040204020203" pitchFamily="34" charset="0"/>
              <a:cs typeface="Segoe UI" panose="020B0502040204020203" pitchFamily="34" charset="0"/>
            </a:rPr>
            <a:t>National Assessment of Educational Progress (NAEP)</a:t>
          </a:r>
        </a:p>
      </dgm:t>
    </dgm:pt>
    <dgm:pt modelId="{AF729976-CCDB-49F3-8CA0-1E610268BB1B}" type="parTrans" cxnId="{B7F32854-2897-468C-85D7-0FA2F18D074C}">
      <dgm:prSet/>
      <dgm:spPr/>
      <dgm:t>
        <a:bodyPr/>
        <a:lstStyle/>
        <a:p>
          <a:endParaRPr lang="en-US"/>
        </a:p>
      </dgm:t>
    </dgm:pt>
    <dgm:pt modelId="{46E132EF-B246-4079-82A9-D93F9E8E78A6}" type="sibTrans" cxnId="{B7F32854-2897-468C-85D7-0FA2F18D074C}">
      <dgm:prSet/>
      <dgm:spPr/>
      <dgm:t>
        <a:bodyPr/>
        <a:lstStyle/>
        <a:p>
          <a:endParaRPr lang="en-US"/>
        </a:p>
      </dgm:t>
    </dgm:pt>
    <dgm:pt modelId="{238D107D-8B97-4493-BA63-C397846F436B}">
      <dgm:prSet/>
      <dgm:spPr>
        <a:solidFill>
          <a:schemeClr val="accent1">
            <a:lumMod val="20000"/>
            <a:lumOff val="80000"/>
          </a:schemeClr>
        </a:solidFill>
      </dgm:spPr>
      <dgm:t>
        <a:bodyPr/>
        <a:lstStyle/>
        <a:p>
          <a:r>
            <a:rPr lang="en-US" b="1" dirty="0">
              <a:solidFill>
                <a:schemeClr val="tx2">
                  <a:lumMod val="50000"/>
                </a:schemeClr>
              </a:solidFill>
              <a:latin typeface="Segoe UI" panose="020B0502040204020203" pitchFamily="34" charset="0"/>
              <a:cs typeface="Segoe UI" panose="020B0502040204020203" pitchFamily="34" charset="0"/>
            </a:rPr>
            <a:t>Smarter Balanced Assessments (Smarter Balanced)</a:t>
          </a:r>
        </a:p>
      </dgm:t>
    </dgm:pt>
    <dgm:pt modelId="{C3A63DFF-FC6B-49E4-9495-26F93343022E}" type="parTrans" cxnId="{9A09C838-7B95-4ACD-8D75-CF8DE6BE76D6}">
      <dgm:prSet/>
      <dgm:spPr/>
      <dgm:t>
        <a:bodyPr/>
        <a:lstStyle/>
        <a:p>
          <a:endParaRPr lang="en-US"/>
        </a:p>
      </dgm:t>
    </dgm:pt>
    <dgm:pt modelId="{F97E6EEE-0C55-40AD-83DD-9C55B7A821AD}" type="sibTrans" cxnId="{9A09C838-7B95-4ACD-8D75-CF8DE6BE76D6}">
      <dgm:prSet/>
      <dgm:spPr/>
      <dgm:t>
        <a:bodyPr/>
        <a:lstStyle/>
        <a:p>
          <a:endParaRPr lang="en-US"/>
        </a:p>
      </dgm:t>
    </dgm:pt>
    <dgm:pt modelId="{6F9E2585-DE77-4C98-8225-5549AF67088F}">
      <dgm:prSet/>
      <dgm:spPr>
        <a:solidFill>
          <a:srgbClr val="A1C3BB"/>
        </a:solidFill>
      </dgm:spPr>
      <dgm:t>
        <a:bodyPr/>
        <a:lstStyle/>
        <a:p>
          <a:r>
            <a:rPr lang="en-US" b="1" dirty="0">
              <a:solidFill>
                <a:schemeClr val="tx2">
                  <a:lumMod val="50000"/>
                </a:schemeClr>
              </a:solidFill>
              <a:latin typeface="Segoe UI" panose="020B0502040204020203" pitchFamily="34" charset="0"/>
              <a:cs typeface="Segoe UI" panose="020B0502040204020203" pitchFamily="34" charset="0"/>
            </a:rPr>
            <a:t>Washington Comprehensive Assessment of Science (WCAS)</a:t>
          </a:r>
        </a:p>
      </dgm:t>
    </dgm:pt>
    <dgm:pt modelId="{ADFD69D3-4B9D-463D-AF8A-CB1FF47773CF}" type="parTrans" cxnId="{37DC3991-029A-403D-AC91-CC32F1488C32}">
      <dgm:prSet/>
      <dgm:spPr/>
      <dgm:t>
        <a:bodyPr/>
        <a:lstStyle/>
        <a:p>
          <a:endParaRPr lang="en-US"/>
        </a:p>
      </dgm:t>
    </dgm:pt>
    <dgm:pt modelId="{B4B05F2A-886D-4EB2-BC2B-20DD740A4B25}" type="sibTrans" cxnId="{37DC3991-029A-403D-AC91-CC32F1488C32}">
      <dgm:prSet/>
      <dgm:spPr/>
      <dgm:t>
        <a:bodyPr/>
        <a:lstStyle/>
        <a:p>
          <a:endParaRPr lang="en-US"/>
        </a:p>
      </dgm:t>
    </dgm:pt>
    <dgm:pt modelId="{8E01A014-40A6-494B-A123-2FE534E65146}">
      <dgm:prSet/>
      <dgm:spPr>
        <a:solidFill>
          <a:schemeClr val="accent6">
            <a:lumMod val="60000"/>
            <a:lumOff val="40000"/>
          </a:schemeClr>
        </a:solidFill>
      </dgm:spPr>
      <dgm:t>
        <a:bodyPr/>
        <a:lstStyle/>
        <a:p>
          <a:r>
            <a:rPr lang="en-US" b="1" dirty="0">
              <a:solidFill>
                <a:schemeClr val="tx2">
                  <a:lumMod val="50000"/>
                </a:schemeClr>
              </a:solidFill>
              <a:latin typeface="Segoe UI" panose="020B0502040204020203" pitchFamily="34" charset="0"/>
              <a:cs typeface="Segoe UI" panose="020B0502040204020203" pitchFamily="34" charset="0"/>
            </a:rPr>
            <a:t>Washington Access to Instruction &amp; Measurement (WA-AIM)</a:t>
          </a:r>
        </a:p>
      </dgm:t>
    </dgm:pt>
    <dgm:pt modelId="{6788D22A-085F-48EC-8450-1880BDE2D504}" type="parTrans" cxnId="{B33951FA-ADB5-49AE-9921-2DD4A188CD7D}">
      <dgm:prSet/>
      <dgm:spPr/>
      <dgm:t>
        <a:bodyPr/>
        <a:lstStyle/>
        <a:p>
          <a:endParaRPr lang="en-US"/>
        </a:p>
      </dgm:t>
    </dgm:pt>
    <dgm:pt modelId="{4DAEFCE5-0F02-40D5-8454-A4895E79A5E4}" type="sibTrans" cxnId="{B33951FA-ADB5-49AE-9921-2DD4A188CD7D}">
      <dgm:prSet/>
      <dgm:spPr/>
      <dgm:t>
        <a:bodyPr/>
        <a:lstStyle/>
        <a:p>
          <a:endParaRPr lang="en-US"/>
        </a:p>
      </dgm:t>
    </dgm:pt>
    <dgm:pt modelId="{AAD381BC-E6B8-45E7-B610-1156878663D9}">
      <dgm:prSet/>
      <dgm:spPr>
        <a:solidFill>
          <a:schemeClr val="accent4">
            <a:lumMod val="60000"/>
            <a:lumOff val="40000"/>
          </a:schemeClr>
        </a:solidFill>
      </dgm:spPr>
      <dgm:t>
        <a:bodyPr/>
        <a:lstStyle/>
        <a:p>
          <a:r>
            <a:rPr lang="en-US" b="1" dirty="0">
              <a:solidFill>
                <a:schemeClr val="tx2">
                  <a:lumMod val="50000"/>
                </a:schemeClr>
              </a:solidFill>
              <a:latin typeface="Segoe UI" panose="020B0502040204020203" pitchFamily="34" charset="0"/>
              <a:cs typeface="Segoe UI" panose="020B0502040204020203" pitchFamily="34" charset="0"/>
            </a:rPr>
            <a:t>WIDA ACCESS for ELLs, and WIDA Screener</a:t>
          </a:r>
        </a:p>
      </dgm:t>
    </dgm:pt>
    <dgm:pt modelId="{ED239B57-249A-4B40-A4CE-064E35EC6993}" type="parTrans" cxnId="{75B96D4A-DA93-4F2C-9DCF-12D04C8401C2}">
      <dgm:prSet/>
      <dgm:spPr/>
      <dgm:t>
        <a:bodyPr/>
        <a:lstStyle/>
        <a:p>
          <a:endParaRPr lang="en-US"/>
        </a:p>
      </dgm:t>
    </dgm:pt>
    <dgm:pt modelId="{C2C01502-596B-44B3-9E2D-3B2A03A5C1F1}" type="sibTrans" cxnId="{75B96D4A-DA93-4F2C-9DCF-12D04C8401C2}">
      <dgm:prSet/>
      <dgm:spPr/>
      <dgm:t>
        <a:bodyPr/>
        <a:lstStyle/>
        <a:p>
          <a:endParaRPr lang="en-US"/>
        </a:p>
      </dgm:t>
    </dgm:pt>
    <dgm:pt modelId="{62823805-1BD1-4C99-A3F1-5EA81C2D50AF}">
      <dgm:prSet/>
      <dgm:spPr>
        <a:solidFill>
          <a:schemeClr val="accent4">
            <a:lumMod val="60000"/>
            <a:lumOff val="40000"/>
          </a:schemeClr>
        </a:solidFill>
      </dgm:spPr>
      <dgm:t>
        <a:bodyPr/>
        <a:lstStyle/>
        <a:p>
          <a:r>
            <a:rPr lang="en-US" b="1" dirty="0">
              <a:solidFill>
                <a:schemeClr val="tx2">
                  <a:lumMod val="50000"/>
                </a:schemeClr>
              </a:solidFill>
              <a:latin typeface="Segoe UI" panose="020B0502040204020203" pitchFamily="34" charset="0"/>
              <a:cs typeface="Segoe UI" panose="020B0502040204020203" pitchFamily="34" charset="0"/>
            </a:rPr>
            <a:t>WIDA Alternate ACCESS for ELLs </a:t>
          </a:r>
        </a:p>
      </dgm:t>
    </dgm:pt>
    <dgm:pt modelId="{F48EEA08-DF3F-4F30-9A38-14F1E72561AF}" type="parTrans" cxnId="{5984AD78-A262-4E39-8741-4069D16644F5}">
      <dgm:prSet/>
      <dgm:spPr/>
      <dgm:t>
        <a:bodyPr/>
        <a:lstStyle/>
        <a:p>
          <a:endParaRPr lang="en-US"/>
        </a:p>
      </dgm:t>
    </dgm:pt>
    <dgm:pt modelId="{85604C44-F683-4BA9-BBA0-200D4B916888}" type="sibTrans" cxnId="{5984AD78-A262-4E39-8741-4069D16644F5}">
      <dgm:prSet/>
      <dgm:spPr/>
      <dgm:t>
        <a:bodyPr/>
        <a:lstStyle/>
        <a:p>
          <a:endParaRPr lang="en-US"/>
        </a:p>
      </dgm:t>
    </dgm:pt>
    <dgm:pt modelId="{A1AD9407-E2A9-4850-ADAE-96CD9006220F}">
      <dgm:prSet/>
      <dgm:spPr>
        <a:solidFill>
          <a:schemeClr val="accent5">
            <a:lumMod val="40000"/>
            <a:lumOff val="60000"/>
          </a:schemeClr>
        </a:solidFill>
      </dgm:spPr>
      <dgm:t>
        <a:bodyPr/>
        <a:lstStyle/>
        <a:p>
          <a:r>
            <a:rPr lang="en-US" b="1" dirty="0">
              <a:solidFill>
                <a:schemeClr val="tx2">
                  <a:lumMod val="50000"/>
                </a:schemeClr>
              </a:solidFill>
              <a:latin typeface="Segoe UI" panose="020B0502040204020203" pitchFamily="34" charset="0"/>
              <a:cs typeface="Segoe UI" panose="020B0502040204020203" pitchFamily="34" charset="0"/>
            </a:rPr>
            <a:t>Washington Kindergarten Inventory of Developing Skills (WaKIDS)</a:t>
          </a:r>
        </a:p>
      </dgm:t>
    </dgm:pt>
    <dgm:pt modelId="{FCD5603F-8649-447B-A5D1-202AEB686000}" type="parTrans" cxnId="{FD7B812D-2F8C-4290-8FF2-735461BD729E}">
      <dgm:prSet/>
      <dgm:spPr/>
      <dgm:t>
        <a:bodyPr/>
        <a:lstStyle/>
        <a:p>
          <a:endParaRPr lang="en-US"/>
        </a:p>
      </dgm:t>
    </dgm:pt>
    <dgm:pt modelId="{89DBBC70-63E8-4BC6-A9BD-6E9CB538EF59}" type="sibTrans" cxnId="{FD7B812D-2F8C-4290-8FF2-735461BD729E}">
      <dgm:prSet/>
      <dgm:spPr/>
      <dgm:t>
        <a:bodyPr/>
        <a:lstStyle/>
        <a:p>
          <a:endParaRPr lang="en-US"/>
        </a:p>
      </dgm:t>
    </dgm:pt>
    <dgm:pt modelId="{C20BB806-C54F-4685-93CD-90221432D560}" type="pres">
      <dgm:prSet presAssocID="{5107D020-1EF9-4DAD-82EE-F2F48AB07C6C}" presName="linear" presStyleCnt="0">
        <dgm:presLayoutVars>
          <dgm:animLvl val="lvl"/>
          <dgm:resizeHandles val="exact"/>
        </dgm:presLayoutVars>
      </dgm:prSet>
      <dgm:spPr/>
    </dgm:pt>
    <dgm:pt modelId="{62A442F9-64DB-4E5D-BA7C-5626F515FA12}" type="pres">
      <dgm:prSet presAssocID="{FEBBB553-386A-4AE1-A972-D46F847F0DE1}" presName="parentText" presStyleLbl="node1" presStyleIdx="0" presStyleCnt="7">
        <dgm:presLayoutVars>
          <dgm:chMax val="0"/>
          <dgm:bulletEnabled val="1"/>
        </dgm:presLayoutVars>
      </dgm:prSet>
      <dgm:spPr/>
    </dgm:pt>
    <dgm:pt modelId="{AA5E42EB-EB00-4DD5-8398-50DE586C00B0}" type="pres">
      <dgm:prSet presAssocID="{46E132EF-B246-4079-82A9-D93F9E8E78A6}" presName="spacer" presStyleCnt="0"/>
      <dgm:spPr/>
    </dgm:pt>
    <dgm:pt modelId="{1B2F1234-DE09-4D8E-8730-E21A596E8643}" type="pres">
      <dgm:prSet presAssocID="{238D107D-8B97-4493-BA63-C397846F436B}" presName="parentText" presStyleLbl="node1" presStyleIdx="1" presStyleCnt="7">
        <dgm:presLayoutVars>
          <dgm:chMax val="0"/>
          <dgm:bulletEnabled val="1"/>
        </dgm:presLayoutVars>
      </dgm:prSet>
      <dgm:spPr/>
    </dgm:pt>
    <dgm:pt modelId="{A32B2D80-8389-4032-9831-244F56617069}" type="pres">
      <dgm:prSet presAssocID="{F97E6EEE-0C55-40AD-83DD-9C55B7A821AD}" presName="spacer" presStyleCnt="0"/>
      <dgm:spPr/>
    </dgm:pt>
    <dgm:pt modelId="{8C9182C9-EA2D-48DE-BD35-0CF7FBC4BD8A}" type="pres">
      <dgm:prSet presAssocID="{6F9E2585-DE77-4C98-8225-5549AF67088F}" presName="parentText" presStyleLbl="node1" presStyleIdx="2" presStyleCnt="7">
        <dgm:presLayoutVars>
          <dgm:chMax val="0"/>
          <dgm:bulletEnabled val="1"/>
        </dgm:presLayoutVars>
      </dgm:prSet>
      <dgm:spPr/>
    </dgm:pt>
    <dgm:pt modelId="{5CA6C3B2-C0F3-4387-A325-8E26561C9F6A}" type="pres">
      <dgm:prSet presAssocID="{B4B05F2A-886D-4EB2-BC2B-20DD740A4B25}" presName="spacer" presStyleCnt="0"/>
      <dgm:spPr/>
    </dgm:pt>
    <dgm:pt modelId="{E554E5AF-FFAB-4893-AED4-7E69A5A2DF00}" type="pres">
      <dgm:prSet presAssocID="{8E01A014-40A6-494B-A123-2FE534E65146}" presName="parentText" presStyleLbl="node1" presStyleIdx="3" presStyleCnt="7">
        <dgm:presLayoutVars>
          <dgm:chMax val="0"/>
          <dgm:bulletEnabled val="1"/>
        </dgm:presLayoutVars>
      </dgm:prSet>
      <dgm:spPr/>
    </dgm:pt>
    <dgm:pt modelId="{5F995389-5D11-4D78-BD58-B7C63216E658}" type="pres">
      <dgm:prSet presAssocID="{4DAEFCE5-0F02-40D5-8454-A4895E79A5E4}" presName="spacer" presStyleCnt="0"/>
      <dgm:spPr/>
    </dgm:pt>
    <dgm:pt modelId="{02522885-F7D3-46DE-9F78-A406BFCE39C1}" type="pres">
      <dgm:prSet presAssocID="{A1AD9407-E2A9-4850-ADAE-96CD9006220F}" presName="parentText" presStyleLbl="node1" presStyleIdx="4" presStyleCnt="7">
        <dgm:presLayoutVars>
          <dgm:chMax val="0"/>
          <dgm:bulletEnabled val="1"/>
        </dgm:presLayoutVars>
      </dgm:prSet>
      <dgm:spPr/>
    </dgm:pt>
    <dgm:pt modelId="{7890B546-FAEE-498F-A0B8-27B1C6F63FCD}" type="pres">
      <dgm:prSet presAssocID="{89DBBC70-63E8-4BC6-A9BD-6E9CB538EF59}" presName="spacer" presStyleCnt="0"/>
      <dgm:spPr/>
    </dgm:pt>
    <dgm:pt modelId="{495BF248-AD56-4C3C-8A86-3F4F18033A41}" type="pres">
      <dgm:prSet presAssocID="{AAD381BC-E6B8-45E7-B610-1156878663D9}" presName="parentText" presStyleLbl="node1" presStyleIdx="5" presStyleCnt="7">
        <dgm:presLayoutVars>
          <dgm:chMax val="0"/>
          <dgm:bulletEnabled val="1"/>
        </dgm:presLayoutVars>
      </dgm:prSet>
      <dgm:spPr/>
    </dgm:pt>
    <dgm:pt modelId="{C56470CE-C102-41CD-A310-F5526FC929E9}" type="pres">
      <dgm:prSet presAssocID="{C2C01502-596B-44B3-9E2D-3B2A03A5C1F1}" presName="spacer" presStyleCnt="0"/>
      <dgm:spPr/>
    </dgm:pt>
    <dgm:pt modelId="{C0261D8E-1E5C-4842-989E-242332578406}" type="pres">
      <dgm:prSet presAssocID="{62823805-1BD1-4C99-A3F1-5EA81C2D50AF}" presName="parentText" presStyleLbl="node1" presStyleIdx="6" presStyleCnt="7">
        <dgm:presLayoutVars>
          <dgm:chMax val="0"/>
          <dgm:bulletEnabled val="1"/>
        </dgm:presLayoutVars>
      </dgm:prSet>
      <dgm:spPr/>
    </dgm:pt>
  </dgm:ptLst>
  <dgm:cxnLst>
    <dgm:cxn modelId="{21252508-910F-494A-A270-02AF974C8BE5}" type="presOf" srcId="{A1AD9407-E2A9-4850-ADAE-96CD9006220F}" destId="{02522885-F7D3-46DE-9F78-A406BFCE39C1}" srcOrd="0" destOrd="0" presId="urn:microsoft.com/office/officeart/2005/8/layout/vList2"/>
    <dgm:cxn modelId="{1F14B31C-A74B-40C7-84C7-ABE0C901A57C}" type="presOf" srcId="{62823805-1BD1-4C99-A3F1-5EA81C2D50AF}" destId="{C0261D8E-1E5C-4842-989E-242332578406}" srcOrd="0" destOrd="0" presId="urn:microsoft.com/office/officeart/2005/8/layout/vList2"/>
    <dgm:cxn modelId="{FD7B812D-2F8C-4290-8FF2-735461BD729E}" srcId="{5107D020-1EF9-4DAD-82EE-F2F48AB07C6C}" destId="{A1AD9407-E2A9-4850-ADAE-96CD9006220F}" srcOrd="4" destOrd="0" parTransId="{FCD5603F-8649-447B-A5D1-202AEB686000}" sibTransId="{89DBBC70-63E8-4BC6-A9BD-6E9CB538EF59}"/>
    <dgm:cxn modelId="{B0412E35-0AE5-4B74-89ED-96123488EFD0}" type="presOf" srcId="{6F9E2585-DE77-4C98-8225-5549AF67088F}" destId="{8C9182C9-EA2D-48DE-BD35-0CF7FBC4BD8A}" srcOrd="0" destOrd="0" presId="urn:microsoft.com/office/officeart/2005/8/layout/vList2"/>
    <dgm:cxn modelId="{9A09C838-7B95-4ACD-8D75-CF8DE6BE76D6}" srcId="{5107D020-1EF9-4DAD-82EE-F2F48AB07C6C}" destId="{238D107D-8B97-4493-BA63-C397846F436B}" srcOrd="1" destOrd="0" parTransId="{C3A63DFF-FC6B-49E4-9495-26F93343022E}" sibTransId="{F97E6EEE-0C55-40AD-83DD-9C55B7A821AD}"/>
    <dgm:cxn modelId="{CAA2AF5D-D55C-438C-9D06-2D2D5B39543D}" type="presOf" srcId="{8E01A014-40A6-494B-A123-2FE534E65146}" destId="{E554E5AF-FFAB-4893-AED4-7E69A5A2DF00}" srcOrd="0" destOrd="0" presId="urn:microsoft.com/office/officeart/2005/8/layout/vList2"/>
    <dgm:cxn modelId="{4F44D060-14BD-4865-84EA-36D636EE1ADC}" type="presOf" srcId="{5107D020-1EF9-4DAD-82EE-F2F48AB07C6C}" destId="{C20BB806-C54F-4685-93CD-90221432D560}" srcOrd="0" destOrd="0" presId="urn:microsoft.com/office/officeart/2005/8/layout/vList2"/>
    <dgm:cxn modelId="{75B96D4A-DA93-4F2C-9DCF-12D04C8401C2}" srcId="{5107D020-1EF9-4DAD-82EE-F2F48AB07C6C}" destId="{AAD381BC-E6B8-45E7-B610-1156878663D9}" srcOrd="5" destOrd="0" parTransId="{ED239B57-249A-4B40-A4CE-064E35EC6993}" sibTransId="{C2C01502-596B-44B3-9E2D-3B2A03A5C1F1}"/>
    <dgm:cxn modelId="{B7F32854-2897-468C-85D7-0FA2F18D074C}" srcId="{5107D020-1EF9-4DAD-82EE-F2F48AB07C6C}" destId="{FEBBB553-386A-4AE1-A972-D46F847F0DE1}" srcOrd="0" destOrd="0" parTransId="{AF729976-CCDB-49F3-8CA0-1E610268BB1B}" sibTransId="{46E132EF-B246-4079-82A9-D93F9E8E78A6}"/>
    <dgm:cxn modelId="{5984AD78-A262-4E39-8741-4069D16644F5}" srcId="{5107D020-1EF9-4DAD-82EE-F2F48AB07C6C}" destId="{62823805-1BD1-4C99-A3F1-5EA81C2D50AF}" srcOrd="6" destOrd="0" parTransId="{F48EEA08-DF3F-4F30-9A38-14F1E72561AF}" sibTransId="{85604C44-F683-4BA9-BBA0-200D4B916888}"/>
    <dgm:cxn modelId="{3784E48B-729C-4742-8938-6754857D89E8}" type="presOf" srcId="{FEBBB553-386A-4AE1-A972-D46F847F0DE1}" destId="{62A442F9-64DB-4E5D-BA7C-5626F515FA12}" srcOrd="0" destOrd="0" presId="urn:microsoft.com/office/officeart/2005/8/layout/vList2"/>
    <dgm:cxn modelId="{37DC3991-029A-403D-AC91-CC32F1488C32}" srcId="{5107D020-1EF9-4DAD-82EE-F2F48AB07C6C}" destId="{6F9E2585-DE77-4C98-8225-5549AF67088F}" srcOrd="2" destOrd="0" parTransId="{ADFD69D3-4B9D-463D-AF8A-CB1FF47773CF}" sibTransId="{B4B05F2A-886D-4EB2-BC2B-20DD740A4B25}"/>
    <dgm:cxn modelId="{2A21AFB2-CF56-4AED-B3D5-A10185740AF9}" type="presOf" srcId="{AAD381BC-E6B8-45E7-B610-1156878663D9}" destId="{495BF248-AD56-4C3C-8A86-3F4F18033A41}" srcOrd="0" destOrd="0" presId="urn:microsoft.com/office/officeart/2005/8/layout/vList2"/>
    <dgm:cxn modelId="{A4B74EC8-0D19-49F2-987D-671F9831F5D3}" type="presOf" srcId="{238D107D-8B97-4493-BA63-C397846F436B}" destId="{1B2F1234-DE09-4D8E-8730-E21A596E8643}" srcOrd="0" destOrd="0" presId="urn:microsoft.com/office/officeart/2005/8/layout/vList2"/>
    <dgm:cxn modelId="{B33951FA-ADB5-49AE-9921-2DD4A188CD7D}" srcId="{5107D020-1EF9-4DAD-82EE-F2F48AB07C6C}" destId="{8E01A014-40A6-494B-A123-2FE534E65146}" srcOrd="3" destOrd="0" parTransId="{6788D22A-085F-48EC-8450-1880BDE2D504}" sibTransId="{4DAEFCE5-0F02-40D5-8454-A4895E79A5E4}"/>
    <dgm:cxn modelId="{C4DB62C9-1D2A-4FAC-B4C7-D587B178E003}" type="presParOf" srcId="{C20BB806-C54F-4685-93CD-90221432D560}" destId="{62A442F9-64DB-4E5D-BA7C-5626F515FA12}" srcOrd="0" destOrd="0" presId="urn:microsoft.com/office/officeart/2005/8/layout/vList2"/>
    <dgm:cxn modelId="{9907C3B9-8DB4-475D-8D6F-2CE3B30B89B9}" type="presParOf" srcId="{C20BB806-C54F-4685-93CD-90221432D560}" destId="{AA5E42EB-EB00-4DD5-8398-50DE586C00B0}" srcOrd="1" destOrd="0" presId="urn:microsoft.com/office/officeart/2005/8/layout/vList2"/>
    <dgm:cxn modelId="{AF6B27DE-205F-4D33-B208-F8E2777E48F9}" type="presParOf" srcId="{C20BB806-C54F-4685-93CD-90221432D560}" destId="{1B2F1234-DE09-4D8E-8730-E21A596E8643}" srcOrd="2" destOrd="0" presId="urn:microsoft.com/office/officeart/2005/8/layout/vList2"/>
    <dgm:cxn modelId="{37CF2A1F-A177-42CA-B8FF-BC1AD88AFB19}" type="presParOf" srcId="{C20BB806-C54F-4685-93CD-90221432D560}" destId="{A32B2D80-8389-4032-9831-244F56617069}" srcOrd="3" destOrd="0" presId="urn:microsoft.com/office/officeart/2005/8/layout/vList2"/>
    <dgm:cxn modelId="{AF329CED-06C7-4260-AC7D-2C6C0E1E571A}" type="presParOf" srcId="{C20BB806-C54F-4685-93CD-90221432D560}" destId="{8C9182C9-EA2D-48DE-BD35-0CF7FBC4BD8A}" srcOrd="4" destOrd="0" presId="urn:microsoft.com/office/officeart/2005/8/layout/vList2"/>
    <dgm:cxn modelId="{F4D32DD0-B1EA-41B1-A49E-99E3CB96ACCC}" type="presParOf" srcId="{C20BB806-C54F-4685-93CD-90221432D560}" destId="{5CA6C3B2-C0F3-4387-A325-8E26561C9F6A}" srcOrd="5" destOrd="0" presId="urn:microsoft.com/office/officeart/2005/8/layout/vList2"/>
    <dgm:cxn modelId="{DD1B2021-0A9E-40BC-A0D7-06790A53EB42}" type="presParOf" srcId="{C20BB806-C54F-4685-93CD-90221432D560}" destId="{E554E5AF-FFAB-4893-AED4-7E69A5A2DF00}" srcOrd="6" destOrd="0" presId="urn:microsoft.com/office/officeart/2005/8/layout/vList2"/>
    <dgm:cxn modelId="{52C8FED2-280E-4320-9D00-35367357F961}" type="presParOf" srcId="{C20BB806-C54F-4685-93CD-90221432D560}" destId="{5F995389-5D11-4D78-BD58-B7C63216E658}" srcOrd="7" destOrd="0" presId="urn:microsoft.com/office/officeart/2005/8/layout/vList2"/>
    <dgm:cxn modelId="{B87DE8BF-769B-4CF0-B1B8-D61B5D58690D}" type="presParOf" srcId="{C20BB806-C54F-4685-93CD-90221432D560}" destId="{02522885-F7D3-46DE-9F78-A406BFCE39C1}" srcOrd="8" destOrd="0" presId="urn:microsoft.com/office/officeart/2005/8/layout/vList2"/>
    <dgm:cxn modelId="{E467C6CF-B26A-4386-AFD9-3815B8BD4916}" type="presParOf" srcId="{C20BB806-C54F-4685-93CD-90221432D560}" destId="{7890B546-FAEE-498F-A0B8-27B1C6F63FCD}" srcOrd="9" destOrd="0" presId="urn:microsoft.com/office/officeart/2005/8/layout/vList2"/>
    <dgm:cxn modelId="{0E51AA60-6A4B-4C55-AEB8-F2E88C21D839}" type="presParOf" srcId="{C20BB806-C54F-4685-93CD-90221432D560}" destId="{495BF248-AD56-4C3C-8A86-3F4F18033A41}" srcOrd="10" destOrd="0" presId="urn:microsoft.com/office/officeart/2005/8/layout/vList2"/>
    <dgm:cxn modelId="{DDE8FAFC-FCCE-4257-B8BD-3AD684538DA4}" type="presParOf" srcId="{C20BB806-C54F-4685-93CD-90221432D560}" destId="{C56470CE-C102-41CD-A310-F5526FC929E9}" srcOrd="11" destOrd="0" presId="urn:microsoft.com/office/officeart/2005/8/layout/vList2"/>
    <dgm:cxn modelId="{4E5DE4E6-3218-47D5-89E9-4A5F26BEBAAE}" type="presParOf" srcId="{C20BB806-C54F-4685-93CD-90221432D560}" destId="{C0261D8E-1E5C-4842-989E-242332578406}"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593ACD-FDD4-41CF-BD70-F7FC30BE1F2C}"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8415CF5-476C-408C-80CB-7F6907C33C15}">
      <dgm:prSet custT="1"/>
      <dgm:spPr>
        <a:solidFill>
          <a:schemeClr val="accent6">
            <a:lumMod val="20000"/>
            <a:lumOff val="80000"/>
          </a:schemeClr>
        </a:solidFill>
      </dgm:spPr>
      <dgm:t>
        <a:bodyPr/>
        <a:lstStyle/>
        <a:p>
          <a:pPr rtl="0"/>
          <a:r>
            <a:rPr lang="en-US" sz="1900" b="1" dirty="0">
              <a:solidFill>
                <a:schemeClr val="tx2">
                  <a:lumMod val="50000"/>
                </a:schemeClr>
              </a:solidFill>
              <a:latin typeface="Segoe UI"/>
              <a:cs typeface="Segoe UI"/>
            </a:rPr>
            <a:t>District Assessment Coordinator (DC): </a:t>
          </a:r>
          <a:r>
            <a:rPr lang="en-US" sz="1900" dirty="0">
              <a:solidFill>
                <a:schemeClr val="tx2">
                  <a:lumMod val="50000"/>
                </a:schemeClr>
              </a:solidFill>
              <a:latin typeface="Segoe UI"/>
              <a:cs typeface="Segoe UI"/>
            </a:rPr>
            <a:t>General oversight of all testing activities in the district. Liaison between district and WCAP staff.</a:t>
          </a:r>
        </a:p>
      </dgm:t>
    </dgm:pt>
    <dgm:pt modelId="{8FDAB238-510F-4A97-9F12-55FB2DFC3F1F}" type="parTrans" cxnId="{CC4EB797-871D-416A-A687-666BBE501F7C}">
      <dgm:prSet/>
      <dgm:spPr/>
      <dgm:t>
        <a:bodyPr/>
        <a:lstStyle/>
        <a:p>
          <a:endParaRPr lang="en-US"/>
        </a:p>
      </dgm:t>
    </dgm:pt>
    <dgm:pt modelId="{91A76105-0803-440A-82C5-6F7B8FE9ECD5}" type="sibTrans" cxnId="{CC4EB797-871D-416A-A687-666BBE501F7C}">
      <dgm:prSet/>
      <dgm:spPr/>
      <dgm:t>
        <a:bodyPr/>
        <a:lstStyle/>
        <a:p>
          <a:endParaRPr lang="en-US"/>
        </a:p>
      </dgm:t>
    </dgm:pt>
    <dgm:pt modelId="{5DF97AE3-438B-43E3-B24A-F3B48D0B7FE3}">
      <dgm:prSet custT="1"/>
      <dgm:spPr>
        <a:solidFill>
          <a:schemeClr val="accent6">
            <a:lumMod val="20000"/>
            <a:lumOff val="80000"/>
          </a:schemeClr>
        </a:solidFill>
      </dgm:spPr>
      <dgm:t>
        <a:bodyPr/>
        <a:lstStyle/>
        <a:p>
          <a:r>
            <a:rPr lang="en-US" sz="1900" b="1" dirty="0">
              <a:solidFill>
                <a:schemeClr val="tx2">
                  <a:lumMod val="50000"/>
                </a:schemeClr>
              </a:solidFill>
              <a:latin typeface="Segoe UI" panose="020B0502040204020203" pitchFamily="34" charset="0"/>
              <a:cs typeface="Segoe UI" panose="020B0502040204020203" pitchFamily="34" charset="0"/>
            </a:rPr>
            <a:t>District Administrator (DA):</a:t>
          </a:r>
          <a:r>
            <a:rPr lang="en-US" sz="1900" dirty="0">
              <a:solidFill>
                <a:schemeClr val="tx2">
                  <a:lumMod val="50000"/>
                </a:schemeClr>
              </a:solidFill>
              <a:latin typeface="Segoe UI" panose="020B0502040204020203" pitchFamily="34" charset="0"/>
              <a:cs typeface="Segoe UI" panose="020B0502040204020203" pitchFamily="34" charset="0"/>
            </a:rPr>
            <a:t> Supports DC in testing activities within the district.</a:t>
          </a:r>
        </a:p>
      </dgm:t>
    </dgm:pt>
    <dgm:pt modelId="{F964E558-025A-440E-B844-7AB9EACBD080}" type="parTrans" cxnId="{24E9DF3A-DA3F-459B-B183-6357F6BCFC18}">
      <dgm:prSet/>
      <dgm:spPr/>
      <dgm:t>
        <a:bodyPr/>
        <a:lstStyle/>
        <a:p>
          <a:endParaRPr lang="en-US"/>
        </a:p>
      </dgm:t>
    </dgm:pt>
    <dgm:pt modelId="{BFBA5E32-3809-4B1A-A73A-88939BB9816E}" type="sibTrans" cxnId="{24E9DF3A-DA3F-459B-B183-6357F6BCFC18}">
      <dgm:prSet/>
      <dgm:spPr/>
      <dgm:t>
        <a:bodyPr/>
        <a:lstStyle/>
        <a:p>
          <a:endParaRPr lang="en-US"/>
        </a:p>
      </dgm:t>
    </dgm:pt>
    <dgm:pt modelId="{D7484EC8-AF01-4235-9DAC-DBF4B74F54DB}">
      <dgm:prSet custT="1"/>
      <dgm:spPr>
        <a:solidFill>
          <a:schemeClr val="accent6">
            <a:lumMod val="40000"/>
            <a:lumOff val="60000"/>
          </a:schemeClr>
        </a:solidFill>
      </dgm:spPr>
      <dgm:t>
        <a:bodyPr/>
        <a:lstStyle/>
        <a:p>
          <a:r>
            <a:rPr lang="en-US" sz="1900" b="1" dirty="0">
              <a:solidFill>
                <a:schemeClr val="tx2">
                  <a:lumMod val="50000"/>
                </a:schemeClr>
              </a:solidFill>
              <a:latin typeface="Segoe UI" panose="020B0502040204020203" pitchFamily="34" charset="0"/>
              <a:cs typeface="Segoe UI" panose="020B0502040204020203" pitchFamily="34" charset="0"/>
            </a:rPr>
            <a:t>Technology Coordinator (TC): </a:t>
          </a:r>
          <a:r>
            <a:rPr lang="en-US" sz="1900" dirty="0">
              <a:solidFill>
                <a:schemeClr val="tx2">
                  <a:lumMod val="50000"/>
                </a:schemeClr>
              </a:solidFill>
              <a:latin typeface="Segoe UI" panose="020B0502040204020203" pitchFamily="34" charset="0"/>
              <a:cs typeface="Segoe UI" panose="020B0502040204020203" pitchFamily="34" charset="0"/>
            </a:rPr>
            <a:t>General oversite of technology needed for all online testing activities in district.</a:t>
          </a:r>
        </a:p>
      </dgm:t>
    </dgm:pt>
    <dgm:pt modelId="{3A7E7216-BD49-437C-9925-6D0852E4F340}" type="parTrans" cxnId="{28E48E2B-A5CE-49E4-A29A-BA351476B4AE}">
      <dgm:prSet/>
      <dgm:spPr/>
      <dgm:t>
        <a:bodyPr/>
        <a:lstStyle/>
        <a:p>
          <a:endParaRPr lang="en-US"/>
        </a:p>
      </dgm:t>
    </dgm:pt>
    <dgm:pt modelId="{ED24DB8B-AFDF-4877-8410-139567F8523D}" type="sibTrans" cxnId="{28E48E2B-A5CE-49E4-A29A-BA351476B4AE}">
      <dgm:prSet/>
      <dgm:spPr/>
      <dgm:t>
        <a:bodyPr/>
        <a:lstStyle/>
        <a:p>
          <a:endParaRPr lang="en-US"/>
        </a:p>
      </dgm:t>
    </dgm:pt>
    <dgm:pt modelId="{D3783515-3729-4696-BD28-5E4E4C74C576}">
      <dgm:prSet custT="1"/>
      <dgm:spPr>
        <a:solidFill>
          <a:schemeClr val="accent6">
            <a:lumMod val="40000"/>
            <a:lumOff val="60000"/>
          </a:schemeClr>
        </a:solidFill>
      </dgm:spPr>
      <dgm:t>
        <a:bodyPr/>
        <a:lstStyle/>
        <a:p>
          <a:r>
            <a:rPr lang="en-US" sz="1900" b="1" dirty="0">
              <a:solidFill>
                <a:schemeClr val="tx2">
                  <a:lumMod val="50000"/>
                </a:schemeClr>
              </a:solidFill>
              <a:latin typeface="Segoe UI" panose="020B0502040204020203" pitchFamily="34" charset="0"/>
              <a:cs typeface="Segoe UI" panose="020B0502040204020203" pitchFamily="34" charset="0"/>
            </a:rPr>
            <a:t>School Coordinator (SC): </a:t>
          </a:r>
          <a:r>
            <a:rPr lang="en-US" sz="1900" dirty="0">
              <a:solidFill>
                <a:schemeClr val="tx2">
                  <a:lumMod val="50000"/>
                </a:schemeClr>
              </a:solidFill>
              <a:latin typeface="Segoe UI" panose="020B0502040204020203" pitchFamily="34" charset="0"/>
              <a:cs typeface="Segoe UI" panose="020B0502040204020203" pitchFamily="34" charset="0"/>
            </a:rPr>
            <a:t>Oversight of testing activities in the school.</a:t>
          </a:r>
        </a:p>
      </dgm:t>
    </dgm:pt>
    <dgm:pt modelId="{9B9E5BE7-87F9-4D1A-8603-7F36E53C2D14}" type="parTrans" cxnId="{4D1DBB08-54FD-4D65-AD28-AD2CFDAC8140}">
      <dgm:prSet/>
      <dgm:spPr/>
      <dgm:t>
        <a:bodyPr/>
        <a:lstStyle/>
        <a:p>
          <a:endParaRPr lang="en-US"/>
        </a:p>
      </dgm:t>
    </dgm:pt>
    <dgm:pt modelId="{E0A393F2-C8E2-495B-A0EE-361A1A6229C8}" type="sibTrans" cxnId="{4D1DBB08-54FD-4D65-AD28-AD2CFDAC8140}">
      <dgm:prSet/>
      <dgm:spPr/>
      <dgm:t>
        <a:bodyPr/>
        <a:lstStyle/>
        <a:p>
          <a:endParaRPr lang="en-US"/>
        </a:p>
      </dgm:t>
    </dgm:pt>
    <dgm:pt modelId="{89AE0D4E-4F01-4355-B813-B4559E1B9808}">
      <dgm:prSet custT="1"/>
      <dgm:spPr>
        <a:solidFill>
          <a:schemeClr val="accent6">
            <a:lumMod val="60000"/>
            <a:lumOff val="40000"/>
          </a:schemeClr>
        </a:solidFill>
      </dgm:spPr>
      <dgm:t>
        <a:bodyPr/>
        <a:lstStyle/>
        <a:p>
          <a:r>
            <a:rPr lang="en-US" sz="1900" b="1" dirty="0">
              <a:solidFill>
                <a:schemeClr val="tx2">
                  <a:lumMod val="50000"/>
                </a:schemeClr>
              </a:solidFill>
              <a:latin typeface="Segoe UI" panose="020B0502040204020203" pitchFamily="34" charset="0"/>
              <a:cs typeface="Segoe UI" panose="020B0502040204020203" pitchFamily="34" charset="0"/>
            </a:rPr>
            <a:t>Test Administrator (TA): </a:t>
          </a:r>
          <a:r>
            <a:rPr lang="en-US" sz="1900" dirty="0">
              <a:solidFill>
                <a:schemeClr val="tx2">
                  <a:lumMod val="50000"/>
                </a:schemeClr>
              </a:solidFill>
              <a:latin typeface="Segoe UI" panose="020B0502040204020203" pitchFamily="34" charset="0"/>
              <a:cs typeface="Segoe UI" panose="020B0502040204020203" pitchFamily="34" charset="0"/>
            </a:rPr>
            <a:t>Administers tests to students.</a:t>
          </a:r>
        </a:p>
      </dgm:t>
    </dgm:pt>
    <dgm:pt modelId="{86B60CA9-6D6E-4FF2-8CEF-72075CA6C215}" type="parTrans" cxnId="{1EBD184D-4C49-4F47-AA01-D6D8E882ADA1}">
      <dgm:prSet/>
      <dgm:spPr/>
      <dgm:t>
        <a:bodyPr/>
        <a:lstStyle/>
        <a:p>
          <a:endParaRPr lang="en-US"/>
        </a:p>
      </dgm:t>
    </dgm:pt>
    <dgm:pt modelId="{BABD7AC9-C40D-4371-A397-E4AC8E5D722C}" type="sibTrans" cxnId="{1EBD184D-4C49-4F47-AA01-D6D8E882ADA1}">
      <dgm:prSet/>
      <dgm:spPr/>
      <dgm:t>
        <a:bodyPr/>
        <a:lstStyle/>
        <a:p>
          <a:endParaRPr lang="en-US"/>
        </a:p>
      </dgm:t>
    </dgm:pt>
    <dgm:pt modelId="{B8CA9A3D-CDBC-47E9-9386-0E6DA341B226}" type="pres">
      <dgm:prSet presAssocID="{65593ACD-FDD4-41CF-BD70-F7FC30BE1F2C}" presName="linear" presStyleCnt="0">
        <dgm:presLayoutVars>
          <dgm:animLvl val="lvl"/>
          <dgm:resizeHandles val="exact"/>
        </dgm:presLayoutVars>
      </dgm:prSet>
      <dgm:spPr/>
    </dgm:pt>
    <dgm:pt modelId="{BA153857-148A-478B-A285-1F2F00CF8EB8}" type="pres">
      <dgm:prSet presAssocID="{18415CF5-476C-408C-80CB-7F6907C33C15}" presName="parentText" presStyleLbl="node1" presStyleIdx="0" presStyleCnt="5">
        <dgm:presLayoutVars>
          <dgm:chMax val="0"/>
          <dgm:bulletEnabled val="1"/>
        </dgm:presLayoutVars>
      </dgm:prSet>
      <dgm:spPr/>
    </dgm:pt>
    <dgm:pt modelId="{4DF67B37-4F6E-484D-808B-3C35D7FE031A}" type="pres">
      <dgm:prSet presAssocID="{91A76105-0803-440A-82C5-6F7B8FE9ECD5}" presName="spacer" presStyleCnt="0"/>
      <dgm:spPr/>
    </dgm:pt>
    <dgm:pt modelId="{565E6ACA-6F68-442B-BC40-61257DC55607}" type="pres">
      <dgm:prSet presAssocID="{5DF97AE3-438B-43E3-B24A-F3B48D0B7FE3}" presName="parentText" presStyleLbl="node1" presStyleIdx="1" presStyleCnt="5">
        <dgm:presLayoutVars>
          <dgm:chMax val="0"/>
          <dgm:bulletEnabled val="1"/>
        </dgm:presLayoutVars>
      </dgm:prSet>
      <dgm:spPr/>
    </dgm:pt>
    <dgm:pt modelId="{E63398CC-8FAE-4600-9D30-F734148FEA61}" type="pres">
      <dgm:prSet presAssocID="{BFBA5E32-3809-4B1A-A73A-88939BB9816E}" presName="spacer" presStyleCnt="0"/>
      <dgm:spPr/>
    </dgm:pt>
    <dgm:pt modelId="{43A896B3-0C7D-456F-874B-EB0A58448020}" type="pres">
      <dgm:prSet presAssocID="{D7484EC8-AF01-4235-9DAC-DBF4B74F54DB}" presName="parentText" presStyleLbl="node1" presStyleIdx="2" presStyleCnt="5">
        <dgm:presLayoutVars>
          <dgm:chMax val="0"/>
          <dgm:bulletEnabled val="1"/>
        </dgm:presLayoutVars>
      </dgm:prSet>
      <dgm:spPr/>
    </dgm:pt>
    <dgm:pt modelId="{8B45190F-D2E4-4E90-8149-6437F59C07C4}" type="pres">
      <dgm:prSet presAssocID="{ED24DB8B-AFDF-4877-8410-139567F8523D}" presName="spacer" presStyleCnt="0"/>
      <dgm:spPr/>
    </dgm:pt>
    <dgm:pt modelId="{44D05E69-DA78-4A44-A1C7-A3FAFBF35DD5}" type="pres">
      <dgm:prSet presAssocID="{D3783515-3729-4696-BD28-5E4E4C74C576}" presName="parentText" presStyleLbl="node1" presStyleIdx="3" presStyleCnt="5">
        <dgm:presLayoutVars>
          <dgm:chMax val="0"/>
          <dgm:bulletEnabled val="1"/>
        </dgm:presLayoutVars>
      </dgm:prSet>
      <dgm:spPr/>
    </dgm:pt>
    <dgm:pt modelId="{4A1CBA08-915A-4913-81AA-8659859A7B33}" type="pres">
      <dgm:prSet presAssocID="{E0A393F2-C8E2-495B-A0EE-361A1A6229C8}" presName="spacer" presStyleCnt="0"/>
      <dgm:spPr/>
    </dgm:pt>
    <dgm:pt modelId="{975E556E-FF91-4A39-86D9-47D17D95C640}" type="pres">
      <dgm:prSet presAssocID="{89AE0D4E-4F01-4355-B813-B4559E1B9808}" presName="parentText" presStyleLbl="node1" presStyleIdx="4" presStyleCnt="5">
        <dgm:presLayoutVars>
          <dgm:chMax val="0"/>
          <dgm:bulletEnabled val="1"/>
        </dgm:presLayoutVars>
      </dgm:prSet>
      <dgm:spPr/>
    </dgm:pt>
  </dgm:ptLst>
  <dgm:cxnLst>
    <dgm:cxn modelId="{4D1DBB08-54FD-4D65-AD28-AD2CFDAC8140}" srcId="{65593ACD-FDD4-41CF-BD70-F7FC30BE1F2C}" destId="{D3783515-3729-4696-BD28-5E4E4C74C576}" srcOrd="3" destOrd="0" parTransId="{9B9E5BE7-87F9-4D1A-8603-7F36E53C2D14}" sibTransId="{E0A393F2-C8E2-495B-A0EE-361A1A6229C8}"/>
    <dgm:cxn modelId="{28E48E2B-A5CE-49E4-A29A-BA351476B4AE}" srcId="{65593ACD-FDD4-41CF-BD70-F7FC30BE1F2C}" destId="{D7484EC8-AF01-4235-9DAC-DBF4B74F54DB}" srcOrd="2" destOrd="0" parTransId="{3A7E7216-BD49-437C-9925-6D0852E4F340}" sibTransId="{ED24DB8B-AFDF-4877-8410-139567F8523D}"/>
    <dgm:cxn modelId="{A32EEC2F-691D-45F3-8F1F-6831009BC12B}" type="presOf" srcId="{89AE0D4E-4F01-4355-B813-B4559E1B9808}" destId="{975E556E-FF91-4A39-86D9-47D17D95C640}" srcOrd="0" destOrd="0" presId="urn:microsoft.com/office/officeart/2005/8/layout/vList2"/>
    <dgm:cxn modelId="{24E9DF3A-DA3F-459B-B183-6357F6BCFC18}" srcId="{65593ACD-FDD4-41CF-BD70-F7FC30BE1F2C}" destId="{5DF97AE3-438B-43E3-B24A-F3B48D0B7FE3}" srcOrd="1" destOrd="0" parTransId="{F964E558-025A-440E-B844-7AB9EACBD080}" sibTransId="{BFBA5E32-3809-4B1A-A73A-88939BB9816E}"/>
    <dgm:cxn modelId="{1EBD184D-4C49-4F47-AA01-D6D8E882ADA1}" srcId="{65593ACD-FDD4-41CF-BD70-F7FC30BE1F2C}" destId="{89AE0D4E-4F01-4355-B813-B4559E1B9808}" srcOrd="4" destOrd="0" parTransId="{86B60CA9-6D6E-4FF2-8CEF-72075CA6C215}" sibTransId="{BABD7AC9-C40D-4371-A397-E4AC8E5D722C}"/>
    <dgm:cxn modelId="{A167BD70-2C84-4D55-8C88-6311AFB194CF}" type="presOf" srcId="{5DF97AE3-438B-43E3-B24A-F3B48D0B7FE3}" destId="{565E6ACA-6F68-442B-BC40-61257DC55607}" srcOrd="0" destOrd="0" presId="urn:microsoft.com/office/officeart/2005/8/layout/vList2"/>
    <dgm:cxn modelId="{691DD681-4399-4F24-8A88-52B22C3A7CF6}" type="presOf" srcId="{D3783515-3729-4696-BD28-5E4E4C74C576}" destId="{44D05E69-DA78-4A44-A1C7-A3FAFBF35DD5}" srcOrd="0" destOrd="0" presId="urn:microsoft.com/office/officeart/2005/8/layout/vList2"/>
    <dgm:cxn modelId="{CC4EB797-871D-416A-A687-666BBE501F7C}" srcId="{65593ACD-FDD4-41CF-BD70-F7FC30BE1F2C}" destId="{18415CF5-476C-408C-80CB-7F6907C33C15}" srcOrd="0" destOrd="0" parTransId="{8FDAB238-510F-4A97-9F12-55FB2DFC3F1F}" sibTransId="{91A76105-0803-440A-82C5-6F7B8FE9ECD5}"/>
    <dgm:cxn modelId="{941892A7-9754-4D22-A557-B03A99592861}" type="presOf" srcId="{65593ACD-FDD4-41CF-BD70-F7FC30BE1F2C}" destId="{B8CA9A3D-CDBC-47E9-9386-0E6DA341B226}" srcOrd="0" destOrd="0" presId="urn:microsoft.com/office/officeart/2005/8/layout/vList2"/>
    <dgm:cxn modelId="{2E53A5E9-5728-4E86-B7F1-06EE30D075F8}" type="presOf" srcId="{18415CF5-476C-408C-80CB-7F6907C33C15}" destId="{BA153857-148A-478B-A285-1F2F00CF8EB8}" srcOrd="0" destOrd="0" presId="urn:microsoft.com/office/officeart/2005/8/layout/vList2"/>
    <dgm:cxn modelId="{740E8EFF-4E2D-45B1-94A1-7D7C2193F107}" type="presOf" srcId="{D7484EC8-AF01-4235-9DAC-DBF4B74F54DB}" destId="{43A896B3-0C7D-456F-874B-EB0A58448020}" srcOrd="0" destOrd="0" presId="urn:microsoft.com/office/officeart/2005/8/layout/vList2"/>
    <dgm:cxn modelId="{9FF6D713-5132-4A0D-AA99-48CFBD080A28}" type="presParOf" srcId="{B8CA9A3D-CDBC-47E9-9386-0E6DA341B226}" destId="{BA153857-148A-478B-A285-1F2F00CF8EB8}" srcOrd="0" destOrd="0" presId="urn:microsoft.com/office/officeart/2005/8/layout/vList2"/>
    <dgm:cxn modelId="{D4799674-6B66-47D4-B9C0-BF1DB6AF9539}" type="presParOf" srcId="{B8CA9A3D-CDBC-47E9-9386-0E6DA341B226}" destId="{4DF67B37-4F6E-484D-808B-3C35D7FE031A}" srcOrd="1" destOrd="0" presId="urn:microsoft.com/office/officeart/2005/8/layout/vList2"/>
    <dgm:cxn modelId="{EB560621-D689-4266-9ED5-0DC1D6883090}" type="presParOf" srcId="{B8CA9A3D-CDBC-47E9-9386-0E6DA341B226}" destId="{565E6ACA-6F68-442B-BC40-61257DC55607}" srcOrd="2" destOrd="0" presId="urn:microsoft.com/office/officeart/2005/8/layout/vList2"/>
    <dgm:cxn modelId="{672A1103-A5E9-431D-8649-7E5E3476B0C1}" type="presParOf" srcId="{B8CA9A3D-CDBC-47E9-9386-0E6DA341B226}" destId="{E63398CC-8FAE-4600-9D30-F734148FEA61}" srcOrd="3" destOrd="0" presId="urn:microsoft.com/office/officeart/2005/8/layout/vList2"/>
    <dgm:cxn modelId="{BCDFBC13-A0DB-4F2D-BB91-A82267754F7D}" type="presParOf" srcId="{B8CA9A3D-CDBC-47E9-9386-0E6DA341B226}" destId="{43A896B3-0C7D-456F-874B-EB0A58448020}" srcOrd="4" destOrd="0" presId="urn:microsoft.com/office/officeart/2005/8/layout/vList2"/>
    <dgm:cxn modelId="{4C0E199F-4A46-4395-B3A0-02994CDF3518}" type="presParOf" srcId="{B8CA9A3D-CDBC-47E9-9386-0E6DA341B226}" destId="{8B45190F-D2E4-4E90-8149-6437F59C07C4}" srcOrd="5" destOrd="0" presId="urn:microsoft.com/office/officeart/2005/8/layout/vList2"/>
    <dgm:cxn modelId="{08DC52DE-12BE-4E51-B938-28CDDDE2D048}" type="presParOf" srcId="{B8CA9A3D-CDBC-47E9-9386-0E6DA341B226}" destId="{44D05E69-DA78-4A44-A1C7-A3FAFBF35DD5}" srcOrd="6" destOrd="0" presId="urn:microsoft.com/office/officeart/2005/8/layout/vList2"/>
    <dgm:cxn modelId="{E083DC9A-E562-4533-AD05-29854EF03935}" type="presParOf" srcId="{B8CA9A3D-CDBC-47E9-9386-0E6DA341B226}" destId="{4A1CBA08-915A-4913-81AA-8659859A7B33}" srcOrd="7" destOrd="0" presId="urn:microsoft.com/office/officeart/2005/8/layout/vList2"/>
    <dgm:cxn modelId="{1EB32C6D-4703-49F5-B055-11E2471034C5}" type="presParOf" srcId="{B8CA9A3D-CDBC-47E9-9386-0E6DA341B226}" destId="{975E556E-FF91-4A39-86D9-47D17D95C64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A0AAF8-07F0-4F8D-85E3-7786C3E1D155}"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AF4B0C0A-07F4-4F36-91EF-80C2C192D502}">
      <dgm:prSet custT="1"/>
      <dgm:spPr>
        <a:solidFill>
          <a:schemeClr val="accent4">
            <a:lumMod val="50000"/>
          </a:schemeClr>
        </a:solidFill>
      </dgm:spPr>
      <dgm:t>
        <a:bodyPr/>
        <a:lstStyle/>
        <a:p>
          <a:r>
            <a:rPr lang="en-US" sz="3200" b="1" dirty="0">
              <a:latin typeface="Segoe UI" panose="020B0502040204020203" pitchFamily="34" charset="0"/>
              <a:cs typeface="Segoe UI" panose="020B0502040204020203" pitchFamily="34" charset="0"/>
            </a:rPr>
            <a:t>DC:</a:t>
          </a:r>
          <a:r>
            <a:rPr lang="en-US" sz="3200" dirty="0">
              <a:latin typeface="Segoe UI" panose="020B0502040204020203" pitchFamily="34" charset="0"/>
              <a:cs typeface="Segoe UI" panose="020B0502040204020203" pitchFamily="34" charset="0"/>
            </a:rPr>
            <a:t> Ranges from broad oversight down to the needs of individual students. For example: coordinating staff training, planning, security, scheduling, and submitting reports to OSPI. </a:t>
          </a:r>
        </a:p>
      </dgm:t>
    </dgm:pt>
    <dgm:pt modelId="{DDC7B899-630B-4CF4-8B52-32CB02100F9B}" type="parTrans" cxnId="{C4E963E5-E7AD-4BC1-B57F-A9F52657B54D}">
      <dgm:prSet/>
      <dgm:spPr/>
      <dgm:t>
        <a:bodyPr/>
        <a:lstStyle/>
        <a:p>
          <a:endParaRPr lang="en-US"/>
        </a:p>
      </dgm:t>
    </dgm:pt>
    <dgm:pt modelId="{860D6765-BF83-4AD0-9DA0-8EBDD6B89587}" type="sibTrans" cxnId="{C4E963E5-E7AD-4BC1-B57F-A9F52657B54D}">
      <dgm:prSet/>
      <dgm:spPr/>
      <dgm:t>
        <a:bodyPr/>
        <a:lstStyle/>
        <a:p>
          <a:endParaRPr lang="en-US"/>
        </a:p>
      </dgm:t>
    </dgm:pt>
    <dgm:pt modelId="{8B6D9BAD-3578-46D0-8EC8-FBD499EE0FAC}">
      <dgm:prSet custT="1"/>
      <dgm:spPr>
        <a:solidFill>
          <a:schemeClr val="accent4">
            <a:lumMod val="75000"/>
          </a:schemeClr>
        </a:solidFill>
      </dgm:spPr>
      <dgm:t>
        <a:bodyPr/>
        <a:lstStyle/>
        <a:p>
          <a:r>
            <a:rPr lang="en-US" sz="3000" b="1" dirty="0">
              <a:latin typeface="Segoe UI" panose="020B0502040204020203" pitchFamily="34" charset="0"/>
              <a:cs typeface="Segoe UI" panose="020B0502040204020203" pitchFamily="34" charset="0"/>
            </a:rPr>
            <a:t>DA:</a:t>
          </a:r>
          <a:r>
            <a:rPr lang="en-US" sz="3000" dirty="0">
              <a:latin typeface="Segoe UI" panose="020B0502040204020203" pitchFamily="34" charset="0"/>
              <a:cs typeface="Segoe UI" panose="020B0502040204020203" pitchFamily="34" charset="0"/>
            </a:rPr>
            <a:t> Supports activities outlined by DC.</a:t>
          </a:r>
        </a:p>
      </dgm:t>
    </dgm:pt>
    <dgm:pt modelId="{582F3445-6642-4779-9DA9-56187FD964CA}" type="parTrans" cxnId="{77EAD637-6AB7-4138-9627-B0771C81119D}">
      <dgm:prSet/>
      <dgm:spPr/>
      <dgm:t>
        <a:bodyPr/>
        <a:lstStyle/>
        <a:p>
          <a:endParaRPr lang="en-US"/>
        </a:p>
      </dgm:t>
    </dgm:pt>
    <dgm:pt modelId="{7162C1DA-2341-4C6D-A1E2-EE052C403063}" type="sibTrans" cxnId="{77EAD637-6AB7-4138-9627-B0771C81119D}">
      <dgm:prSet/>
      <dgm:spPr/>
      <dgm:t>
        <a:bodyPr/>
        <a:lstStyle/>
        <a:p>
          <a:endParaRPr lang="en-US"/>
        </a:p>
      </dgm:t>
    </dgm:pt>
    <dgm:pt modelId="{6E70347E-9B94-4323-89AD-003797781337}">
      <dgm:prSet custT="1"/>
      <dgm:spPr>
        <a:solidFill>
          <a:schemeClr val="accent4">
            <a:lumMod val="40000"/>
            <a:lumOff val="60000"/>
          </a:schemeClr>
        </a:solidFill>
      </dgm:spPr>
      <dgm:t>
        <a:bodyPr/>
        <a:lstStyle/>
        <a:p>
          <a:r>
            <a:rPr lang="en-US" sz="2600" b="1" dirty="0">
              <a:solidFill>
                <a:schemeClr val="tx1"/>
              </a:solidFill>
              <a:latin typeface="Segoe UI" panose="020B0502040204020203" pitchFamily="34" charset="0"/>
              <a:cs typeface="Segoe UI" panose="020B0502040204020203" pitchFamily="34" charset="0"/>
            </a:rPr>
            <a:t>Tech Coordinator:</a:t>
          </a:r>
          <a:r>
            <a:rPr lang="en-US" sz="2600" dirty="0">
              <a:solidFill>
                <a:schemeClr val="tx1"/>
              </a:solidFill>
              <a:latin typeface="Segoe UI" panose="020B0502040204020203" pitchFamily="34" charset="0"/>
              <a:cs typeface="Segoe UI" panose="020B0502040204020203" pitchFamily="34" charset="0"/>
            </a:rPr>
            <a:t> Configuring the devices, software, and networks used for online testing.</a:t>
          </a:r>
        </a:p>
      </dgm:t>
    </dgm:pt>
    <dgm:pt modelId="{C7E9DEFC-908F-41D5-9940-D8389FB07A8A}" type="parTrans" cxnId="{9521FD84-A64A-4754-83E6-E319BEEFE36D}">
      <dgm:prSet/>
      <dgm:spPr/>
      <dgm:t>
        <a:bodyPr/>
        <a:lstStyle/>
        <a:p>
          <a:endParaRPr lang="en-US"/>
        </a:p>
      </dgm:t>
    </dgm:pt>
    <dgm:pt modelId="{AC457099-CE34-4075-946A-7516FAA6AA6D}" type="sibTrans" cxnId="{9521FD84-A64A-4754-83E6-E319BEEFE36D}">
      <dgm:prSet/>
      <dgm:spPr/>
      <dgm:t>
        <a:bodyPr/>
        <a:lstStyle/>
        <a:p>
          <a:endParaRPr lang="en-US"/>
        </a:p>
      </dgm:t>
    </dgm:pt>
    <dgm:pt modelId="{F7EA70AE-B16B-45C5-8846-20DBDB17F05D}" type="pres">
      <dgm:prSet presAssocID="{5BA0AAF8-07F0-4F8D-85E3-7786C3E1D155}" presName="diagram" presStyleCnt="0">
        <dgm:presLayoutVars>
          <dgm:dir/>
          <dgm:resizeHandles val="exact"/>
        </dgm:presLayoutVars>
      </dgm:prSet>
      <dgm:spPr/>
    </dgm:pt>
    <dgm:pt modelId="{6922404B-6F61-491D-8A57-B1308892B601}" type="pres">
      <dgm:prSet presAssocID="{AF4B0C0A-07F4-4F36-91EF-80C2C192D502}" presName="node" presStyleLbl="node1" presStyleIdx="0" presStyleCnt="3" custScaleX="160348" custScaleY="190576">
        <dgm:presLayoutVars>
          <dgm:bulletEnabled val="1"/>
        </dgm:presLayoutVars>
      </dgm:prSet>
      <dgm:spPr/>
    </dgm:pt>
    <dgm:pt modelId="{CAE9588D-6F61-4415-A096-9A45DEAAACE0}" type="pres">
      <dgm:prSet presAssocID="{860D6765-BF83-4AD0-9DA0-8EBDD6B89587}" presName="sibTrans" presStyleCnt="0"/>
      <dgm:spPr/>
    </dgm:pt>
    <dgm:pt modelId="{6ADD53CB-B372-49F5-9E25-F717777C501E}" type="pres">
      <dgm:prSet presAssocID="{8B6D9BAD-3578-46D0-8EC8-FBD499EE0FAC}" presName="node" presStyleLbl="node1" presStyleIdx="1" presStyleCnt="3" custScaleX="72814" custScaleY="190250">
        <dgm:presLayoutVars>
          <dgm:bulletEnabled val="1"/>
        </dgm:presLayoutVars>
      </dgm:prSet>
      <dgm:spPr/>
    </dgm:pt>
    <dgm:pt modelId="{18D5787D-1F9B-40A8-AA1B-BC4ABD891369}" type="pres">
      <dgm:prSet presAssocID="{7162C1DA-2341-4C6D-A1E2-EE052C403063}" presName="sibTrans" presStyleCnt="0"/>
      <dgm:spPr/>
    </dgm:pt>
    <dgm:pt modelId="{9983AD2D-EC31-40E6-8862-7ACBDD831366}" type="pres">
      <dgm:prSet presAssocID="{6E70347E-9B94-4323-89AD-003797781337}" presName="node" presStyleLbl="node1" presStyleIdx="2" presStyleCnt="3" custScaleX="70099" custScaleY="190250">
        <dgm:presLayoutVars>
          <dgm:bulletEnabled val="1"/>
        </dgm:presLayoutVars>
      </dgm:prSet>
      <dgm:spPr/>
    </dgm:pt>
  </dgm:ptLst>
  <dgm:cxnLst>
    <dgm:cxn modelId="{816D722B-C118-4844-B634-66BBD8B51309}" type="presOf" srcId="{5BA0AAF8-07F0-4F8D-85E3-7786C3E1D155}" destId="{F7EA70AE-B16B-45C5-8846-20DBDB17F05D}" srcOrd="0" destOrd="0" presId="urn:microsoft.com/office/officeart/2005/8/layout/default"/>
    <dgm:cxn modelId="{6534C92F-C00B-46B5-94FC-0E8EE5C9ADBA}" type="presOf" srcId="{AF4B0C0A-07F4-4F36-91EF-80C2C192D502}" destId="{6922404B-6F61-491D-8A57-B1308892B601}" srcOrd="0" destOrd="0" presId="urn:microsoft.com/office/officeart/2005/8/layout/default"/>
    <dgm:cxn modelId="{77EAD637-6AB7-4138-9627-B0771C81119D}" srcId="{5BA0AAF8-07F0-4F8D-85E3-7786C3E1D155}" destId="{8B6D9BAD-3578-46D0-8EC8-FBD499EE0FAC}" srcOrd="1" destOrd="0" parTransId="{582F3445-6642-4779-9DA9-56187FD964CA}" sibTransId="{7162C1DA-2341-4C6D-A1E2-EE052C403063}"/>
    <dgm:cxn modelId="{9521FD84-A64A-4754-83E6-E319BEEFE36D}" srcId="{5BA0AAF8-07F0-4F8D-85E3-7786C3E1D155}" destId="{6E70347E-9B94-4323-89AD-003797781337}" srcOrd="2" destOrd="0" parTransId="{C7E9DEFC-908F-41D5-9940-D8389FB07A8A}" sibTransId="{AC457099-CE34-4075-946A-7516FAA6AA6D}"/>
    <dgm:cxn modelId="{81FBC1AB-13D9-48B5-86E2-3E59CDA92896}" type="presOf" srcId="{8B6D9BAD-3578-46D0-8EC8-FBD499EE0FAC}" destId="{6ADD53CB-B372-49F5-9E25-F717777C501E}" srcOrd="0" destOrd="0" presId="urn:microsoft.com/office/officeart/2005/8/layout/default"/>
    <dgm:cxn modelId="{0A8D48DB-5AE6-4939-AA73-476F250CF324}" type="presOf" srcId="{6E70347E-9B94-4323-89AD-003797781337}" destId="{9983AD2D-EC31-40E6-8862-7ACBDD831366}" srcOrd="0" destOrd="0" presId="urn:microsoft.com/office/officeart/2005/8/layout/default"/>
    <dgm:cxn modelId="{C4E963E5-E7AD-4BC1-B57F-A9F52657B54D}" srcId="{5BA0AAF8-07F0-4F8D-85E3-7786C3E1D155}" destId="{AF4B0C0A-07F4-4F36-91EF-80C2C192D502}" srcOrd="0" destOrd="0" parTransId="{DDC7B899-630B-4CF4-8B52-32CB02100F9B}" sibTransId="{860D6765-BF83-4AD0-9DA0-8EBDD6B89587}"/>
    <dgm:cxn modelId="{3176D1F7-AC3F-402F-9BAE-CA955C713F6B}" type="presParOf" srcId="{F7EA70AE-B16B-45C5-8846-20DBDB17F05D}" destId="{6922404B-6F61-491D-8A57-B1308892B601}" srcOrd="0" destOrd="0" presId="urn:microsoft.com/office/officeart/2005/8/layout/default"/>
    <dgm:cxn modelId="{1572EA05-ADAB-424C-80E5-57C39C54DC3E}" type="presParOf" srcId="{F7EA70AE-B16B-45C5-8846-20DBDB17F05D}" destId="{CAE9588D-6F61-4415-A096-9A45DEAAACE0}" srcOrd="1" destOrd="0" presId="urn:microsoft.com/office/officeart/2005/8/layout/default"/>
    <dgm:cxn modelId="{4F83C34F-3177-44C0-B11E-8F70D7A36878}" type="presParOf" srcId="{F7EA70AE-B16B-45C5-8846-20DBDB17F05D}" destId="{6ADD53CB-B372-49F5-9E25-F717777C501E}" srcOrd="2" destOrd="0" presId="urn:microsoft.com/office/officeart/2005/8/layout/default"/>
    <dgm:cxn modelId="{30C13773-15EF-411C-9CC9-0FABF8806891}" type="presParOf" srcId="{F7EA70AE-B16B-45C5-8846-20DBDB17F05D}" destId="{18D5787D-1F9B-40A8-AA1B-BC4ABD891369}" srcOrd="3" destOrd="0" presId="urn:microsoft.com/office/officeart/2005/8/layout/default"/>
    <dgm:cxn modelId="{BD586906-F279-4152-B7D5-91F869466C73}" type="presParOf" srcId="{F7EA70AE-B16B-45C5-8846-20DBDB17F05D}" destId="{9983AD2D-EC31-40E6-8862-7ACBDD831366}"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8637FF-0950-4F3D-AAAC-84108BA557BC}"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2E9C312D-6AEF-40FC-9A53-4575EF5C1206}">
      <dgm:prSet/>
      <dgm:spPr/>
      <dgm:t>
        <a:bodyPr/>
        <a:lstStyle/>
        <a:p>
          <a:r>
            <a:rPr lang="en-US" u="none" dirty="0">
              <a:latin typeface="Segoe UI" panose="020B0502040204020203" pitchFamily="34" charset="0"/>
              <a:cs typeface="Segoe UI" panose="020B0502040204020203" pitchFamily="34" charset="0"/>
              <a:hlinkClick xmlns:r="http://schemas.openxmlformats.org/officeDocument/2006/relationships" r:id="rId1"/>
            </a:rPr>
            <a:t>Test Coordinator’s Manual</a:t>
          </a:r>
          <a:r>
            <a:rPr lang="en-US" u="none" dirty="0">
              <a:latin typeface="Segoe UI" panose="020B0502040204020203" pitchFamily="34" charset="0"/>
              <a:cs typeface="Segoe UI" panose="020B0502040204020203" pitchFamily="34" charset="0"/>
            </a:rPr>
            <a:t> </a:t>
          </a:r>
          <a:r>
            <a:rPr lang="en-US" dirty="0">
              <a:latin typeface="Segoe UI" panose="020B0502040204020203" pitchFamily="34" charset="0"/>
              <a:cs typeface="Segoe UI" panose="020B0502040204020203" pitchFamily="34" charset="0"/>
            </a:rPr>
            <a:t>(TCM)</a:t>
          </a:r>
        </a:p>
      </dgm:t>
    </dgm:pt>
    <dgm:pt modelId="{A6AF0AB4-E09F-4487-91FD-2A4097EBBE09}" type="parTrans" cxnId="{38B31B06-F404-4A2E-BD3C-628C588148F5}">
      <dgm:prSet/>
      <dgm:spPr/>
      <dgm:t>
        <a:bodyPr/>
        <a:lstStyle/>
        <a:p>
          <a:endParaRPr lang="en-US"/>
        </a:p>
      </dgm:t>
    </dgm:pt>
    <dgm:pt modelId="{8058497C-72F2-498F-940A-2936C673BD79}" type="sibTrans" cxnId="{38B31B06-F404-4A2E-BD3C-628C588148F5}">
      <dgm:prSet/>
      <dgm:spPr/>
      <dgm:t>
        <a:bodyPr/>
        <a:lstStyle/>
        <a:p>
          <a:endParaRPr lang="en-US"/>
        </a:p>
      </dgm:t>
    </dgm:pt>
    <dgm:pt modelId="{D13A3510-0355-43ED-A827-4B1BEC3BACE0}">
      <dgm:prSet/>
      <dgm:spPr/>
      <dgm:t>
        <a:bodyPr/>
        <a:lstStyle/>
        <a:p>
          <a:r>
            <a:rPr lang="en-US" dirty="0">
              <a:latin typeface="Segoe UI" panose="020B0502040204020203" pitchFamily="34" charset="0"/>
              <a:cs typeface="Segoe UI" panose="020B0502040204020203" pitchFamily="34" charset="0"/>
              <a:hlinkClick xmlns:r="http://schemas.openxmlformats.org/officeDocument/2006/relationships" r:id="rId2"/>
            </a:rPr>
            <a:t>Guidelines on Tools, Supports &amp; Accommodations</a:t>
          </a:r>
          <a:r>
            <a:rPr lang="en-US" dirty="0">
              <a:latin typeface="Segoe UI" panose="020B0502040204020203" pitchFamily="34" charset="0"/>
              <a:cs typeface="Segoe UI" panose="020B0502040204020203" pitchFamily="34" charset="0"/>
            </a:rPr>
            <a:t> (GTSA) </a:t>
          </a:r>
        </a:p>
      </dgm:t>
    </dgm:pt>
    <dgm:pt modelId="{6F924145-3B5F-4B5C-A1E1-ADCFE5D638B1}" type="parTrans" cxnId="{9BAC2F51-D88F-4348-96DB-4D000E1417BA}">
      <dgm:prSet/>
      <dgm:spPr/>
      <dgm:t>
        <a:bodyPr/>
        <a:lstStyle/>
        <a:p>
          <a:endParaRPr lang="en-US"/>
        </a:p>
      </dgm:t>
    </dgm:pt>
    <dgm:pt modelId="{907DCD51-0F9C-499F-95A8-579A202EC865}" type="sibTrans" cxnId="{9BAC2F51-D88F-4348-96DB-4D000E1417BA}">
      <dgm:prSet/>
      <dgm:spPr/>
      <dgm:t>
        <a:bodyPr/>
        <a:lstStyle/>
        <a:p>
          <a:endParaRPr lang="en-US"/>
        </a:p>
      </dgm:t>
    </dgm:pt>
    <dgm:pt modelId="{5ADB633E-2241-4FA2-9BC7-35A66DF4E918}">
      <dgm:prSet/>
      <dgm:spPr/>
      <dgm:t>
        <a:bodyPr/>
        <a:lstStyle/>
        <a:p>
          <a:r>
            <a:rPr lang="en-US" dirty="0">
              <a:latin typeface="Segoe UI" panose="020B0502040204020203" pitchFamily="34" charset="0"/>
              <a:cs typeface="Segoe UI" panose="020B0502040204020203" pitchFamily="34" charset="0"/>
              <a:hlinkClick xmlns:r="http://schemas.openxmlformats.org/officeDocument/2006/relationships" r:id="rId3"/>
            </a:rPr>
            <a:t>Student Records Management Guide</a:t>
          </a:r>
          <a:r>
            <a:rPr lang="en-US" dirty="0">
              <a:latin typeface="Segoe UI" panose="020B0502040204020203" pitchFamily="34" charset="0"/>
              <a:cs typeface="Segoe UI" panose="020B0502040204020203" pitchFamily="34" charset="0"/>
            </a:rPr>
            <a:t> (SRMAAUG)</a:t>
          </a:r>
        </a:p>
      </dgm:t>
    </dgm:pt>
    <dgm:pt modelId="{1098E317-1A56-4DF9-84DC-CD049AB5F862}" type="parTrans" cxnId="{2C126455-9FC8-485D-A532-6B7245B96C4E}">
      <dgm:prSet/>
      <dgm:spPr/>
      <dgm:t>
        <a:bodyPr/>
        <a:lstStyle/>
        <a:p>
          <a:endParaRPr lang="en-US"/>
        </a:p>
      </dgm:t>
    </dgm:pt>
    <dgm:pt modelId="{68582CF7-E0D3-4BD0-9EBB-0B8D479A0793}" type="sibTrans" cxnId="{2C126455-9FC8-485D-A532-6B7245B96C4E}">
      <dgm:prSet/>
      <dgm:spPr/>
      <dgm:t>
        <a:bodyPr/>
        <a:lstStyle/>
        <a:p>
          <a:endParaRPr lang="en-US"/>
        </a:p>
      </dgm:t>
    </dgm:pt>
    <dgm:pt modelId="{2AE24A7B-6D32-4851-A08D-8DD9039B84EE}">
      <dgm:prSet/>
      <dgm:spPr/>
      <dgm:t>
        <a:bodyPr/>
        <a:lstStyle/>
        <a:p>
          <a:r>
            <a:rPr lang="en-US" dirty="0">
              <a:latin typeface="Segoe UI" panose="020B0502040204020203" pitchFamily="34" charset="0"/>
              <a:cs typeface="Segoe UI" panose="020B0502040204020203" pitchFamily="34" charset="0"/>
            </a:rPr>
            <a:t>Professional Assessment Standards</a:t>
          </a:r>
        </a:p>
      </dgm:t>
    </dgm:pt>
    <dgm:pt modelId="{C7A49D24-2946-4066-9DFE-0022BECEACA1}" type="parTrans" cxnId="{CFD57B9F-A50E-4C18-8658-55E594AB9179}">
      <dgm:prSet/>
      <dgm:spPr/>
      <dgm:t>
        <a:bodyPr/>
        <a:lstStyle/>
        <a:p>
          <a:endParaRPr lang="en-US"/>
        </a:p>
      </dgm:t>
    </dgm:pt>
    <dgm:pt modelId="{074C5463-EAA6-47F4-8148-C11ADAFB6C92}" type="sibTrans" cxnId="{CFD57B9F-A50E-4C18-8658-55E594AB9179}">
      <dgm:prSet/>
      <dgm:spPr/>
      <dgm:t>
        <a:bodyPr/>
        <a:lstStyle/>
        <a:p>
          <a:endParaRPr lang="en-US"/>
        </a:p>
      </dgm:t>
    </dgm:pt>
    <dgm:pt modelId="{C2D3A8E8-366A-422D-BAA7-BD749B143B1C}" type="pres">
      <dgm:prSet presAssocID="{EB8637FF-0950-4F3D-AAAC-84108BA557BC}" presName="vert0" presStyleCnt="0">
        <dgm:presLayoutVars>
          <dgm:dir/>
          <dgm:animOne val="branch"/>
          <dgm:animLvl val="lvl"/>
        </dgm:presLayoutVars>
      </dgm:prSet>
      <dgm:spPr/>
    </dgm:pt>
    <dgm:pt modelId="{0A65B2B5-BC4D-466F-B304-4175E0AB37C9}" type="pres">
      <dgm:prSet presAssocID="{2E9C312D-6AEF-40FC-9A53-4575EF5C1206}" presName="thickLine" presStyleLbl="alignNode1" presStyleIdx="0" presStyleCnt="4"/>
      <dgm:spPr/>
    </dgm:pt>
    <dgm:pt modelId="{E16C2B32-44B8-4005-BC00-491449510E8E}" type="pres">
      <dgm:prSet presAssocID="{2E9C312D-6AEF-40FC-9A53-4575EF5C1206}" presName="horz1" presStyleCnt="0"/>
      <dgm:spPr/>
    </dgm:pt>
    <dgm:pt modelId="{DAA58C22-AF8F-48C6-963E-66D4F3135284}" type="pres">
      <dgm:prSet presAssocID="{2E9C312D-6AEF-40FC-9A53-4575EF5C1206}" presName="tx1" presStyleLbl="revTx" presStyleIdx="0" presStyleCnt="4"/>
      <dgm:spPr/>
    </dgm:pt>
    <dgm:pt modelId="{190B9152-7187-43DA-B827-FDE445AA869B}" type="pres">
      <dgm:prSet presAssocID="{2E9C312D-6AEF-40FC-9A53-4575EF5C1206}" presName="vert1" presStyleCnt="0"/>
      <dgm:spPr/>
    </dgm:pt>
    <dgm:pt modelId="{D817FDFE-D238-45B4-B042-0132A3B9B7E9}" type="pres">
      <dgm:prSet presAssocID="{2AE24A7B-6D32-4851-A08D-8DD9039B84EE}" presName="thickLine" presStyleLbl="alignNode1" presStyleIdx="1" presStyleCnt="4"/>
      <dgm:spPr/>
    </dgm:pt>
    <dgm:pt modelId="{6EF84DC1-A845-45E1-BF7C-4FA15D60B89F}" type="pres">
      <dgm:prSet presAssocID="{2AE24A7B-6D32-4851-A08D-8DD9039B84EE}" presName="horz1" presStyleCnt="0"/>
      <dgm:spPr/>
    </dgm:pt>
    <dgm:pt modelId="{DE45AB74-F144-4A44-A444-61C3BE33E3F3}" type="pres">
      <dgm:prSet presAssocID="{2AE24A7B-6D32-4851-A08D-8DD9039B84EE}" presName="tx1" presStyleLbl="revTx" presStyleIdx="1" presStyleCnt="4"/>
      <dgm:spPr/>
    </dgm:pt>
    <dgm:pt modelId="{FEF123AC-3D28-49BB-828A-55A2CD7440F9}" type="pres">
      <dgm:prSet presAssocID="{2AE24A7B-6D32-4851-A08D-8DD9039B84EE}" presName="vert1" presStyleCnt="0"/>
      <dgm:spPr/>
    </dgm:pt>
    <dgm:pt modelId="{EE17003F-6362-4E45-9F98-F5AEA0ABD879}" type="pres">
      <dgm:prSet presAssocID="{D13A3510-0355-43ED-A827-4B1BEC3BACE0}" presName="thickLine" presStyleLbl="alignNode1" presStyleIdx="2" presStyleCnt="4"/>
      <dgm:spPr/>
    </dgm:pt>
    <dgm:pt modelId="{D6C306E2-D13F-44CD-A592-184309200778}" type="pres">
      <dgm:prSet presAssocID="{D13A3510-0355-43ED-A827-4B1BEC3BACE0}" presName="horz1" presStyleCnt="0"/>
      <dgm:spPr/>
    </dgm:pt>
    <dgm:pt modelId="{2DDD6833-3B53-44E2-8E18-39AAD9AA988F}" type="pres">
      <dgm:prSet presAssocID="{D13A3510-0355-43ED-A827-4B1BEC3BACE0}" presName="tx1" presStyleLbl="revTx" presStyleIdx="2" presStyleCnt="4"/>
      <dgm:spPr/>
    </dgm:pt>
    <dgm:pt modelId="{6C42EB49-ED67-4A70-A736-38BEDDC5669B}" type="pres">
      <dgm:prSet presAssocID="{D13A3510-0355-43ED-A827-4B1BEC3BACE0}" presName="vert1" presStyleCnt="0"/>
      <dgm:spPr/>
    </dgm:pt>
    <dgm:pt modelId="{18117ADB-E67D-47CB-AA9B-6110FB7A54D3}" type="pres">
      <dgm:prSet presAssocID="{5ADB633E-2241-4FA2-9BC7-35A66DF4E918}" presName="thickLine" presStyleLbl="alignNode1" presStyleIdx="3" presStyleCnt="4"/>
      <dgm:spPr/>
    </dgm:pt>
    <dgm:pt modelId="{2EAE2427-A16D-4E9E-A9DF-D23900C26F48}" type="pres">
      <dgm:prSet presAssocID="{5ADB633E-2241-4FA2-9BC7-35A66DF4E918}" presName="horz1" presStyleCnt="0"/>
      <dgm:spPr/>
    </dgm:pt>
    <dgm:pt modelId="{35FC934C-9A0F-413F-970A-997E578F0816}" type="pres">
      <dgm:prSet presAssocID="{5ADB633E-2241-4FA2-9BC7-35A66DF4E918}" presName="tx1" presStyleLbl="revTx" presStyleIdx="3" presStyleCnt="4"/>
      <dgm:spPr/>
    </dgm:pt>
    <dgm:pt modelId="{86B018B7-4E6E-41C6-8EDC-628DCECC28AA}" type="pres">
      <dgm:prSet presAssocID="{5ADB633E-2241-4FA2-9BC7-35A66DF4E918}" presName="vert1" presStyleCnt="0"/>
      <dgm:spPr/>
    </dgm:pt>
  </dgm:ptLst>
  <dgm:cxnLst>
    <dgm:cxn modelId="{38B31B06-F404-4A2E-BD3C-628C588148F5}" srcId="{EB8637FF-0950-4F3D-AAAC-84108BA557BC}" destId="{2E9C312D-6AEF-40FC-9A53-4575EF5C1206}" srcOrd="0" destOrd="0" parTransId="{A6AF0AB4-E09F-4487-91FD-2A4097EBBE09}" sibTransId="{8058497C-72F2-498F-940A-2936C673BD79}"/>
    <dgm:cxn modelId="{A4D88416-FC1A-4803-AF25-8A6A0596ECAD}" type="presOf" srcId="{2AE24A7B-6D32-4851-A08D-8DD9039B84EE}" destId="{DE45AB74-F144-4A44-A444-61C3BE33E3F3}" srcOrd="0" destOrd="0" presId="urn:microsoft.com/office/officeart/2008/layout/LinedList"/>
    <dgm:cxn modelId="{DAAD952F-1505-409A-92BD-EB8F41658FA5}" type="presOf" srcId="{5ADB633E-2241-4FA2-9BC7-35A66DF4E918}" destId="{35FC934C-9A0F-413F-970A-997E578F0816}" srcOrd="0" destOrd="0" presId="urn:microsoft.com/office/officeart/2008/layout/LinedList"/>
    <dgm:cxn modelId="{9BAC2F51-D88F-4348-96DB-4D000E1417BA}" srcId="{EB8637FF-0950-4F3D-AAAC-84108BA557BC}" destId="{D13A3510-0355-43ED-A827-4B1BEC3BACE0}" srcOrd="2" destOrd="0" parTransId="{6F924145-3B5F-4B5C-A1E1-ADCFE5D638B1}" sibTransId="{907DCD51-0F9C-499F-95A8-579A202EC865}"/>
    <dgm:cxn modelId="{2C126455-9FC8-485D-A532-6B7245B96C4E}" srcId="{EB8637FF-0950-4F3D-AAAC-84108BA557BC}" destId="{5ADB633E-2241-4FA2-9BC7-35A66DF4E918}" srcOrd="3" destOrd="0" parTransId="{1098E317-1A56-4DF9-84DC-CD049AB5F862}" sibTransId="{68582CF7-E0D3-4BD0-9EBB-0B8D479A0793}"/>
    <dgm:cxn modelId="{CFD57B9F-A50E-4C18-8658-55E594AB9179}" srcId="{EB8637FF-0950-4F3D-AAAC-84108BA557BC}" destId="{2AE24A7B-6D32-4851-A08D-8DD9039B84EE}" srcOrd="1" destOrd="0" parTransId="{C7A49D24-2946-4066-9DFE-0022BECEACA1}" sibTransId="{074C5463-EAA6-47F4-8148-C11ADAFB6C92}"/>
    <dgm:cxn modelId="{E33469A2-ADB9-4B8B-A3CE-CEC04D08F4E0}" type="presOf" srcId="{D13A3510-0355-43ED-A827-4B1BEC3BACE0}" destId="{2DDD6833-3B53-44E2-8E18-39AAD9AA988F}" srcOrd="0" destOrd="0" presId="urn:microsoft.com/office/officeart/2008/layout/LinedList"/>
    <dgm:cxn modelId="{D638EAA8-5FB4-4CFD-9302-64F1280C749F}" type="presOf" srcId="{EB8637FF-0950-4F3D-AAAC-84108BA557BC}" destId="{C2D3A8E8-366A-422D-BAA7-BD749B143B1C}" srcOrd="0" destOrd="0" presId="urn:microsoft.com/office/officeart/2008/layout/LinedList"/>
    <dgm:cxn modelId="{0FFF82F8-F920-4C74-A5D4-74C664ECF52A}" type="presOf" srcId="{2E9C312D-6AEF-40FC-9A53-4575EF5C1206}" destId="{DAA58C22-AF8F-48C6-963E-66D4F3135284}" srcOrd="0" destOrd="0" presId="urn:microsoft.com/office/officeart/2008/layout/LinedList"/>
    <dgm:cxn modelId="{DBF26924-AC43-4711-A8A0-E51AA5530E12}" type="presParOf" srcId="{C2D3A8E8-366A-422D-BAA7-BD749B143B1C}" destId="{0A65B2B5-BC4D-466F-B304-4175E0AB37C9}" srcOrd="0" destOrd="0" presId="urn:microsoft.com/office/officeart/2008/layout/LinedList"/>
    <dgm:cxn modelId="{404452C0-301B-466F-9773-5F4CD7CF384F}" type="presParOf" srcId="{C2D3A8E8-366A-422D-BAA7-BD749B143B1C}" destId="{E16C2B32-44B8-4005-BC00-491449510E8E}" srcOrd="1" destOrd="0" presId="urn:microsoft.com/office/officeart/2008/layout/LinedList"/>
    <dgm:cxn modelId="{31E5A236-E987-49D4-8D61-720962FFED90}" type="presParOf" srcId="{E16C2B32-44B8-4005-BC00-491449510E8E}" destId="{DAA58C22-AF8F-48C6-963E-66D4F3135284}" srcOrd="0" destOrd="0" presId="urn:microsoft.com/office/officeart/2008/layout/LinedList"/>
    <dgm:cxn modelId="{8D75BC2B-BDE5-4361-8BF3-47C8F60BE4A1}" type="presParOf" srcId="{E16C2B32-44B8-4005-BC00-491449510E8E}" destId="{190B9152-7187-43DA-B827-FDE445AA869B}" srcOrd="1" destOrd="0" presId="urn:microsoft.com/office/officeart/2008/layout/LinedList"/>
    <dgm:cxn modelId="{C4AB3896-0164-4C6C-903B-FB807227E206}" type="presParOf" srcId="{C2D3A8E8-366A-422D-BAA7-BD749B143B1C}" destId="{D817FDFE-D238-45B4-B042-0132A3B9B7E9}" srcOrd="2" destOrd="0" presId="urn:microsoft.com/office/officeart/2008/layout/LinedList"/>
    <dgm:cxn modelId="{F8F3EA5A-8D3D-49E9-9ED5-DD5330892157}" type="presParOf" srcId="{C2D3A8E8-366A-422D-BAA7-BD749B143B1C}" destId="{6EF84DC1-A845-45E1-BF7C-4FA15D60B89F}" srcOrd="3" destOrd="0" presId="urn:microsoft.com/office/officeart/2008/layout/LinedList"/>
    <dgm:cxn modelId="{B91EB6E7-8CB4-4737-ACB9-672BE72F759F}" type="presParOf" srcId="{6EF84DC1-A845-45E1-BF7C-4FA15D60B89F}" destId="{DE45AB74-F144-4A44-A444-61C3BE33E3F3}" srcOrd="0" destOrd="0" presId="urn:microsoft.com/office/officeart/2008/layout/LinedList"/>
    <dgm:cxn modelId="{4AD34868-3214-4C5D-BFCD-371E5870F185}" type="presParOf" srcId="{6EF84DC1-A845-45E1-BF7C-4FA15D60B89F}" destId="{FEF123AC-3D28-49BB-828A-55A2CD7440F9}" srcOrd="1" destOrd="0" presId="urn:microsoft.com/office/officeart/2008/layout/LinedList"/>
    <dgm:cxn modelId="{31D72225-BF86-4843-9A56-A909479EF978}" type="presParOf" srcId="{C2D3A8E8-366A-422D-BAA7-BD749B143B1C}" destId="{EE17003F-6362-4E45-9F98-F5AEA0ABD879}" srcOrd="4" destOrd="0" presId="urn:microsoft.com/office/officeart/2008/layout/LinedList"/>
    <dgm:cxn modelId="{0AB1C5E4-8888-4611-922A-E72272247F1F}" type="presParOf" srcId="{C2D3A8E8-366A-422D-BAA7-BD749B143B1C}" destId="{D6C306E2-D13F-44CD-A592-184309200778}" srcOrd="5" destOrd="0" presId="urn:microsoft.com/office/officeart/2008/layout/LinedList"/>
    <dgm:cxn modelId="{C5E64334-366A-4ADB-9E73-197C848AB6E6}" type="presParOf" srcId="{D6C306E2-D13F-44CD-A592-184309200778}" destId="{2DDD6833-3B53-44E2-8E18-39AAD9AA988F}" srcOrd="0" destOrd="0" presId="urn:microsoft.com/office/officeart/2008/layout/LinedList"/>
    <dgm:cxn modelId="{3B86C3EF-9937-4E4D-95FA-6F04D1CF1142}" type="presParOf" srcId="{D6C306E2-D13F-44CD-A592-184309200778}" destId="{6C42EB49-ED67-4A70-A736-38BEDDC5669B}" srcOrd="1" destOrd="0" presId="urn:microsoft.com/office/officeart/2008/layout/LinedList"/>
    <dgm:cxn modelId="{014E12D4-7BB3-4DCC-A188-CA2BF9F0856E}" type="presParOf" srcId="{C2D3A8E8-366A-422D-BAA7-BD749B143B1C}" destId="{18117ADB-E67D-47CB-AA9B-6110FB7A54D3}" srcOrd="6" destOrd="0" presId="urn:microsoft.com/office/officeart/2008/layout/LinedList"/>
    <dgm:cxn modelId="{19B640CB-CFED-4E96-B590-3594D9DA3BFA}" type="presParOf" srcId="{C2D3A8E8-366A-422D-BAA7-BD749B143B1C}" destId="{2EAE2427-A16D-4E9E-A9DF-D23900C26F48}" srcOrd="7" destOrd="0" presId="urn:microsoft.com/office/officeart/2008/layout/LinedList"/>
    <dgm:cxn modelId="{49A8492A-7D45-4C80-8AD2-499EA6402DC4}" type="presParOf" srcId="{2EAE2427-A16D-4E9E-A9DF-D23900C26F48}" destId="{35FC934C-9A0F-413F-970A-997E578F0816}" srcOrd="0" destOrd="0" presId="urn:microsoft.com/office/officeart/2008/layout/LinedList"/>
    <dgm:cxn modelId="{30ECA516-FA75-457E-9E2A-1D2D004E588D}" type="presParOf" srcId="{2EAE2427-A16D-4E9E-A9DF-D23900C26F48}" destId="{86B018B7-4E6E-41C6-8EDC-628DCECC28A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1B8779-89C9-4AE5-A78D-A7F9C5ACB771}"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8E97BF4E-DBFD-4073-BD43-16D6B5CB85A4}">
      <dgm:prSet custT="1"/>
      <dgm:spPr/>
      <dgm:t>
        <a:bodyPr/>
        <a:lstStyle/>
        <a:p>
          <a:r>
            <a:rPr lang="en-US" sz="2400" dirty="0">
              <a:latin typeface="Segoe UI" panose="020B0502040204020203" pitchFamily="34" charset="0"/>
              <a:cs typeface="Segoe UI" panose="020B0502040204020203" pitchFamily="34" charset="0"/>
            </a:rPr>
            <a:t>Washington Assessment Weekly (WAW) newsletter</a:t>
          </a:r>
        </a:p>
      </dgm:t>
    </dgm:pt>
    <dgm:pt modelId="{3133DEF0-10B6-46E4-A736-E31704F68A83}" type="parTrans" cxnId="{57F63A84-8636-48BB-8D36-45CE90048F32}">
      <dgm:prSet/>
      <dgm:spPr/>
      <dgm:t>
        <a:bodyPr/>
        <a:lstStyle/>
        <a:p>
          <a:endParaRPr lang="en-US"/>
        </a:p>
      </dgm:t>
    </dgm:pt>
    <dgm:pt modelId="{0CCAB97E-A735-4B27-82F5-30DB510CFAFE}" type="sibTrans" cxnId="{57F63A84-8636-48BB-8D36-45CE90048F32}">
      <dgm:prSet/>
      <dgm:spPr/>
      <dgm:t>
        <a:bodyPr/>
        <a:lstStyle/>
        <a:p>
          <a:endParaRPr lang="en-US"/>
        </a:p>
      </dgm:t>
    </dgm:pt>
    <dgm:pt modelId="{45E19B6C-D9C5-47BD-94A4-A34064B5081F}">
      <dgm:prSet/>
      <dgm:spPr/>
      <dgm:t>
        <a:bodyPr/>
        <a:lstStyle/>
        <a:p>
          <a:r>
            <a:rPr lang="en-US" dirty="0">
              <a:latin typeface="Segoe UI" panose="020B0502040204020203" pitchFamily="34" charset="0"/>
              <a:cs typeface="Segoe UI" panose="020B0502040204020203" pitchFamily="34" charset="0"/>
            </a:rPr>
            <a:t>Notifications about webinars and trainings, including registration links</a:t>
          </a:r>
        </a:p>
      </dgm:t>
    </dgm:pt>
    <dgm:pt modelId="{BC5A7973-FEB0-45AB-A2A2-914D58D0AD66}" type="parTrans" cxnId="{CADA0C61-1078-4C98-B592-633FE156634E}">
      <dgm:prSet/>
      <dgm:spPr/>
      <dgm:t>
        <a:bodyPr/>
        <a:lstStyle/>
        <a:p>
          <a:endParaRPr lang="en-US"/>
        </a:p>
      </dgm:t>
    </dgm:pt>
    <dgm:pt modelId="{FE445CCA-399C-44D4-90DC-B2D54A2C3796}" type="sibTrans" cxnId="{CADA0C61-1078-4C98-B592-633FE156634E}">
      <dgm:prSet/>
      <dgm:spPr/>
      <dgm:t>
        <a:bodyPr/>
        <a:lstStyle/>
        <a:p>
          <a:endParaRPr lang="en-US"/>
        </a:p>
      </dgm:t>
    </dgm:pt>
    <dgm:pt modelId="{2FD7E952-D067-4543-98F5-18DDADD3544A}">
      <dgm:prSet/>
      <dgm:spPr/>
      <dgm:t>
        <a:bodyPr/>
        <a:lstStyle/>
        <a:p>
          <a:r>
            <a:rPr lang="en-US" dirty="0">
              <a:latin typeface="Segoe UI" panose="020B0502040204020203" pitchFamily="34" charset="0"/>
              <a:cs typeface="Segoe UI" panose="020B0502040204020203" pitchFamily="34" charset="0"/>
            </a:rPr>
            <a:t>Reminders about deadlines</a:t>
          </a:r>
        </a:p>
      </dgm:t>
    </dgm:pt>
    <dgm:pt modelId="{B179F25C-2E7A-4C07-9819-CD8D35C91D7E}" type="parTrans" cxnId="{8889A0FA-61E3-4568-9170-C259B279922E}">
      <dgm:prSet/>
      <dgm:spPr/>
      <dgm:t>
        <a:bodyPr/>
        <a:lstStyle/>
        <a:p>
          <a:endParaRPr lang="en-US"/>
        </a:p>
      </dgm:t>
    </dgm:pt>
    <dgm:pt modelId="{0FB7C4F8-4B9E-4A0A-9B54-4E883C255F9C}" type="sibTrans" cxnId="{8889A0FA-61E3-4568-9170-C259B279922E}">
      <dgm:prSet/>
      <dgm:spPr/>
      <dgm:t>
        <a:bodyPr/>
        <a:lstStyle/>
        <a:p>
          <a:endParaRPr lang="en-US"/>
        </a:p>
      </dgm:t>
    </dgm:pt>
    <dgm:pt modelId="{8D8F2195-F867-427A-9AD1-F9B0F5A95954}">
      <dgm:prSet/>
      <dgm:spPr/>
      <dgm:t>
        <a:bodyPr/>
        <a:lstStyle/>
        <a:p>
          <a:r>
            <a:rPr lang="en-US" dirty="0">
              <a:latin typeface="Segoe UI" panose="020B0502040204020203" pitchFamily="34" charset="0"/>
              <a:cs typeface="Segoe UI" panose="020B0502040204020203" pitchFamily="34" charset="0"/>
            </a:rPr>
            <a:t>Data and reporting information </a:t>
          </a:r>
        </a:p>
      </dgm:t>
    </dgm:pt>
    <dgm:pt modelId="{C6B9A2B4-01B2-4DB8-AC2C-4B337B7FD8AE}" type="parTrans" cxnId="{46451D76-ACDD-40BC-BB6A-ED06648C41BE}">
      <dgm:prSet/>
      <dgm:spPr/>
      <dgm:t>
        <a:bodyPr/>
        <a:lstStyle/>
        <a:p>
          <a:endParaRPr lang="en-US"/>
        </a:p>
      </dgm:t>
    </dgm:pt>
    <dgm:pt modelId="{79856B44-3068-4D26-8A2C-36D090E44F34}" type="sibTrans" cxnId="{46451D76-ACDD-40BC-BB6A-ED06648C41BE}">
      <dgm:prSet/>
      <dgm:spPr/>
      <dgm:t>
        <a:bodyPr/>
        <a:lstStyle/>
        <a:p>
          <a:endParaRPr lang="en-US"/>
        </a:p>
      </dgm:t>
    </dgm:pt>
    <dgm:pt modelId="{FB6DFF79-E751-44C5-B798-BD5D43414FA3}">
      <dgm:prSet/>
      <dgm:spPr/>
      <dgm:t>
        <a:bodyPr/>
        <a:lstStyle/>
        <a:p>
          <a:r>
            <a:rPr lang="en-US" dirty="0">
              <a:latin typeface="Segoe UI" panose="020B0502040204020203" pitchFamily="34" charset="0"/>
              <a:cs typeface="Segoe UI" panose="020B0502040204020203" pitchFamily="34" charset="0"/>
            </a:rPr>
            <a:t>Updates and resources for state assessments</a:t>
          </a:r>
        </a:p>
      </dgm:t>
    </dgm:pt>
    <dgm:pt modelId="{8A6C6A5B-4328-4399-9F69-71181C4F72D2}" type="parTrans" cxnId="{051A9E3F-12CB-41FA-B713-BDFBA910FD0C}">
      <dgm:prSet/>
      <dgm:spPr/>
      <dgm:t>
        <a:bodyPr/>
        <a:lstStyle/>
        <a:p>
          <a:endParaRPr lang="en-US"/>
        </a:p>
      </dgm:t>
    </dgm:pt>
    <dgm:pt modelId="{AD83B514-56AE-470F-9FA4-0DF426AD9461}" type="sibTrans" cxnId="{051A9E3F-12CB-41FA-B713-BDFBA910FD0C}">
      <dgm:prSet/>
      <dgm:spPr/>
      <dgm:t>
        <a:bodyPr/>
        <a:lstStyle/>
        <a:p>
          <a:endParaRPr lang="en-US"/>
        </a:p>
      </dgm:t>
    </dgm:pt>
    <dgm:pt modelId="{90BA7912-4FA1-4EB4-90C4-5E48C115577C}">
      <dgm:prSet/>
      <dgm:spPr/>
      <dgm:t>
        <a:bodyPr/>
        <a:lstStyle/>
        <a:p>
          <a:r>
            <a:rPr lang="en-US" dirty="0">
              <a:latin typeface="Segoe UI" panose="020B0502040204020203" pitchFamily="34" charset="0"/>
              <a:cs typeface="Segoe UI" panose="020B0502040204020203" pitchFamily="34" charset="0"/>
            </a:rPr>
            <a:t>Contacts for assessment, student information, and other OSPI programs</a:t>
          </a:r>
        </a:p>
      </dgm:t>
    </dgm:pt>
    <dgm:pt modelId="{C492FA90-FD73-4135-BCBF-D43721A793FA}" type="parTrans" cxnId="{957CE079-6022-473B-994A-B12898E5E413}">
      <dgm:prSet/>
      <dgm:spPr/>
      <dgm:t>
        <a:bodyPr/>
        <a:lstStyle/>
        <a:p>
          <a:endParaRPr lang="en-US"/>
        </a:p>
      </dgm:t>
    </dgm:pt>
    <dgm:pt modelId="{C67B2DF7-9043-423B-BAB7-70D0D026F5CB}" type="sibTrans" cxnId="{957CE079-6022-473B-994A-B12898E5E413}">
      <dgm:prSet/>
      <dgm:spPr/>
      <dgm:t>
        <a:bodyPr/>
        <a:lstStyle/>
        <a:p>
          <a:endParaRPr lang="en-US"/>
        </a:p>
      </dgm:t>
    </dgm:pt>
    <dgm:pt modelId="{FE2084E3-1D98-404C-86C8-9606FDB0362A}">
      <dgm:prSet/>
      <dgm:spPr/>
      <dgm:t>
        <a:bodyPr/>
        <a:lstStyle/>
        <a:p>
          <a:r>
            <a:rPr lang="en-US" dirty="0">
              <a:latin typeface="Segoe UI" panose="020B0502040204020203" pitchFamily="34" charset="0"/>
              <a:cs typeface="Segoe UI" panose="020B0502040204020203" pitchFamily="34" charset="0"/>
            </a:rPr>
            <a:t>Systems information </a:t>
          </a:r>
        </a:p>
      </dgm:t>
    </dgm:pt>
    <dgm:pt modelId="{43CB4AFA-D51A-43B3-9C8C-B19FC1C23272}" type="parTrans" cxnId="{6BD9C81F-7106-4EE2-919A-EFA353F373C2}">
      <dgm:prSet/>
      <dgm:spPr/>
      <dgm:t>
        <a:bodyPr/>
        <a:lstStyle/>
        <a:p>
          <a:endParaRPr lang="en-US"/>
        </a:p>
      </dgm:t>
    </dgm:pt>
    <dgm:pt modelId="{FAAF303F-3178-4B71-B1BE-9595DE49BD29}" type="sibTrans" cxnId="{6BD9C81F-7106-4EE2-919A-EFA353F373C2}">
      <dgm:prSet/>
      <dgm:spPr/>
      <dgm:t>
        <a:bodyPr/>
        <a:lstStyle/>
        <a:p>
          <a:endParaRPr lang="en-US"/>
        </a:p>
      </dgm:t>
    </dgm:pt>
    <dgm:pt modelId="{2BAA4335-AAA9-4DCD-8634-C7B3861BFCC3}" type="pres">
      <dgm:prSet presAssocID="{011B8779-89C9-4AE5-A78D-A7F9C5ACB771}" presName="linear" presStyleCnt="0">
        <dgm:presLayoutVars>
          <dgm:dir/>
          <dgm:animLvl val="lvl"/>
          <dgm:resizeHandles val="exact"/>
        </dgm:presLayoutVars>
      </dgm:prSet>
      <dgm:spPr/>
    </dgm:pt>
    <dgm:pt modelId="{71E49BBF-6082-4C3B-8105-2850D61C60C4}" type="pres">
      <dgm:prSet presAssocID="{8E97BF4E-DBFD-4073-BD43-16D6B5CB85A4}" presName="parentLin" presStyleCnt="0"/>
      <dgm:spPr/>
    </dgm:pt>
    <dgm:pt modelId="{B987C35C-10B2-4C2D-816C-D31ADCEE3F7E}" type="pres">
      <dgm:prSet presAssocID="{8E97BF4E-DBFD-4073-BD43-16D6B5CB85A4}" presName="parentLeftMargin" presStyleLbl="node1" presStyleIdx="0" presStyleCnt="1"/>
      <dgm:spPr/>
    </dgm:pt>
    <dgm:pt modelId="{148BCD78-9CA1-49A1-A3CE-D8B9C2F7430A}" type="pres">
      <dgm:prSet presAssocID="{8E97BF4E-DBFD-4073-BD43-16D6B5CB85A4}" presName="parentText" presStyleLbl="node1" presStyleIdx="0" presStyleCnt="1" custScaleX="123178">
        <dgm:presLayoutVars>
          <dgm:chMax val="0"/>
          <dgm:bulletEnabled val="1"/>
        </dgm:presLayoutVars>
      </dgm:prSet>
      <dgm:spPr/>
    </dgm:pt>
    <dgm:pt modelId="{CAE91971-14FA-4FD0-9951-9B76379E2002}" type="pres">
      <dgm:prSet presAssocID="{8E97BF4E-DBFD-4073-BD43-16D6B5CB85A4}" presName="negativeSpace" presStyleCnt="0"/>
      <dgm:spPr/>
    </dgm:pt>
    <dgm:pt modelId="{02FF6C37-8752-438E-87F5-7119641108FC}" type="pres">
      <dgm:prSet presAssocID="{8E97BF4E-DBFD-4073-BD43-16D6B5CB85A4}" presName="childText" presStyleLbl="conFgAcc1" presStyleIdx="0" presStyleCnt="1">
        <dgm:presLayoutVars>
          <dgm:bulletEnabled val="1"/>
        </dgm:presLayoutVars>
      </dgm:prSet>
      <dgm:spPr/>
    </dgm:pt>
  </dgm:ptLst>
  <dgm:cxnLst>
    <dgm:cxn modelId="{6BD9C81F-7106-4EE2-919A-EFA353F373C2}" srcId="{8E97BF4E-DBFD-4073-BD43-16D6B5CB85A4}" destId="{FE2084E3-1D98-404C-86C8-9606FDB0362A}" srcOrd="2" destOrd="0" parTransId="{43CB4AFA-D51A-43B3-9C8C-B19FC1C23272}" sibTransId="{FAAF303F-3178-4B71-B1BE-9595DE49BD29}"/>
    <dgm:cxn modelId="{D4603D35-152D-4820-92C7-332C99E7DD21}" type="presOf" srcId="{FE2084E3-1D98-404C-86C8-9606FDB0362A}" destId="{02FF6C37-8752-438E-87F5-7119641108FC}" srcOrd="0" destOrd="2" presId="urn:microsoft.com/office/officeart/2005/8/layout/list1"/>
    <dgm:cxn modelId="{051A9E3F-12CB-41FA-B713-BDFBA910FD0C}" srcId="{8E97BF4E-DBFD-4073-BD43-16D6B5CB85A4}" destId="{FB6DFF79-E751-44C5-B798-BD5D43414FA3}" srcOrd="4" destOrd="0" parTransId="{8A6C6A5B-4328-4399-9F69-71181C4F72D2}" sibTransId="{AD83B514-56AE-470F-9FA4-0DF426AD9461}"/>
    <dgm:cxn modelId="{CADA0C61-1078-4C98-B592-633FE156634E}" srcId="{8E97BF4E-DBFD-4073-BD43-16D6B5CB85A4}" destId="{45E19B6C-D9C5-47BD-94A4-A34064B5081F}" srcOrd="0" destOrd="0" parTransId="{BC5A7973-FEB0-45AB-A2A2-914D58D0AD66}" sibTransId="{FE445CCA-399C-44D4-90DC-B2D54A2C3796}"/>
    <dgm:cxn modelId="{EDAAD969-D10B-40E1-AFFD-601011D579EC}" type="presOf" srcId="{45E19B6C-D9C5-47BD-94A4-A34064B5081F}" destId="{02FF6C37-8752-438E-87F5-7119641108FC}" srcOrd="0" destOrd="0" presId="urn:microsoft.com/office/officeart/2005/8/layout/list1"/>
    <dgm:cxn modelId="{46451D76-ACDD-40BC-BB6A-ED06648C41BE}" srcId="{8E97BF4E-DBFD-4073-BD43-16D6B5CB85A4}" destId="{8D8F2195-F867-427A-9AD1-F9B0F5A95954}" srcOrd="3" destOrd="0" parTransId="{C6B9A2B4-01B2-4DB8-AC2C-4B337B7FD8AE}" sibTransId="{79856B44-3068-4D26-8A2C-36D090E44F34}"/>
    <dgm:cxn modelId="{957CE079-6022-473B-994A-B12898E5E413}" srcId="{8E97BF4E-DBFD-4073-BD43-16D6B5CB85A4}" destId="{90BA7912-4FA1-4EB4-90C4-5E48C115577C}" srcOrd="5" destOrd="0" parTransId="{C492FA90-FD73-4135-BCBF-D43721A793FA}" sibTransId="{C67B2DF7-9043-423B-BAB7-70D0D026F5CB}"/>
    <dgm:cxn modelId="{4D60987C-2C99-4FB4-9831-67950F1031F1}" type="presOf" srcId="{8E97BF4E-DBFD-4073-BD43-16D6B5CB85A4}" destId="{148BCD78-9CA1-49A1-A3CE-D8B9C2F7430A}" srcOrd="1" destOrd="0" presId="urn:microsoft.com/office/officeart/2005/8/layout/list1"/>
    <dgm:cxn modelId="{57F63A84-8636-48BB-8D36-45CE90048F32}" srcId="{011B8779-89C9-4AE5-A78D-A7F9C5ACB771}" destId="{8E97BF4E-DBFD-4073-BD43-16D6B5CB85A4}" srcOrd="0" destOrd="0" parTransId="{3133DEF0-10B6-46E4-A736-E31704F68A83}" sibTransId="{0CCAB97E-A735-4B27-82F5-30DB510CFAFE}"/>
    <dgm:cxn modelId="{BC0F019B-8F65-45BB-8534-0FB56073327A}" type="presOf" srcId="{8E97BF4E-DBFD-4073-BD43-16D6B5CB85A4}" destId="{B987C35C-10B2-4C2D-816C-D31ADCEE3F7E}" srcOrd="0" destOrd="0" presId="urn:microsoft.com/office/officeart/2005/8/layout/list1"/>
    <dgm:cxn modelId="{EBB6BEA1-D3BB-462F-BFAC-D81229B1DCE7}" type="presOf" srcId="{90BA7912-4FA1-4EB4-90C4-5E48C115577C}" destId="{02FF6C37-8752-438E-87F5-7119641108FC}" srcOrd="0" destOrd="5" presId="urn:microsoft.com/office/officeart/2005/8/layout/list1"/>
    <dgm:cxn modelId="{F198FFA7-2173-4D7B-B50E-3847FDA32871}" type="presOf" srcId="{011B8779-89C9-4AE5-A78D-A7F9C5ACB771}" destId="{2BAA4335-AAA9-4DCD-8634-C7B3861BFCC3}" srcOrd="0" destOrd="0" presId="urn:microsoft.com/office/officeart/2005/8/layout/list1"/>
    <dgm:cxn modelId="{EDF32CC3-FBBC-4D38-9164-A22C68BA5E60}" type="presOf" srcId="{8D8F2195-F867-427A-9AD1-F9B0F5A95954}" destId="{02FF6C37-8752-438E-87F5-7119641108FC}" srcOrd="0" destOrd="3" presId="urn:microsoft.com/office/officeart/2005/8/layout/list1"/>
    <dgm:cxn modelId="{1A761DEF-2BE7-478D-84EA-2CD22B6D2010}" type="presOf" srcId="{FB6DFF79-E751-44C5-B798-BD5D43414FA3}" destId="{02FF6C37-8752-438E-87F5-7119641108FC}" srcOrd="0" destOrd="4" presId="urn:microsoft.com/office/officeart/2005/8/layout/list1"/>
    <dgm:cxn modelId="{8889A0FA-61E3-4568-9170-C259B279922E}" srcId="{8E97BF4E-DBFD-4073-BD43-16D6B5CB85A4}" destId="{2FD7E952-D067-4543-98F5-18DDADD3544A}" srcOrd="1" destOrd="0" parTransId="{B179F25C-2E7A-4C07-9819-CD8D35C91D7E}" sibTransId="{0FB7C4F8-4B9E-4A0A-9B54-4E883C255F9C}"/>
    <dgm:cxn modelId="{22E615FD-8CA9-4881-AF2B-55D10D8B6C24}" type="presOf" srcId="{2FD7E952-D067-4543-98F5-18DDADD3544A}" destId="{02FF6C37-8752-438E-87F5-7119641108FC}" srcOrd="0" destOrd="1" presId="urn:microsoft.com/office/officeart/2005/8/layout/list1"/>
    <dgm:cxn modelId="{A16F3317-0D8C-4E56-AF82-98FD57645DD9}" type="presParOf" srcId="{2BAA4335-AAA9-4DCD-8634-C7B3861BFCC3}" destId="{71E49BBF-6082-4C3B-8105-2850D61C60C4}" srcOrd="0" destOrd="0" presId="urn:microsoft.com/office/officeart/2005/8/layout/list1"/>
    <dgm:cxn modelId="{D4A01510-636E-4AF9-984A-E4F9B3FFB29C}" type="presParOf" srcId="{71E49BBF-6082-4C3B-8105-2850D61C60C4}" destId="{B987C35C-10B2-4C2D-816C-D31ADCEE3F7E}" srcOrd="0" destOrd="0" presId="urn:microsoft.com/office/officeart/2005/8/layout/list1"/>
    <dgm:cxn modelId="{E310EDF1-87E9-449C-A222-2416F227098D}" type="presParOf" srcId="{71E49BBF-6082-4C3B-8105-2850D61C60C4}" destId="{148BCD78-9CA1-49A1-A3CE-D8B9C2F7430A}" srcOrd="1" destOrd="0" presId="urn:microsoft.com/office/officeart/2005/8/layout/list1"/>
    <dgm:cxn modelId="{852BCDC0-7187-46CD-A999-27A1DB7453BF}" type="presParOf" srcId="{2BAA4335-AAA9-4DCD-8634-C7B3861BFCC3}" destId="{CAE91971-14FA-4FD0-9951-9B76379E2002}" srcOrd="1" destOrd="0" presId="urn:microsoft.com/office/officeart/2005/8/layout/list1"/>
    <dgm:cxn modelId="{2C8A1993-32E0-49F7-B841-ECFA4C9A0C39}" type="presParOf" srcId="{2BAA4335-AAA9-4DCD-8634-C7B3861BFCC3}" destId="{02FF6C37-8752-438E-87F5-7119641108F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AD384-C351-41BB-ABC0-79A41021E723}">
      <dsp:nvSpPr>
        <dsp:cNvPr id="0" name=""/>
        <dsp:cNvSpPr/>
      </dsp:nvSpPr>
      <dsp:spPr>
        <a:xfrm>
          <a:off x="4036" y="597921"/>
          <a:ext cx="2185727" cy="306001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408" tIns="330200" rIns="170408" bIns="33020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2">
                  <a:lumMod val="75000"/>
                </a:schemeClr>
              </a:solidFill>
              <a:latin typeface="Segoe UI" panose="020B0502040204020203" pitchFamily="34" charset="0"/>
              <a:cs typeface="Segoe UI" panose="020B0502040204020203" pitchFamily="34" charset="0"/>
            </a:rPr>
            <a:t>Introduce the assessment programs</a:t>
          </a:r>
        </a:p>
      </dsp:txBody>
      <dsp:txXfrm>
        <a:off x="4036" y="1760728"/>
        <a:ext cx="2185727" cy="1836010"/>
      </dsp:txXfrm>
    </dsp:sp>
    <dsp:sp modelId="{5EB7F925-667E-4CE1-BBA2-31B6F208201A}">
      <dsp:nvSpPr>
        <dsp:cNvPr id="0" name=""/>
        <dsp:cNvSpPr/>
      </dsp:nvSpPr>
      <dsp:spPr>
        <a:xfrm>
          <a:off x="637897" y="903923"/>
          <a:ext cx="918005" cy="91800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1571" tIns="12700" rIns="71571" bIns="12700" numCol="1" spcCol="1270" anchor="ctr" anchorCtr="0">
          <a:noAutofit/>
        </a:bodyPr>
        <a:lstStyle/>
        <a:p>
          <a:pPr marL="0" lvl="0" indent="0" algn="ctr" defTabSz="1955800">
            <a:lnSpc>
              <a:spcPct val="90000"/>
            </a:lnSpc>
            <a:spcBef>
              <a:spcPct val="0"/>
            </a:spcBef>
            <a:spcAft>
              <a:spcPct val="35000"/>
            </a:spcAft>
            <a:buNone/>
          </a:pPr>
          <a:r>
            <a:rPr lang="en-US" sz="4400" kern="1200"/>
            <a:t>1</a:t>
          </a:r>
        </a:p>
      </dsp:txBody>
      <dsp:txXfrm>
        <a:off x="772336" y="1038362"/>
        <a:ext cx="649127" cy="649127"/>
      </dsp:txXfrm>
    </dsp:sp>
    <dsp:sp modelId="{03ABA136-CFD2-47A8-8656-A1BC8C2A9EBA}">
      <dsp:nvSpPr>
        <dsp:cNvPr id="0" name=""/>
        <dsp:cNvSpPr/>
      </dsp:nvSpPr>
      <dsp:spPr>
        <a:xfrm>
          <a:off x="4036" y="3657867"/>
          <a:ext cx="2185727"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6309E4C-E90B-4EC4-BD4C-52731638E0CC}">
      <dsp:nvSpPr>
        <dsp:cNvPr id="0" name=""/>
        <dsp:cNvSpPr/>
      </dsp:nvSpPr>
      <dsp:spPr>
        <a:xfrm>
          <a:off x="2408336" y="597921"/>
          <a:ext cx="2185727" cy="306001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408" tIns="330200" rIns="170408" bIns="33020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2">
                  <a:lumMod val="75000"/>
                </a:schemeClr>
              </a:solidFill>
              <a:latin typeface="Segoe UI" panose="020B0502040204020203" pitchFamily="34" charset="0"/>
              <a:cs typeface="Segoe UI" panose="020B0502040204020203" pitchFamily="34" charset="0"/>
            </a:rPr>
            <a:t>Provide a grounding in the assessments within the system</a:t>
          </a:r>
        </a:p>
      </dsp:txBody>
      <dsp:txXfrm>
        <a:off x="2408336" y="1760728"/>
        <a:ext cx="2185727" cy="1836010"/>
      </dsp:txXfrm>
    </dsp:sp>
    <dsp:sp modelId="{3F9E10C8-D0FA-4377-9C18-FCF49DD7E642}">
      <dsp:nvSpPr>
        <dsp:cNvPr id="0" name=""/>
        <dsp:cNvSpPr/>
      </dsp:nvSpPr>
      <dsp:spPr>
        <a:xfrm>
          <a:off x="3042197" y="903923"/>
          <a:ext cx="918005" cy="91800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1571" tIns="12700" rIns="71571" bIns="12700" numCol="1" spcCol="1270" anchor="ctr" anchorCtr="0">
          <a:noAutofit/>
        </a:bodyPr>
        <a:lstStyle/>
        <a:p>
          <a:pPr marL="0" lvl="0" indent="0" algn="ctr" defTabSz="1955800">
            <a:lnSpc>
              <a:spcPct val="90000"/>
            </a:lnSpc>
            <a:spcBef>
              <a:spcPct val="0"/>
            </a:spcBef>
            <a:spcAft>
              <a:spcPct val="35000"/>
            </a:spcAft>
            <a:buNone/>
          </a:pPr>
          <a:r>
            <a:rPr lang="en-US" sz="4400" kern="1200"/>
            <a:t>2</a:t>
          </a:r>
        </a:p>
      </dsp:txBody>
      <dsp:txXfrm>
        <a:off x="3176636" y="1038362"/>
        <a:ext cx="649127" cy="649127"/>
      </dsp:txXfrm>
    </dsp:sp>
    <dsp:sp modelId="{5AC1F48C-9A75-4B5D-BD4D-53400724FC50}">
      <dsp:nvSpPr>
        <dsp:cNvPr id="0" name=""/>
        <dsp:cNvSpPr/>
      </dsp:nvSpPr>
      <dsp:spPr>
        <a:xfrm>
          <a:off x="2408336" y="3657867"/>
          <a:ext cx="2185727"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9169AF0-0F16-4875-AB3B-D97BAB56F3A5}">
      <dsp:nvSpPr>
        <dsp:cNvPr id="0" name=""/>
        <dsp:cNvSpPr/>
      </dsp:nvSpPr>
      <dsp:spPr>
        <a:xfrm>
          <a:off x="4812636" y="597921"/>
          <a:ext cx="2185727" cy="306001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408" tIns="330200" rIns="170408" bIns="33020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2">
                  <a:lumMod val="75000"/>
                </a:schemeClr>
              </a:solidFill>
              <a:latin typeface="Segoe UI" panose="020B0502040204020203" pitchFamily="34" charset="0"/>
              <a:cs typeface="Segoe UI" panose="020B0502040204020203" pitchFamily="34" charset="0"/>
            </a:rPr>
            <a:t>Provide an overview of district roles and responsibilities</a:t>
          </a:r>
        </a:p>
      </dsp:txBody>
      <dsp:txXfrm>
        <a:off x="4812636" y="1760728"/>
        <a:ext cx="2185727" cy="1836010"/>
      </dsp:txXfrm>
    </dsp:sp>
    <dsp:sp modelId="{D63A6AD9-C6EB-438A-B284-4CEE19E8C8E4}">
      <dsp:nvSpPr>
        <dsp:cNvPr id="0" name=""/>
        <dsp:cNvSpPr/>
      </dsp:nvSpPr>
      <dsp:spPr>
        <a:xfrm>
          <a:off x="5446497" y="903923"/>
          <a:ext cx="918005" cy="91800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1571" tIns="12700" rIns="71571" bIns="12700" numCol="1" spcCol="1270" anchor="ctr" anchorCtr="0">
          <a:noAutofit/>
        </a:bodyPr>
        <a:lstStyle/>
        <a:p>
          <a:pPr marL="0" lvl="0" indent="0" algn="ctr" defTabSz="1955800">
            <a:lnSpc>
              <a:spcPct val="90000"/>
            </a:lnSpc>
            <a:spcBef>
              <a:spcPct val="0"/>
            </a:spcBef>
            <a:spcAft>
              <a:spcPct val="35000"/>
            </a:spcAft>
            <a:buNone/>
          </a:pPr>
          <a:r>
            <a:rPr lang="en-US" sz="4400" kern="1200"/>
            <a:t>3</a:t>
          </a:r>
        </a:p>
      </dsp:txBody>
      <dsp:txXfrm>
        <a:off x="5580936" y="1038362"/>
        <a:ext cx="649127" cy="649127"/>
      </dsp:txXfrm>
    </dsp:sp>
    <dsp:sp modelId="{F807EF21-0990-4FE9-BC78-89D5C8023281}">
      <dsp:nvSpPr>
        <dsp:cNvPr id="0" name=""/>
        <dsp:cNvSpPr/>
      </dsp:nvSpPr>
      <dsp:spPr>
        <a:xfrm>
          <a:off x="4812636" y="3657867"/>
          <a:ext cx="2185727"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03972BA-DC36-4393-81F6-6ECBE07C459D}">
      <dsp:nvSpPr>
        <dsp:cNvPr id="0" name=""/>
        <dsp:cNvSpPr/>
      </dsp:nvSpPr>
      <dsp:spPr>
        <a:xfrm>
          <a:off x="7216936" y="597921"/>
          <a:ext cx="2185727" cy="306001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408" tIns="330200" rIns="170408" bIns="33020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2">
                  <a:lumMod val="75000"/>
                </a:schemeClr>
              </a:solidFill>
              <a:latin typeface="Segoe UI" panose="020B0502040204020203" pitchFamily="34" charset="0"/>
              <a:cs typeface="Segoe UI" panose="020B0502040204020203" pitchFamily="34" charset="0"/>
            </a:rPr>
            <a:t>Provide a specific list of next steps</a:t>
          </a:r>
        </a:p>
      </dsp:txBody>
      <dsp:txXfrm>
        <a:off x="7216936" y="1760728"/>
        <a:ext cx="2185727" cy="1836010"/>
      </dsp:txXfrm>
    </dsp:sp>
    <dsp:sp modelId="{065E899D-D627-480B-A76B-6CAC7ECCB916}">
      <dsp:nvSpPr>
        <dsp:cNvPr id="0" name=""/>
        <dsp:cNvSpPr/>
      </dsp:nvSpPr>
      <dsp:spPr>
        <a:xfrm>
          <a:off x="7850797" y="903923"/>
          <a:ext cx="918005" cy="91800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1571" tIns="12700" rIns="71571" bIns="12700" numCol="1" spcCol="1270" anchor="ctr" anchorCtr="0">
          <a:noAutofit/>
        </a:bodyPr>
        <a:lstStyle/>
        <a:p>
          <a:pPr marL="0" lvl="0" indent="0" algn="ctr" defTabSz="1955800">
            <a:lnSpc>
              <a:spcPct val="90000"/>
            </a:lnSpc>
            <a:spcBef>
              <a:spcPct val="0"/>
            </a:spcBef>
            <a:spcAft>
              <a:spcPct val="35000"/>
            </a:spcAft>
            <a:buNone/>
          </a:pPr>
          <a:r>
            <a:rPr lang="en-US" sz="4400" kern="1200"/>
            <a:t>4</a:t>
          </a:r>
        </a:p>
      </dsp:txBody>
      <dsp:txXfrm>
        <a:off x="7985236" y="1038362"/>
        <a:ext cx="649127" cy="649127"/>
      </dsp:txXfrm>
    </dsp:sp>
    <dsp:sp modelId="{D70B4155-2BEC-4745-84BF-51B3B2068418}">
      <dsp:nvSpPr>
        <dsp:cNvPr id="0" name=""/>
        <dsp:cNvSpPr/>
      </dsp:nvSpPr>
      <dsp:spPr>
        <a:xfrm>
          <a:off x="7216936" y="3657867"/>
          <a:ext cx="2185727"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CD509CA-2665-4243-8C80-12F2C0A2E0A0}">
      <dsp:nvSpPr>
        <dsp:cNvPr id="0" name=""/>
        <dsp:cNvSpPr/>
      </dsp:nvSpPr>
      <dsp:spPr>
        <a:xfrm>
          <a:off x="9621236" y="597921"/>
          <a:ext cx="2185727" cy="306001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408" tIns="330200" rIns="170408" bIns="33020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2">
                  <a:lumMod val="75000"/>
                </a:schemeClr>
              </a:solidFill>
              <a:latin typeface="Segoe UI" panose="020B0502040204020203" pitchFamily="34" charset="0"/>
              <a:cs typeface="Segoe UI" panose="020B0502040204020203" pitchFamily="34" charset="0"/>
            </a:rPr>
            <a:t>Provide recommendations for future readings and meetings</a:t>
          </a:r>
        </a:p>
      </dsp:txBody>
      <dsp:txXfrm>
        <a:off x="9621236" y="1760728"/>
        <a:ext cx="2185727" cy="1836010"/>
      </dsp:txXfrm>
    </dsp:sp>
    <dsp:sp modelId="{3CA880CB-E365-4D49-980A-7C7B5C4D778C}">
      <dsp:nvSpPr>
        <dsp:cNvPr id="0" name=""/>
        <dsp:cNvSpPr/>
      </dsp:nvSpPr>
      <dsp:spPr>
        <a:xfrm>
          <a:off x="10255097" y="903923"/>
          <a:ext cx="918005" cy="91800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71571" tIns="12700" rIns="71571" bIns="12700" numCol="1" spcCol="1270" anchor="ctr" anchorCtr="0">
          <a:noAutofit/>
        </a:bodyPr>
        <a:lstStyle/>
        <a:p>
          <a:pPr marL="0" lvl="0" indent="0" algn="ctr" defTabSz="1955800">
            <a:lnSpc>
              <a:spcPct val="90000"/>
            </a:lnSpc>
            <a:spcBef>
              <a:spcPct val="0"/>
            </a:spcBef>
            <a:spcAft>
              <a:spcPct val="35000"/>
            </a:spcAft>
            <a:buNone/>
          </a:pPr>
          <a:r>
            <a:rPr lang="en-US" sz="4400" kern="1200"/>
            <a:t>5</a:t>
          </a:r>
        </a:p>
      </dsp:txBody>
      <dsp:txXfrm>
        <a:off x="10389536" y="1038362"/>
        <a:ext cx="649127" cy="649127"/>
      </dsp:txXfrm>
    </dsp:sp>
    <dsp:sp modelId="{365FFA61-C658-42A1-A71B-552332F081D9}">
      <dsp:nvSpPr>
        <dsp:cNvPr id="0" name=""/>
        <dsp:cNvSpPr/>
      </dsp:nvSpPr>
      <dsp:spPr>
        <a:xfrm>
          <a:off x="9621236" y="3657867"/>
          <a:ext cx="2185727"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442F9-64DB-4E5D-BA7C-5626F515FA12}">
      <dsp:nvSpPr>
        <dsp:cNvPr id="0" name=""/>
        <dsp:cNvSpPr/>
      </dsp:nvSpPr>
      <dsp:spPr>
        <a:xfrm>
          <a:off x="0" y="41801"/>
          <a:ext cx="10515600" cy="566280"/>
        </a:xfrm>
        <a:prstGeom prst="roundRect">
          <a:avLst/>
        </a:prstGeom>
        <a:solidFill>
          <a:schemeClr val="bg2">
            <a:lumMod val="9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2">
                  <a:lumMod val="50000"/>
                </a:schemeClr>
              </a:solidFill>
              <a:latin typeface="Segoe UI" panose="020B0502040204020203" pitchFamily="34" charset="0"/>
              <a:cs typeface="Segoe UI" panose="020B0502040204020203" pitchFamily="34" charset="0"/>
            </a:rPr>
            <a:t>National Assessment of Educational Progress (NAEP)</a:t>
          </a:r>
        </a:p>
      </dsp:txBody>
      <dsp:txXfrm>
        <a:off x="27644" y="69445"/>
        <a:ext cx="10460312" cy="510992"/>
      </dsp:txXfrm>
    </dsp:sp>
    <dsp:sp modelId="{1B2F1234-DE09-4D8E-8730-E21A596E8643}">
      <dsp:nvSpPr>
        <dsp:cNvPr id="0" name=""/>
        <dsp:cNvSpPr/>
      </dsp:nvSpPr>
      <dsp:spPr>
        <a:xfrm>
          <a:off x="0" y="671441"/>
          <a:ext cx="10515600" cy="566280"/>
        </a:xfrm>
        <a:prstGeom prst="roundRect">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2">
                  <a:lumMod val="50000"/>
                </a:schemeClr>
              </a:solidFill>
              <a:latin typeface="Segoe UI" panose="020B0502040204020203" pitchFamily="34" charset="0"/>
              <a:cs typeface="Segoe UI" panose="020B0502040204020203" pitchFamily="34" charset="0"/>
            </a:rPr>
            <a:t>Smarter Balanced Assessments (Smarter Balanced)</a:t>
          </a:r>
        </a:p>
      </dsp:txBody>
      <dsp:txXfrm>
        <a:off x="27644" y="699085"/>
        <a:ext cx="10460312" cy="510992"/>
      </dsp:txXfrm>
    </dsp:sp>
    <dsp:sp modelId="{8C9182C9-EA2D-48DE-BD35-0CF7FBC4BD8A}">
      <dsp:nvSpPr>
        <dsp:cNvPr id="0" name=""/>
        <dsp:cNvSpPr/>
      </dsp:nvSpPr>
      <dsp:spPr>
        <a:xfrm>
          <a:off x="0" y="1301081"/>
          <a:ext cx="10515600" cy="566280"/>
        </a:xfrm>
        <a:prstGeom prst="roundRect">
          <a:avLst/>
        </a:prstGeom>
        <a:solidFill>
          <a:srgbClr val="A1C3B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2">
                  <a:lumMod val="50000"/>
                </a:schemeClr>
              </a:solidFill>
              <a:latin typeface="Segoe UI" panose="020B0502040204020203" pitchFamily="34" charset="0"/>
              <a:cs typeface="Segoe UI" panose="020B0502040204020203" pitchFamily="34" charset="0"/>
            </a:rPr>
            <a:t>Washington Comprehensive Assessment of Science (WCAS)</a:t>
          </a:r>
        </a:p>
      </dsp:txBody>
      <dsp:txXfrm>
        <a:off x="27644" y="1328725"/>
        <a:ext cx="10460312" cy="510992"/>
      </dsp:txXfrm>
    </dsp:sp>
    <dsp:sp modelId="{E554E5AF-FFAB-4893-AED4-7E69A5A2DF00}">
      <dsp:nvSpPr>
        <dsp:cNvPr id="0" name=""/>
        <dsp:cNvSpPr/>
      </dsp:nvSpPr>
      <dsp:spPr>
        <a:xfrm>
          <a:off x="0" y="1930721"/>
          <a:ext cx="10515600" cy="566280"/>
        </a:xfrm>
        <a:prstGeom prst="roundRect">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2">
                  <a:lumMod val="50000"/>
                </a:schemeClr>
              </a:solidFill>
              <a:latin typeface="Segoe UI" panose="020B0502040204020203" pitchFamily="34" charset="0"/>
              <a:cs typeface="Segoe UI" panose="020B0502040204020203" pitchFamily="34" charset="0"/>
            </a:rPr>
            <a:t>Washington Access to Instruction &amp; Measurement (WA-AIM)</a:t>
          </a:r>
        </a:p>
      </dsp:txBody>
      <dsp:txXfrm>
        <a:off x="27644" y="1958365"/>
        <a:ext cx="10460312" cy="510992"/>
      </dsp:txXfrm>
    </dsp:sp>
    <dsp:sp modelId="{02522885-F7D3-46DE-9F78-A406BFCE39C1}">
      <dsp:nvSpPr>
        <dsp:cNvPr id="0" name=""/>
        <dsp:cNvSpPr/>
      </dsp:nvSpPr>
      <dsp:spPr>
        <a:xfrm>
          <a:off x="0" y="2560362"/>
          <a:ext cx="10515600" cy="566280"/>
        </a:xfrm>
        <a:prstGeom prst="roundRect">
          <a:avLst/>
        </a:prstGeom>
        <a:solidFill>
          <a:schemeClr val="accent5">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2">
                  <a:lumMod val="50000"/>
                </a:schemeClr>
              </a:solidFill>
              <a:latin typeface="Segoe UI" panose="020B0502040204020203" pitchFamily="34" charset="0"/>
              <a:cs typeface="Segoe UI" panose="020B0502040204020203" pitchFamily="34" charset="0"/>
            </a:rPr>
            <a:t>Washington Kindergarten Inventory of Developing Skills (WaKIDS)</a:t>
          </a:r>
        </a:p>
      </dsp:txBody>
      <dsp:txXfrm>
        <a:off x="27644" y="2588006"/>
        <a:ext cx="10460312" cy="510992"/>
      </dsp:txXfrm>
    </dsp:sp>
    <dsp:sp modelId="{495BF248-AD56-4C3C-8A86-3F4F18033A41}">
      <dsp:nvSpPr>
        <dsp:cNvPr id="0" name=""/>
        <dsp:cNvSpPr/>
      </dsp:nvSpPr>
      <dsp:spPr>
        <a:xfrm>
          <a:off x="0" y="3190002"/>
          <a:ext cx="10515600" cy="566280"/>
        </a:xfrm>
        <a:prstGeom prst="roundRect">
          <a:avLst/>
        </a:prstGeom>
        <a:solidFill>
          <a:schemeClr val="accent4">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2">
                  <a:lumMod val="50000"/>
                </a:schemeClr>
              </a:solidFill>
              <a:latin typeface="Segoe UI" panose="020B0502040204020203" pitchFamily="34" charset="0"/>
              <a:cs typeface="Segoe UI" panose="020B0502040204020203" pitchFamily="34" charset="0"/>
            </a:rPr>
            <a:t>WIDA ACCESS for ELLs, and WIDA Screener</a:t>
          </a:r>
        </a:p>
      </dsp:txBody>
      <dsp:txXfrm>
        <a:off x="27644" y="3217646"/>
        <a:ext cx="10460312" cy="510992"/>
      </dsp:txXfrm>
    </dsp:sp>
    <dsp:sp modelId="{C0261D8E-1E5C-4842-989E-242332578406}">
      <dsp:nvSpPr>
        <dsp:cNvPr id="0" name=""/>
        <dsp:cNvSpPr/>
      </dsp:nvSpPr>
      <dsp:spPr>
        <a:xfrm>
          <a:off x="0" y="3819642"/>
          <a:ext cx="10515600" cy="566280"/>
        </a:xfrm>
        <a:prstGeom prst="roundRect">
          <a:avLst/>
        </a:prstGeom>
        <a:solidFill>
          <a:schemeClr val="accent4">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2">
                  <a:lumMod val="50000"/>
                </a:schemeClr>
              </a:solidFill>
              <a:latin typeface="Segoe UI" panose="020B0502040204020203" pitchFamily="34" charset="0"/>
              <a:cs typeface="Segoe UI" panose="020B0502040204020203" pitchFamily="34" charset="0"/>
            </a:rPr>
            <a:t>WIDA Alternate ACCESS for ELLs </a:t>
          </a:r>
        </a:p>
      </dsp:txBody>
      <dsp:txXfrm>
        <a:off x="27644" y="3847286"/>
        <a:ext cx="10460312" cy="5109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53857-148A-478B-A285-1F2F00CF8EB8}">
      <dsp:nvSpPr>
        <dsp:cNvPr id="0" name=""/>
        <dsp:cNvSpPr/>
      </dsp:nvSpPr>
      <dsp:spPr>
        <a:xfrm>
          <a:off x="0" y="23370"/>
          <a:ext cx="10515600" cy="804960"/>
        </a:xfrm>
        <a:prstGeom prst="round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b="1" kern="1200" dirty="0">
              <a:solidFill>
                <a:schemeClr val="tx2">
                  <a:lumMod val="50000"/>
                </a:schemeClr>
              </a:solidFill>
              <a:latin typeface="Segoe UI"/>
              <a:cs typeface="Segoe UI"/>
            </a:rPr>
            <a:t>District Assessment Coordinator (DC): </a:t>
          </a:r>
          <a:r>
            <a:rPr lang="en-US" sz="1900" kern="1200" dirty="0">
              <a:solidFill>
                <a:schemeClr val="tx2">
                  <a:lumMod val="50000"/>
                </a:schemeClr>
              </a:solidFill>
              <a:latin typeface="Segoe UI"/>
              <a:cs typeface="Segoe UI"/>
            </a:rPr>
            <a:t>General oversight of all testing activities in the district. Liaison between district and WCAP staff.</a:t>
          </a:r>
        </a:p>
      </dsp:txBody>
      <dsp:txXfrm>
        <a:off x="39295" y="62665"/>
        <a:ext cx="10437010" cy="726370"/>
      </dsp:txXfrm>
    </dsp:sp>
    <dsp:sp modelId="{565E6ACA-6F68-442B-BC40-61257DC55607}">
      <dsp:nvSpPr>
        <dsp:cNvPr id="0" name=""/>
        <dsp:cNvSpPr/>
      </dsp:nvSpPr>
      <dsp:spPr>
        <a:xfrm>
          <a:off x="0" y="874410"/>
          <a:ext cx="10515600" cy="804960"/>
        </a:xfrm>
        <a:prstGeom prst="round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2">
                  <a:lumMod val="50000"/>
                </a:schemeClr>
              </a:solidFill>
              <a:latin typeface="Segoe UI" panose="020B0502040204020203" pitchFamily="34" charset="0"/>
              <a:cs typeface="Segoe UI" panose="020B0502040204020203" pitchFamily="34" charset="0"/>
            </a:rPr>
            <a:t>District Administrator (DA):</a:t>
          </a:r>
          <a:r>
            <a:rPr lang="en-US" sz="1900" kern="1200" dirty="0">
              <a:solidFill>
                <a:schemeClr val="tx2">
                  <a:lumMod val="50000"/>
                </a:schemeClr>
              </a:solidFill>
              <a:latin typeface="Segoe UI" panose="020B0502040204020203" pitchFamily="34" charset="0"/>
              <a:cs typeface="Segoe UI" panose="020B0502040204020203" pitchFamily="34" charset="0"/>
            </a:rPr>
            <a:t> Supports DC in testing activities within the district.</a:t>
          </a:r>
        </a:p>
      </dsp:txBody>
      <dsp:txXfrm>
        <a:off x="39295" y="913705"/>
        <a:ext cx="10437010" cy="726370"/>
      </dsp:txXfrm>
    </dsp:sp>
    <dsp:sp modelId="{43A896B3-0C7D-456F-874B-EB0A58448020}">
      <dsp:nvSpPr>
        <dsp:cNvPr id="0" name=""/>
        <dsp:cNvSpPr/>
      </dsp:nvSpPr>
      <dsp:spPr>
        <a:xfrm>
          <a:off x="0" y="1725450"/>
          <a:ext cx="10515600" cy="804960"/>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2">
                  <a:lumMod val="50000"/>
                </a:schemeClr>
              </a:solidFill>
              <a:latin typeface="Segoe UI" panose="020B0502040204020203" pitchFamily="34" charset="0"/>
              <a:cs typeface="Segoe UI" panose="020B0502040204020203" pitchFamily="34" charset="0"/>
            </a:rPr>
            <a:t>Technology Coordinator (TC): </a:t>
          </a:r>
          <a:r>
            <a:rPr lang="en-US" sz="1900" kern="1200" dirty="0">
              <a:solidFill>
                <a:schemeClr val="tx2">
                  <a:lumMod val="50000"/>
                </a:schemeClr>
              </a:solidFill>
              <a:latin typeface="Segoe UI" panose="020B0502040204020203" pitchFamily="34" charset="0"/>
              <a:cs typeface="Segoe UI" panose="020B0502040204020203" pitchFamily="34" charset="0"/>
            </a:rPr>
            <a:t>General oversite of technology needed for all online testing activities in district.</a:t>
          </a:r>
        </a:p>
      </dsp:txBody>
      <dsp:txXfrm>
        <a:off x="39295" y="1764745"/>
        <a:ext cx="10437010" cy="726370"/>
      </dsp:txXfrm>
    </dsp:sp>
    <dsp:sp modelId="{44D05E69-DA78-4A44-A1C7-A3FAFBF35DD5}">
      <dsp:nvSpPr>
        <dsp:cNvPr id="0" name=""/>
        <dsp:cNvSpPr/>
      </dsp:nvSpPr>
      <dsp:spPr>
        <a:xfrm>
          <a:off x="0" y="2576490"/>
          <a:ext cx="10515600" cy="804960"/>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2">
                  <a:lumMod val="50000"/>
                </a:schemeClr>
              </a:solidFill>
              <a:latin typeface="Segoe UI" panose="020B0502040204020203" pitchFamily="34" charset="0"/>
              <a:cs typeface="Segoe UI" panose="020B0502040204020203" pitchFamily="34" charset="0"/>
            </a:rPr>
            <a:t>School Coordinator (SC): </a:t>
          </a:r>
          <a:r>
            <a:rPr lang="en-US" sz="1900" kern="1200" dirty="0">
              <a:solidFill>
                <a:schemeClr val="tx2">
                  <a:lumMod val="50000"/>
                </a:schemeClr>
              </a:solidFill>
              <a:latin typeface="Segoe UI" panose="020B0502040204020203" pitchFamily="34" charset="0"/>
              <a:cs typeface="Segoe UI" panose="020B0502040204020203" pitchFamily="34" charset="0"/>
            </a:rPr>
            <a:t>Oversight of testing activities in the school.</a:t>
          </a:r>
        </a:p>
      </dsp:txBody>
      <dsp:txXfrm>
        <a:off x="39295" y="2615785"/>
        <a:ext cx="10437010" cy="726370"/>
      </dsp:txXfrm>
    </dsp:sp>
    <dsp:sp modelId="{975E556E-FF91-4A39-86D9-47D17D95C640}">
      <dsp:nvSpPr>
        <dsp:cNvPr id="0" name=""/>
        <dsp:cNvSpPr/>
      </dsp:nvSpPr>
      <dsp:spPr>
        <a:xfrm>
          <a:off x="0" y="3427530"/>
          <a:ext cx="10515600" cy="804960"/>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2">
                  <a:lumMod val="50000"/>
                </a:schemeClr>
              </a:solidFill>
              <a:latin typeface="Segoe UI" panose="020B0502040204020203" pitchFamily="34" charset="0"/>
              <a:cs typeface="Segoe UI" panose="020B0502040204020203" pitchFamily="34" charset="0"/>
            </a:rPr>
            <a:t>Test Administrator (TA): </a:t>
          </a:r>
          <a:r>
            <a:rPr lang="en-US" sz="1900" kern="1200" dirty="0">
              <a:solidFill>
                <a:schemeClr val="tx2">
                  <a:lumMod val="50000"/>
                </a:schemeClr>
              </a:solidFill>
              <a:latin typeface="Segoe UI" panose="020B0502040204020203" pitchFamily="34" charset="0"/>
              <a:cs typeface="Segoe UI" panose="020B0502040204020203" pitchFamily="34" charset="0"/>
            </a:rPr>
            <a:t>Administers tests to students.</a:t>
          </a:r>
        </a:p>
      </dsp:txBody>
      <dsp:txXfrm>
        <a:off x="39295" y="3466825"/>
        <a:ext cx="10437010" cy="7263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2404B-6F61-491D-8A57-B1308892B601}">
      <dsp:nvSpPr>
        <dsp:cNvPr id="0" name=""/>
        <dsp:cNvSpPr/>
      </dsp:nvSpPr>
      <dsp:spPr>
        <a:xfrm>
          <a:off x="4718" y="184957"/>
          <a:ext cx="5449302" cy="3885946"/>
        </a:xfrm>
        <a:prstGeom prst="rect">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Segoe UI" panose="020B0502040204020203" pitchFamily="34" charset="0"/>
              <a:cs typeface="Segoe UI" panose="020B0502040204020203" pitchFamily="34" charset="0"/>
            </a:rPr>
            <a:t>DC:</a:t>
          </a:r>
          <a:r>
            <a:rPr lang="en-US" sz="3200" kern="1200" dirty="0">
              <a:latin typeface="Segoe UI" panose="020B0502040204020203" pitchFamily="34" charset="0"/>
              <a:cs typeface="Segoe UI" panose="020B0502040204020203" pitchFamily="34" charset="0"/>
            </a:rPr>
            <a:t> Ranges from broad oversight down to the needs of individual students. For example: coordinating staff training, planning, security, scheduling, and submitting reports to OSPI. </a:t>
          </a:r>
        </a:p>
      </dsp:txBody>
      <dsp:txXfrm>
        <a:off x="4718" y="184957"/>
        <a:ext cx="5449302" cy="3885946"/>
      </dsp:txXfrm>
    </dsp:sp>
    <dsp:sp modelId="{6ADD53CB-B372-49F5-9E25-F717777C501E}">
      <dsp:nvSpPr>
        <dsp:cNvPr id="0" name=""/>
        <dsp:cNvSpPr/>
      </dsp:nvSpPr>
      <dsp:spPr>
        <a:xfrm>
          <a:off x="5793863" y="188280"/>
          <a:ext cx="2474527" cy="3879299"/>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latin typeface="Segoe UI" panose="020B0502040204020203" pitchFamily="34" charset="0"/>
              <a:cs typeface="Segoe UI" panose="020B0502040204020203" pitchFamily="34" charset="0"/>
            </a:rPr>
            <a:t>DA:</a:t>
          </a:r>
          <a:r>
            <a:rPr lang="en-US" sz="3000" kern="1200" dirty="0">
              <a:latin typeface="Segoe UI" panose="020B0502040204020203" pitchFamily="34" charset="0"/>
              <a:cs typeface="Segoe UI" panose="020B0502040204020203" pitchFamily="34" charset="0"/>
            </a:rPr>
            <a:t> Supports activities outlined by DC.</a:t>
          </a:r>
        </a:p>
      </dsp:txBody>
      <dsp:txXfrm>
        <a:off x="5793863" y="188280"/>
        <a:ext cx="2474527" cy="3879299"/>
      </dsp:txXfrm>
    </dsp:sp>
    <dsp:sp modelId="{9983AD2D-EC31-40E6-8862-7ACBDD831366}">
      <dsp:nvSpPr>
        <dsp:cNvPr id="0" name=""/>
        <dsp:cNvSpPr/>
      </dsp:nvSpPr>
      <dsp:spPr>
        <a:xfrm>
          <a:off x="8608233" y="188280"/>
          <a:ext cx="2382260" cy="3879299"/>
        </a:xfrm>
        <a:prstGeom prst="rect">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solidFill>
              <a:latin typeface="Segoe UI" panose="020B0502040204020203" pitchFamily="34" charset="0"/>
              <a:cs typeface="Segoe UI" panose="020B0502040204020203" pitchFamily="34" charset="0"/>
            </a:rPr>
            <a:t>Tech Coordinator:</a:t>
          </a:r>
          <a:r>
            <a:rPr lang="en-US" sz="2600" kern="1200" dirty="0">
              <a:solidFill>
                <a:schemeClr val="tx1"/>
              </a:solidFill>
              <a:latin typeface="Segoe UI" panose="020B0502040204020203" pitchFamily="34" charset="0"/>
              <a:cs typeface="Segoe UI" panose="020B0502040204020203" pitchFamily="34" charset="0"/>
            </a:rPr>
            <a:t> Configuring the devices, software, and networks used for online testing.</a:t>
          </a:r>
        </a:p>
      </dsp:txBody>
      <dsp:txXfrm>
        <a:off x="8608233" y="188280"/>
        <a:ext cx="2382260" cy="38792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5B2B5-BC4D-466F-B304-4175E0AB37C9}">
      <dsp:nvSpPr>
        <dsp:cNvPr id="0" name=""/>
        <dsp:cNvSpPr/>
      </dsp:nvSpPr>
      <dsp:spPr>
        <a:xfrm>
          <a:off x="0" y="0"/>
          <a:ext cx="662346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AA58C22-AF8F-48C6-963E-66D4F3135284}">
      <dsp:nvSpPr>
        <dsp:cNvPr id="0" name=""/>
        <dsp:cNvSpPr/>
      </dsp:nvSpPr>
      <dsp:spPr>
        <a:xfrm>
          <a:off x="0" y="0"/>
          <a:ext cx="6623466" cy="1045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u="none" kern="1200" dirty="0">
              <a:latin typeface="Segoe UI" panose="020B0502040204020203" pitchFamily="34" charset="0"/>
              <a:cs typeface="Segoe UI" panose="020B0502040204020203" pitchFamily="34" charset="0"/>
              <a:hlinkClick xmlns:r="http://schemas.openxmlformats.org/officeDocument/2006/relationships" r:id="rId1"/>
            </a:rPr>
            <a:t>Test Coordinator’s Manual</a:t>
          </a:r>
          <a:r>
            <a:rPr lang="en-US" sz="2700" u="none" kern="1200" dirty="0">
              <a:latin typeface="Segoe UI" panose="020B0502040204020203" pitchFamily="34" charset="0"/>
              <a:cs typeface="Segoe UI" panose="020B0502040204020203" pitchFamily="34" charset="0"/>
            </a:rPr>
            <a:t> </a:t>
          </a:r>
          <a:r>
            <a:rPr lang="en-US" sz="2700" kern="1200" dirty="0">
              <a:latin typeface="Segoe UI" panose="020B0502040204020203" pitchFamily="34" charset="0"/>
              <a:cs typeface="Segoe UI" panose="020B0502040204020203" pitchFamily="34" charset="0"/>
            </a:rPr>
            <a:t>(TCM)</a:t>
          </a:r>
        </a:p>
      </dsp:txBody>
      <dsp:txXfrm>
        <a:off x="0" y="0"/>
        <a:ext cx="6623466" cy="1045822"/>
      </dsp:txXfrm>
    </dsp:sp>
    <dsp:sp modelId="{D817FDFE-D238-45B4-B042-0132A3B9B7E9}">
      <dsp:nvSpPr>
        <dsp:cNvPr id="0" name=""/>
        <dsp:cNvSpPr/>
      </dsp:nvSpPr>
      <dsp:spPr>
        <a:xfrm>
          <a:off x="0" y="1045822"/>
          <a:ext cx="662346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E45AB74-F144-4A44-A444-61C3BE33E3F3}">
      <dsp:nvSpPr>
        <dsp:cNvPr id="0" name=""/>
        <dsp:cNvSpPr/>
      </dsp:nvSpPr>
      <dsp:spPr>
        <a:xfrm>
          <a:off x="0" y="1045822"/>
          <a:ext cx="6623466" cy="1045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Segoe UI" panose="020B0502040204020203" pitchFamily="34" charset="0"/>
              <a:cs typeface="Segoe UI" panose="020B0502040204020203" pitchFamily="34" charset="0"/>
            </a:rPr>
            <a:t>Professional Assessment Standards</a:t>
          </a:r>
        </a:p>
      </dsp:txBody>
      <dsp:txXfrm>
        <a:off x="0" y="1045822"/>
        <a:ext cx="6623466" cy="1045822"/>
      </dsp:txXfrm>
    </dsp:sp>
    <dsp:sp modelId="{EE17003F-6362-4E45-9F98-F5AEA0ABD879}">
      <dsp:nvSpPr>
        <dsp:cNvPr id="0" name=""/>
        <dsp:cNvSpPr/>
      </dsp:nvSpPr>
      <dsp:spPr>
        <a:xfrm>
          <a:off x="0" y="2091644"/>
          <a:ext cx="662346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DDD6833-3B53-44E2-8E18-39AAD9AA988F}">
      <dsp:nvSpPr>
        <dsp:cNvPr id="0" name=""/>
        <dsp:cNvSpPr/>
      </dsp:nvSpPr>
      <dsp:spPr>
        <a:xfrm>
          <a:off x="0" y="2091644"/>
          <a:ext cx="6623466" cy="1045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Segoe UI" panose="020B0502040204020203" pitchFamily="34" charset="0"/>
              <a:cs typeface="Segoe UI" panose="020B0502040204020203" pitchFamily="34" charset="0"/>
              <a:hlinkClick xmlns:r="http://schemas.openxmlformats.org/officeDocument/2006/relationships" r:id="rId2"/>
            </a:rPr>
            <a:t>Guidelines on Tools, Supports &amp; Accommodations</a:t>
          </a:r>
          <a:r>
            <a:rPr lang="en-US" sz="2700" kern="1200" dirty="0">
              <a:latin typeface="Segoe UI" panose="020B0502040204020203" pitchFamily="34" charset="0"/>
              <a:cs typeface="Segoe UI" panose="020B0502040204020203" pitchFamily="34" charset="0"/>
            </a:rPr>
            <a:t> (GTSA) </a:t>
          </a:r>
        </a:p>
      </dsp:txBody>
      <dsp:txXfrm>
        <a:off x="0" y="2091644"/>
        <a:ext cx="6623466" cy="1045822"/>
      </dsp:txXfrm>
    </dsp:sp>
    <dsp:sp modelId="{18117ADB-E67D-47CB-AA9B-6110FB7A54D3}">
      <dsp:nvSpPr>
        <dsp:cNvPr id="0" name=""/>
        <dsp:cNvSpPr/>
      </dsp:nvSpPr>
      <dsp:spPr>
        <a:xfrm>
          <a:off x="0" y="3137466"/>
          <a:ext cx="662346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5FC934C-9A0F-413F-970A-997E578F0816}">
      <dsp:nvSpPr>
        <dsp:cNvPr id="0" name=""/>
        <dsp:cNvSpPr/>
      </dsp:nvSpPr>
      <dsp:spPr>
        <a:xfrm>
          <a:off x="0" y="3137466"/>
          <a:ext cx="6623466" cy="1045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Segoe UI" panose="020B0502040204020203" pitchFamily="34" charset="0"/>
              <a:cs typeface="Segoe UI" panose="020B0502040204020203" pitchFamily="34" charset="0"/>
              <a:hlinkClick xmlns:r="http://schemas.openxmlformats.org/officeDocument/2006/relationships" r:id="rId3"/>
            </a:rPr>
            <a:t>Student Records Management Guide</a:t>
          </a:r>
          <a:r>
            <a:rPr lang="en-US" sz="2700" kern="1200" dirty="0">
              <a:latin typeface="Segoe UI" panose="020B0502040204020203" pitchFamily="34" charset="0"/>
              <a:cs typeface="Segoe UI" panose="020B0502040204020203" pitchFamily="34" charset="0"/>
            </a:rPr>
            <a:t> (SRMAAUG)</a:t>
          </a:r>
        </a:p>
      </dsp:txBody>
      <dsp:txXfrm>
        <a:off x="0" y="3137466"/>
        <a:ext cx="6623466" cy="10458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F6C37-8752-438E-87F5-7119641108FC}">
      <dsp:nvSpPr>
        <dsp:cNvPr id="0" name=""/>
        <dsp:cNvSpPr/>
      </dsp:nvSpPr>
      <dsp:spPr>
        <a:xfrm>
          <a:off x="0" y="395079"/>
          <a:ext cx="10515600" cy="4095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latin typeface="Segoe UI" panose="020B0502040204020203" pitchFamily="34" charset="0"/>
              <a:cs typeface="Segoe UI" panose="020B0502040204020203" pitchFamily="34" charset="0"/>
            </a:rPr>
            <a:t>Notifications about webinars and trainings, including registration links</a:t>
          </a:r>
        </a:p>
        <a:p>
          <a:pPr marL="228600" lvl="1" indent="-228600" algn="l" defTabSz="1111250">
            <a:lnSpc>
              <a:spcPct val="90000"/>
            </a:lnSpc>
            <a:spcBef>
              <a:spcPct val="0"/>
            </a:spcBef>
            <a:spcAft>
              <a:spcPct val="15000"/>
            </a:spcAft>
            <a:buChar char="•"/>
          </a:pPr>
          <a:r>
            <a:rPr lang="en-US" sz="2500" kern="1200" dirty="0">
              <a:latin typeface="Segoe UI" panose="020B0502040204020203" pitchFamily="34" charset="0"/>
              <a:cs typeface="Segoe UI" panose="020B0502040204020203" pitchFamily="34" charset="0"/>
            </a:rPr>
            <a:t>Reminders about deadlines</a:t>
          </a:r>
        </a:p>
        <a:p>
          <a:pPr marL="228600" lvl="1" indent="-228600" algn="l" defTabSz="1111250">
            <a:lnSpc>
              <a:spcPct val="90000"/>
            </a:lnSpc>
            <a:spcBef>
              <a:spcPct val="0"/>
            </a:spcBef>
            <a:spcAft>
              <a:spcPct val="15000"/>
            </a:spcAft>
            <a:buChar char="•"/>
          </a:pPr>
          <a:r>
            <a:rPr lang="en-US" sz="2500" kern="1200" dirty="0">
              <a:latin typeface="Segoe UI" panose="020B0502040204020203" pitchFamily="34" charset="0"/>
              <a:cs typeface="Segoe UI" panose="020B0502040204020203" pitchFamily="34" charset="0"/>
            </a:rPr>
            <a:t>Systems information </a:t>
          </a:r>
        </a:p>
        <a:p>
          <a:pPr marL="228600" lvl="1" indent="-228600" algn="l" defTabSz="1111250">
            <a:lnSpc>
              <a:spcPct val="90000"/>
            </a:lnSpc>
            <a:spcBef>
              <a:spcPct val="0"/>
            </a:spcBef>
            <a:spcAft>
              <a:spcPct val="15000"/>
            </a:spcAft>
            <a:buChar char="•"/>
          </a:pPr>
          <a:r>
            <a:rPr lang="en-US" sz="2500" kern="1200" dirty="0">
              <a:latin typeface="Segoe UI" panose="020B0502040204020203" pitchFamily="34" charset="0"/>
              <a:cs typeface="Segoe UI" panose="020B0502040204020203" pitchFamily="34" charset="0"/>
            </a:rPr>
            <a:t>Data and reporting information </a:t>
          </a:r>
        </a:p>
        <a:p>
          <a:pPr marL="228600" lvl="1" indent="-228600" algn="l" defTabSz="1111250">
            <a:lnSpc>
              <a:spcPct val="90000"/>
            </a:lnSpc>
            <a:spcBef>
              <a:spcPct val="0"/>
            </a:spcBef>
            <a:spcAft>
              <a:spcPct val="15000"/>
            </a:spcAft>
            <a:buChar char="•"/>
          </a:pPr>
          <a:r>
            <a:rPr lang="en-US" sz="2500" kern="1200" dirty="0">
              <a:latin typeface="Segoe UI" panose="020B0502040204020203" pitchFamily="34" charset="0"/>
              <a:cs typeface="Segoe UI" panose="020B0502040204020203" pitchFamily="34" charset="0"/>
            </a:rPr>
            <a:t>Updates and resources for state assessments</a:t>
          </a:r>
        </a:p>
        <a:p>
          <a:pPr marL="228600" lvl="1" indent="-228600" algn="l" defTabSz="1111250">
            <a:lnSpc>
              <a:spcPct val="90000"/>
            </a:lnSpc>
            <a:spcBef>
              <a:spcPct val="0"/>
            </a:spcBef>
            <a:spcAft>
              <a:spcPct val="15000"/>
            </a:spcAft>
            <a:buChar char="•"/>
          </a:pPr>
          <a:r>
            <a:rPr lang="en-US" sz="2500" kern="1200" dirty="0">
              <a:latin typeface="Segoe UI" panose="020B0502040204020203" pitchFamily="34" charset="0"/>
              <a:cs typeface="Segoe UI" panose="020B0502040204020203" pitchFamily="34" charset="0"/>
            </a:rPr>
            <a:t>Contacts for assessment, student information, and other OSPI programs</a:t>
          </a:r>
        </a:p>
      </dsp:txBody>
      <dsp:txXfrm>
        <a:off x="0" y="395079"/>
        <a:ext cx="10515600" cy="4095000"/>
      </dsp:txXfrm>
    </dsp:sp>
    <dsp:sp modelId="{148BCD78-9CA1-49A1-A3CE-D8B9C2F7430A}">
      <dsp:nvSpPr>
        <dsp:cNvPr id="0" name=""/>
        <dsp:cNvSpPr/>
      </dsp:nvSpPr>
      <dsp:spPr>
        <a:xfrm>
          <a:off x="525780" y="26079"/>
          <a:ext cx="9067034" cy="7380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Segoe UI" panose="020B0502040204020203" pitchFamily="34" charset="0"/>
              <a:cs typeface="Segoe UI" panose="020B0502040204020203" pitchFamily="34" charset="0"/>
            </a:rPr>
            <a:t>Washington Assessment Weekly (WAW) newsletter</a:t>
          </a:r>
        </a:p>
      </dsp:txBody>
      <dsp:txXfrm>
        <a:off x="561806" y="62105"/>
        <a:ext cx="8994982" cy="665948"/>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3B68FA-E3BB-4CA2-8979-C89DFEED65C9}" type="datetimeFigureOut">
              <a:rPr lang="en-US" smtClean="0"/>
              <a:t>8/15/2023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94BAC-6AF2-46D0-A906-D2970C2E749A}" type="datetimeFigureOut">
              <a:rPr lang="en-US" smtClean="0"/>
              <a:t>8/15/2023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k12.wa.us/student-success/testing/state-testing/washington-kindergarten-inventory-developing-skills-wakid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mailto:wakids@k12.wa.u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Welcome to the training PPT for new District Assessment Coordinators!</a:t>
            </a:r>
          </a:p>
          <a:p>
            <a:pPr marL="0" indent="0">
              <a:buFontTx/>
              <a:buNone/>
            </a:pPr>
            <a:endParaRPr lang="en-US" dirty="0">
              <a:latin typeface="Segoe UI" panose="020B0502040204020203" pitchFamily="34" charset="0"/>
              <a:cs typeface="Segoe UI" panose="020B0502040204020203" pitchFamily="34" charset="0"/>
            </a:endParaRPr>
          </a:p>
          <a:p>
            <a:pPr marL="0" indent="0">
              <a:buFontTx/>
              <a:buNone/>
            </a:pPr>
            <a:r>
              <a:rPr lang="en-US" dirty="0">
                <a:latin typeface="Segoe UI" panose="020B0502040204020203" pitchFamily="34" charset="0"/>
                <a:cs typeface="Segoe UI" panose="020B0502040204020203" pitchFamily="34" charset="0"/>
              </a:rPr>
              <a:t>This training was developed for district level assessment staff who are NEW to their assessment role. Some of you may have been involved in the state assessment system in another role, and some of you may be very new to the land of assessments. The title of the role in districts is usually called the District Test or Assessment Coordinator, commonly abbreviated to DC. To make things fun/challenging, different test systems call the top “user roles” in districts by different names. Some refer to your role as the District Coordinator or “DC”, District Assessment Coordinator or “DAC”, and in others places the reference may be the District Test Coordinator or “DTC.”</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a:t>
            </a:fld>
            <a:endParaRPr lang="en-US"/>
          </a:p>
        </p:txBody>
      </p:sp>
    </p:spTree>
    <p:extLst>
      <p:ext uri="{BB962C8B-B14F-4D97-AF65-F5344CB8AC3E}">
        <p14:creationId xmlns:p14="http://schemas.microsoft.com/office/powerpoint/2010/main" val="1092811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The Washington Access to Instruction &amp; Measurement, referred to as the WA-AIM, is also a state-specific test. It assesses the state ELA, Math, and Science standards in a way that is appropriate for students with the most significant cognitive disabilities. This is done through a series of performance tasks students engage in, using online, paper-pencil, or whatever mode works best for the student.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Data Recognition Corporation or DRC is the vendor for the WA-AIM.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Toni Wheeler, Alternate Assessment Coordinator, is the primary contact for WA-AIM. More information and most resources for the WA-AIM can be found at https://www.k12.wa.us/student-success/testing/state-testing/assessment-students-cognitive-disabilities-wa-aim.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10</a:t>
            </a:fld>
            <a:endParaRPr lang="en-US"/>
          </a:p>
        </p:txBody>
      </p:sp>
    </p:spTree>
    <p:extLst>
      <p:ext uri="{BB962C8B-B14F-4D97-AF65-F5344CB8AC3E}">
        <p14:creationId xmlns:p14="http://schemas.microsoft.com/office/powerpoint/2010/main" val="1699250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The Washington Kindergarten Inventory of Developing Skills, known as WaKIDS, is different because it is an observational assessment looking at the skills</a:t>
            </a:r>
            <a:r>
              <a:rPr lang="en-US" dirty="0">
                <a:latin typeface="Segoe UI" panose="020B0502040204020203" pitchFamily="34" charset="0"/>
                <a:cs typeface="Segoe UI" panose="020B0502040204020203" pitchFamily="34" charset="0"/>
              </a:rPr>
              <a:t> and abilities of kindergarten students as they come into school, instead of what they can do after a year of instruction.</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It is formative, observational assessment</a:t>
            </a:r>
            <a:r>
              <a:rPr lang="en-US" baseline="0" dirty="0">
                <a:latin typeface="Segoe UI" panose="020B0502040204020203" pitchFamily="34" charset="0"/>
                <a:cs typeface="Segoe UI" panose="020B0502040204020203" pitchFamily="34" charset="0"/>
              </a:rPr>
              <a:t> that has to be embedded into an everyday, play-based setting. It is critical that observations happen throughout the day while children are engaged in their learning as it is not a pull-out test. It is conducted by kindergarten and transitional kindergarten teachers and the </a:t>
            </a:r>
            <a:r>
              <a:rPr lang="en-US" dirty="0">
                <a:latin typeface="Segoe UI" panose="020B0502040204020203" pitchFamily="34" charset="0"/>
                <a:cs typeface="Segoe UI" panose="020B0502040204020203" pitchFamily="34" charset="0"/>
              </a:rPr>
              <a:t>vendor is Teaching Strategies.</a:t>
            </a:r>
          </a:p>
          <a:p>
            <a:endParaRPr lang="en-US" dirty="0">
              <a:latin typeface="Segoe UI" panose="020B0502040204020203" pitchFamily="34" charset="0"/>
              <a:cs typeface="Segoe UI" panose="020B0502040204020203" pitchFamily="34" charset="0"/>
            </a:endParaRPr>
          </a:p>
          <a:p>
            <a:r>
              <a:rPr lang="en-US">
                <a:latin typeface="Segoe UI"/>
                <a:cs typeface="Segoe UI"/>
              </a:rPr>
              <a:t>The Early Learning team is the primary contact for </a:t>
            </a:r>
            <a:r>
              <a:rPr lang="en-US" err="1">
                <a:latin typeface="Segoe UI"/>
                <a:cs typeface="Segoe UI"/>
              </a:rPr>
              <a:t>WaKIDS</a:t>
            </a:r>
            <a:r>
              <a:rPr lang="en-US">
                <a:latin typeface="Segoe UI"/>
                <a:cs typeface="Segoe UI"/>
              </a:rPr>
              <a:t>. Information about the </a:t>
            </a:r>
            <a:r>
              <a:rPr lang="en-US" err="1">
                <a:latin typeface="Segoe UI"/>
                <a:cs typeface="Segoe UI"/>
              </a:rPr>
              <a:t>WaKIDS</a:t>
            </a:r>
            <a:r>
              <a:rPr lang="en-US">
                <a:latin typeface="Segoe UI"/>
                <a:cs typeface="Segoe UI"/>
              </a:rPr>
              <a:t> assessment can be found on the OSPI website at </a:t>
            </a:r>
            <a:r>
              <a:rPr lang="en-US" dirty="0">
                <a:latin typeface="Segoe UI"/>
                <a:cs typeface="Segoe UI"/>
                <a:hlinkClick r:id="rId3"/>
              </a:rPr>
              <a:t>https://www.k12.wa.us/student-success/testing/state-testing/washington-kindergarten-inventory-developing-skills-wakids</a:t>
            </a:r>
            <a:r>
              <a:rPr lang="en-US">
                <a:latin typeface="Segoe UI"/>
                <a:cs typeface="Segoe UI"/>
              </a:rPr>
              <a:t> and the team can be reached via email </a:t>
            </a:r>
            <a:r>
              <a:rPr lang="en-US" dirty="0">
                <a:latin typeface="Segoe UI"/>
                <a:cs typeface="Segoe UI"/>
                <a:hlinkClick r:id="rId4"/>
              </a:rPr>
              <a:t>wakids@k12.wa.us</a:t>
            </a:r>
            <a:r>
              <a:rPr lang="en-US" dirty="0">
                <a:latin typeface="Segoe UI"/>
                <a:cs typeface="Segoe UI"/>
              </a:rPr>
              <a:t> </a:t>
            </a:r>
          </a:p>
        </p:txBody>
      </p:sp>
      <p:sp>
        <p:nvSpPr>
          <p:cNvPr id="4" name="Slide Number Placeholder 3"/>
          <p:cNvSpPr>
            <a:spLocks noGrp="1"/>
          </p:cNvSpPr>
          <p:nvPr>
            <p:ph type="sldNum" sz="quarter" idx="5"/>
          </p:nvPr>
        </p:nvSpPr>
        <p:spPr/>
        <p:txBody>
          <a:bodyPr/>
          <a:lstStyle/>
          <a:p>
            <a:fld id="{E881032E-8435-4810-B872-D429860A9133}" type="slidenum">
              <a:rPr lang="en-US" smtClean="0"/>
              <a:t>11</a:t>
            </a:fld>
            <a:endParaRPr lang="en-US"/>
          </a:p>
        </p:txBody>
      </p:sp>
    </p:spTree>
    <p:extLst>
      <p:ext uri="{BB962C8B-B14F-4D97-AF65-F5344CB8AC3E}">
        <p14:creationId xmlns:p14="http://schemas.microsoft.com/office/powerpoint/2010/main" val="2585162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WIDA </a:t>
            </a:r>
            <a:r>
              <a:rPr lang="en-US" baseline="0" dirty="0">
                <a:latin typeface="Segoe UI" panose="020B0502040204020203" pitchFamily="34" charset="0"/>
                <a:cs typeface="Segoe UI" panose="020B0502040204020203" pitchFamily="34" charset="0"/>
              </a:rPr>
              <a:t>is one of the assessment consortia to which Washington state belongs.  OSPI staff participates in committees and work groups, along with other states in the consortium, to provide two WIDA tests: the </a:t>
            </a:r>
            <a:r>
              <a:rPr lang="en-US" dirty="0">
                <a:latin typeface="Segoe UI" panose="020B0502040204020203" pitchFamily="34" charset="0"/>
                <a:cs typeface="Segoe UI" panose="020B0502040204020203" pitchFamily="34" charset="0"/>
              </a:rPr>
              <a:t>WIDA ACCESS for ELLs and the WIDA Screener.</a:t>
            </a:r>
            <a:r>
              <a:rPr lang="en-US" baseline="0" dirty="0">
                <a:latin typeface="Segoe UI" panose="020B0502040204020203" pitchFamily="34" charset="0"/>
                <a:cs typeface="Segoe UI" panose="020B0502040204020203" pitchFamily="34" charset="0"/>
              </a:rPr>
              <a:t> </a:t>
            </a:r>
            <a:r>
              <a:rPr lang="en-US" dirty="0">
                <a:latin typeface="Segoe UI" panose="020B0502040204020203" pitchFamily="34" charset="0"/>
                <a:cs typeface="Segoe UI" panose="020B0502040204020203" pitchFamily="34" charset="0"/>
              </a:rPr>
              <a:t>These two WIDA tests serve two different purposes for us here in WA. First, the WIDA Screener which is used when a student first enrolls to determine eligibility for the English Language Development (ELD) program. The second is the WIDA ACCESS for ELLS given each year around February and March, </a:t>
            </a:r>
            <a:r>
              <a:rPr lang="en-US" dirty="0"/>
              <a:t>to monitor progress and </a:t>
            </a:r>
            <a:r>
              <a:rPr lang="en-US" sz="1200" dirty="0">
                <a:effectLst/>
                <a:latin typeface="Segoe UI" panose="020B0502040204020203" pitchFamily="34" charset="0"/>
              </a:rPr>
              <a:t>continued ELD program eligibility. </a:t>
            </a:r>
            <a:r>
              <a:rPr lang="en-US" dirty="0">
                <a:latin typeface="Segoe UI" panose="020B0502040204020203" pitchFamily="34" charset="0"/>
                <a:cs typeface="Segoe UI" panose="020B0502040204020203" pitchFamily="34" charset="0"/>
              </a:rPr>
              <a:t>WIDA is primarily given online, and our vendor is Data Recognition Corporation (DRC).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Segoe UI" panose="020B0502040204020203" pitchFamily="34" charset="0"/>
                <a:cs typeface="Segoe UI" panose="020B0502040204020203" pitchFamily="34" charset="0"/>
              </a:rPr>
              <a:t>Leslie Huff is the English Language Proficiency Assessment Coordinator and is the primary contact for WIDA. Information about all the WIDA assessments can be found at https://www.k12.wa.us/student-success/testing/state-testing/english-language-proficiency-assessments.</a:t>
            </a:r>
          </a:p>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12</a:t>
            </a:fld>
            <a:endParaRPr lang="en-US"/>
          </a:p>
        </p:txBody>
      </p:sp>
    </p:spTree>
    <p:extLst>
      <p:ext uri="{BB962C8B-B14F-4D97-AF65-F5344CB8AC3E}">
        <p14:creationId xmlns:p14="http://schemas.microsoft.com/office/powerpoint/2010/main" val="2448889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The WIDA Alternate ACCESS is used to monitor the progress of English learners with significant cognitive disabilities. It is a paper pencil test.</a:t>
            </a:r>
          </a:p>
          <a:p>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Segoe UI" panose="020B0502040204020203" pitchFamily="34" charset="0"/>
                <a:cs typeface="Segoe UI" panose="020B0502040204020203" pitchFamily="34" charset="0"/>
              </a:rPr>
              <a:t>Leslie Huff is the primary contact for WIDA Alternate ACCESS. </a:t>
            </a:r>
          </a:p>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13</a:t>
            </a:fld>
            <a:endParaRPr lang="en-US"/>
          </a:p>
        </p:txBody>
      </p:sp>
    </p:spTree>
    <p:extLst>
      <p:ext uri="{BB962C8B-B14F-4D97-AF65-F5344CB8AC3E}">
        <p14:creationId xmlns:p14="http://schemas.microsoft.com/office/powerpoint/2010/main" val="3260954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14</a:t>
            </a:fld>
            <a:endParaRPr lang="en-US"/>
          </a:p>
        </p:txBody>
      </p:sp>
    </p:spTree>
    <p:extLst>
      <p:ext uri="{BB962C8B-B14F-4D97-AF65-F5344CB8AC3E}">
        <p14:creationId xmlns:p14="http://schemas.microsoft.com/office/powerpoint/2010/main" val="2428954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These are the five main district staff roles for assessments that OSPI addresses in all assessment resources. We are mainly discussing the DC role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detailed information about these roles and their responsibilities see the section on Duties and Responsibilities in the </a:t>
            </a:r>
            <a:r>
              <a:rPr lang="en-US" i="1" dirty="0"/>
              <a:t>Professional Assessment Standards </a:t>
            </a:r>
            <a:r>
              <a:rPr lang="en-US" dirty="0"/>
              <a:t>manual. For information about permissions different roles have in the Cambium systems, please see the “User Roles Permissions” section in the appendix of the </a:t>
            </a:r>
            <a:r>
              <a:rPr lang="en-US" i="1" dirty="0"/>
              <a:t>TIDE User Guide </a:t>
            </a:r>
            <a:r>
              <a:rPr lang="en-US" i="0" dirty="0"/>
              <a:t>(https://wa.portal.cambiumast.com/resources/user-guides/tide-test-information-distribution-engine) </a:t>
            </a:r>
            <a:r>
              <a:rPr lang="en-US" dirty="0"/>
              <a:t>. Both of these resources can be found on the WCAP Portal. We’ll explain how to get to that in the next section.</a:t>
            </a:r>
            <a:endParaRPr lang="en-US" dirty="0">
              <a:latin typeface="Segoe UI" panose="020B0502040204020203" pitchFamily="34" charset="0"/>
              <a:cs typeface="Segoe UI" panose="020B0502040204020203" pitchFamily="34" charset="0"/>
            </a:endParaRPr>
          </a:p>
          <a:p>
            <a:endParaRPr lang="en-US" dirty="0"/>
          </a:p>
          <a:p>
            <a:r>
              <a:rPr lang="en-US" dirty="0"/>
              <a:t>Depending on your district, you may have multiple people as DAs and TCs, SCs and TAs, or you may be filling all those roles yourself.</a:t>
            </a:r>
          </a:p>
        </p:txBody>
      </p:sp>
      <p:sp>
        <p:nvSpPr>
          <p:cNvPr id="4" name="Slide Number Placeholder 3"/>
          <p:cNvSpPr>
            <a:spLocks noGrp="1"/>
          </p:cNvSpPr>
          <p:nvPr>
            <p:ph type="sldNum" sz="quarter" idx="5"/>
          </p:nvPr>
        </p:nvSpPr>
        <p:spPr/>
        <p:txBody>
          <a:bodyPr/>
          <a:lstStyle/>
          <a:p>
            <a:fld id="{E881032E-8435-4810-B872-D429860A9133}" type="slidenum">
              <a:rPr lang="en-US" smtClean="0"/>
              <a:t>15</a:t>
            </a:fld>
            <a:endParaRPr lang="en-US"/>
          </a:p>
        </p:txBody>
      </p:sp>
    </p:spTree>
    <p:extLst>
      <p:ext uri="{BB962C8B-B14F-4D97-AF65-F5344CB8AC3E}">
        <p14:creationId xmlns:p14="http://schemas.microsoft.com/office/powerpoint/2010/main" val="4292447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if you fill more than one of the roles on the previous slide in your district, that does not mean that you need to have all of those roles in the Cambium systems.</a:t>
            </a:r>
          </a:p>
          <a:p>
            <a:endParaRPr lang="en-US" dirty="0"/>
          </a:p>
          <a:p>
            <a:r>
              <a:rPr lang="en-US" dirty="0"/>
              <a:t>There is a hierarchy of permissions in the Cambium roles.</a:t>
            </a:r>
          </a:p>
          <a:p>
            <a:endParaRPr lang="en-US" dirty="0"/>
          </a:p>
          <a:p>
            <a:r>
              <a:rPr lang="en-US" dirty="0"/>
              <a:t>At the top of the hierarchy is the DC, followed closely by the DA. These two district level users perform functions for all the schools, users, and students in the district. These users can start test sessions for students and administer tests without having a TA role at a school in the Cambium systems. You should only have a few DAs, if someone only needs school access, give them the SC role.</a:t>
            </a:r>
          </a:p>
          <a:p>
            <a:endParaRPr lang="en-US" dirty="0"/>
          </a:p>
          <a:p>
            <a:r>
              <a:rPr lang="en-US" dirty="0"/>
              <a:t>The next level is the SCs. These school coordinators perform functions for the users and students in their particular school. These users can start test sessions for students and administer tests without also having TA role at their school as well. If someone is an SC for more than one school, you are able to give them the SC user role for more than one school.</a:t>
            </a:r>
          </a:p>
        </p:txBody>
      </p:sp>
      <p:sp>
        <p:nvSpPr>
          <p:cNvPr id="4" name="Slide Number Placeholder 3"/>
          <p:cNvSpPr>
            <a:spLocks noGrp="1"/>
          </p:cNvSpPr>
          <p:nvPr>
            <p:ph type="sldNum" sz="quarter" idx="5"/>
          </p:nvPr>
        </p:nvSpPr>
        <p:spPr/>
        <p:txBody>
          <a:bodyPr/>
          <a:lstStyle/>
          <a:p>
            <a:fld id="{71CD1C34-72C1-4C67-AAFF-0B8CE9936A77}" type="slidenum">
              <a:rPr lang="en-US" smtClean="0"/>
              <a:t>16</a:t>
            </a:fld>
            <a:endParaRPr lang="en-US"/>
          </a:p>
        </p:txBody>
      </p:sp>
    </p:spTree>
    <p:extLst>
      <p:ext uri="{BB962C8B-B14F-4D97-AF65-F5344CB8AC3E}">
        <p14:creationId xmlns:p14="http://schemas.microsoft.com/office/powerpoint/2010/main" val="3446230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latin typeface="Segoe UI" panose="020B0502040204020203" pitchFamily="34" charset="0"/>
                <a:cs typeface="Segoe UI" panose="020B0502040204020203" pitchFamily="34" charset="0"/>
              </a:rPr>
              <a:t>A DC’s responsibilities range from broad oversight of your district’s assessments, such as making sure all district staff are trained, including the DAs, planning, security, scheduling, and submitting reports to OSPI; down to addressing the needs of individual students, such as making sure students have necessary supports or accommodations needed for testing. </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 DA is basically a DC’s main right-hand person (or persons). DA’s have most of the same permissions in the vendor and OSPI systems as the DC and can assist DCs with their tasks in overseeing assessment in the district.</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Your District Technology Coordinator will be responsible for configuring the devices, software and networks for online testing. </a:t>
            </a:r>
          </a:p>
          <a:p>
            <a:endParaRPr lang="en-US"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881032E-8435-4810-B872-D429860A9133}" type="slidenum">
              <a:rPr lang="en-US" smtClean="0"/>
              <a:t>17</a:t>
            </a:fld>
            <a:endParaRPr lang="en-US"/>
          </a:p>
        </p:txBody>
      </p:sp>
    </p:spTree>
    <p:extLst>
      <p:ext uri="{BB962C8B-B14F-4D97-AF65-F5344CB8AC3E}">
        <p14:creationId xmlns:p14="http://schemas.microsoft.com/office/powerpoint/2010/main" val="2184417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Before testing begins, some of the critical tasks of a DC include:</a:t>
            </a:r>
            <a:endParaRPr lang="en-US" sz="1800" dirty="0">
              <a:effectLst/>
              <a:latin typeface="Arial" panose="020B0604020202020204" pitchFamily="34" charset="0"/>
            </a:endParaRPr>
          </a:p>
          <a:p>
            <a:endParaRPr lang="en-US" sz="1800" dirty="0">
              <a:effectLst/>
              <a:latin typeface="Segoe UI" panose="020B0502040204020203" pitchFamily="34" charset="0"/>
            </a:endParaRPr>
          </a:p>
          <a:p>
            <a:r>
              <a:rPr lang="en-US" sz="1800" dirty="0">
                <a:effectLst/>
                <a:latin typeface="Segoe UI" panose="020B0502040204020203" pitchFamily="34" charset="0"/>
              </a:rPr>
              <a:t>Working with the Technology Coordinators and the School Test Coordinators to establish the district testing schedule. </a:t>
            </a:r>
            <a:endParaRPr lang="en-US" sz="1800" dirty="0">
              <a:effectLst/>
              <a:latin typeface="Arial" panose="020B0604020202020204" pitchFamily="34" charset="0"/>
            </a:endParaRPr>
          </a:p>
          <a:p>
            <a:endParaRPr lang="en-US" sz="1800" dirty="0">
              <a:effectLst/>
              <a:latin typeface="Segoe UI" panose="020B0502040204020203" pitchFamily="34" charset="0"/>
            </a:endParaRPr>
          </a:p>
          <a:p>
            <a:r>
              <a:rPr lang="en-US" sz="1800" dirty="0">
                <a:effectLst/>
                <a:latin typeface="Segoe UI" panose="020B0502040204020203" pitchFamily="34" charset="0"/>
              </a:rPr>
              <a:t>Reviewing and approving each school's </a:t>
            </a:r>
            <a:r>
              <a:rPr lang="en-US" sz="1800" i="1" dirty="0">
                <a:effectLst/>
                <a:latin typeface="Segoe UI" panose="020B0502040204020203" pitchFamily="34" charset="0"/>
              </a:rPr>
              <a:t>Test Security and Building Plan</a:t>
            </a:r>
            <a:r>
              <a:rPr lang="en-US" sz="1800" dirty="0">
                <a:effectLst/>
                <a:latin typeface="Segoe UI" panose="020B0502040204020203" pitchFamily="34" charset="0"/>
              </a:rPr>
              <a:t>. Each plan will include the school testing schedule, a plan for staff training in testing and security procedures, a plan for technology use during testing, and a plan for identifying and preparing designated supports and accommodations for students. It is the DC’s responsibility to make sure each school's plan is followed, and a list of trained TAs is maintained. You can find a template and process document to assist in creating a </a:t>
            </a:r>
            <a:r>
              <a:rPr lang="en-US" sz="1800" i="1" dirty="0">
                <a:effectLst/>
                <a:latin typeface="Segoe UI" panose="020B0502040204020203" pitchFamily="34" charset="0"/>
              </a:rPr>
              <a:t>Test Security and Building Plan</a:t>
            </a:r>
            <a:r>
              <a:rPr lang="en-US" sz="1800" dirty="0">
                <a:effectLst/>
                <a:latin typeface="Segoe UI" panose="020B0502040204020203" pitchFamily="34" charset="0"/>
              </a:rPr>
              <a:t> on the WCAP Portal athttps://wa.portal.cambiumast.com/resources/forms/test-security-and-building-plan-templates .</a:t>
            </a:r>
            <a:endParaRPr lang="en-US" sz="1800" dirty="0">
              <a:effectLst/>
              <a:latin typeface="Arial" panose="020B0604020202020204" pitchFamily="34" charset="0"/>
            </a:endParaRPr>
          </a:p>
          <a:p>
            <a:endParaRPr lang="en-US" sz="1800" dirty="0">
              <a:effectLst/>
              <a:latin typeface="Segoe UI" panose="020B0502040204020203" pitchFamily="34" charset="0"/>
            </a:endParaRPr>
          </a:p>
          <a:p>
            <a:r>
              <a:rPr lang="en-US" sz="1800" dirty="0">
                <a:latin typeface="Segoe UI"/>
                <a:cs typeface="Segoe UI"/>
              </a:rPr>
              <a:t>Probably the most important of all tasks for a District Test Coordinator before testing is to ensure that all staff who will be administering state tests are fully trained in how to properly administer the tests.</a:t>
            </a:r>
          </a:p>
          <a:p>
            <a:endParaRPr lang="en-US" sz="1800" dirty="0">
              <a:latin typeface="Segoe UI"/>
              <a:cs typeface="Segoe UI"/>
            </a:endParaRPr>
          </a:p>
          <a:p>
            <a:r>
              <a:rPr lang="en-US" sz="1800" dirty="0">
                <a:effectLst/>
                <a:latin typeface="Segoe UI"/>
                <a:cs typeface="Segoe UI"/>
              </a:rPr>
              <a:t>Ordering accommodated test materials. Accommodated tests are the “paper-pencil” tests for students whose IEP or 504 plan states that they cannot test online. Depending on the test, these paper-pencil tests can include a “standard-size” paper booklet; a “large-print” paper booklet where the font and paper size is larger than the standard size; a “Braille” booklet where the text is printed in Braille and graphics are presented as raised images; or a “Spanish” paper booklet with the text translated into Spanish. These booklets arrive in districts a week or so before the start of testing. It is the DC’s responsibility to make sure they get to the school where the student is testing.</a:t>
            </a:r>
          </a:p>
          <a:p>
            <a:endParaRPr lang="en-US" sz="1800" dirty="0">
              <a:effectLst/>
              <a:latin typeface="Segoe UI" panose="020B0502040204020203" pitchFamily="34" charset="0"/>
            </a:endParaRPr>
          </a:p>
          <a:p>
            <a:r>
              <a:rPr lang="en-US" sz="1800" dirty="0">
                <a:effectLst/>
                <a:latin typeface="Segoe UI" panose="020B0502040204020203" pitchFamily="34" charset="0"/>
              </a:rPr>
              <a:t>Ensuring input and accuracy of student settings in the CAI Test Information Distribution Engine (known by the acronym, TIDE) and the availability of non-embedded test materials such as headphones or scratch paper. </a:t>
            </a:r>
            <a:endParaRPr lang="en-US" sz="1800" dirty="0">
              <a:effectLst/>
              <a:latin typeface="Arial" panose="020B0604020202020204" pitchFamily="34" charset="0"/>
            </a:endParaRPr>
          </a:p>
          <a:p>
            <a:endParaRPr lang="en-US" sz="1800" dirty="0">
              <a:effectLst/>
              <a:latin typeface="Segoe UI" panose="020B0502040204020203" pitchFamily="34" charset="0"/>
            </a:endParaRPr>
          </a:p>
          <a:p>
            <a:r>
              <a:rPr lang="en-US" sz="1800" dirty="0">
                <a:effectLst/>
                <a:latin typeface="Segoe UI" panose="020B0502040204020203" pitchFamily="34" charset="0"/>
              </a:rPr>
              <a:t>Registering students who require alternate assessments for the WA-AIM and WIDA Alternate ACCESS.</a:t>
            </a:r>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a:defRPr/>
            </a:pPr>
            <a:r>
              <a:rPr lang="en-US" dirty="0"/>
              <a:t>Carefully reading the </a:t>
            </a:r>
            <a:r>
              <a:rPr lang="en-US" dirty="0" err="1"/>
              <a:t>WaKIDS</a:t>
            </a:r>
            <a:r>
              <a:rPr lang="en-US" dirty="0"/>
              <a:t> Quick Start Guide. Make sure teachers are trained and children have been imported in </a:t>
            </a:r>
            <a:r>
              <a:rPr lang="en-US" dirty="0" err="1"/>
              <a:t>MyTeachingStrategies</a:t>
            </a:r>
            <a:r>
              <a:rPr lang="en-US" dirty="0"/>
              <a:t> platform for </a:t>
            </a:r>
            <a:r>
              <a:rPr lang="en-US" dirty="0" err="1"/>
              <a:t>WaKIDS</a:t>
            </a:r>
            <a:r>
              <a:rPr lang="en-US" dirty="0"/>
              <a:t>. If district offers TK, respond to the TK survey with as much information as possible at their earliest.</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18</a:t>
            </a:fld>
            <a:endParaRPr lang="en-US"/>
          </a:p>
        </p:txBody>
      </p:sp>
    </p:spTree>
    <p:extLst>
      <p:ext uri="{BB962C8B-B14F-4D97-AF65-F5344CB8AC3E}">
        <p14:creationId xmlns:p14="http://schemas.microsoft.com/office/powerpoint/2010/main" val="3554620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During testing, critical DC tasks include:</a:t>
            </a:r>
          </a:p>
          <a:p>
            <a:pPr marL="171450" indent="-171450">
              <a:lnSpc>
                <a:spcPct val="100000"/>
              </a:lnSpc>
              <a:spcAft>
                <a:spcPts val="0"/>
              </a:spcAft>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171450" indent="-171450">
              <a:lnSpc>
                <a:spcPct val="100000"/>
              </a:lnSpc>
              <a:spcAft>
                <a:spcPts val="0"/>
              </a:spcAft>
              <a:buFont typeface="Arial" panose="020B0604020202020204" pitchFamily="34" charset="0"/>
              <a:buChar char="•"/>
            </a:pPr>
            <a:r>
              <a:rPr lang="en-US" dirty="0">
                <a:latin typeface="Segoe UI" panose="020B0502040204020203" pitchFamily="34" charset="0"/>
                <a:cs typeface="Segoe UI" panose="020B0502040204020203" pitchFamily="34" charset="0"/>
              </a:rPr>
              <a:t>Ensuring that schedules are communicated and followed.</a:t>
            </a:r>
          </a:p>
          <a:p>
            <a:pPr marL="171450" indent="-171450">
              <a:lnSpc>
                <a:spcPct val="100000"/>
              </a:lnSpc>
              <a:spcAft>
                <a:spcPts val="0"/>
              </a:spcAft>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171450" indent="-171450">
              <a:lnSpc>
                <a:spcPct val="100000"/>
              </a:lnSpc>
              <a:spcAft>
                <a:spcPts val="0"/>
              </a:spcAft>
              <a:buFont typeface="Arial" panose="020B0604020202020204" pitchFamily="34" charset="0"/>
              <a:buChar char="•"/>
            </a:pPr>
            <a:r>
              <a:rPr lang="en-US" dirty="0">
                <a:latin typeface="Segoe UI" panose="020B0502040204020203" pitchFamily="34" charset="0"/>
                <a:cs typeface="Segoe UI" panose="020B0502040204020203" pitchFamily="34" charset="0"/>
              </a:rPr>
              <a:t>Coordinating technology resources with your Technology Coordinator.</a:t>
            </a:r>
          </a:p>
          <a:p>
            <a:pPr marL="171450" indent="-171450">
              <a:lnSpc>
                <a:spcPct val="100000"/>
              </a:lnSpc>
              <a:spcAft>
                <a:spcPts val="0"/>
              </a:spcAft>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171450" indent="-171450">
              <a:lnSpc>
                <a:spcPct val="100000"/>
              </a:lnSpc>
              <a:spcAft>
                <a:spcPts val="0"/>
              </a:spcAft>
              <a:buFont typeface="Arial" panose="020B0604020202020204" pitchFamily="34" charset="0"/>
              <a:buChar char="•"/>
            </a:pPr>
            <a:r>
              <a:rPr lang="en-US" dirty="0">
                <a:latin typeface="Segoe UI" panose="020B0502040204020203" pitchFamily="34" charset="0"/>
                <a:cs typeface="Segoe UI" panose="020B0502040204020203" pitchFamily="34" charset="0"/>
              </a:rPr>
              <a:t>Managing material chain of custody—this includes the accommodated forms, and student log-in information.</a:t>
            </a:r>
          </a:p>
          <a:p>
            <a:pPr marL="171450" indent="-171450">
              <a:lnSpc>
                <a:spcPct val="100000"/>
              </a:lnSpc>
              <a:spcAft>
                <a:spcPts val="0"/>
              </a:spcAft>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171450" indent="-171450">
              <a:lnSpc>
                <a:spcPct val="100000"/>
              </a:lnSpc>
              <a:spcAft>
                <a:spcPts val="0"/>
              </a:spcAft>
              <a:buFont typeface="Arial" panose="020B0604020202020204" pitchFamily="34" charset="0"/>
              <a:buChar char="•"/>
            </a:pPr>
            <a:r>
              <a:rPr lang="en-US" dirty="0">
                <a:latin typeface="Segoe UI" panose="020B0502040204020203" pitchFamily="34" charset="0"/>
                <a:cs typeface="Segoe UI" panose="020B0502040204020203" pitchFamily="34" charset="0"/>
              </a:rPr>
              <a:t>Monitoring testing activity and participation—this includes visiting schools during testing, and monitoring participation in the vendor systems</a:t>
            </a:r>
          </a:p>
          <a:p>
            <a:pPr marL="171450" indent="-171450">
              <a:lnSpc>
                <a:spcPct val="100000"/>
              </a:lnSpc>
              <a:spcAft>
                <a:spcPts val="0"/>
              </a:spcAft>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171450" indent="-171450">
              <a:lnSpc>
                <a:spcPct val="100000"/>
              </a:lnSpc>
              <a:spcAft>
                <a:spcPts val="0"/>
              </a:spcAft>
              <a:buFont typeface="Arial" panose="020B0604020202020204" pitchFamily="34" charset="0"/>
              <a:buChar char="•"/>
            </a:pPr>
            <a:r>
              <a:rPr lang="en-US" dirty="0">
                <a:latin typeface="Segoe UI" panose="020B0502040204020203" pitchFamily="34" charset="0"/>
                <a:cs typeface="Segoe UI" panose="020B0502040204020203" pitchFamily="34" charset="0"/>
              </a:rPr>
              <a:t>Responding to and investigating testing incidents—this includes talking to students and Test Administrators to figure out what happened and figuring out what to do next. There are some documents available to help you do this, which we’ll tell you about towards the end of this slide deck.</a:t>
            </a:r>
          </a:p>
          <a:p>
            <a:pPr marL="171450" indent="-171450">
              <a:lnSpc>
                <a:spcPct val="100000"/>
              </a:lnSpc>
              <a:spcAft>
                <a:spcPts val="0"/>
              </a:spcAft>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171450" indent="-171450">
              <a:lnSpc>
                <a:spcPct val="100000"/>
              </a:lnSpc>
              <a:spcAft>
                <a:spcPts val="0"/>
              </a:spcAft>
              <a:buFont typeface="Arial" panose="020B0604020202020204" pitchFamily="34" charset="0"/>
              <a:buChar char="•"/>
            </a:pPr>
            <a:r>
              <a:rPr lang="en-US" dirty="0">
                <a:latin typeface="Segoe UI" panose="020B0502040204020203" pitchFamily="34" charset="0"/>
                <a:cs typeface="Segoe UI" panose="020B0502040204020203" pitchFamily="34" charset="0"/>
              </a:rPr>
              <a:t>Documenting and reporting testing incidents and appeals.</a:t>
            </a:r>
          </a:p>
          <a:p>
            <a:pPr marL="171450" indent="-171450">
              <a:lnSpc>
                <a:spcPct val="100000"/>
              </a:lnSpc>
              <a:spcAft>
                <a:spcPts val="0"/>
              </a:spcAft>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dirty="0">
                <a:latin typeface="Segoe UI"/>
                <a:cs typeface="Segoe UI"/>
              </a:rPr>
              <a:t>For </a:t>
            </a:r>
            <a:r>
              <a:rPr lang="en-US" dirty="0" err="1">
                <a:latin typeface="Segoe UI"/>
                <a:cs typeface="Segoe UI"/>
              </a:rPr>
              <a:t>WaKIDS</a:t>
            </a:r>
            <a:r>
              <a:rPr lang="en-US" dirty="0">
                <a:latin typeface="Segoe UI"/>
                <a:cs typeface="Segoe UI"/>
              </a:rPr>
              <a:t>, continue communicating with building administrators to track and monitor assessment completion until the fall checkpoint on 11/15 and offer support throughout. TK has its own deadline; share the due date with TK teachers and </a:t>
            </a:r>
            <a:r>
              <a:rPr lang="en-US" dirty="0" err="1">
                <a:latin typeface="Segoe UI"/>
                <a:cs typeface="Segoe UI"/>
              </a:rPr>
              <a:t>aminidstrators</a:t>
            </a:r>
            <a:r>
              <a:rPr lang="en-US" dirty="0">
                <a:latin typeface="Segoe UI"/>
                <a:cs typeface="Segoe UI"/>
              </a:rPr>
              <a:t> and monitor their assessment progress. </a:t>
            </a:r>
            <a:endParaRPr lang="en-US"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881032E-8435-4810-B872-D429860A9133}" type="slidenum">
              <a:rPr lang="en-US" smtClean="0"/>
              <a:t>19</a:t>
            </a:fld>
            <a:endParaRPr lang="en-US"/>
          </a:p>
        </p:txBody>
      </p:sp>
    </p:spTree>
    <p:extLst>
      <p:ext uri="{BB962C8B-B14F-4D97-AF65-F5344CB8AC3E}">
        <p14:creationId xmlns:p14="http://schemas.microsoft.com/office/powerpoint/2010/main" val="3399590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There are a lot of aspects of the state assessment system that are not the focus of this training, such as graduation pathways or details on spring testing. Those topics will be covered in other trainings, during monthly assessment update webinars, the monthly Open Office Hours, the weekly WIDA “Lunch with Leslie”, and the Washington Assessment Weekly (WAW) newsletter.</a:t>
            </a:r>
            <a:endParaRPr lang="en-US" sz="1800" dirty="0">
              <a:effectLst/>
              <a:latin typeface="Arial" panose="020B0604020202020204" pitchFamily="34" charset="0"/>
            </a:endParaRPr>
          </a:p>
          <a:p>
            <a:endParaRPr lang="en-US" baseline="0" dirty="0">
              <a:latin typeface="Segoe UI" panose="020B0502040204020203" pitchFamily="34" charset="0"/>
              <a:cs typeface="Segoe UI" panose="020B0502040204020203" pitchFamily="34" charset="0"/>
            </a:endParaRPr>
          </a:p>
          <a:p>
            <a:r>
              <a:rPr lang="en-US" baseline="0" dirty="0">
                <a:latin typeface="Segoe UI" panose="020B0502040204020203" pitchFamily="34" charset="0"/>
                <a:cs typeface="Segoe UI" panose="020B0502040204020203" pitchFamily="34" charset="0"/>
              </a:rPr>
              <a:t>The goals and objectives listed on this slide are what will be covered in this PPT.</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This PPT provides a very broad overview of the statewide assessments and includes some of the primary responsibilities of district staff as they participate in the assessment cycle. We will then provide you with some additional reading recommendations and professional development opportunities.</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2</a:t>
            </a:fld>
            <a:endParaRPr lang="en-US"/>
          </a:p>
        </p:txBody>
      </p:sp>
    </p:spTree>
    <p:extLst>
      <p:ext uri="{BB962C8B-B14F-4D97-AF65-F5344CB8AC3E}">
        <p14:creationId xmlns:p14="http://schemas.microsoft.com/office/powerpoint/2010/main" val="990229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After testing, major DC tasks include:</a:t>
            </a:r>
          </a:p>
          <a:p>
            <a:endParaRPr lang="en-US" dirty="0">
              <a:latin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Verifying secure and confidential materials are accounted for and returned—</a:t>
            </a:r>
            <a:r>
              <a:rPr lang="en-US" sz="1800" dirty="0">
                <a:effectLst/>
                <a:latin typeface="Segoe UI" panose="020B0502040204020203" pitchFamily="34" charset="0"/>
              </a:rPr>
              <a:t>this includes returning the accommodated or 'paper-pencil' student test forms</a:t>
            </a:r>
            <a:r>
              <a:rPr lang="en-US" sz="1800" dirty="0">
                <a:effectLst/>
                <a:latin typeface="Arial" panose="020B0604020202020204" pitchFamily="34" charset="0"/>
                <a:cs typeface="+mn-cs"/>
              </a:rPr>
              <a:t> </a:t>
            </a:r>
            <a:r>
              <a:rPr lang="en-US" dirty="0">
                <a:latin typeface="Segoe UI" panose="020B0502040204020203" pitchFamily="34" charset="0"/>
                <a:cs typeface="Segoe UI" panose="020B0502040204020203" pitchFamily="34" charset="0"/>
              </a:rPr>
              <a:t>and TA materials to the vendor, and the shredding of things like scratch paper.</a:t>
            </a:r>
          </a:p>
          <a:p>
            <a:pPr marL="171450" indent="-1714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Collecting and retaining training and security documentation—from all testing sites in the district.</a:t>
            </a:r>
          </a:p>
          <a:p>
            <a:pPr marL="171450" indent="-1714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Reviewing test incidents and outcomes</a:t>
            </a:r>
          </a:p>
          <a:p>
            <a:pPr marL="171450" indent="-1714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Submitting District Administration and Security Reports to OSPI through the Assessment Reporting Management System (ARMS) in EDS, within ten business days after the completion of testing, which is required for state audit.</a:t>
            </a:r>
          </a:p>
          <a:p>
            <a:pPr marL="171450" indent="-1714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dirty="0">
                <a:latin typeface="Segoe UI"/>
                <a:cs typeface="Segoe UI"/>
              </a:rPr>
              <a:t>For </a:t>
            </a:r>
            <a:r>
              <a:rPr lang="en-US" dirty="0" err="1">
                <a:latin typeface="Segoe UI"/>
                <a:cs typeface="Segoe UI"/>
              </a:rPr>
              <a:t>WaKIDS</a:t>
            </a:r>
            <a:r>
              <a:rPr lang="en-US" dirty="0">
                <a:latin typeface="Segoe UI"/>
                <a:cs typeface="Segoe UI"/>
              </a:rPr>
              <a:t> - confirm 100% completion for the district and email your ESD </a:t>
            </a:r>
            <a:r>
              <a:rPr lang="en-US" dirty="0" err="1">
                <a:latin typeface="Segoe UI"/>
                <a:cs typeface="Segoe UI"/>
              </a:rPr>
              <a:t>WaKIDS</a:t>
            </a:r>
            <a:r>
              <a:rPr lang="en-US" dirty="0">
                <a:latin typeface="Segoe UI"/>
                <a:cs typeface="Segoe UI"/>
              </a:rPr>
              <a:t> Coordinator to confirm.</a:t>
            </a:r>
          </a:p>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20</a:t>
            </a:fld>
            <a:endParaRPr lang="en-US"/>
          </a:p>
        </p:txBody>
      </p:sp>
    </p:spTree>
    <p:extLst>
      <p:ext uri="{BB962C8B-B14F-4D97-AF65-F5344CB8AC3E}">
        <p14:creationId xmlns:p14="http://schemas.microsoft.com/office/powerpoint/2010/main" val="2162970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You might be asking  “what do I need to do next?”</a:t>
            </a:r>
          </a:p>
        </p:txBody>
      </p:sp>
      <p:sp>
        <p:nvSpPr>
          <p:cNvPr id="4" name="Slide Number Placeholder 3"/>
          <p:cNvSpPr>
            <a:spLocks noGrp="1"/>
          </p:cNvSpPr>
          <p:nvPr>
            <p:ph type="sldNum" sz="quarter" idx="5"/>
          </p:nvPr>
        </p:nvSpPr>
        <p:spPr/>
        <p:txBody>
          <a:bodyPr/>
          <a:lstStyle/>
          <a:p>
            <a:fld id="{E881032E-8435-4810-B872-D429860A9133}" type="slidenum">
              <a:rPr lang="en-US" smtClean="0"/>
              <a:t>21</a:t>
            </a:fld>
            <a:endParaRPr lang="en-US"/>
          </a:p>
        </p:txBody>
      </p:sp>
    </p:spTree>
    <p:extLst>
      <p:ext uri="{BB962C8B-B14F-4D97-AF65-F5344CB8AC3E}">
        <p14:creationId xmlns:p14="http://schemas.microsoft.com/office/powerpoint/2010/main" val="488950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panose="020B0502040204020203" pitchFamily="34" charset="0"/>
              </a:rPr>
              <a:t>Step 1: Read the.</a:t>
            </a:r>
            <a:r>
              <a:rPr lang="en-US" sz="1800" i="1" dirty="0">
                <a:effectLst/>
                <a:latin typeface="Segoe UI" panose="020B0502040204020203" pitchFamily="34" charset="0"/>
              </a:rPr>
              <a:t> Assessment Coordinator Quick Start Guide.</a:t>
            </a:r>
            <a:r>
              <a:rPr lang="en-US" sz="1800" dirty="0">
                <a:effectLst/>
                <a:latin typeface="Segoe UI" panose="020B0502040204020203" pitchFamily="34" charset="0"/>
              </a:rPr>
              <a:t> This document is only about 14 pages long, This document will parallel points in this presentation but provides greater detail. It will also go further into detail about the OSPI-managed systems, the vendor-managed systems, and has lists of training materials available.</a:t>
            </a:r>
            <a:endParaRPr lang="en-US" sz="1800" dirty="0">
              <a:effectLst/>
              <a:latin typeface="Arial" panose="020B0604020202020204" pitchFamily="34" charset="0"/>
            </a:endParaRP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You will find this document on the WCAP portal at https://wa.portal.cambiumast.com/resources/user-guides/quick-start-guide, or by using the Advanced Search, or selecting the Smarter Balanced or WCAS test, and clicking on the Smarter Balanced Summative or WCAS Resources tile. The Quick Start Guide will be listed in the User Guides and Manuals section.</a:t>
            </a:r>
          </a:p>
          <a:p>
            <a:endParaRPr lang="en-US" dirty="0">
              <a:latin typeface="Segoe UI" panose="020B0502040204020203" pitchFamily="34" charset="0"/>
              <a:cs typeface="Segoe UI" panose="020B0502040204020203" pitchFamily="34" charset="0"/>
            </a:endParaRPr>
          </a:p>
          <a:p>
            <a:r>
              <a:rPr lang="en-US" dirty="0" err="1">
                <a:latin typeface="Segoe UI"/>
                <a:cs typeface="Segoe UI"/>
              </a:rPr>
              <a:t>WaKIDS</a:t>
            </a:r>
            <a:r>
              <a:rPr lang="en-US" dirty="0">
                <a:latin typeface="Segoe UI"/>
                <a:cs typeface="Segoe UI"/>
              </a:rPr>
              <a:t> has its own Quick Start Guide for DACs. If you need a copy, make sure to email your ESD </a:t>
            </a:r>
            <a:r>
              <a:rPr lang="en-US" dirty="0" err="1">
                <a:latin typeface="Segoe UI"/>
                <a:cs typeface="Segoe UI"/>
              </a:rPr>
              <a:t>WaKIDS</a:t>
            </a:r>
            <a:r>
              <a:rPr lang="en-US" dirty="0">
                <a:latin typeface="Segoe UI"/>
                <a:cs typeface="Segoe UI"/>
              </a:rPr>
              <a:t> Coordinator.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1032E-8435-4810-B872-D429860A91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640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Step #2: Obtain access to the Educational Data System at OSPI.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You do this by meeting your District Data Security Manager. If you don’t know who that is, we’ve included a link to a list of DDSMs by district: https://eds.ospi.k12.wa.us/SecurityManagerList.aspx </a:t>
            </a:r>
          </a:p>
          <a:p>
            <a:pPr>
              <a:defRPr/>
            </a:pPr>
            <a:r>
              <a:rPr lang="en-US" dirty="0">
                <a:latin typeface="Segoe UI"/>
                <a:cs typeface="Segoe UI"/>
              </a:rPr>
              <a:t>Ask them to either update your existing EDS account with your new role or create an account for you. Once your new role has been established, reach out to the </a:t>
            </a:r>
            <a:r>
              <a:rPr lang="en-US" dirty="0" err="1">
                <a:latin typeface="Segoe UI"/>
                <a:cs typeface="Segoe UI"/>
              </a:rPr>
              <a:t>WaKIDS</a:t>
            </a:r>
            <a:r>
              <a:rPr lang="en-US" dirty="0">
                <a:latin typeface="Segoe UI"/>
                <a:cs typeface="Segoe UI"/>
              </a:rPr>
              <a:t> team to get access to the </a:t>
            </a:r>
            <a:r>
              <a:rPr lang="en-US" dirty="0" err="1">
                <a:latin typeface="Segoe UI"/>
                <a:cs typeface="Segoe UI"/>
              </a:rPr>
              <a:t>MyTeachingStrategies</a:t>
            </a:r>
            <a:r>
              <a:rPr lang="en-US" dirty="0">
                <a:latin typeface="Segoe UI"/>
                <a:cs typeface="Segoe UI"/>
              </a:rPr>
              <a:t> platform.</a:t>
            </a: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You will need to have the role of District Test Coordinator or District Assessment Coordinator, depending on the application. We have listed the four most important applications within EDS that you need to have access to. The Washington Assessment Management System (known as WAMS) is central to the before and after testing tasks we talked about previously. You will do things in WAMS like sign up students for the WA-AIM or the WIDA Alternate ACCESS. After testing is complete, WAMS is one of the places to download score files from.</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The Assessment Reporting Management System (known as ARMS) is central to the during and after testing tasks like reporting and tracking testing incidents and submitting security reports to OSPI. The ARMS Training Module is available on the WCAP Portal at https://wa.portal.cambiumast.com/resources/trainings/arms-training-module. </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Washington Query is another place where final score files at the end of a testing cycle are available.</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And the Graduation Alternatives and CAA/CIA Database applications are where you track the graduation pathways for students.</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If you are unable to connect with your DDSM, or you are also the new DDSM, please call OSPI customer support directly and they will help you get set up.</a:t>
            </a:r>
          </a:p>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23</a:t>
            </a:fld>
            <a:endParaRPr lang="en-US"/>
          </a:p>
        </p:txBody>
      </p:sp>
    </p:spTree>
    <p:extLst>
      <p:ext uri="{BB962C8B-B14F-4D97-AF65-F5344CB8AC3E}">
        <p14:creationId xmlns:p14="http://schemas.microsoft.com/office/powerpoint/2010/main" val="1637188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Once you get access to EDS, you need to input or update your district profile in WAMS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This is our source for knowing that you are the DC, and for knowing who should get information about tests including Smarter Balanced, WCAS, WaKIDS, WA-AIM, and WIDA. The contacts listed in WAMS Profile are the ones that are given to our test vendors. It is very important that this list is kept up to 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We’ve included the steps for how to update your district profile information on this slide.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1032E-8435-4810-B872-D429860A91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2824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The WCAP Portal is located at the </a:t>
            </a:r>
            <a:r>
              <a:rPr lang="en-US" dirty="0" err="1">
                <a:latin typeface="Segoe UI" panose="020B0502040204020203" pitchFamily="34" charset="0"/>
                <a:cs typeface="Segoe UI" panose="020B0502040204020203" pitchFamily="34" charset="0"/>
              </a:rPr>
              <a:t>url</a:t>
            </a:r>
            <a:r>
              <a:rPr lang="en-US" dirty="0">
                <a:latin typeface="Segoe UI" panose="020B0502040204020203" pitchFamily="34" charset="0"/>
                <a:cs typeface="Segoe UI" panose="020B0502040204020203" pitchFamily="34" charset="0"/>
              </a:rPr>
              <a:t> shown on the screen, which is wa.portal.cambiumast.com . You can also find it if you google “WCAP portal”. </a:t>
            </a:r>
          </a:p>
          <a:p>
            <a:r>
              <a:rPr lang="en-US" dirty="0">
                <a:latin typeface="Segoe UI" panose="020B0502040204020203" pitchFamily="34" charset="0"/>
                <a:cs typeface="Segoe UI" panose="020B0502040204020203" pitchFamily="34" charset="0"/>
              </a:rPr>
              <a:t>The portal is a </a:t>
            </a:r>
            <a:r>
              <a:rPr lang="en-US" dirty="0"/>
              <a:t>test/task-based system and is primarily for the Smarter Balanced and WCAS tests. </a:t>
            </a:r>
            <a:r>
              <a:rPr lang="en-US" sz="1200" dirty="0">
                <a:latin typeface="Segoe"/>
              </a:rPr>
              <a:t>When you select a test, it takes you to a page with only the tasks and systems needed for administration of that test. A training on navigating the Portal can be found on the Portal at https://wa.portal.cambiumast.com/resources/navigating-the-new-wcap-portal, or by selecting a test, and then selecting the “Webinars and Trainings” Task.</a:t>
            </a:r>
          </a:p>
          <a:p>
            <a:endParaRPr lang="en-US" sz="1200" dirty="0">
              <a:latin typeface="Segoe"/>
            </a:endParaRPr>
          </a:p>
          <a:p>
            <a:r>
              <a:rPr lang="en-US" sz="1200" dirty="0">
                <a:latin typeface="Segoe"/>
              </a:rPr>
              <a:t>Selecting the WA-AIM, WIDA, WaKIDS “All other state assessments” button, will put you on the OSPI website, where you can select the assessment to access the information and systems for those tests. </a:t>
            </a:r>
          </a:p>
          <a:p>
            <a:endParaRPr lang="en-US"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E881032E-8435-4810-B872-D429860A9133}" type="slidenum">
              <a:rPr lang="en-US" smtClean="0"/>
              <a:t>25</a:t>
            </a:fld>
            <a:endParaRPr lang="en-US"/>
          </a:p>
        </p:txBody>
      </p:sp>
    </p:spTree>
    <p:extLst>
      <p:ext uri="{BB962C8B-B14F-4D97-AF65-F5344CB8AC3E}">
        <p14:creationId xmlns:p14="http://schemas.microsoft.com/office/powerpoint/2010/main" val="498578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Advanced Search button on the WCAP Portal home page will help you to find resources quickly, and can be refined by resource type, assessment, audience, e.g. Test Coordinators (DCs, SCs), Test Administrators, etc., and other criteria such as Testing Phase. </a:t>
            </a:r>
          </a:p>
          <a:p>
            <a:endParaRPr lang="en-US" dirty="0"/>
          </a:p>
          <a:p>
            <a:r>
              <a:rPr lang="en-US" dirty="0"/>
              <a:t>When you go on the Advanced Search page, before you enter any search terms or select any filtering, you will see the most recently posted resources listed. This is a great way to easily see what resources have been most recently posted to the Portal.</a:t>
            </a:r>
          </a:p>
          <a:p>
            <a:endParaRPr lang="en-US" i="1" dirty="0"/>
          </a:p>
          <a:p>
            <a:r>
              <a:rPr lang="en-US" i="0" dirty="0"/>
              <a:t>If you are looking for information on what a term means, such as Testing Irregularity, you can browse the glossary to find that term and it’s meaning.</a:t>
            </a:r>
          </a:p>
        </p:txBody>
      </p:sp>
      <p:sp>
        <p:nvSpPr>
          <p:cNvPr id="4" name="Slide Number Placeholder 3"/>
          <p:cNvSpPr>
            <a:spLocks noGrp="1"/>
          </p:cNvSpPr>
          <p:nvPr>
            <p:ph type="sldNum" sz="quarter" idx="5"/>
          </p:nvPr>
        </p:nvSpPr>
        <p:spPr/>
        <p:txBody>
          <a:bodyPr/>
          <a:lstStyle/>
          <a:p>
            <a:fld id="{71CD1C34-72C1-4C67-AAFF-0B8CE9936A77}" type="slidenum">
              <a:rPr lang="en-US" smtClean="0"/>
              <a:t>26</a:t>
            </a:fld>
            <a:endParaRPr lang="en-US"/>
          </a:p>
        </p:txBody>
      </p:sp>
    </p:spTree>
    <p:extLst>
      <p:ext uri="{BB962C8B-B14F-4D97-AF65-F5344CB8AC3E}">
        <p14:creationId xmlns:p14="http://schemas.microsoft.com/office/powerpoint/2010/main" val="4216620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5: Become familiar with the WIDA secure portal. This portal is different from the WCAP Portal, in that the WIDA portal is secure and requires an account to be set up, and a password to access.  The WIDA secure portal is where you access the WIDA assessment trainings and resources.</a:t>
            </a:r>
          </a:p>
          <a:p>
            <a:endParaRPr lang="en-US" dirty="0"/>
          </a:p>
          <a:p>
            <a:r>
              <a:rPr lang="en-US" dirty="0"/>
              <a:t>The WIDA Secure Portal is different from the WIDA AMS, the WIDA AMS is the testing platform for WIDA where students take the online test.</a:t>
            </a:r>
          </a:p>
        </p:txBody>
      </p:sp>
      <p:sp>
        <p:nvSpPr>
          <p:cNvPr id="4" name="Slide Number Placeholder 3"/>
          <p:cNvSpPr>
            <a:spLocks noGrp="1"/>
          </p:cNvSpPr>
          <p:nvPr>
            <p:ph type="sldNum" sz="quarter" idx="5"/>
          </p:nvPr>
        </p:nvSpPr>
        <p:spPr/>
        <p:txBody>
          <a:bodyPr/>
          <a:lstStyle/>
          <a:p>
            <a:fld id="{71CD1C34-72C1-4C67-AAFF-0B8CE9936A77}" type="slidenum">
              <a:rPr lang="en-US" smtClean="0"/>
              <a:t>27</a:t>
            </a:fld>
            <a:endParaRPr lang="en-US"/>
          </a:p>
        </p:txBody>
      </p:sp>
    </p:spTree>
    <p:extLst>
      <p:ext uri="{BB962C8B-B14F-4D97-AF65-F5344CB8AC3E}">
        <p14:creationId xmlns:p14="http://schemas.microsoft.com/office/powerpoint/2010/main" val="643044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WIDA tile is used for all online WIDA ACCESS assessments including the Alternate ACCESS and the online screener. In all WIDA materials, trainings, and modules this is referred to as WIDA AMS.</a:t>
            </a:r>
          </a:p>
          <a:p>
            <a:endParaRPr lang="en-US" dirty="0"/>
          </a:p>
          <a:p>
            <a:r>
              <a:rPr lang="en-US" dirty="0"/>
              <a:t>Some DRC INSIGHT users will </a:t>
            </a:r>
            <a:r>
              <a:rPr lang="en-US" baseline="0" dirty="0"/>
              <a:t>see two tiles associated with the DRC INSIGHT Portal. The Washington tile is used for our WA-AIM alternate assessment. In all WA-AIM materials and modules, this system is referenced as DRC INSIGHT Portal.</a:t>
            </a:r>
          </a:p>
          <a:p>
            <a:endParaRPr lang="en-US" baseline="0" dirty="0"/>
          </a:p>
        </p:txBody>
      </p:sp>
      <p:sp>
        <p:nvSpPr>
          <p:cNvPr id="4" name="Slide Number Placeholder 3"/>
          <p:cNvSpPr>
            <a:spLocks noGrp="1"/>
          </p:cNvSpPr>
          <p:nvPr>
            <p:ph type="sldNum" sz="quarter" idx="10"/>
          </p:nvPr>
        </p:nvSpPr>
        <p:spPr/>
        <p:txBody>
          <a:bodyPr/>
          <a:lstStyle/>
          <a:p>
            <a:fld id="{71CD1C34-72C1-4C67-AAFF-0B8CE9936A77}" type="slidenum">
              <a:rPr lang="en-US" smtClean="0"/>
              <a:t>28</a:t>
            </a:fld>
            <a:endParaRPr lang="en-US"/>
          </a:p>
        </p:txBody>
      </p:sp>
    </p:spTree>
    <p:extLst>
      <p:ext uri="{BB962C8B-B14F-4D97-AF65-F5344CB8AC3E}">
        <p14:creationId xmlns:p14="http://schemas.microsoft.com/office/powerpoint/2010/main" val="2277998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WA-AIM resources can be found on the OSPI website. Here is a list with links to important WA-AIM primary resources, as well as a link to the DRC INSIGHT Portal mentioned in the previous slide.</a:t>
            </a:r>
          </a:p>
        </p:txBody>
      </p:sp>
      <p:sp>
        <p:nvSpPr>
          <p:cNvPr id="4" name="Slide Number Placeholder 3"/>
          <p:cNvSpPr>
            <a:spLocks noGrp="1"/>
          </p:cNvSpPr>
          <p:nvPr>
            <p:ph type="sldNum" sz="quarter" idx="5"/>
          </p:nvPr>
        </p:nvSpPr>
        <p:spPr/>
        <p:txBody>
          <a:bodyPr/>
          <a:lstStyle/>
          <a:p>
            <a:fld id="{71CD1C34-72C1-4C67-AAFF-0B8CE9936A77}" type="slidenum">
              <a:rPr lang="en-US" smtClean="0"/>
              <a:t>29</a:t>
            </a:fld>
            <a:endParaRPr lang="en-US"/>
          </a:p>
        </p:txBody>
      </p:sp>
    </p:spTree>
    <p:extLst>
      <p:ext uri="{BB962C8B-B14F-4D97-AF65-F5344CB8AC3E}">
        <p14:creationId xmlns:p14="http://schemas.microsoft.com/office/powerpoint/2010/main" val="1144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3</a:t>
            </a:fld>
            <a:endParaRPr lang="en-US"/>
          </a:p>
        </p:txBody>
      </p:sp>
    </p:spTree>
    <p:extLst>
      <p:ext uri="{BB962C8B-B14F-4D97-AF65-F5344CB8AC3E}">
        <p14:creationId xmlns:p14="http://schemas.microsoft.com/office/powerpoint/2010/main" val="2650500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Explore and learn the details of MyTeachingStrategies® for the WaKIDS assessment. Make sure you have the DAC-level access in MyTeachingStrategies®. Ensure all schools and classes have been set up and children have been imported for the right teacher. Be familiar with different types of reports available under the reports tile. You will need to check the assessment status report frequently throughout the assessment period to monitor progress. On the checkpoint day, which is November 15 for fall, you will have to see 100% in green to confirm completion for the district. Anything in orange means you need to reach out to the teacher individually and support them finalizing their data so you see the bars in green. You will have until November 20 to fix any anomalies and reach 100% in green. </a:t>
            </a:r>
          </a:p>
        </p:txBody>
      </p:sp>
      <p:sp>
        <p:nvSpPr>
          <p:cNvPr id="4" name="Slide Number Placeholder 3"/>
          <p:cNvSpPr>
            <a:spLocks noGrp="1"/>
          </p:cNvSpPr>
          <p:nvPr>
            <p:ph type="sldNum" sz="quarter" idx="5"/>
          </p:nvPr>
        </p:nvSpPr>
        <p:spPr/>
        <p:txBody>
          <a:bodyPr/>
          <a:lstStyle/>
          <a:p>
            <a:fld id="{71CD1C34-72C1-4C67-AAFF-0B8CE9936A77}" type="slidenum">
              <a:rPr lang="en-US" smtClean="0"/>
              <a:t>30</a:t>
            </a:fld>
            <a:endParaRPr lang="en-US"/>
          </a:p>
        </p:txBody>
      </p:sp>
    </p:spTree>
    <p:extLst>
      <p:ext uri="{BB962C8B-B14F-4D97-AF65-F5344CB8AC3E}">
        <p14:creationId xmlns:p14="http://schemas.microsoft.com/office/powerpoint/2010/main" val="2385302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And step 9:</a:t>
            </a:r>
          </a:p>
          <a:p>
            <a:r>
              <a:rPr lang="en-US" dirty="0">
                <a:latin typeface="Segoe UI" panose="020B0502040204020203" pitchFamily="34" charset="0"/>
                <a:cs typeface="Segoe UI" panose="020B0502040204020203" pitchFamily="34" charset="0"/>
              </a:rPr>
              <a:t>Attend the assessment update webcasts. All presentations are recorded and posted both to the WCAP Portal and to WAMS. The link to register for the webcasts can be found on the Portal and is also provided monthly in the WAW newsletter.</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We also have Open Office Hours which are held monthly via Zoom. Information on the schedule, topic and link to join will be in the Washington Assessment Weekly newsletter and posted on the WCAP Portal. These Open Office Hours give you a chance to chat informally with OSPI Assessment staff and ask questions. You can also just listen in to what other people are asking. </a:t>
            </a:r>
          </a:p>
          <a:p>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And for those of you with multilingual students, every Monday at noon, Leslie Huff hosts “Lunch with Leslie” also known as the Zoom at Noon, noontime Zoom meetings for WIDA specific information. </a:t>
            </a:r>
            <a:r>
              <a:rPr lang="en-US" dirty="0"/>
              <a:t>These are held in the fall and during the WIDA testing window. Between April and August, these sessions are focused on upcoming tasks. The Zoom at Noon sessions are intended to help clarify processes, responsibilities, and questions you have about ELP assessments. Dates, times, and links for joining the Zoom at Noon can be found in the WAW, and on the OSPI English Language Proficiency Assessments webpage at https://www.k12.wa.us/student-success/testing/state-testing/english-language-proficiency-assessments.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Throughout the year there may also be special presentations to provide information regarding new or changing systems. If any of these come up, they will be communicated in the weekly assessment newsletter.</a:t>
            </a:r>
          </a:p>
          <a:p>
            <a:endParaRPr lang="en-US" dirty="0">
              <a:latin typeface="Segoe UI" panose="020B0502040204020203" pitchFamily="34" charset="0"/>
              <a:cs typeface="Segoe UI" panose="020B0502040204020203" pitchFamily="34" charset="0"/>
            </a:endParaRPr>
          </a:p>
          <a:p>
            <a:endParaRPr lang="en-US" b="1" dirty="0"/>
          </a:p>
        </p:txBody>
      </p:sp>
      <p:sp>
        <p:nvSpPr>
          <p:cNvPr id="4" name="Slide Number Placeholder 3"/>
          <p:cNvSpPr>
            <a:spLocks noGrp="1"/>
          </p:cNvSpPr>
          <p:nvPr>
            <p:ph type="sldNum" sz="quarter" idx="5"/>
          </p:nvPr>
        </p:nvSpPr>
        <p:spPr/>
        <p:txBody>
          <a:bodyPr/>
          <a:lstStyle/>
          <a:p>
            <a:fld id="{E881032E-8435-4810-B872-D429860A9133}" type="slidenum">
              <a:rPr lang="en-US" smtClean="0"/>
              <a:t>31</a:t>
            </a:fld>
            <a:endParaRPr lang="en-US"/>
          </a:p>
        </p:txBody>
      </p:sp>
    </p:spTree>
    <p:extLst>
      <p:ext uri="{BB962C8B-B14F-4D97-AF65-F5344CB8AC3E}">
        <p14:creationId xmlns:p14="http://schemas.microsoft.com/office/powerpoint/2010/main" val="2358950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32</a:t>
            </a:fld>
            <a:endParaRPr lang="en-US"/>
          </a:p>
        </p:txBody>
      </p:sp>
    </p:spTree>
    <p:extLst>
      <p:ext uri="{BB962C8B-B14F-4D97-AF65-F5344CB8AC3E}">
        <p14:creationId xmlns:p14="http://schemas.microsoft.com/office/powerpoint/2010/main" val="6093929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Here are some resources required for reading by DCs, important for getting started. All can be found on the WCAP Portal in the Summative Assessments (Smarter Balanced or WCAS) by clicking on the Smarter Balanced Summative or WCAS Resources tile. These resources are in the User Guides and Manuals section. Some of these may not be updated for the current school year yet, but as soon as they are it will be communicated in the WAW newsletter and the links here will take you to the most recent versions.</a:t>
            </a:r>
          </a:p>
          <a:p>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This training provides a high overview of a DC’s roles and responsibilities, but the </a:t>
            </a:r>
            <a:r>
              <a:rPr lang="en-US" i="1" dirty="0">
                <a:latin typeface="Segoe UI" panose="020B0502040204020203" pitchFamily="34" charset="0"/>
                <a:cs typeface="Segoe UI" panose="020B0502040204020203" pitchFamily="34" charset="0"/>
              </a:rPr>
              <a:t>Test Coordinator’s Manual </a:t>
            </a:r>
            <a:r>
              <a:rPr lang="en-US" dirty="0">
                <a:latin typeface="Segoe UI" panose="020B0502040204020203" pitchFamily="34" charset="0"/>
                <a:cs typeface="Segoe UI" panose="020B0502040204020203" pitchFamily="34" charset="0"/>
              </a:rPr>
              <a:t>is the complete information. It is updated every year with information specifically for test coordinators and provides more detailed information specific to your role.</a:t>
            </a:r>
          </a:p>
          <a:p>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The </a:t>
            </a:r>
            <a:r>
              <a:rPr lang="en-US" i="1" dirty="0">
                <a:latin typeface="Segoe UI" panose="020B0502040204020203" pitchFamily="34" charset="0"/>
                <a:cs typeface="Segoe UI" panose="020B0502040204020203" pitchFamily="34" charset="0"/>
              </a:rPr>
              <a:t>Professional Assessment Standards</a:t>
            </a:r>
            <a:r>
              <a:rPr lang="en-US" dirty="0">
                <a:latin typeface="Segoe UI" panose="020B0502040204020203" pitchFamily="34" charset="0"/>
                <a:cs typeface="Segoe UI" panose="020B0502040204020203" pitchFamily="34" charset="0"/>
              </a:rPr>
              <a:t> is the document that will guide you through all the security and test incident tasks discussed previously. This document also provides the most details on user roles.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The </a:t>
            </a:r>
            <a:r>
              <a:rPr lang="en-US" i="1" dirty="0">
                <a:latin typeface="Segoe UI" panose="020B0502040204020203" pitchFamily="34" charset="0"/>
                <a:cs typeface="Segoe UI" panose="020B0502040204020203" pitchFamily="34" charset="0"/>
              </a:rPr>
              <a:t>Guidelines on Tools, Supports &amp; Accommodations </a:t>
            </a:r>
            <a:r>
              <a:rPr lang="en-US" dirty="0">
                <a:latin typeface="Segoe UI" panose="020B0502040204020203" pitchFamily="34" charset="0"/>
                <a:cs typeface="Segoe UI" panose="020B0502040204020203" pitchFamily="34" charset="0"/>
              </a:rPr>
              <a:t>(GTSA) is all about the accessibility features available during state testing. You and your special education teams will want to be very familiar with this document. There is also a recorded training series on the GTSA that is very helpful, which is also located on the Portal at https://wa.portal.cambiumast.com/resources/wa-guidelines/training-series-using-the-gtsa/training-series-using-the-guidelines-for-tools-supports-and-accommodations.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The </a:t>
            </a:r>
            <a:r>
              <a:rPr lang="en-US" i="1" dirty="0">
                <a:latin typeface="Segoe UI" panose="020B0502040204020203" pitchFamily="34" charset="0"/>
                <a:cs typeface="Segoe UI" panose="020B0502040204020203" pitchFamily="34" charset="0"/>
              </a:rPr>
              <a:t>Student Records Management Guide</a:t>
            </a:r>
            <a:r>
              <a:rPr lang="en-US" dirty="0">
                <a:latin typeface="Segoe UI" panose="020B0502040204020203" pitchFamily="34" charset="0"/>
                <a:cs typeface="Segoe UI" panose="020B0502040204020203" pitchFamily="34" charset="0"/>
              </a:rPr>
              <a:t> (SRMAAUG) describes how data moves between OSPI and vendor-managed systems, what to do when you need to test a student who does not have an SSID, and has expectations for which students should test, and explains how data come together at the end of the Spring testing cycle.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33</a:t>
            </a:fld>
            <a:endParaRPr lang="en-US"/>
          </a:p>
        </p:txBody>
      </p:sp>
    </p:spTree>
    <p:extLst>
      <p:ext uri="{BB962C8B-B14F-4D97-AF65-F5344CB8AC3E}">
        <p14:creationId xmlns:p14="http://schemas.microsoft.com/office/powerpoint/2010/main" val="17683449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Regular communication is sent to DCs through the Washington Assessment Weekly newsletter. The newsletter is sent to you weekly and may be shared, as appropriate, to staff in your district. Some of the main types of topics included in the newsletter are listed on this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The people listed as the DC and the DA (designees) in the District Profile in WAMS are the only staff who will receive the WAW. </a:t>
            </a:r>
          </a:p>
        </p:txBody>
      </p:sp>
      <p:sp>
        <p:nvSpPr>
          <p:cNvPr id="4" name="Slide Number Placeholder 3"/>
          <p:cNvSpPr>
            <a:spLocks noGrp="1"/>
          </p:cNvSpPr>
          <p:nvPr>
            <p:ph type="sldNum" sz="quarter" idx="5"/>
          </p:nvPr>
        </p:nvSpPr>
        <p:spPr/>
        <p:txBody>
          <a:bodyPr/>
          <a:lstStyle/>
          <a:p>
            <a:fld id="{E881032E-8435-4810-B872-D429860A9133}" type="slidenum">
              <a:rPr lang="en-US" smtClean="0"/>
              <a:t>34</a:t>
            </a:fld>
            <a:endParaRPr lang="en-US"/>
          </a:p>
        </p:txBody>
      </p:sp>
    </p:spTree>
    <p:extLst>
      <p:ext uri="{BB962C8B-B14F-4D97-AF65-F5344CB8AC3E}">
        <p14:creationId xmlns:p14="http://schemas.microsoft.com/office/powerpoint/2010/main" val="343172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You will need to know who has been designated as your district’s CEDARS Administrator. CEDARS is the Comprehensive Education Data and Research System, and it is where all the data OSPI has begins. Your CEDARS administrator facilitates getting the data from your districts student information system into CEDARS. If you do not know who your CEDARS administrator is, email OSPI customer support and they will be able to identify that person for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You will need to know who is being designated as the district bilingual and special education coordinators. OSPI also recommends that you touch base with other DCs in your area. The link on the slide goes to a list that is kept on the OSPI website, listing all the DCs in the state  (based on WAMS profile again) and their contact information.</a:t>
            </a:r>
          </a:p>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35</a:t>
            </a:fld>
            <a:endParaRPr lang="en-US"/>
          </a:p>
        </p:txBody>
      </p:sp>
    </p:spTree>
    <p:extLst>
      <p:ext uri="{BB962C8B-B14F-4D97-AF65-F5344CB8AC3E}">
        <p14:creationId xmlns:p14="http://schemas.microsoft.com/office/powerpoint/2010/main" val="1911082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Segoe UI" panose="020B0502040204020203" pitchFamily="34" charset="0"/>
                <a:cs typeface="Segoe UI" panose="020B0502040204020203" pitchFamily="34" charset="0"/>
              </a:rPr>
              <a:t>WERA is an important organization for all of us, providing information about education in Washington, much of which is specific to assessment. WERA’s annual conference, which is co-sponsored by OSPI, is typically held the first or second week of December. WERA also convenes workshops throughout the year on important topics in education, including assessment-related topics. Please visit WERA’s website for more information. Notifications of all WERA-sponsored events are published in the Washington Assessment Weekly newsletter.</a:t>
            </a:r>
          </a:p>
          <a:p>
            <a:endParaRPr lang="en-US" b="0" dirty="0">
              <a:latin typeface="Segoe UI" panose="020B0502040204020203" pitchFamily="34" charset="0"/>
              <a:cs typeface="Segoe UI" panose="020B0502040204020203" pitchFamily="34" charset="0"/>
            </a:endParaRPr>
          </a:p>
          <a:p>
            <a:r>
              <a:rPr lang="en-US" b="0" dirty="0">
                <a:latin typeface="Segoe UI" panose="020B0502040204020203" pitchFamily="34" charset="0"/>
                <a:cs typeface="Segoe UI" panose="020B0502040204020203" pitchFamily="34" charset="0"/>
              </a:rPr>
              <a:t>WERA sponsors a special interest group called the Test Directors Network. You are invited to join this incredible group of colleagues from around the state. The Network meets twice annually: In early August and during the December WERA conference. The Network can connect you with other DCs, representing districts similar in size and structure. Contact OSPI’s Assessment team if you would like to learn more about the Network.</a:t>
            </a:r>
          </a:p>
          <a:p>
            <a:endParaRPr lang="en-US" b="0" dirty="0">
              <a:latin typeface="Segoe UI" panose="020B0502040204020203" pitchFamily="34" charset="0"/>
              <a:cs typeface="Segoe UI" panose="020B0502040204020203" pitchFamily="34" charset="0"/>
            </a:endParaRPr>
          </a:p>
          <a:p>
            <a:endParaRPr lang="en-US" b="0" dirty="0"/>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1032E-8435-4810-B872-D429860A91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4098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vendor contacts</a:t>
            </a:r>
          </a:p>
        </p:txBody>
      </p:sp>
      <p:sp>
        <p:nvSpPr>
          <p:cNvPr id="4" name="Slide Number Placeholder 3"/>
          <p:cNvSpPr>
            <a:spLocks noGrp="1"/>
          </p:cNvSpPr>
          <p:nvPr>
            <p:ph type="sldNum" sz="quarter" idx="5"/>
          </p:nvPr>
        </p:nvSpPr>
        <p:spPr/>
        <p:txBody>
          <a:bodyPr/>
          <a:lstStyle/>
          <a:p>
            <a:fld id="{71CD1C34-72C1-4C67-AAFF-0B8CE9936A77}" type="slidenum">
              <a:rPr lang="en-US" smtClean="0"/>
              <a:t>38</a:t>
            </a:fld>
            <a:endParaRPr lang="en-US"/>
          </a:p>
        </p:txBody>
      </p:sp>
    </p:spTree>
    <p:extLst>
      <p:ext uri="{BB962C8B-B14F-4D97-AF65-F5344CB8AC3E}">
        <p14:creationId xmlns:p14="http://schemas.microsoft.com/office/powerpoint/2010/main" val="34438841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There is a steep learning curve for new District Coordinators. Understanding the programs and systems will take time. But there are many resources available on our Portals, in WAMS, and through our communications. Also, OSPI Assessment staff are here to answer your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We are interested in knowing what you would like to learn more about- systems, processes, procedures and how you prefer to get information - news articles in the WAW, webinars, posted PPTs?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r>
              <a:rPr lang="en-US" sz="1800" dirty="0">
                <a:effectLst/>
                <a:latin typeface="Segoe UI" panose="020B0502040204020203" pitchFamily="34" charset="0"/>
              </a:rPr>
              <a:t>Our monthly or special webinars are always posted to the WCAP Portal as well as answers to questions that were collected during the live presentation.</a:t>
            </a:r>
          </a:p>
          <a:p>
            <a:endParaRPr lang="en-US" sz="1800" dirty="0">
              <a:effectLst/>
              <a:latin typeface="Segoe UI" panose="020B0502040204020203" pitchFamily="34" charset="0"/>
            </a:endParaRPr>
          </a:p>
          <a:p>
            <a:r>
              <a:rPr lang="en-US" sz="1800" dirty="0">
                <a:effectLst/>
                <a:latin typeface="Segoe UI" panose="020B0502040204020203" pitchFamily="34" charset="0"/>
              </a:rPr>
              <a:t>Let us know how we can best support you and the work you do.</a:t>
            </a: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E881032E-8435-4810-B872-D429860A9133}" type="slidenum">
              <a:rPr lang="en-US" smtClean="0"/>
              <a:t>39</a:t>
            </a:fld>
            <a:endParaRPr lang="en-US"/>
          </a:p>
        </p:txBody>
      </p:sp>
    </p:spTree>
    <p:extLst>
      <p:ext uri="{BB962C8B-B14F-4D97-AF65-F5344CB8AC3E}">
        <p14:creationId xmlns:p14="http://schemas.microsoft.com/office/powerpoint/2010/main" val="39162000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UI" panose="020B0502040204020203" pitchFamily="34" charset="0"/>
                <a:cs typeface="Segoe UI" panose="020B0502040204020203" pitchFamily="34" charset="0"/>
              </a:rPr>
              <a:t>Congratulations and welcome to your new role. The OSPI team is here to support you and your work for a very successful 2021–22 school year!!</a:t>
            </a:r>
          </a:p>
          <a:p>
            <a:endParaRPr lang="en-US" dirty="0"/>
          </a:p>
        </p:txBody>
      </p:sp>
      <p:sp>
        <p:nvSpPr>
          <p:cNvPr id="4" name="Slide Number Placeholder 3"/>
          <p:cNvSpPr>
            <a:spLocks noGrp="1"/>
          </p:cNvSpPr>
          <p:nvPr>
            <p:ph type="sldNum" sz="quarter" idx="5"/>
          </p:nvPr>
        </p:nvSpPr>
        <p:spPr/>
        <p:txBody>
          <a:bodyPr/>
          <a:lstStyle/>
          <a:p>
            <a:fld id="{8DF0BB1D-70A0-4EA4-9FF8-298C0B903BF2}" type="slidenum">
              <a:rPr lang="en-US" smtClean="0"/>
              <a:t>40</a:t>
            </a:fld>
            <a:endParaRPr lang="en-US"/>
          </a:p>
        </p:txBody>
      </p:sp>
    </p:spTree>
    <p:extLst>
      <p:ext uri="{BB962C8B-B14F-4D97-AF65-F5344CB8AC3E}">
        <p14:creationId xmlns:p14="http://schemas.microsoft.com/office/powerpoint/2010/main" val="3651498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In the following section we will describe the assessments that make up the Washington Comprehensive Assessment Program, which we call the “W-CAP”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Here you will learn some common acronyms and technical terms.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4</a:t>
            </a:fld>
            <a:endParaRPr lang="en-US"/>
          </a:p>
        </p:txBody>
      </p:sp>
    </p:spTree>
    <p:extLst>
      <p:ext uri="{BB962C8B-B14F-4D97-AF65-F5344CB8AC3E}">
        <p14:creationId xmlns:p14="http://schemas.microsoft.com/office/powerpoint/2010/main" val="32394945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Social Media</a:t>
            </a:r>
          </a:p>
        </p:txBody>
      </p:sp>
      <p:sp>
        <p:nvSpPr>
          <p:cNvPr id="4" name="Slide Number Placeholder 3"/>
          <p:cNvSpPr>
            <a:spLocks noGrp="1"/>
          </p:cNvSpPr>
          <p:nvPr>
            <p:ph type="sldNum" sz="quarter" idx="5"/>
          </p:nvPr>
        </p:nvSpPr>
        <p:spPr/>
        <p:txBody>
          <a:bodyPr/>
          <a:lstStyle/>
          <a:p>
            <a:fld id="{71CD1C34-72C1-4C67-AAFF-0B8CE9936A77}" type="slidenum">
              <a:rPr lang="en-US" smtClean="0"/>
              <a:t>41</a:t>
            </a:fld>
            <a:endParaRPr lang="en-US"/>
          </a:p>
        </p:txBody>
      </p:sp>
    </p:spTree>
    <p:extLst>
      <p:ext uri="{BB962C8B-B14F-4D97-AF65-F5344CB8AC3E}">
        <p14:creationId xmlns:p14="http://schemas.microsoft.com/office/powerpoint/2010/main" val="3886312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First, we have the test names and abbreviations;</a:t>
            </a:r>
          </a:p>
          <a:p>
            <a:endParaRPr lang="en-US" dirty="0">
              <a:latin typeface="Segoe UI" panose="020B0502040204020203" pitchFamily="34" charset="0"/>
              <a:cs typeface="Segoe UI" panose="020B0502040204020203" pitchFamily="34" charset="0"/>
            </a:endParaRP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The National Assessment of Educational Progress, or NAEP;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The Smarter Balanced Assessments, which are developed by the Smarter Balanced Assessment Consortium, includes our English Language Arts and Mathematics tests, and are referred to as simply Smarter Balanced;</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The Washington Comprehensive Assessment of Science, or W-CAS;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The Washington Access to Instruction &amp; Measurement, or WA-AIM, which is the alternate assessment for ELA, math, and science for students with significant cognitive disabilities;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The Washington Kindergarten Inventory of Developing Skills is shortened to “</a:t>
            </a:r>
            <a:r>
              <a:rPr lang="en-US" dirty="0" err="1">
                <a:latin typeface="Segoe UI" panose="020B0502040204020203" pitchFamily="34" charset="0"/>
                <a:cs typeface="Segoe UI" panose="020B0502040204020203" pitchFamily="34" charset="0"/>
              </a:rPr>
              <a:t>WaKIDS</a:t>
            </a:r>
            <a:r>
              <a:rPr lang="en-US" dirty="0">
                <a:latin typeface="Segoe UI" panose="020B0502040204020203" pitchFamily="34" charset="0"/>
                <a:cs typeface="Segoe UI" panose="020B0502040204020203" pitchFamily="34" charset="0"/>
              </a:rPr>
              <a: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latin typeface="Segoe UI" panose="020B0502040204020203" pitchFamily="34" charset="0"/>
                <a:cs typeface="Segoe UI" panose="020B0502040204020203" pitchFamily="34" charset="0"/>
              </a:rPr>
              <a:t>WIDA ACCESS for ELLs (English language learners), and WIDA Screener. The WIDA Alternate ACCESS is for ELLs with significant cognitive disabilities.</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In the next set of slides we’ll give information about the purpose of these tests.</a:t>
            </a:r>
          </a:p>
        </p:txBody>
      </p:sp>
      <p:sp>
        <p:nvSpPr>
          <p:cNvPr id="4" name="Slide Number Placeholder 3"/>
          <p:cNvSpPr>
            <a:spLocks noGrp="1"/>
          </p:cNvSpPr>
          <p:nvPr>
            <p:ph type="sldNum" sz="quarter" idx="5"/>
          </p:nvPr>
        </p:nvSpPr>
        <p:spPr/>
        <p:txBody>
          <a:bodyPr/>
          <a:lstStyle/>
          <a:p>
            <a:fld id="{E881032E-8435-4810-B872-D429860A9133}" type="slidenum">
              <a:rPr lang="en-US" smtClean="0"/>
              <a:t>5</a:t>
            </a:fld>
            <a:endParaRPr lang="en-US"/>
          </a:p>
        </p:txBody>
      </p:sp>
    </p:spTree>
    <p:extLst>
      <p:ext uri="{BB962C8B-B14F-4D97-AF65-F5344CB8AC3E}">
        <p14:creationId xmlns:p14="http://schemas.microsoft.com/office/powerpoint/2010/main" val="1084980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the template for the next set of slides.</a:t>
            </a:r>
          </a:p>
          <a:p>
            <a:endParaRPr lang="en-US" dirty="0"/>
          </a:p>
          <a:p>
            <a:pPr marL="171450" indent="-171450">
              <a:buFont typeface="Arial" panose="020B0604020202020204" pitchFamily="34" charset="0"/>
              <a:buChar char="•"/>
            </a:pPr>
            <a:r>
              <a:rPr lang="en-US" dirty="0"/>
              <a:t>The title of the slide will be the name of the test itself. Then on the left is the test logo.</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On the right is information about the test. This is a very high-level overview, and each test is unique, so these labels may change slightly.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What is Assessed, we’ve stated which set of learning standards is tested, or what the main goal of the assessment is.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Grade Level could be just one grade of students, it could be a range of grades, or it could be specific grade levels.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Population indicates the students who need to take the assessment. Some of the tests are for all students to take, and some are for specific groups of students.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fourth bullet, when and type, will indicate which season (fall, winter, or spring) the test is administered in, and may also state if the test is a Summative test or some other type. If there is more than one type, the Summative tests are the ones whose results are used in the accountability data on the State Report Card.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fifth bullet will say either Mode or Primary Mode. If it says only Mode, then there is only that one way to test students. If it says Primary Mode, then there are options for how to test students. For the tests where online is the primary mode, please note that </a:t>
            </a:r>
            <a:r>
              <a:rPr lang="en-US" baseline="0" dirty="0"/>
              <a:t>paper-pencil test forms are available as an accommodation for students with a documented need in an IEP or 504 Plan. </a:t>
            </a:r>
          </a:p>
          <a:p>
            <a:pPr marL="171450" indent="-171450">
              <a:buFont typeface="Arial" panose="020B0604020202020204" pitchFamily="34" charset="0"/>
              <a:buChar cha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last bullet says Vendor, and here we will list the primary vendor (or test company) that we work with for the given test. Vendors do things like deliver online tests to students, print and ship paper-pencil test forms, score student responses to the test items, and apply scoring rules to determine overall test scores for students. For some tests, educators will use the test vendor system to give tests directly to students; for other tests, the educators will use the test vendor system to enter data and information about the student responses, after the student has completed testing.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6</a:t>
            </a:fld>
            <a:endParaRPr lang="en-US"/>
          </a:p>
        </p:txBody>
      </p:sp>
    </p:spTree>
    <p:extLst>
      <p:ext uri="{BB962C8B-B14F-4D97-AF65-F5344CB8AC3E}">
        <p14:creationId xmlns:p14="http://schemas.microsoft.com/office/powerpoint/2010/main" val="2628191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The National Assessment of Educational Progress</a:t>
            </a:r>
            <a:r>
              <a:rPr lang="en-US" baseline="0" dirty="0">
                <a:latin typeface="Segoe UI" panose="020B0502040204020203" pitchFamily="34" charset="0"/>
                <a:cs typeface="Segoe UI" panose="020B0502040204020203" pitchFamily="34" charset="0"/>
              </a:rPr>
              <a:t> (NAEP) </a:t>
            </a:r>
            <a:r>
              <a:rPr lang="en-US" dirty="0">
                <a:latin typeface="Segoe UI" panose="020B0502040204020203" pitchFamily="34" charset="0"/>
                <a:cs typeface="Segoe UI" panose="020B0502040204020203" pitchFamily="34" charset="0"/>
              </a:rPr>
              <a:t>is </a:t>
            </a:r>
            <a:r>
              <a:rPr lang="en-US" sz="1200" b="0" i="0" kern="1200" dirty="0">
                <a:solidFill>
                  <a:schemeClr val="tx1"/>
                </a:solidFill>
                <a:effectLst/>
                <a:latin typeface="Segoe UI" panose="020B0502040204020203" pitchFamily="34" charset="0"/>
                <a:ea typeface="+mn-ea"/>
                <a:cs typeface="Segoe UI" panose="020B0502040204020203" pitchFamily="34" charset="0"/>
              </a:rPr>
              <a:t>the only assessment that measures what U.S. students know and can do in various subjects across the nation, states, and in some urban districts. NAEP is a congressionally mandated project administered by the National Center for Education Statistics (NCES) within the U.S. Department of Education.</a:t>
            </a:r>
          </a:p>
          <a:p>
            <a:endParaRPr lang="en-US" sz="1200" b="0" i="0" kern="1200" dirty="0">
              <a:solidFill>
                <a:schemeClr val="tx1"/>
              </a:solidFill>
              <a:effectLst/>
              <a:latin typeface="Segoe UI" panose="020B0502040204020203" pitchFamily="34" charset="0"/>
              <a:ea typeface="+mn-ea"/>
              <a:cs typeface="Segoe UI" panose="020B0502040204020203" pitchFamily="34" charset="0"/>
            </a:endParaRPr>
          </a:p>
          <a:p>
            <a:r>
              <a:rPr lang="en-US" sz="1200" b="0" i="0" kern="1200" dirty="0">
                <a:solidFill>
                  <a:schemeClr val="tx1"/>
                </a:solidFill>
                <a:effectLst/>
                <a:latin typeface="Segoe UI" panose="020B0502040204020203" pitchFamily="34" charset="0"/>
                <a:ea typeface="+mn-ea"/>
                <a:cs typeface="Segoe UI" panose="020B0502040204020203" pitchFamily="34" charset="0"/>
              </a:rPr>
              <a:t>NAEP is given to a representative sample of students across the country. Results are reported for </a:t>
            </a:r>
            <a:r>
              <a:rPr lang="en-US" sz="1200" b="1" i="0" kern="1200" dirty="0">
                <a:solidFill>
                  <a:schemeClr val="tx1"/>
                </a:solidFill>
                <a:effectLst/>
                <a:latin typeface="Segoe UI" panose="020B0502040204020203" pitchFamily="34" charset="0"/>
                <a:ea typeface="+mn-ea"/>
                <a:cs typeface="Segoe UI" panose="020B0502040204020203" pitchFamily="34" charset="0"/>
              </a:rPr>
              <a:t>groups</a:t>
            </a:r>
            <a:r>
              <a:rPr lang="en-US" sz="1200" b="0" i="0" kern="1200" dirty="0">
                <a:solidFill>
                  <a:schemeClr val="tx1"/>
                </a:solidFill>
                <a:effectLst/>
                <a:latin typeface="Segoe UI" panose="020B0502040204020203" pitchFamily="34" charset="0"/>
                <a:ea typeface="+mn-ea"/>
                <a:cs typeface="Segoe UI" panose="020B0502040204020203" pitchFamily="34" charset="0"/>
              </a:rPr>
              <a:t> of students with similar characteristics (such as race or gender), not individual students.</a:t>
            </a:r>
          </a:p>
          <a:p>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Segoe UI" panose="020B0502040204020203" pitchFamily="34" charset="0"/>
                <a:ea typeface="+mn-ea"/>
                <a:cs typeface="Segoe UI" panose="020B0502040204020203" pitchFamily="34" charset="0"/>
              </a:rPr>
              <a:t>The NAEP State Coordinator for Washington is Amadou Ba, and you can find more information about NAEP on the OSPI website at https://www.k12.wa.us/student-success/testing/national-assessment-educational-progress-naep.</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1032E-8435-4810-B872-D429860A91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416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Segoe UI" panose="020B0502040204020203" pitchFamily="34" charset="0"/>
                <a:cs typeface="Segoe UI" panose="020B0502040204020203" pitchFamily="34" charset="0"/>
              </a:rPr>
              <a:t>The Smarter Balanced Assessment Consortium is an assessment consortia to which Washington state belongs.  We participate in committees and work groups, along with other states in the consortium, to produce many different resources and support the two content assessments.</a:t>
            </a:r>
          </a:p>
          <a:p>
            <a:pPr>
              <a:spcBef>
                <a:spcPts val="600"/>
              </a:spcBef>
            </a:pPr>
            <a:endParaRPr lang="en-US" baseline="0" dirty="0">
              <a:latin typeface="Segoe UI" panose="020B0502040204020203" pitchFamily="34" charset="0"/>
              <a:cs typeface="Segoe UI" panose="020B0502040204020203" pitchFamily="34" charset="0"/>
            </a:endParaRPr>
          </a:p>
          <a:p>
            <a:pPr>
              <a:spcBef>
                <a:spcPts val="600"/>
              </a:spcBef>
            </a:pPr>
            <a:r>
              <a:rPr lang="en-US" baseline="0" dirty="0">
                <a:latin typeface="Segoe UI" panose="020B0502040204020203" pitchFamily="34" charset="0"/>
                <a:cs typeface="Segoe UI" panose="020B0502040204020203" pitchFamily="34" charset="0"/>
              </a:rPr>
              <a:t>English Language Arts and mathematics are evaluated through the Smarter Balanced Assessment.</a:t>
            </a:r>
            <a:endParaRPr lang="en-US" dirty="0">
              <a:latin typeface="Segoe UI" panose="020B0502040204020203" pitchFamily="34" charset="0"/>
              <a:cs typeface="Segoe UI" panose="020B0502040204020203" pitchFamily="34" charset="0"/>
            </a:endParaRPr>
          </a:p>
          <a:p>
            <a:pPr>
              <a:spcBef>
                <a:spcPts val="600"/>
              </a:spcBef>
            </a:pPr>
            <a:endParaRPr lang="en-US" dirty="0">
              <a:latin typeface="Segoe UI" panose="020B0502040204020203" pitchFamily="34" charset="0"/>
              <a:cs typeface="Segoe UI" panose="020B0502040204020203" pitchFamily="34" charset="0"/>
            </a:endParaRPr>
          </a:p>
          <a:p>
            <a:pPr>
              <a:spcBef>
                <a:spcPts val="600"/>
              </a:spcBef>
            </a:pPr>
            <a:r>
              <a:rPr lang="en-US" dirty="0">
                <a:latin typeface="Segoe UI" panose="020B0502040204020203" pitchFamily="34" charset="0"/>
                <a:cs typeface="Segoe UI" panose="020B0502040204020203" pitchFamily="34" charset="0"/>
              </a:rPr>
              <a:t>Interim assessments created by Smarter Balanced can be given to students at any time to help inform instruction, and we also have the summative Smarter Balanced assessments which help monitor progress towards college and career readiness. </a:t>
            </a:r>
          </a:p>
          <a:p>
            <a:pPr>
              <a:spcBef>
                <a:spcPts val="600"/>
              </a:spcBef>
            </a:pPr>
            <a:endParaRPr lang="en-US" dirty="0">
              <a:latin typeface="Segoe UI" panose="020B0502040204020203" pitchFamily="34" charset="0"/>
              <a:cs typeface="Segoe UI" panose="020B0502040204020203" pitchFamily="34" charset="0"/>
            </a:endParaRPr>
          </a:p>
          <a:p>
            <a:pPr>
              <a:spcBef>
                <a:spcPts val="600"/>
              </a:spcBef>
            </a:pPr>
            <a:r>
              <a:rPr lang="en-US" dirty="0">
                <a:latin typeface="Segoe UI" panose="020B0502040204020203" pitchFamily="34" charset="0"/>
                <a:cs typeface="Segoe UI" panose="020B0502040204020203" pitchFamily="34" charset="0"/>
              </a:rPr>
              <a:t>The Smarter Balanced assessments are given primarily online. Cambium is the vendor that we use for the delivery of the tests. Smarter Balanced is the vendor through which the test results are first available to teachers, school and district staff.</a:t>
            </a:r>
          </a:p>
          <a:p>
            <a:pPr>
              <a:spcBef>
                <a:spcPts val="600"/>
              </a:spcBef>
            </a:pPr>
            <a:endParaRPr lang="en-US" dirty="0">
              <a:latin typeface="Segoe UI" panose="020B0502040204020203" pitchFamily="34" charset="0"/>
              <a:cs typeface="Segoe UI" panose="020B0502040204020203" pitchFamily="34" charset="0"/>
            </a:endParaRPr>
          </a:p>
          <a:p>
            <a:pPr>
              <a:spcBef>
                <a:spcPts val="600"/>
              </a:spcBef>
            </a:pPr>
            <a:r>
              <a:rPr lang="en-US" dirty="0">
                <a:latin typeface="Segoe UI" panose="020B0502040204020203" pitchFamily="34" charset="0"/>
                <a:cs typeface="Segoe UI" panose="020B0502040204020203" pitchFamily="34" charset="0"/>
              </a:rPr>
              <a:t>Serena O’Neill, Mathematics Assessment Specialist, is the primary contact for Smarter Balanced Math test development.</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latin typeface="Segoe UI" panose="020B0502040204020203" pitchFamily="34" charset="0"/>
                <a:cs typeface="Segoe UI" panose="020B0502040204020203" pitchFamily="34" charset="0"/>
              </a:rPr>
              <a:t>Maja Wilson, ELA Assessment Specialist, is the primary contact for Smarter Balanced ELA test development.</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latin typeface="Segoe UI" panose="020B0502040204020203" pitchFamily="34" charset="0"/>
                <a:cs typeface="Segoe UI" panose="020B0502040204020203" pitchFamily="34" charset="0"/>
              </a:rPr>
              <a:t>General information about the Smarter Balanced tests and the Consortium can be found on the OSPI website at https://www.k12.wa.us/student-success/testing/state-testing/washington-state-smarter-balanced-assessment-consortium.</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8</a:t>
            </a:fld>
            <a:endParaRPr lang="en-US"/>
          </a:p>
        </p:txBody>
      </p:sp>
    </p:spTree>
    <p:extLst>
      <p:ext uri="{BB962C8B-B14F-4D97-AF65-F5344CB8AC3E}">
        <p14:creationId xmlns:p14="http://schemas.microsoft.com/office/powerpoint/2010/main" val="4146092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Segoe UI" panose="020B0502040204020203" pitchFamily="34" charset="0"/>
                <a:ea typeface="+mn-ea"/>
                <a:cs typeface="Segoe UI" panose="020B0502040204020203" pitchFamily="34" charset="0"/>
              </a:rPr>
              <a:t>The Washington Comprehensive</a:t>
            </a:r>
            <a:r>
              <a:rPr lang="en-US" sz="1200" kern="1200" baseline="0" dirty="0">
                <a:solidFill>
                  <a:schemeClr val="tx1"/>
                </a:solidFill>
                <a:effectLst/>
                <a:latin typeface="Segoe UI" panose="020B0502040204020203" pitchFamily="34" charset="0"/>
                <a:ea typeface="+mn-ea"/>
                <a:cs typeface="Segoe UI" panose="020B0502040204020203" pitchFamily="34" charset="0"/>
              </a:rPr>
              <a:t> Assessment of Science, the </a:t>
            </a:r>
            <a:r>
              <a:rPr lang="en-US" sz="1200" kern="1200" dirty="0">
                <a:solidFill>
                  <a:schemeClr val="tx1"/>
                </a:solidFill>
                <a:effectLst/>
                <a:latin typeface="Segoe UI" panose="020B0502040204020203" pitchFamily="34" charset="0"/>
                <a:ea typeface="+mn-ea"/>
                <a:cs typeface="Segoe UI" panose="020B0502040204020203" pitchFamily="34" charset="0"/>
              </a:rPr>
              <a:t>WCAS, assesses the </a:t>
            </a:r>
            <a:r>
              <a:rPr lang="en-US" sz="1200" i="1" kern="1200" dirty="0">
                <a:solidFill>
                  <a:schemeClr val="tx1"/>
                </a:solidFill>
                <a:effectLst/>
                <a:latin typeface="Segoe UI" panose="020B0502040204020203" pitchFamily="34" charset="0"/>
                <a:ea typeface="+mn-ea"/>
                <a:cs typeface="Segoe UI" panose="020B0502040204020203" pitchFamily="34" charset="0"/>
              </a:rPr>
              <a:t>2013 Washington State K-12 Science Learning Standards </a:t>
            </a:r>
            <a:r>
              <a:rPr lang="en-US" sz="1200" kern="1200" dirty="0">
                <a:solidFill>
                  <a:schemeClr val="tx1"/>
                </a:solidFill>
                <a:effectLst/>
                <a:latin typeface="Segoe UI" panose="020B0502040204020203" pitchFamily="34" charset="0"/>
                <a:ea typeface="+mn-ea"/>
                <a:cs typeface="Segoe UI" panose="020B0502040204020203" pitchFamily="34" charset="0"/>
              </a:rPr>
              <a:t>which are the </a:t>
            </a:r>
            <a:r>
              <a:rPr lang="en-US" sz="1200" i="1" kern="1200" dirty="0">
                <a:solidFill>
                  <a:schemeClr val="tx1"/>
                </a:solidFill>
                <a:effectLst/>
                <a:latin typeface="Segoe UI" panose="020B0502040204020203" pitchFamily="34" charset="0"/>
                <a:ea typeface="+mn-ea"/>
                <a:cs typeface="Segoe UI" panose="020B0502040204020203" pitchFamily="34" charset="0"/>
              </a:rPr>
              <a:t>Next Generation Science Standards</a:t>
            </a:r>
            <a:r>
              <a:rPr lang="en-US" sz="1200" kern="1200" dirty="0">
                <a:solidFill>
                  <a:schemeClr val="tx1"/>
                </a:solidFill>
                <a:effectLst/>
                <a:latin typeface="Segoe UI" panose="020B0502040204020203" pitchFamily="34" charset="0"/>
                <a:ea typeface="+mn-ea"/>
                <a:cs typeface="Segoe UI" panose="020B0502040204020203" pitchFamily="34" charset="0"/>
              </a:rPr>
              <a:t>.  The grade 5 test assesses the grades 3-5 band of standards, the grade 8 test assesses the middle school band, and the grade 11 test assesses the high school band. </a:t>
            </a:r>
          </a:p>
          <a:p>
            <a:r>
              <a:rPr lang="en-US" sz="1200" kern="1200" dirty="0">
                <a:solidFill>
                  <a:schemeClr val="tx1"/>
                </a:solidFill>
                <a:effectLst/>
                <a:latin typeface="Segoe UI" panose="020B0502040204020203" pitchFamily="34" charset="0"/>
                <a:ea typeface="+mn-ea"/>
                <a:cs typeface="Segoe UI" panose="020B0502040204020203" pitchFamily="34" charset="0"/>
              </a:rPr>
              <a:t> </a:t>
            </a:r>
          </a:p>
          <a:p>
            <a:r>
              <a:rPr lang="en-US" sz="1200" kern="1200" dirty="0">
                <a:solidFill>
                  <a:schemeClr val="tx1"/>
                </a:solidFill>
                <a:effectLst/>
                <a:latin typeface="Segoe UI" panose="020B0502040204020203" pitchFamily="34" charset="0"/>
                <a:ea typeface="+mn-ea"/>
                <a:cs typeface="Segoe UI" panose="020B0502040204020203" pitchFamily="34" charset="0"/>
              </a:rPr>
              <a:t>The WCAS is a state-specific test, which means it is developed by a collaboration between the OSPI science assessment team, Washington science educators, and a development vendor.  We convene four educator work groups for each of the grade level tests every year.  </a:t>
            </a: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r>
              <a:rPr lang="en-US" sz="1200" kern="1200" dirty="0">
                <a:solidFill>
                  <a:schemeClr val="tx1"/>
                </a:solidFill>
                <a:effectLst/>
                <a:latin typeface="Segoe UI" panose="020B0502040204020203" pitchFamily="34" charset="0"/>
                <a:ea typeface="+mn-ea"/>
                <a:cs typeface="Segoe UI" panose="020B0502040204020203" pitchFamily="34" charset="0"/>
              </a:rPr>
              <a:t>The WCAS is given primarily online.  Cambium is our test delivery vendor. Smarter Balanced is also our vendor for teachers, schools, and districts viewing the WCAS results online.</a:t>
            </a: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The OSPI Science Assessment team, which includes Jacob Parikh, Jessica Cole, and Korey Peterson, is the primary contact for WCAS, and more information about the WCAS can be found on the OSPI website at https://www.k12.wa.us/student-success/testing/state-testing/washington-comprehensive-assessment-science, or on the WCAP Portal.</a:t>
            </a: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endParaRPr lang="en-US" sz="1200" kern="1200" dirty="0">
              <a:solidFill>
                <a:schemeClr val="tx1"/>
              </a:solidFill>
              <a:effectLst/>
              <a:latin typeface="Segoe UI" panose="020B0502040204020203" pitchFamily="34" charset="0"/>
              <a:ea typeface="+mn-ea"/>
              <a:cs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E881032E-8435-4810-B872-D429860A9133}" type="slidenum">
              <a:rPr lang="en-US" smtClean="0"/>
              <a:t>9</a:t>
            </a:fld>
            <a:endParaRPr lang="en-US"/>
          </a:p>
        </p:txBody>
      </p:sp>
    </p:spTree>
    <p:extLst>
      <p:ext uri="{BB962C8B-B14F-4D97-AF65-F5344CB8AC3E}">
        <p14:creationId xmlns:p14="http://schemas.microsoft.com/office/powerpoint/2010/main" val="3070650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21B68A6-8FC7-40F2-AC40-26BB3D2DE303}" type="datetime1">
              <a:rPr lang="en-US" smtClean="0"/>
              <a:t>8/15/2023</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5" name="Rectangle 4"/>
          <p:cNvSpPr/>
          <p:nvPr userDrawn="1"/>
        </p:nvSpPr>
        <p:spPr>
          <a:xfrm>
            <a:off x="0" y="0"/>
            <a:ext cx="12192000" cy="356433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DF1E2D82-2861-4CAF-8F6E-DB3875B00444}" type="datetime1">
              <a:rPr lang="en-US" smtClean="0"/>
              <a:t>8/15/2023</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eacher works with student at their des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38143255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71536540-CFE2-4CD3-976E-DEA47429E5F8}" type="datetime1">
              <a:rPr lang="en-US" smtClean="0"/>
              <a:t>8/15/2023</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Two busses sit in front of the OSPI headquarters build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9" cy="3917957"/>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88A7561D-99D3-4E4B-BA41-4A28885C671D}" type="datetime1">
              <a:rPr lang="en-US" smtClean="0"/>
              <a:t>8/15/2023</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2020 Washington Teacher of the Year Amy Campbell is surprised as she is announced as Teacher of the Year. To her left sits ESD 113 Regional Teacher of the Year Lisa Summers. To her right sits ESD 105 Regional Teacher of the Year Stephanie K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1" y="0"/>
            <a:ext cx="12201909" cy="3917956"/>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D8429CD6-AC4A-48CB-8F73-8427A808B278}" type="datetime1">
              <a:rPr lang="en-US" smtClean="0"/>
              <a:t>8/15/2023</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look at a demonstration by a teacher, using a brain mode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6"/>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CF010383-E2FF-4985-A03B-CFEBAB8BCF04}" type="datetime1">
              <a:rPr lang="en-US" smtClean="0"/>
              <a:t>8/15/2023</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write on a penci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5"/>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01456C-029A-4348-A77E-59654A101A96}" type="datetime1">
              <a:rPr lang="en-US" smtClean="0"/>
              <a:t>8/15/2023</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A middle school aged boy and girl raise their hand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3" cy="3917955"/>
          </a:xfrm>
          <a:prstGeom prst="rect">
            <a:avLst/>
          </a:prstGeom>
        </p:spPr>
      </p:pic>
    </p:spTree>
    <p:extLst>
      <p:ext uri="{BB962C8B-B14F-4D97-AF65-F5344CB8AC3E}">
        <p14:creationId xmlns:p14="http://schemas.microsoft.com/office/powerpoint/2010/main" val="71433928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3E01BFE7-21D3-4786-B89B-36A6EACDEB81}" type="datetime1">
              <a:rPr lang="en-US" smtClean="0"/>
              <a:t>8/15/2023</a:t>
            </a:fld>
            <a:endParaRPr lang="en-US" dirty="0"/>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638629" y="2873829"/>
            <a:ext cx="4876800" cy="646331"/>
          </a:xfrm>
          <a:prstGeom prst="rect">
            <a:avLst/>
          </a:prstGeom>
          <a:noFill/>
        </p:spPr>
        <p:txBody>
          <a:bodyPr wrap="square" rtlCol="0">
            <a:spAutoFit/>
          </a:bodyPr>
          <a:lstStyle/>
          <a:p>
            <a:r>
              <a:rPr lang="en-US" sz="3600" b="1" dirty="0">
                <a:solidFill>
                  <a:srgbClr val="F7F5EB"/>
                </a:solidFill>
                <a:latin typeface="Segoe UI" panose="020B0502040204020203" pitchFamily="34" charset="0"/>
                <a:cs typeface="Segoe UI" panose="020B0502040204020203" pitchFamily="34" charset="0"/>
              </a:rPr>
              <a:t>Section Title</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userDrawn="1"/>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40403D"/>
                </a:solidFill>
                <a:latin typeface="Segoe UI" panose="020B0502040204020203" pitchFamily="34" charset="0"/>
                <a:cs typeface="Segoe UI" panose="020B0502040204020203" pitchFamily="34" charset="0"/>
              </a:rPr>
              <a:t>Edit Master text styles</a:t>
            </a:r>
          </a:p>
          <a:p>
            <a:pPr lvl="1"/>
            <a:r>
              <a:rPr lang="en-US">
                <a:solidFill>
                  <a:srgbClr val="40403D"/>
                </a:solidFill>
                <a:latin typeface="Segoe UI" panose="020B0502040204020203" pitchFamily="34" charset="0"/>
                <a:cs typeface="Segoe UI" panose="020B0502040204020203" pitchFamily="34" charset="0"/>
              </a:rPr>
              <a:t>Second level</a:t>
            </a:r>
          </a:p>
          <a:p>
            <a:pPr lvl="2"/>
            <a:r>
              <a:rPr lang="en-US">
                <a:solidFill>
                  <a:srgbClr val="40403D"/>
                </a:solidFill>
                <a:latin typeface="Segoe UI" panose="020B0502040204020203" pitchFamily="34" charset="0"/>
                <a:cs typeface="Segoe UI" panose="020B0502040204020203" pitchFamily="34" charset="0"/>
              </a:rPr>
              <a:t>Third level</a:t>
            </a:r>
          </a:p>
          <a:p>
            <a:pPr lvl="3"/>
            <a:r>
              <a:rPr lang="en-US">
                <a:solidFill>
                  <a:srgbClr val="40403D"/>
                </a:solidFill>
                <a:latin typeface="Segoe UI" panose="020B0502040204020203" pitchFamily="34" charset="0"/>
                <a:cs typeface="Segoe UI" panose="020B0502040204020203" pitchFamily="34" charset="0"/>
              </a:rPr>
              <a:t>Fourth level</a:t>
            </a:r>
          </a:p>
          <a:p>
            <a:pPr lvl="4"/>
            <a:r>
              <a:rPr lang="en-US">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2716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C92D26CC-F1C9-4A41-94CC-560953E0C35B}" type="datetime1">
              <a:rPr lang="en-US" smtClean="0"/>
              <a:t>8/15/2023</a:t>
            </a:fld>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7" name="Rectangle 6"/>
          <p:cNvSpPr/>
          <p:nvPr userDrawn="1"/>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title="Facebook Ic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title="Website Ic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title="LinkedIn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title="Medium Ico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title="Twitter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title="YouTube Ic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t>facebook.com/</a:t>
            </a:r>
            <a:r>
              <a:rPr lang="en-US" sz="2000" dirty="0" err="1"/>
              <a:t>waospi</a:t>
            </a:r>
            <a:endParaRPr lang="en-US" sz="2000" dirty="0"/>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t>twitter.com/</a:t>
            </a:r>
            <a:r>
              <a:rPr lang="en-US" sz="2000" dirty="0" err="1"/>
              <a:t>waospi</a:t>
            </a:r>
            <a:endParaRPr lang="en-US" sz="2000" dirty="0"/>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t>youtube.com/</a:t>
            </a:r>
            <a:r>
              <a:rPr lang="en-US" sz="2000" dirty="0" err="1"/>
              <a:t>waospi</a:t>
            </a:r>
            <a:endParaRPr lang="en-US" sz="2000" dirty="0"/>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dirty="0"/>
              <a:t>medium.com/</a:t>
            </a:r>
            <a:r>
              <a:rPr lang="en-US" sz="2000" dirty="0" err="1"/>
              <a:t>waospi</a:t>
            </a:r>
            <a:endParaRPr lang="en-US" sz="2000" dirty="0"/>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dirty="0"/>
              <a:t>linkedin.com/company/</a:t>
            </a:r>
            <a:r>
              <a:rPr lang="en-US" sz="2000" dirty="0" err="1"/>
              <a:t>waospi</a:t>
            </a:r>
            <a:endParaRPr lang="en-US" sz="2000" dirty="0"/>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t>k12.wa.us</a:t>
            </a:r>
          </a:p>
        </p:txBody>
      </p:sp>
      <p:sp>
        <p:nvSpPr>
          <p:cNvPr id="2" name="Title 1"/>
          <p:cNvSpPr>
            <a:spLocks noGrp="1"/>
          </p:cNvSpPr>
          <p:nvPr>
            <p:ph type="title" hasCustomPrompt="1"/>
          </p:nvPr>
        </p:nvSpPr>
        <p:spPr>
          <a:xfrm>
            <a:off x="918411" y="2034570"/>
            <a:ext cx="10515600" cy="1325563"/>
          </a:xfrm>
        </p:spPr>
        <p:txBody>
          <a:bodyPr>
            <a:normAutofit/>
          </a:bodyPr>
          <a:lstStyle>
            <a:lvl1pPr algn="ctr">
              <a:defRPr sz="2800" b="0" i="1" baseline="0">
                <a:latin typeface="Segoe UI Semibold" panose="020B0702040204020203" pitchFamily="34" charset="0"/>
                <a:cs typeface="Segoe UI Semibold" panose="020B0702040204020203" pitchFamily="34" charset="0"/>
              </a:defRPr>
            </a:lvl1pPr>
          </a:lstStyle>
          <a:p>
            <a:r>
              <a:rPr lang="en-US" dirty="0"/>
              <a:t>Connect with us!</a:t>
            </a:r>
          </a:p>
        </p:txBody>
      </p:sp>
    </p:spTree>
    <p:extLst>
      <p:ext uri="{BB962C8B-B14F-4D97-AF65-F5344CB8AC3E}">
        <p14:creationId xmlns:p14="http://schemas.microsoft.com/office/powerpoint/2010/main" val="3336405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defRPr/>
            </a:pPr>
            <a:r>
              <a:rPr lang="en-US" dirty="0">
                <a:latin typeface="Segoe UI"/>
              </a:rPr>
              <a:t>| </a:t>
            </a:r>
            <a:fld id="{036BCA54-97E2-49B7-B7E1-4D1CA43D913B}" type="datetime1">
              <a:rPr lang="en-US" smtClean="0">
                <a:latin typeface="Segoe UI"/>
              </a:rPr>
              <a:pPr algn="ctr">
                <a:defRPr/>
              </a:pPr>
              <a:t>8/15/2023</a:t>
            </a:fld>
            <a:r>
              <a:rPr lang="en-US" dirty="0">
                <a:latin typeface="Segoe UI"/>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Assessment and Student Information</a:t>
            </a:r>
          </a:p>
        </p:txBody>
      </p:sp>
    </p:spTree>
    <p:extLst>
      <p:ext uri="{BB962C8B-B14F-4D97-AF65-F5344CB8AC3E}">
        <p14:creationId xmlns:p14="http://schemas.microsoft.com/office/powerpoint/2010/main" val="1279636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defRPr/>
            </a:pPr>
            <a:fld id="{8FA4792A-824C-4E6A-A7C9-33BA3920120B}" type="datetime1">
              <a:rPr lang="en-US" smtClean="0">
                <a:latin typeface="Segoe UI"/>
              </a:rPr>
              <a:pPr algn="ctr">
                <a:defRPr/>
              </a:pPr>
              <a:t>8/15/2023</a:t>
            </a:fld>
            <a:endParaRPr lang="en-US" dirty="0">
              <a:latin typeface="Segoe UI"/>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latin typeface="Segoe UI" panose="020B0502040204020203" pitchFamily="34" charset="0"/>
                <a:cs typeface="Segoe UI" panose="020B0502040204020203" pitchFamily="34" charset="0"/>
              </a:defRPr>
            </a:lvl1pPr>
          </a:lstStyle>
          <a:p>
            <a:pPr algn="r">
              <a:defRPr/>
            </a:pPr>
            <a:r>
              <a:rPr lang="en-US" dirty="0"/>
              <a:t>Assessment and Student Information</a:t>
            </a:r>
          </a:p>
        </p:txBody>
      </p:sp>
    </p:spTree>
    <p:extLst>
      <p:ext uri="{BB962C8B-B14F-4D97-AF65-F5344CB8AC3E}">
        <p14:creationId xmlns:p14="http://schemas.microsoft.com/office/powerpoint/2010/main" val="271304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9" name="TextBox 8"/>
          <p:cNvSpPr txBox="1"/>
          <p:nvPr userDrawn="1"/>
        </p:nvSpPr>
        <p:spPr>
          <a:xfrm>
            <a:off x="666159" y="570625"/>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Vision</a:t>
            </a:r>
          </a:p>
        </p:txBody>
      </p:sp>
      <p:sp>
        <p:nvSpPr>
          <p:cNvPr id="10" name="TextBox 9"/>
          <p:cNvSpPr txBox="1"/>
          <p:nvPr userDrawn="1"/>
        </p:nvSpPr>
        <p:spPr>
          <a:xfrm>
            <a:off x="5047090" y="570625"/>
            <a:ext cx="6878472" cy="646331"/>
          </a:xfrm>
          <a:prstGeom prst="rect">
            <a:avLst/>
          </a:prstGeom>
          <a:noFill/>
        </p:spPr>
        <p:txBody>
          <a:bodyPr wrap="square" rtlCol="0">
            <a:spAutoFit/>
          </a:bodyPr>
          <a:lstStyle/>
          <a:p>
            <a:r>
              <a:rPr lang="en-US" sz="1800" b="0" i="1" kern="1200" dirty="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11" name="TextBox 10"/>
          <p:cNvSpPr txBox="1"/>
          <p:nvPr userDrawn="1"/>
        </p:nvSpPr>
        <p:spPr>
          <a:xfrm>
            <a:off x="666159" y="1794751"/>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Mission</a:t>
            </a:r>
          </a:p>
        </p:txBody>
      </p:sp>
      <p:sp>
        <p:nvSpPr>
          <p:cNvPr id="12" name="TextBox 11"/>
          <p:cNvSpPr txBox="1"/>
          <p:nvPr userDrawn="1"/>
        </p:nvSpPr>
        <p:spPr>
          <a:xfrm>
            <a:off x="5069836" y="1757078"/>
            <a:ext cx="6878472" cy="1477328"/>
          </a:xfrm>
          <a:prstGeom prst="rect">
            <a:avLst/>
          </a:prstGeom>
          <a:noFill/>
        </p:spPr>
        <p:txBody>
          <a:bodyPr wrap="square" rtlCol="0">
            <a:spAutoFit/>
          </a:bodyPr>
          <a:lstStyle/>
          <a:p>
            <a:r>
              <a:rPr lang="en-US" sz="1800" b="0" i="0" kern="1200" dirty="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3" name="TextBox 12"/>
          <p:cNvSpPr txBox="1"/>
          <p:nvPr userDrawn="1"/>
        </p:nvSpPr>
        <p:spPr>
          <a:xfrm>
            <a:off x="666159" y="3859189"/>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Values</a:t>
            </a:r>
          </a:p>
        </p:txBody>
      </p:sp>
      <p:sp>
        <p:nvSpPr>
          <p:cNvPr id="14" name="TextBox 13"/>
          <p:cNvSpPr txBox="1"/>
          <p:nvPr userDrawn="1"/>
        </p:nvSpPr>
        <p:spPr>
          <a:xfrm>
            <a:off x="5069836" y="3849369"/>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Focus on the Whole Child</a:t>
            </a:r>
          </a:p>
        </p:txBody>
      </p:sp>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E56BED50-96DD-4B77-A818-3E6998E8FAAD}" type="datetime1">
              <a:rPr lang="en-US" smtClean="0"/>
              <a:t>8/15/2023</a:t>
            </a:fld>
            <a:endParaRPr lang="en-US" dirty="0"/>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pic>
        <p:nvPicPr>
          <p:cNvPr id="21" name="Picture 20"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29007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defRPr/>
            </a:pPr>
            <a:fld id="{1BDF96D1-2126-4091-8931-9242C3A44C24}" type="datetime1">
              <a:rPr lang="en-US" smtClean="0">
                <a:latin typeface="Segoe UI"/>
              </a:rPr>
              <a:pPr algn="ctr">
                <a:defRPr/>
              </a:pPr>
              <a:t>8/15/2023</a:t>
            </a:fld>
            <a:endParaRPr lang="en-US" dirty="0">
              <a:latin typeface="Segoe UI"/>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latin typeface="Segoe UI" panose="020B0502040204020203" pitchFamily="34" charset="0"/>
                <a:cs typeface="Segoe UI" panose="020B0502040204020203" pitchFamily="34" charset="0"/>
              </a:defRPr>
            </a:lvl1pPr>
          </a:lstStyle>
          <a:p>
            <a:pPr algn="r">
              <a:defRPr/>
            </a:pPr>
            <a:r>
              <a:rPr lang="en-US" dirty="0"/>
              <a:t>Assessment and Student Information</a:t>
            </a:r>
          </a:p>
        </p:txBody>
      </p:sp>
    </p:spTree>
    <p:extLst>
      <p:ext uri="{BB962C8B-B14F-4D97-AF65-F5344CB8AC3E}">
        <p14:creationId xmlns:p14="http://schemas.microsoft.com/office/powerpoint/2010/main" val="2850243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dirty="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dirty="0">
                <a:ln>
                  <a:noFill/>
                </a:ln>
                <a:solidFill>
                  <a:srgbClr val="40403D"/>
                </a:solidFill>
                <a:effectLst/>
                <a:uLnTx/>
                <a:uFillTx/>
                <a:latin typeface="Segoe UI"/>
                <a:ea typeface="+mn-ea"/>
                <a:cs typeface="+mn-cs"/>
              </a:rPr>
              <a:t>.</a:t>
            </a:r>
          </a:p>
        </p:txBody>
      </p:sp>
      <p:sp>
        <p:nvSpPr>
          <p:cNvPr id="6" name="Text Placeholder 5"/>
          <p:cNvSpPr>
            <a:spLocks noGrp="1"/>
          </p:cNvSpPr>
          <p:nvPr>
            <p:ph type="body" sz="quarter" idx="10"/>
          </p:nvPr>
        </p:nvSpPr>
        <p:spPr>
          <a:xfrm>
            <a:off x="765175" y="1624013"/>
            <a:ext cx="10463213" cy="2865437"/>
          </a:xfrm>
        </p:spPr>
        <p:txBody>
          <a:bodyPr/>
          <a:lstStyle/>
          <a:p>
            <a:pPr lvl="0"/>
            <a:r>
              <a:rPr lang="en-US" dirty="0"/>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9AADF54-1DB0-40C3-BCC6-5E69E915CEC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latin typeface="Segoe UI" panose="020B0502040204020203" pitchFamily="34" charset="0"/>
                <a:cs typeface="Segoe UI" panose="020B0502040204020203" pitchFamily="34" charset="0"/>
              </a:defRPr>
            </a:lvl1pPr>
          </a:lstStyle>
          <a:p>
            <a:pPr algn="r">
              <a:defRPr/>
            </a:pPr>
            <a:r>
              <a:rPr lang="en-US" dirty="0"/>
              <a:t>Assessment and Student Information</a:t>
            </a:r>
          </a:p>
        </p:txBody>
      </p:sp>
      <p:sp>
        <p:nvSpPr>
          <p:cNvPr id="4" name="Title 3"/>
          <p:cNvSpPr>
            <a:spLocks noGrp="1"/>
          </p:cNvSpPr>
          <p:nvPr>
            <p:ph type="title" hasCustomPrompt="1"/>
          </p:nvPr>
        </p:nvSpPr>
        <p:spPr>
          <a:xfrm>
            <a:off x="765041" y="395854"/>
            <a:ext cx="10515600" cy="1205057"/>
          </a:xfrm>
        </p:spPr>
        <p:txBody>
          <a:bodyPr/>
          <a:lstStyle>
            <a:lvl1pPr>
              <a:defRPr/>
            </a:lvl1pPr>
          </a:lstStyle>
          <a:p>
            <a:r>
              <a:rPr lang="en-US" dirty="0"/>
              <a:t>Contact Us!</a:t>
            </a:r>
          </a:p>
        </p:txBody>
      </p:sp>
    </p:spTree>
    <p:extLst>
      <p:ext uri="{BB962C8B-B14F-4D97-AF65-F5344CB8AC3E}">
        <p14:creationId xmlns:p14="http://schemas.microsoft.com/office/powerpoint/2010/main" val="3298246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dirty="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dirty="0">
                <a:ln>
                  <a:noFill/>
                </a:ln>
                <a:solidFill>
                  <a:srgbClr val="40403D"/>
                </a:solidFill>
                <a:effectLst/>
                <a:uLnTx/>
                <a:uFillTx/>
                <a:latin typeface="Segoe UI"/>
                <a:ea typeface="+mn-ea"/>
                <a:cs typeface="+mn-cs"/>
              </a:rPr>
              <a:t>.</a:t>
            </a:r>
          </a:p>
        </p:txBody>
      </p:sp>
      <p:sp>
        <p:nvSpPr>
          <p:cNvPr id="6" name="Text Placeholder 5"/>
          <p:cNvSpPr>
            <a:spLocks noGrp="1"/>
          </p:cNvSpPr>
          <p:nvPr>
            <p:ph type="body" sz="quarter" idx="10"/>
          </p:nvPr>
        </p:nvSpPr>
        <p:spPr>
          <a:xfrm>
            <a:off x="765175" y="1624013"/>
            <a:ext cx="10463213" cy="2865437"/>
          </a:xfrm>
        </p:spPr>
        <p:txBody>
          <a:bodyPr/>
          <a:lstStyle/>
          <a:p>
            <a:pPr lvl="0"/>
            <a:r>
              <a:rPr lang="en-US" dirty="0"/>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9AADF54-1DB0-40C3-BCC6-5E69E915CEC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latin typeface="Segoe UI" panose="020B0502040204020203" pitchFamily="34" charset="0"/>
                <a:cs typeface="Segoe UI" panose="020B0502040204020203" pitchFamily="34" charset="0"/>
              </a:defRPr>
            </a:lvl1pPr>
          </a:lstStyle>
          <a:p>
            <a:pPr algn="r">
              <a:defRPr/>
            </a:pPr>
            <a:r>
              <a:rPr lang="en-US" dirty="0"/>
              <a:t>Assessment and Student Information</a:t>
            </a:r>
          </a:p>
        </p:txBody>
      </p:sp>
      <p:sp>
        <p:nvSpPr>
          <p:cNvPr id="4" name="Title 3"/>
          <p:cNvSpPr>
            <a:spLocks noGrp="1"/>
          </p:cNvSpPr>
          <p:nvPr>
            <p:ph type="title" hasCustomPrompt="1"/>
          </p:nvPr>
        </p:nvSpPr>
        <p:spPr>
          <a:xfrm>
            <a:off x="765041" y="395854"/>
            <a:ext cx="10515600" cy="1205057"/>
          </a:xfrm>
        </p:spPr>
        <p:txBody>
          <a:bodyPr/>
          <a:lstStyle>
            <a:lvl1pPr>
              <a:defRPr/>
            </a:lvl1pPr>
          </a:lstStyle>
          <a:p>
            <a:r>
              <a:rPr lang="en-US" dirty="0"/>
              <a:t>Contact Us!</a:t>
            </a:r>
          </a:p>
        </p:txBody>
      </p:sp>
    </p:spTree>
    <p:extLst>
      <p:ext uri="{BB962C8B-B14F-4D97-AF65-F5344CB8AC3E}">
        <p14:creationId xmlns:p14="http://schemas.microsoft.com/office/powerpoint/2010/main" val="1213298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C92D26CC-F1C9-4A41-94CC-560953E0C35B}" type="datetime1">
              <a:rPr lang="en-US" smtClean="0"/>
              <a:t>8/15/2023</a:t>
            </a:fld>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7" name="Rectangle 6"/>
          <p:cNvSpPr/>
          <p:nvPr userDrawn="1"/>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title="Facebook Ic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title="Website Ic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title="LinkedIn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title="Medium Ico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title="Twitter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title="YouTube Ic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t>facebook.com/</a:t>
            </a:r>
            <a:r>
              <a:rPr lang="en-US" sz="2000" dirty="0" err="1"/>
              <a:t>waospi</a:t>
            </a:r>
            <a:endParaRPr lang="en-US" sz="2000" dirty="0"/>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t>twitter.com/</a:t>
            </a:r>
            <a:r>
              <a:rPr lang="en-US" sz="2000" dirty="0" err="1"/>
              <a:t>waospi</a:t>
            </a:r>
            <a:endParaRPr lang="en-US" sz="2000" dirty="0"/>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t>youtube.com/</a:t>
            </a:r>
            <a:r>
              <a:rPr lang="en-US" sz="2000" dirty="0" err="1"/>
              <a:t>waospi</a:t>
            </a:r>
            <a:endParaRPr lang="en-US" sz="2000" dirty="0"/>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dirty="0"/>
              <a:t>medium.com/</a:t>
            </a:r>
            <a:r>
              <a:rPr lang="en-US" sz="2000" dirty="0" err="1"/>
              <a:t>waospi</a:t>
            </a:r>
            <a:endParaRPr lang="en-US" sz="2000" dirty="0"/>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dirty="0"/>
              <a:t>linkedin.com/company/</a:t>
            </a:r>
            <a:r>
              <a:rPr lang="en-US" sz="2000" dirty="0" err="1"/>
              <a:t>waospi</a:t>
            </a:r>
            <a:endParaRPr lang="en-US" sz="2000" dirty="0"/>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t>k12.wa.us</a:t>
            </a:r>
          </a:p>
        </p:txBody>
      </p:sp>
      <p:sp>
        <p:nvSpPr>
          <p:cNvPr id="2" name="Title 1"/>
          <p:cNvSpPr>
            <a:spLocks noGrp="1"/>
          </p:cNvSpPr>
          <p:nvPr>
            <p:ph type="title" hasCustomPrompt="1"/>
          </p:nvPr>
        </p:nvSpPr>
        <p:spPr>
          <a:xfrm>
            <a:off x="918411" y="2034570"/>
            <a:ext cx="10515600" cy="1325563"/>
          </a:xfrm>
        </p:spPr>
        <p:txBody>
          <a:bodyPr>
            <a:normAutofit/>
          </a:bodyPr>
          <a:lstStyle>
            <a:lvl1pPr algn="ctr">
              <a:defRPr sz="2800" b="0" i="1" baseline="0">
                <a:latin typeface="Segoe UI Semibold" panose="020B0702040204020203" pitchFamily="34" charset="0"/>
                <a:cs typeface="Segoe UI Semibold" panose="020B0702040204020203" pitchFamily="34" charset="0"/>
              </a:defRPr>
            </a:lvl1pPr>
          </a:lstStyle>
          <a:p>
            <a:r>
              <a:rPr lang="en-US" dirty="0"/>
              <a:t>Connect with us!</a:t>
            </a:r>
          </a:p>
        </p:txBody>
      </p:sp>
    </p:spTree>
    <p:extLst>
      <p:ext uri="{BB962C8B-B14F-4D97-AF65-F5344CB8AC3E}">
        <p14:creationId xmlns:p14="http://schemas.microsoft.com/office/powerpoint/2010/main" val="261059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49CC6E3-E8C7-4114-A327-C1935485AA12}"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Tree>
    <p:extLst>
      <p:ext uri="{BB962C8B-B14F-4D97-AF65-F5344CB8AC3E}">
        <p14:creationId xmlns:p14="http://schemas.microsoft.com/office/powerpoint/2010/main" val="4225579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897E9D7-EB1F-40A7-8EDB-8EBA8871490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Tree>
    <p:extLst>
      <p:ext uri="{BB962C8B-B14F-4D97-AF65-F5344CB8AC3E}">
        <p14:creationId xmlns:p14="http://schemas.microsoft.com/office/powerpoint/2010/main" val="2829983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4813D25-B251-4319-9919-21F4B6FC7CE2}"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Tree>
    <p:extLst>
      <p:ext uri="{BB962C8B-B14F-4D97-AF65-F5344CB8AC3E}">
        <p14:creationId xmlns:p14="http://schemas.microsoft.com/office/powerpoint/2010/main" val="3336615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C59B1C9-2732-45AA-B1FC-4FA61D80AEE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Tree>
    <p:extLst>
      <p:ext uri="{BB962C8B-B14F-4D97-AF65-F5344CB8AC3E}">
        <p14:creationId xmlns:p14="http://schemas.microsoft.com/office/powerpoint/2010/main" val="3472523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CAEE033-9807-493C-B598-9A945EFB7F1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Tree>
    <p:extLst>
      <p:ext uri="{BB962C8B-B14F-4D97-AF65-F5344CB8AC3E}">
        <p14:creationId xmlns:p14="http://schemas.microsoft.com/office/powerpoint/2010/main" val="387702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5FF0FE6-AE07-45E5-9589-8532636C184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Tree>
    <p:extLst>
      <p:ext uri="{BB962C8B-B14F-4D97-AF65-F5344CB8AC3E}">
        <p14:creationId xmlns:p14="http://schemas.microsoft.com/office/powerpoint/2010/main" val="1864597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quity Statement">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7"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442A366-5769-4DCB-A02A-339EA1A82349}" type="datetime1">
              <a:rPr lang="en-US" smtClean="0"/>
              <a:t>8/15/2023</a:t>
            </a:fld>
            <a:endParaRPr lang="en-US" dirty="0"/>
          </a:p>
        </p:txBody>
      </p:sp>
      <p:sp>
        <p:nvSpPr>
          <p:cNvPr id="13"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4"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pic>
        <p:nvPicPr>
          <p:cNvPr id="8" name="Picture 7"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
        <p:nvSpPr>
          <p:cNvPr id="9" name="TextBox 8"/>
          <p:cNvSpPr txBox="1"/>
          <p:nvPr userDrawn="1"/>
        </p:nvSpPr>
        <p:spPr>
          <a:xfrm>
            <a:off x="506104" y="637678"/>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Equity Statement</a:t>
            </a:r>
          </a:p>
        </p:txBody>
      </p:sp>
      <p:sp>
        <p:nvSpPr>
          <p:cNvPr id="10" name="TextBox 9"/>
          <p:cNvSpPr txBox="1"/>
          <p:nvPr userDrawn="1"/>
        </p:nvSpPr>
        <p:spPr>
          <a:xfrm>
            <a:off x="5072417" y="637678"/>
            <a:ext cx="6878472" cy="4755148"/>
          </a:xfrm>
          <a:prstGeom prst="rect">
            <a:avLst/>
          </a:prstGeom>
          <a:noFill/>
        </p:spPr>
        <p:txBody>
          <a:bodyPr wrap="square" rtlCol="0">
            <a:spAutoFit/>
          </a:bodyPr>
          <a:lstStyle/>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spTree>
    <p:extLst>
      <p:ext uri="{BB962C8B-B14F-4D97-AF65-F5344CB8AC3E}">
        <p14:creationId xmlns:p14="http://schemas.microsoft.com/office/powerpoint/2010/main" val="2863014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dirty="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dirty="0">
                <a:ln>
                  <a:noFill/>
                </a:ln>
                <a:solidFill>
                  <a:srgbClr val="40403D"/>
                </a:solidFill>
                <a:effectLst/>
                <a:uLnTx/>
                <a:uFillTx/>
                <a:latin typeface="Segoe UI"/>
                <a:ea typeface="+mn-ea"/>
                <a:cs typeface="+mn-cs"/>
              </a:rPr>
              <a:t>.</a:t>
            </a:r>
          </a:p>
        </p:txBody>
      </p:sp>
      <p:sp>
        <p:nvSpPr>
          <p:cNvPr id="6" name="Text Placeholder 5"/>
          <p:cNvSpPr>
            <a:spLocks noGrp="1"/>
          </p:cNvSpPr>
          <p:nvPr>
            <p:ph type="body" sz="quarter" idx="10"/>
          </p:nvPr>
        </p:nvSpPr>
        <p:spPr>
          <a:xfrm>
            <a:off x="765175" y="1624013"/>
            <a:ext cx="10463213" cy="2865437"/>
          </a:xfrm>
        </p:spPr>
        <p:txBody>
          <a:bodyPr/>
          <a:lstStyle/>
          <a:p>
            <a:pPr lvl="0"/>
            <a:r>
              <a:rPr lang="en-US" dirty="0"/>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9AADF54-1DB0-40C3-BCC6-5E69E915CEC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
        <p:nvSpPr>
          <p:cNvPr id="4" name="Title 3"/>
          <p:cNvSpPr>
            <a:spLocks noGrp="1"/>
          </p:cNvSpPr>
          <p:nvPr>
            <p:ph type="title" hasCustomPrompt="1"/>
          </p:nvPr>
        </p:nvSpPr>
        <p:spPr>
          <a:xfrm>
            <a:off x="765041" y="395854"/>
            <a:ext cx="10515600" cy="1205057"/>
          </a:xfrm>
        </p:spPr>
        <p:txBody>
          <a:bodyPr/>
          <a:lstStyle>
            <a:lvl1pPr>
              <a:defRPr/>
            </a:lvl1pPr>
          </a:lstStyle>
          <a:p>
            <a:r>
              <a:rPr lang="en-US" dirty="0"/>
              <a:t>Contact Us!</a:t>
            </a:r>
          </a:p>
        </p:txBody>
      </p:sp>
    </p:spTree>
    <p:extLst>
      <p:ext uri="{BB962C8B-B14F-4D97-AF65-F5344CB8AC3E}">
        <p14:creationId xmlns:p14="http://schemas.microsoft.com/office/powerpoint/2010/main" val="33392466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A0768FAC-B1DE-4A42-BAC4-CD62D73733F7}"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Tree>
    <p:extLst>
      <p:ext uri="{BB962C8B-B14F-4D97-AF65-F5344CB8AC3E}">
        <p14:creationId xmlns:p14="http://schemas.microsoft.com/office/powerpoint/2010/main" val="212079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85843E4-CD2D-4FBA-BAFB-BEEAA3375BA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Tree>
    <p:extLst>
      <p:ext uri="{BB962C8B-B14F-4D97-AF65-F5344CB8AC3E}">
        <p14:creationId xmlns:p14="http://schemas.microsoft.com/office/powerpoint/2010/main" val="26188009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21B3F74F-EAD8-4376-BFBC-63A2E5F1EE2D}" type="datetime1">
              <a:rPr lang="en-US" smtClean="0"/>
              <a:t>8/15/2023</a:t>
            </a:fld>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7" name="Rectangle 6"/>
          <p:cNvSpPr/>
          <p:nvPr userDrawn="1"/>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title="Facebook Ic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title="Website Ic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title="LinkedIn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title="Medium Ico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title="Twitter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title="YouTube Ic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t>facebook.com/</a:t>
            </a:r>
            <a:r>
              <a:rPr lang="en-US" sz="2000" dirty="0" err="1"/>
              <a:t>waospi</a:t>
            </a:r>
            <a:endParaRPr lang="en-US" sz="2000" dirty="0"/>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t>twitter.com/</a:t>
            </a:r>
            <a:r>
              <a:rPr lang="en-US" sz="2000" dirty="0" err="1"/>
              <a:t>waospi</a:t>
            </a:r>
            <a:endParaRPr lang="en-US" sz="2000" dirty="0"/>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t>youtube.com/</a:t>
            </a:r>
            <a:r>
              <a:rPr lang="en-US" sz="2000" dirty="0" err="1"/>
              <a:t>waospi</a:t>
            </a:r>
            <a:endParaRPr lang="en-US" sz="2000" dirty="0"/>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dirty="0"/>
              <a:t>medium.com/</a:t>
            </a:r>
            <a:r>
              <a:rPr lang="en-US" sz="2000" dirty="0" err="1"/>
              <a:t>waospi</a:t>
            </a:r>
            <a:endParaRPr lang="en-US" sz="2000" dirty="0"/>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dirty="0"/>
              <a:t>linkedin.com/company/</a:t>
            </a:r>
            <a:r>
              <a:rPr lang="en-US" sz="2000" dirty="0" err="1"/>
              <a:t>waospi</a:t>
            </a:r>
            <a:endParaRPr lang="en-US" sz="2000" dirty="0"/>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t>k12.wa.us</a:t>
            </a:r>
          </a:p>
        </p:txBody>
      </p:sp>
      <p:sp>
        <p:nvSpPr>
          <p:cNvPr id="2" name="Title 1"/>
          <p:cNvSpPr>
            <a:spLocks noGrp="1"/>
          </p:cNvSpPr>
          <p:nvPr>
            <p:ph type="title" hasCustomPrompt="1"/>
          </p:nvPr>
        </p:nvSpPr>
        <p:spPr>
          <a:xfrm>
            <a:off x="918411" y="2034570"/>
            <a:ext cx="10515600" cy="1325563"/>
          </a:xfrm>
        </p:spPr>
        <p:txBody>
          <a:bodyPr>
            <a:normAutofit/>
          </a:bodyPr>
          <a:lstStyle>
            <a:lvl1pPr algn="ctr">
              <a:defRPr sz="2800" b="0" i="1" baseline="0">
                <a:latin typeface="Segoe UI Semibold" panose="020B0702040204020203" pitchFamily="34" charset="0"/>
                <a:cs typeface="Segoe UI Semibold" panose="020B0702040204020203" pitchFamily="34" charset="0"/>
              </a:defRPr>
            </a:lvl1pPr>
          </a:lstStyle>
          <a:p>
            <a:r>
              <a:rPr lang="en-US" dirty="0"/>
              <a:t>Connect with us!</a:t>
            </a:r>
          </a:p>
        </p:txBody>
      </p:sp>
    </p:spTree>
    <p:extLst>
      <p:ext uri="{BB962C8B-B14F-4D97-AF65-F5344CB8AC3E}">
        <p14:creationId xmlns:p14="http://schemas.microsoft.com/office/powerpoint/2010/main" val="1414766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21B68A6-8FC7-40F2-AC40-26BB3D2DE303}" type="datetime1">
              <a:rPr lang="en-US" smtClean="0"/>
              <a:t>8/15/2023</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5" name="Rectangle 4"/>
          <p:cNvSpPr/>
          <p:nvPr userDrawn="1"/>
        </p:nvSpPr>
        <p:spPr>
          <a:xfrm>
            <a:off x="0" y="0"/>
            <a:ext cx="12192000" cy="356433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30188619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6AD9C51A-A19C-426A-8FAE-2A3EAD0FB521}" type="datetime1">
              <a:rPr lang="en-US" smtClean="0"/>
              <a:t>8/15/2023</a:t>
            </a:fld>
            <a:r>
              <a:rPr lang="en-US"/>
              <a:t> |</a:t>
            </a:r>
            <a:endParaRPr lang="en-US" dirty="0"/>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Division Name</a:t>
            </a:r>
          </a:p>
        </p:txBody>
      </p:sp>
    </p:spTree>
    <p:extLst>
      <p:ext uri="{BB962C8B-B14F-4D97-AF65-F5344CB8AC3E}">
        <p14:creationId xmlns:p14="http://schemas.microsoft.com/office/powerpoint/2010/main" val="18389369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5D386E17-F8CF-47AF-AE3A-C26E89DB1DB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8/15/2023</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7157526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6AD9C51A-A19C-426A-8FAE-2A3EAD0FB521}"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8/15/2023</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7845528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41982921-751A-4039-819B-4624610BA7C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8/15/2023</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41267114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8C520A67-EF72-4EF3-B9F5-8D3C234F8A3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8/15/2023</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771077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3B198495-1F9A-4AAD-9A49-EE7D31627A73}" type="datetime1">
              <a:rPr lang="en-US" smtClean="0"/>
              <a:t>8/15/2023</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Two students in a classroom look at an experiment,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8/15/2023</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Tree>
    <p:extLst>
      <p:ext uri="{BB962C8B-B14F-4D97-AF65-F5344CB8AC3E}">
        <p14:creationId xmlns:p14="http://schemas.microsoft.com/office/powerpoint/2010/main" val="2952880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89107D1-09AF-41F4-A424-7BD82757A508}"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8/15/2023</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518739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dirty="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dirty="0">
                <a:ln>
                  <a:noFill/>
                </a:ln>
                <a:solidFill>
                  <a:srgbClr val="40403D"/>
                </a:solidFill>
                <a:effectLst/>
                <a:uLnTx/>
                <a:uFillTx/>
                <a:latin typeface="Segoe UI"/>
                <a:ea typeface="+mn-ea"/>
                <a:cs typeface="+mn-cs"/>
              </a:rPr>
              <a:t>.</a:t>
            </a:r>
          </a:p>
        </p:txBody>
      </p:sp>
      <p:sp>
        <p:nvSpPr>
          <p:cNvPr id="6" name="Text Placeholder 5"/>
          <p:cNvSpPr>
            <a:spLocks noGrp="1"/>
          </p:cNvSpPr>
          <p:nvPr>
            <p:ph type="body" sz="quarter" idx="10"/>
          </p:nvPr>
        </p:nvSpPr>
        <p:spPr>
          <a:xfrm>
            <a:off x="765175" y="1624013"/>
            <a:ext cx="10463213" cy="2865437"/>
          </a:xfrm>
        </p:spPr>
        <p:txBody>
          <a:bodyPr/>
          <a:lstStyle/>
          <a:p>
            <a:pPr lvl="0"/>
            <a:r>
              <a:rPr lang="en-US" dirty="0"/>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35F243A7-3AB4-4536-AADE-FF380E50D9E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8/15/2023</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
        <p:nvSpPr>
          <p:cNvPr id="4" name="Title 3"/>
          <p:cNvSpPr>
            <a:spLocks noGrp="1"/>
          </p:cNvSpPr>
          <p:nvPr>
            <p:ph type="title" hasCustomPrompt="1"/>
          </p:nvPr>
        </p:nvSpPr>
        <p:spPr>
          <a:xfrm>
            <a:off x="765041" y="395854"/>
            <a:ext cx="10515600" cy="1205057"/>
          </a:xfrm>
        </p:spPr>
        <p:txBody>
          <a:bodyPr/>
          <a:lstStyle>
            <a:lvl1pPr>
              <a:defRPr/>
            </a:lvl1pPr>
          </a:lstStyle>
          <a:p>
            <a:r>
              <a:rPr lang="en-US" dirty="0"/>
              <a:t>Contact Us!</a:t>
            </a:r>
          </a:p>
        </p:txBody>
      </p:sp>
    </p:spTree>
    <p:extLst>
      <p:ext uri="{BB962C8B-B14F-4D97-AF65-F5344CB8AC3E}">
        <p14:creationId xmlns:p14="http://schemas.microsoft.com/office/powerpoint/2010/main" val="17775516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B2822EA-A644-495B-8815-4C70994813F7}"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8/15/2023</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943867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8/15/2023</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50375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8CEE43A0-B4CA-4A92-B9B6-4824BADA5328}" type="datetime1">
              <a:rPr lang="en-US" smtClean="0"/>
              <a:t>8/15/2023</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Male Teacher works with two student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17506440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904F4D3-3964-4274-A2B5-22CF38EDC032}" type="datetime1">
              <a:rPr lang="en-US" smtClean="0"/>
              <a:t>8/15/2023</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Six elementary age students laugh at a teacher,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4D2D7B7A-8459-410F-97B1-B10D5ED33679}" type="datetime1">
              <a:rPr lang="en-US" smtClean="0"/>
              <a:t>8/15/2023</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Eight high school age students throw graduation caps into the ai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86DC354-DE35-4F84-A6D9-73605B668256}" type="datetime1">
              <a:rPr lang="en-US" smtClean="0"/>
              <a:t>8/15/2023</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Four high school boys look at a computer monito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774DE41C-B18E-4FE4-9056-00B16ED04A59}" type="datetime1">
              <a:rPr lang="en-US" smtClean="0"/>
              <a:t>8/15/2023</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wo high school girls look at a robotics projec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3.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4064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3" r:id="rId4"/>
    <p:sldLayoutId id="2147483680" r:id="rId5"/>
    <p:sldLayoutId id="2147483667" r:id="rId6"/>
    <p:sldLayoutId id="2147483668" r:id="rId7"/>
    <p:sldLayoutId id="2147483669" r:id="rId8"/>
    <p:sldLayoutId id="2147483673" r:id="rId9"/>
    <p:sldLayoutId id="2147483679" r:id="rId10"/>
    <p:sldLayoutId id="2147483674" r:id="rId11"/>
    <p:sldLayoutId id="2147483675" r:id="rId12"/>
    <p:sldLayoutId id="2147483676" r:id="rId13"/>
    <p:sldLayoutId id="2147483677" r:id="rId14"/>
    <p:sldLayoutId id="2147483678" r:id="rId15"/>
    <p:sldLayoutId id="2147483666" r:id="rId16"/>
    <p:sldLayoutId id="2147483671" r:id="rId17"/>
    <p:sldLayoutId id="2147483692" r:id="rId18"/>
    <p:sldLayoutId id="2147483694" r:id="rId19"/>
    <p:sldLayoutId id="2147483695" r:id="rId20"/>
    <p:sldLayoutId id="2147483696" r:id="rId21"/>
    <p:sldLayoutId id="2147483710" r:id="rId22"/>
    <p:sldLayoutId id="2147483711" r:id="rId23"/>
  </p:sldLayoutIdLst>
  <p:hf hdr="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6BF830E-C952-4253-8819-417ACD79973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defRPr/>
            </a:pPr>
            <a:r>
              <a:rPr lang="en-US" dirty="0"/>
              <a:t>Assessment and Student Information</a:t>
            </a:r>
          </a:p>
        </p:txBody>
      </p:sp>
    </p:spTree>
    <p:extLst>
      <p:ext uri="{BB962C8B-B14F-4D97-AF65-F5344CB8AC3E}">
        <p14:creationId xmlns:p14="http://schemas.microsoft.com/office/powerpoint/2010/main" val="203159290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3" r:id="rId10"/>
    <p:sldLayoutId id="214748369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04C0FC7D-98FC-428F-931B-99A410E61E1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8/15/2023</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59130386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a.portal.cambiumast.com/resources/forms/test-security-and-building-plan-templates"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hyperlink" Target="https://survey.alchemer.com/s3/7319102/Transitional-Kindergarten-Assessment-Profile-2023-24"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k12.wa.us/student-success/testing/state-testing/washington-kindergarten-inventory-developing-skills-wakids/wakids-contacts"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s://wa.portal.cambiumast.com/resources/user-guides/quick-start-guide"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s://eds.ospi.k12.wa.us/SecurityManagerList.aspx" TargetMode="External"/><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openxmlformats.org/officeDocument/2006/relationships/hyperlink" Target="mailto:wakids@k12.wa.us" TargetMode="External"/><Relationship Id="rId4" Type="http://schemas.openxmlformats.org/officeDocument/2006/relationships/hyperlink" Target="https://eds.ospi.k12.wa.us/Login.aspx?ReturnUrl=/Default.aspx"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wa.portal.cambiumast.com/" TargetMode="External"/><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hyperlink" Target="https://portal.wida.us" TargetMode="External"/><Relationship Id="rId2" Type="http://schemas.openxmlformats.org/officeDocument/2006/relationships/notesSlide" Target="../notesSlides/notesSlide27.xml"/><Relationship Id="rId1" Type="http://schemas.openxmlformats.org/officeDocument/2006/relationships/slideLayout" Target="../slideLayouts/slideLayout20.xml"/><Relationship Id="rId5" Type="http://schemas.openxmlformats.org/officeDocument/2006/relationships/image" Target="../media/image34.png"/><Relationship Id="rId4" Type="http://schemas.openxmlformats.org/officeDocument/2006/relationships/hyperlink" Target="https://www.k12.wa.us/student-success/testing/state-testing/english-language-proficiency-assessment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8" Type="http://schemas.openxmlformats.org/officeDocument/2006/relationships/hyperlink" Target="https://www.k12.wa.us/sites/default/files/public/assessment/wa-aim/pubdocs/waaimscoreinterpretationguide.pdf" TargetMode="External"/><Relationship Id="rId3" Type="http://schemas.openxmlformats.org/officeDocument/2006/relationships/hyperlink" Target="https://www.k12.wa.us/student-success/testing/state-testing/assessment-students-cognitive-disabilities-wa-aim" TargetMode="External"/><Relationship Id="rId7" Type="http://schemas.openxmlformats.org/officeDocument/2006/relationships/hyperlink" Target="https://www.k12.wa.us/student-success/testing/state-testing/assessment-students-cognitive-disabilities-wa-aim/scoring-and-reporting" TargetMode="External"/><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hyperlink" Target="https://www.k12.wa.us/student-success/testing/state-testing/assessment-students-cognitive-disabilities-wa-aim/access-point-frameworks-and-performance-tasks" TargetMode="External"/><Relationship Id="rId5" Type="http://schemas.openxmlformats.org/officeDocument/2006/relationships/hyperlink" Target="https://www.k12.wa.us/sites/default/files/public/assessment/StateTesting/pubdocs/WA-AIM%20Test%20Administration%20Manual%2020232024_1.pdf" TargetMode="External"/><Relationship Id="rId10" Type="http://schemas.openxmlformats.org/officeDocument/2006/relationships/hyperlink" Target="https://www.drcedirect.com/all/eca-portal-v2-ui/#/login/WA" TargetMode="External"/><Relationship Id="rId4" Type="http://schemas.openxmlformats.org/officeDocument/2006/relationships/hyperlink" Target="https://www.k12.wa.us/sites/default/files/public/specialed/resourcelibrary/pubdocs/iep-team-guidelines-assess.pdf" TargetMode="External"/><Relationship Id="rId9" Type="http://schemas.openxmlformats.org/officeDocument/2006/relationships/hyperlink" Target="https://www.k12.wa.us/student-success/testing/state-testing/assessment-students-cognitive-disabilities-wa-aim/training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0.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hyperlink" Target="https://wa.portal.cambiumast.com/resources/webinars/webinar-registration" TargetMode="External"/><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hyperlink" Target="https://www.k12.wa.us/student-success/testing/state-testing/english-language-proficiency-assessment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hyperlink" Target="mailto:CustomerSupport@k12.wa.us" TargetMode="External"/><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hyperlink" Target="https://www.k12.wa.us/sites/default/files/public/assessment/StateTesting/DistrictContactList.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wera-web.org/" TargetMode="External"/><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8" Type="http://schemas.openxmlformats.org/officeDocument/2006/relationships/hyperlink" Target="mailto:WaKIDS@k12.wa.us" TargetMode="External"/><Relationship Id="rId3" Type="http://schemas.openxmlformats.org/officeDocument/2006/relationships/hyperlink" Target="mailto:asi@k12.wa.us" TargetMode="External"/><Relationship Id="rId7" Type="http://schemas.openxmlformats.org/officeDocument/2006/relationships/hyperlink" Target="mailto:wa.aim@k12.wa.us" TargetMode="External"/><Relationship Id="rId2" Type="http://schemas.openxmlformats.org/officeDocument/2006/relationships/hyperlink" Target="mailto:assessmentanalysts@k12.wa.us" TargetMode="External"/><Relationship Id="rId1" Type="http://schemas.openxmlformats.org/officeDocument/2006/relationships/slideLayout" Target="../slideLayouts/slideLayout18.xml"/><Relationship Id="rId6" Type="http://schemas.openxmlformats.org/officeDocument/2006/relationships/hyperlink" Target="mailto:ELPAssessments@k12.wa.us" TargetMode="External"/><Relationship Id="rId5" Type="http://schemas.openxmlformats.org/officeDocument/2006/relationships/hyperlink" Target="mailto:Assessment@k12.wa.us" TargetMode="External"/><Relationship Id="rId4" Type="http://schemas.openxmlformats.org/officeDocument/2006/relationships/hyperlink" Target="mailto:science@k12.wa.u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wahelpdesk@cambiumassessment.com" TargetMode="External"/><Relationship Id="rId2" Type="http://schemas.openxmlformats.org/officeDocument/2006/relationships/notesSlide" Target="../notesSlides/notesSlide37.xml"/><Relationship Id="rId1" Type="http://schemas.openxmlformats.org/officeDocument/2006/relationships/slideLayout" Target="../slideLayouts/slideLayout18.xml"/><Relationship Id="rId6" Type="http://schemas.openxmlformats.org/officeDocument/2006/relationships/hyperlink" Target="mailto:waaimhelpdesk@datarecognitioncorp.com" TargetMode="External"/><Relationship Id="rId5" Type="http://schemas.openxmlformats.org/officeDocument/2006/relationships/hyperlink" Target="mailto:wida@datarecognitioncorp.com" TargetMode="External"/><Relationship Id="rId4" Type="http://schemas.openxmlformats.org/officeDocument/2006/relationships/hyperlink" Target="mailto:help@wida.u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Assessment@k12.wa.us" TargetMode="External"/><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768927" y="1214438"/>
            <a:ext cx="10654145" cy="2387600"/>
          </a:xfrm>
        </p:spPr>
        <p:txBody>
          <a:bodyPr>
            <a:normAutofit/>
          </a:bodyPr>
          <a:lstStyle/>
          <a:p>
            <a:r>
              <a:rPr lang="en-US" dirty="0">
                <a:latin typeface="Segoe UI"/>
                <a:cs typeface="Segoe UI"/>
              </a:rPr>
              <a:t>New District Test Coordinator Training</a:t>
            </a:r>
            <a:endParaRPr lang="en-US" dirty="0" err="1"/>
          </a:p>
        </p:txBody>
      </p:sp>
      <p:sp>
        <p:nvSpPr>
          <p:cNvPr id="23" name="Subtitle 22"/>
          <p:cNvSpPr>
            <a:spLocks noGrp="1"/>
          </p:cNvSpPr>
          <p:nvPr>
            <p:ph type="subTitle" idx="1"/>
          </p:nvPr>
        </p:nvSpPr>
        <p:spPr/>
        <p:txBody>
          <a:bodyPr/>
          <a:lstStyle/>
          <a:p>
            <a:r>
              <a:rPr lang="en-US" dirty="0"/>
              <a:t>An Introduction to Washington’s Assessments</a:t>
            </a:r>
          </a:p>
          <a:p>
            <a:r>
              <a:rPr lang="en-US" dirty="0"/>
              <a:t>and District Test Coordinator Responsibilities and Resources</a:t>
            </a:r>
          </a:p>
        </p:txBody>
      </p:sp>
    </p:spTree>
    <p:extLst>
      <p:ext uri="{BB962C8B-B14F-4D97-AF65-F5344CB8AC3E}">
        <p14:creationId xmlns:p14="http://schemas.microsoft.com/office/powerpoint/2010/main" val="6350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F9B5-EC60-4E3A-87AA-FBDA143DD0B3}"/>
              </a:ext>
            </a:extLst>
          </p:cNvPr>
          <p:cNvSpPr>
            <a:spLocks noGrp="1"/>
          </p:cNvSpPr>
          <p:nvPr>
            <p:ph type="title"/>
          </p:nvPr>
        </p:nvSpPr>
        <p:spPr>
          <a:xfrm>
            <a:off x="620784" y="268998"/>
            <a:ext cx="10733015" cy="1325563"/>
          </a:xfrm>
        </p:spPr>
        <p:txBody>
          <a:bodyPr>
            <a:normAutofit/>
          </a:bodyPr>
          <a:lstStyle/>
          <a:p>
            <a:r>
              <a:rPr lang="en-US" sz="4000" dirty="0"/>
              <a:t>Washington Access to Instruction &amp; Measurement</a:t>
            </a:r>
          </a:p>
        </p:txBody>
      </p:sp>
      <p:sp>
        <p:nvSpPr>
          <p:cNvPr id="4" name="Content Placeholder 3">
            <a:extLst>
              <a:ext uri="{FF2B5EF4-FFF2-40B4-BE49-F238E27FC236}">
                <a16:creationId xmlns:a16="http://schemas.microsoft.com/office/drawing/2014/main" id="{ADE8A487-B22E-4A8C-9717-E990D9A81AA8}"/>
              </a:ext>
            </a:extLst>
          </p:cNvPr>
          <p:cNvSpPr>
            <a:spLocks noGrp="1"/>
          </p:cNvSpPr>
          <p:nvPr>
            <p:ph sz="half" idx="2"/>
          </p:nvPr>
        </p:nvSpPr>
        <p:spPr>
          <a:xfrm>
            <a:off x="3828081" y="1596559"/>
            <a:ext cx="7733656" cy="4540770"/>
          </a:xfrm>
        </p:spPr>
        <p:txBody>
          <a:bodyPr>
            <a:normAutofit/>
          </a:bodyPr>
          <a:lstStyle/>
          <a:p>
            <a:r>
              <a:rPr lang="en-US" b="1" dirty="0"/>
              <a:t>What is assessed: </a:t>
            </a:r>
            <a:r>
              <a:rPr lang="en-US" dirty="0"/>
              <a:t>Washington state K–12 learning standards in ELA, Math, and Science</a:t>
            </a:r>
          </a:p>
          <a:p>
            <a:r>
              <a:rPr lang="en-US" b="1" dirty="0"/>
              <a:t>Grade Levels: </a:t>
            </a:r>
            <a:r>
              <a:rPr lang="en-US" dirty="0"/>
              <a:t>3–8 and high school</a:t>
            </a:r>
          </a:p>
          <a:p>
            <a:r>
              <a:rPr lang="en-US" b="1" dirty="0"/>
              <a:t>Population: </a:t>
            </a:r>
            <a:r>
              <a:rPr lang="en-US" dirty="0"/>
              <a:t>Students with the most significant cognitive disabilities </a:t>
            </a:r>
          </a:p>
          <a:p>
            <a:r>
              <a:rPr lang="en-US" b="1" dirty="0"/>
              <a:t>SUMMATIVE:</a:t>
            </a:r>
            <a:r>
              <a:rPr lang="en-US" dirty="0"/>
              <a:t> Spring administration with a fall retake opportunity for graduation</a:t>
            </a:r>
          </a:p>
          <a:p>
            <a:r>
              <a:rPr lang="en-US" b="1" dirty="0"/>
              <a:t>Mode:</a:t>
            </a:r>
            <a:r>
              <a:rPr lang="en-US" dirty="0"/>
              <a:t> Performance tasks</a:t>
            </a:r>
          </a:p>
          <a:p>
            <a:r>
              <a:rPr lang="en-US" b="1" dirty="0"/>
              <a:t>Vendor: </a:t>
            </a:r>
            <a:r>
              <a:rPr lang="en-US" dirty="0"/>
              <a:t>Data Recognition Corporation (DRC)</a:t>
            </a:r>
          </a:p>
          <a:p>
            <a:endParaRPr lang="en-US" dirty="0"/>
          </a:p>
        </p:txBody>
      </p:sp>
      <p:pic>
        <p:nvPicPr>
          <p:cNvPr id="9" name="Picture 8">
            <a:extLst>
              <a:ext uri="{FF2B5EF4-FFF2-40B4-BE49-F238E27FC236}">
                <a16:creationId xmlns:a16="http://schemas.microsoft.com/office/drawing/2014/main" id="{D03A91F6-91EB-40E4-A8D6-321071C96911}"/>
              </a:ext>
              <a:ext uri="{C183D7F6-B498-43B3-948B-1728B52AA6E4}">
                <adec:decorative xmlns:adec="http://schemas.microsoft.com/office/drawing/2017/decorative" val="1"/>
              </a:ext>
            </a:extLst>
          </p:cNvPr>
          <p:cNvPicPr/>
          <p:nvPr/>
        </p:nvPicPr>
        <p:blipFill>
          <a:blip r:embed="rId3"/>
          <a:stretch>
            <a:fillRect/>
          </a:stretch>
        </p:blipFill>
        <p:spPr>
          <a:xfrm>
            <a:off x="620784" y="2664752"/>
            <a:ext cx="2689086" cy="1528495"/>
          </a:xfrm>
          <a:prstGeom prst="rect">
            <a:avLst/>
          </a:prstGeom>
        </p:spPr>
      </p:pic>
      <p:sp>
        <p:nvSpPr>
          <p:cNvPr id="8" name="Slide Number Placeholder 7">
            <a:extLst>
              <a:ext uri="{FF2B5EF4-FFF2-40B4-BE49-F238E27FC236}">
                <a16:creationId xmlns:a16="http://schemas.microsoft.com/office/drawing/2014/main" id="{96D8646F-4E7B-487D-8976-948D0B22D52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Date Placeholder 4">
            <a:extLst>
              <a:ext uri="{FF2B5EF4-FFF2-40B4-BE49-F238E27FC236}">
                <a16:creationId xmlns:a16="http://schemas.microsoft.com/office/drawing/2014/main" id="{21C4E6CA-3BDB-46A1-BECD-6811A8D6B839}"/>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922B69D-E544-499F-9FFB-6D995F590C6B}"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7" name="Footer Placeholder 6">
            <a:extLst>
              <a:ext uri="{FF2B5EF4-FFF2-40B4-BE49-F238E27FC236}">
                <a16:creationId xmlns:a16="http://schemas.microsoft.com/office/drawing/2014/main" id="{CE13A067-C3B5-46EF-8D33-5036BD95D93B}"/>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1569631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F9B5-EC60-4E3A-87AA-FBDA143DD0B3}"/>
              </a:ext>
            </a:extLst>
          </p:cNvPr>
          <p:cNvSpPr>
            <a:spLocks noGrp="1"/>
          </p:cNvSpPr>
          <p:nvPr>
            <p:ph type="title"/>
          </p:nvPr>
        </p:nvSpPr>
        <p:spPr>
          <a:xfrm>
            <a:off x="612786" y="247207"/>
            <a:ext cx="9462782" cy="1325563"/>
          </a:xfrm>
        </p:spPr>
        <p:txBody>
          <a:bodyPr>
            <a:normAutofit/>
          </a:bodyPr>
          <a:lstStyle/>
          <a:p>
            <a:r>
              <a:rPr lang="en-US" sz="4000" dirty="0"/>
              <a:t>Washington Kindergarten Inventory of Developing Skills</a:t>
            </a:r>
          </a:p>
        </p:txBody>
      </p:sp>
      <p:sp>
        <p:nvSpPr>
          <p:cNvPr id="4" name="Content Placeholder 3">
            <a:extLst>
              <a:ext uri="{FF2B5EF4-FFF2-40B4-BE49-F238E27FC236}">
                <a16:creationId xmlns:a16="http://schemas.microsoft.com/office/drawing/2014/main" id="{ADE8A487-B22E-4A8C-9717-E990D9A81AA8}"/>
              </a:ext>
            </a:extLst>
          </p:cNvPr>
          <p:cNvSpPr>
            <a:spLocks noGrp="1"/>
          </p:cNvSpPr>
          <p:nvPr>
            <p:ph sz="half" idx="1"/>
          </p:nvPr>
        </p:nvSpPr>
        <p:spPr>
          <a:xfrm>
            <a:off x="3843580" y="1660153"/>
            <a:ext cx="7702657" cy="4477176"/>
          </a:xfrm>
        </p:spPr>
        <p:txBody>
          <a:bodyPr>
            <a:normAutofit fontScale="92500"/>
          </a:bodyPr>
          <a:lstStyle/>
          <a:p>
            <a:r>
              <a:rPr lang="en-US" b="1" dirty="0"/>
              <a:t>What is inventoried: </a:t>
            </a:r>
            <a:r>
              <a:rPr lang="en-US" dirty="0"/>
              <a:t>6 areas of developing skills</a:t>
            </a:r>
          </a:p>
          <a:p>
            <a:r>
              <a:rPr lang="en-US" b="1" dirty="0"/>
              <a:t>Grade Level: </a:t>
            </a:r>
            <a:r>
              <a:rPr lang="en-US" dirty="0"/>
              <a:t>Kindergarten</a:t>
            </a:r>
          </a:p>
          <a:p>
            <a:r>
              <a:rPr lang="en-US" b="1" dirty="0"/>
              <a:t>Population: </a:t>
            </a:r>
            <a:r>
              <a:rPr lang="en-US" dirty="0"/>
              <a:t>All students in full-day kindergarten and Transitional Kindergarten</a:t>
            </a:r>
          </a:p>
          <a:p>
            <a:r>
              <a:rPr lang="en-US" b="1" dirty="0"/>
              <a:t>When:</a:t>
            </a:r>
            <a:r>
              <a:rPr lang="en-US" dirty="0"/>
              <a:t> Required in fall and optional in winter and spring (full day Kindergarten). Implemented in the first 10 weeks from the program start date (Transitional Kindergarten)</a:t>
            </a:r>
          </a:p>
          <a:p>
            <a:r>
              <a:rPr lang="en-US" b="1" dirty="0"/>
              <a:t>Mode:</a:t>
            </a:r>
            <a:r>
              <a:rPr lang="en-US" dirty="0"/>
              <a:t> Observational</a:t>
            </a:r>
          </a:p>
          <a:p>
            <a:r>
              <a:rPr lang="en-US" b="1" dirty="0"/>
              <a:t>Vendor: </a:t>
            </a:r>
            <a:r>
              <a:rPr lang="en-US" dirty="0"/>
              <a:t>Teaching Strategies, LLC.</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675" y="3020761"/>
            <a:ext cx="3669905" cy="892389"/>
          </a:xfrm>
          <a:prstGeom prst="rect">
            <a:avLst/>
          </a:prstGeom>
        </p:spPr>
      </p:pic>
      <p:sp>
        <p:nvSpPr>
          <p:cNvPr id="8" name="Slide Number Placeholder 7">
            <a:extLst>
              <a:ext uri="{FF2B5EF4-FFF2-40B4-BE49-F238E27FC236}">
                <a16:creationId xmlns:a16="http://schemas.microsoft.com/office/drawing/2014/main" id="{9920CE08-8D62-409C-8B3B-E128962A21D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Date Placeholder 2">
            <a:extLst>
              <a:ext uri="{FF2B5EF4-FFF2-40B4-BE49-F238E27FC236}">
                <a16:creationId xmlns:a16="http://schemas.microsoft.com/office/drawing/2014/main" id="{02F27BCA-1FEC-40CC-B215-55BD37400D0D}"/>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B0154EC-130B-44D2-8B3A-8CD2AB1C7F2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7" name="Footer Placeholder 6">
            <a:extLst>
              <a:ext uri="{FF2B5EF4-FFF2-40B4-BE49-F238E27FC236}">
                <a16:creationId xmlns:a16="http://schemas.microsoft.com/office/drawing/2014/main" id="{2363A221-CE89-423D-906B-01BEED467620}"/>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2108495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F9B5-EC60-4E3A-87AA-FBDA143DD0B3}"/>
              </a:ext>
            </a:extLst>
          </p:cNvPr>
          <p:cNvSpPr>
            <a:spLocks noGrp="1"/>
          </p:cNvSpPr>
          <p:nvPr>
            <p:ph type="title"/>
          </p:nvPr>
        </p:nvSpPr>
        <p:spPr>
          <a:xfrm>
            <a:off x="620785" y="365125"/>
            <a:ext cx="9655329" cy="1325563"/>
          </a:xfrm>
        </p:spPr>
        <p:txBody>
          <a:bodyPr>
            <a:normAutofit/>
          </a:bodyPr>
          <a:lstStyle/>
          <a:p>
            <a:r>
              <a:rPr lang="en-US" sz="4000" dirty="0"/>
              <a:t>WIDA ACCESS for ELLs and </a:t>
            </a:r>
            <a:br>
              <a:rPr lang="en-US" sz="4000" dirty="0"/>
            </a:br>
            <a:r>
              <a:rPr lang="en-US" sz="4000" dirty="0"/>
              <a:t>WIDA Screener</a:t>
            </a:r>
          </a:p>
        </p:txBody>
      </p:sp>
      <p:sp>
        <p:nvSpPr>
          <p:cNvPr id="4" name="Content Placeholder 3">
            <a:extLst>
              <a:ext uri="{FF2B5EF4-FFF2-40B4-BE49-F238E27FC236}">
                <a16:creationId xmlns:a16="http://schemas.microsoft.com/office/drawing/2014/main" id="{ADE8A487-B22E-4A8C-9717-E990D9A81AA8}"/>
              </a:ext>
            </a:extLst>
          </p:cNvPr>
          <p:cNvSpPr>
            <a:spLocks noGrp="1"/>
          </p:cNvSpPr>
          <p:nvPr>
            <p:ph sz="half" idx="1"/>
          </p:nvPr>
        </p:nvSpPr>
        <p:spPr>
          <a:xfrm>
            <a:off x="3859078" y="1831786"/>
            <a:ext cx="7970347" cy="4538719"/>
          </a:xfrm>
        </p:spPr>
        <p:txBody>
          <a:bodyPr>
            <a:noAutofit/>
          </a:bodyPr>
          <a:lstStyle/>
          <a:p>
            <a:r>
              <a:rPr lang="en-US" b="1" dirty="0"/>
              <a:t>What is assessed: </a:t>
            </a:r>
            <a:r>
              <a:rPr lang="en-US" dirty="0"/>
              <a:t>English language proficiency</a:t>
            </a:r>
          </a:p>
          <a:p>
            <a:r>
              <a:rPr lang="en-US" b="1" dirty="0"/>
              <a:t>Grade Levels: </a:t>
            </a:r>
            <a:r>
              <a:rPr lang="en-US" dirty="0"/>
              <a:t>K–12</a:t>
            </a:r>
          </a:p>
          <a:p>
            <a:r>
              <a:rPr lang="en-US" b="1" dirty="0"/>
              <a:t>Population: </a:t>
            </a:r>
            <a:r>
              <a:rPr lang="en-US" dirty="0"/>
              <a:t>English learners</a:t>
            </a:r>
          </a:p>
          <a:p>
            <a:r>
              <a:rPr lang="en-US" b="1" dirty="0"/>
              <a:t>SCREENER:</a:t>
            </a:r>
            <a:r>
              <a:rPr lang="en-US" dirty="0"/>
              <a:t> Upon enrollment </a:t>
            </a:r>
          </a:p>
          <a:p>
            <a:r>
              <a:rPr lang="en-US" b="1" dirty="0"/>
              <a:t>ANNUAL SUMMATIVE:</a:t>
            </a:r>
            <a:r>
              <a:rPr lang="en-US" dirty="0"/>
              <a:t> Each winter to monitor progress and </a:t>
            </a:r>
            <a:r>
              <a:rPr lang="en-US" sz="2800" dirty="0">
                <a:effectLst/>
                <a:latin typeface="Segoe UI" panose="020B0502040204020203" pitchFamily="34" charset="0"/>
              </a:rPr>
              <a:t>continued ELD program eligibility</a:t>
            </a:r>
            <a:endParaRPr lang="en-US" dirty="0"/>
          </a:p>
          <a:p>
            <a:r>
              <a:rPr lang="en-US" b="1" dirty="0"/>
              <a:t>Primary Mode:</a:t>
            </a:r>
            <a:r>
              <a:rPr lang="en-US" dirty="0"/>
              <a:t> Online</a:t>
            </a:r>
          </a:p>
          <a:p>
            <a:r>
              <a:rPr lang="en-US" b="1" dirty="0"/>
              <a:t>Vendor: </a:t>
            </a:r>
            <a:r>
              <a:rPr lang="en-US" dirty="0"/>
              <a:t>Data Recognition Corporation (DRC)</a:t>
            </a:r>
          </a:p>
        </p:txBody>
      </p:sp>
      <p:pic>
        <p:nvPicPr>
          <p:cNvPr id="8" name="Picture 7" descr="Logo. Green and blue callout boxes arranged in a spherical shape with the letters W I D A to the right.">
            <a:extLst>
              <a:ext uri="{FF2B5EF4-FFF2-40B4-BE49-F238E27FC236}">
                <a16:creationId xmlns:a16="http://schemas.microsoft.com/office/drawing/2014/main" id="{A9682264-6DA3-4C29-BEE4-3C2F348C5744}"/>
              </a:ext>
            </a:extLst>
          </p:cNvPr>
          <p:cNvPicPr>
            <a:picLocks noChangeAspect="1"/>
          </p:cNvPicPr>
          <p:nvPr/>
        </p:nvPicPr>
        <p:blipFill>
          <a:blip r:embed="rId3"/>
          <a:stretch>
            <a:fillRect/>
          </a:stretch>
        </p:blipFill>
        <p:spPr>
          <a:xfrm>
            <a:off x="362575" y="2985232"/>
            <a:ext cx="3295598" cy="1115914"/>
          </a:xfrm>
          <a:prstGeom prst="rect">
            <a:avLst/>
          </a:prstGeom>
        </p:spPr>
      </p:pic>
      <p:sp>
        <p:nvSpPr>
          <p:cNvPr id="7" name="Slide Number Placeholder 6">
            <a:extLst>
              <a:ext uri="{FF2B5EF4-FFF2-40B4-BE49-F238E27FC236}">
                <a16:creationId xmlns:a16="http://schemas.microsoft.com/office/drawing/2014/main" id="{BE999307-C178-4B48-9DA7-A39D8B7EB035}"/>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Date Placeholder 2">
            <a:extLst>
              <a:ext uri="{FF2B5EF4-FFF2-40B4-BE49-F238E27FC236}">
                <a16:creationId xmlns:a16="http://schemas.microsoft.com/office/drawing/2014/main" id="{D9FD5E35-2523-4718-B25E-69F1E18DDE6F}"/>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558EF12-EB22-4314-AA5E-E7BF06B895E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6" name="Footer Placeholder 5">
            <a:extLst>
              <a:ext uri="{FF2B5EF4-FFF2-40B4-BE49-F238E27FC236}">
                <a16:creationId xmlns:a16="http://schemas.microsoft.com/office/drawing/2014/main" id="{5829AD0A-7F63-49B0-8971-4ED37B6197F5}"/>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2528338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F9B5-EC60-4E3A-87AA-FBDA143DD0B3}"/>
              </a:ext>
            </a:extLst>
          </p:cNvPr>
          <p:cNvSpPr>
            <a:spLocks noGrp="1"/>
          </p:cNvSpPr>
          <p:nvPr>
            <p:ph type="title"/>
          </p:nvPr>
        </p:nvSpPr>
        <p:spPr>
          <a:xfrm>
            <a:off x="620785" y="365125"/>
            <a:ext cx="10733015" cy="1325563"/>
          </a:xfrm>
        </p:spPr>
        <p:txBody>
          <a:bodyPr>
            <a:normAutofit/>
          </a:bodyPr>
          <a:lstStyle/>
          <a:p>
            <a:r>
              <a:rPr lang="en-US" sz="4000" dirty="0">
                <a:latin typeface="Segoe UI"/>
                <a:cs typeface="Segoe UI"/>
              </a:rPr>
              <a:t>WIDA Alternate ACCESS</a:t>
            </a:r>
          </a:p>
        </p:txBody>
      </p:sp>
      <p:sp>
        <p:nvSpPr>
          <p:cNvPr id="4" name="Content Placeholder 3">
            <a:extLst>
              <a:ext uri="{FF2B5EF4-FFF2-40B4-BE49-F238E27FC236}">
                <a16:creationId xmlns:a16="http://schemas.microsoft.com/office/drawing/2014/main" id="{ADE8A487-B22E-4A8C-9717-E990D9A81AA8}"/>
              </a:ext>
            </a:extLst>
          </p:cNvPr>
          <p:cNvSpPr>
            <a:spLocks noGrp="1"/>
          </p:cNvSpPr>
          <p:nvPr>
            <p:ph sz="half" idx="1"/>
          </p:nvPr>
        </p:nvSpPr>
        <p:spPr>
          <a:xfrm>
            <a:off x="3843580" y="1596559"/>
            <a:ext cx="7727635" cy="4525272"/>
          </a:xfrm>
        </p:spPr>
        <p:txBody>
          <a:bodyPr>
            <a:normAutofit/>
          </a:bodyPr>
          <a:lstStyle/>
          <a:p>
            <a:r>
              <a:rPr lang="en-US" b="1" dirty="0"/>
              <a:t>What is assessed: </a:t>
            </a:r>
            <a:r>
              <a:rPr lang="en-US" dirty="0"/>
              <a:t>English language proficiency</a:t>
            </a:r>
          </a:p>
          <a:p>
            <a:r>
              <a:rPr lang="en-US" b="1" dirty="0"/>
              <a:t>Grade Levels: </a:t>
            </a:r>
            <a:r>
              <a:rPr lang="en-US" dirty="0"/>
              <a:t>K–12</a:t>
            </a:r>
          </a:p>
          <a:p>
            <a:r>
              <a:rPr lang="en-US" b="1" dirty="0"/>
              <a:t>Population: </a:t>
            </a:r>
            <a:r>
              <a:rPr lang="en-US" dirty="0"/>
              <a:t>English language learners with significant cognitive disabilities</a:t>
            </a:r>
          </a:p>
          <a:p>
            <a:r>
              <a:rPr lang="en-US" b="1" dirty="0"/>
              <a:t>SUMMATIVE:</a:t>
            </a:r>
            <a:r>
              <a:rPr lang="en-US" dirty="0"/>
              <a:t> Each winter to monitor progress</a:t>
            </a:r>
          </a:p>
          <a:p>
            <a:r>
              <a:rPr lang="en-US" b="1" dirty="0"/>
              <a:t>Mode:</a:t>
            </a:r>
            <a:r>
              <a:rPr lang="en-US" dirty="0"/>
              <a:t> Paper-pencil</a:t>
            </a:r>
          </a:p>
          <a:p>
            <a:r>
              <a:rPr lang="en-US" b="1" dirty="0"/>
              <a:t>Vendor: </a:t>
            </a:r>
            <a:r>
              <a:rPr lang="en-US" dirty="0"/>
              <a:t>DRC</a:t>
            </a:r>
          </a:p>
          <a:p>
            <a:endParaRPr lang="en-US" dirty="0"/>
          </a:p>
        </p:txBody>
      </p:sp>
      <p:pic>
        <p:nvPicPr>
          <p:cNvPr id="6" name="Picture 5" descr="Logo. Green and blue callout boxes arranged in a spherical shape with the letters W I D A to the right.">
            <a:extLst>
              <a:ext uri="{FF2B5EF4-FFF2-40B4-BE49-F238E27FC236}">
                <a16:creationId xmlns:a16="http://schemas.microsoft.com/office/drawing/2014/main" id="{52E23838-765B-401F-BD73-94F33BE3B21C}"/>
              </a:ext>
            </a:extLst>
          </p:cNvPr>
          <p:cNvPicPr>
            <a:picLocks noChangeAspect="1"/>
          </p:cNvPicPr>
          <p:nvPr/>
        </p:nvPicPr>
        <p:blipFill>
          <a:blip r:embed="rId3"/>
          <a:stretch>
            <a:fillRect/>
          </a:stretch>
        </p:blipFill>
        <p:spPr>
          <a:xfrm>
            <a:off x="317437" y="2877338"/>
            <a:ext cx="3233159" cy="1094772"/>
          </a:xfrm>
          <a:prstGeom prst="rect">
            <a:avLst/>
          </a:prstGeom>
        </p:spPr>
      </p:pic>
      <p:sp>
        <p:nvSpPr>
          <p:cNvPr id="7" name="Slide Number Placeholder 6">
            <a:extLst>
              <a:ext uri="{FF2B5EF4-FFF2-40B4-BE49-F238E27FC236}">
                <a16:creationId xmlns:a16="http://schemas.microsoft.com/office/drawing/2014/main" id="{ACA2194F-661A-4692-BC12-F1E08D9EF49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Date Placeholder 2">
            <a:extLst>
              <a:ext uri="{FF2B5EF4-FFF2-40B4-BE49-F238E27FC236}">
                <a16:creationId xmlns:a16="http://schemas.microsoft.com/office/drawing/2014/main" id="{5A31BA74-4E42-4061-8AFA-D34E4991A282}"/>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9C67FB5-5486-405E-81E7-C15381E3F4E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Footer Placeholder 4">
            <a:extLst>
              <a:ext uri="{FF2B5EF4-FFF2-40B4-BE49-F238E27FC236}">
                <a16:creationId xmlns:a16="http://schemas.microsoft.com/office/drawing/2014/main" id="{65C1DFA3-779D-48CC-ACE0-181588C4D5AE}"/>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1429313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A4075D-80D3-4279-B187-513954B05ACA}"/>
              </a:ext>
            </a:extLst>
          </p:cNvPr>
          <p:cNvSpPr>
            <a:spLocks noGrp="1"/>
          </p:cNvSpPr>
          <p:nvPr>
            <p:ph type="title"/>
          </p:nvPr>
        </p:nvSpPr>
        <p:spPr/>
        <p:txBody>
          <a:bodyPr/>
          <a:lstStyle/>
          <a:p>
            <a:r>
              <a:rPr lang="en-US" dirty="0"/>
              <a:t>Roles &amp; Responsibilities of District Level Assessment Staff</a:t>
            </a:r>
          </a:p>
        </p:txBody>
      </p:sp>
    </p:spTree>
    <p:extLst>
      <p:ext uri="{BB962C8B-B14F-4D97-AF65-F5344CB8AC3E}">
        <p14:creationId xmlns:p14="http://schemas.microsoft.com/office/powerpoint/2010/main" val="4278776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57C08-19CC-47A8-87A0-DB4A1B6322D9}"/>
              </a:ext>
            </a:extLst>
          </p:cNvPr>
          <p:cNvSpPr>
            <a:spLocks noGrp="1"/>
          </p:cNvSpPr>
          <p:nvPr>
            <p:ph type="title"/>
          </p:nvPr>
        </p:nvSpPr>
        <p:spPr>
          <a:xfrm>
            <a:off x="838200" y="365125"/>
            <a:ext cx="10515600" cy="1325563"/>
          </a:xfrm>
        </p:spPr>
        <p:txBody>
          <a:bodyPr anchor="ctr">
            <a:normAutofit/>
          </a:bodyPr>
          <a:lstStyle/>
          <a:p>
            <a:r>
              <a:rPr lang="en-US" dirty="0"/>
              <a:t>District and school roles</a:t>
            </a:r>
          </a:p>
        </p:txBody>
      </p:sp>
      <p:graphicFrame>
        <p:nvGraphicFramePr>
          <p:cNvPr id="8" name="Content Placeholder 2" descr="District Assessment Coordinator (DC): General oversight of all testing activities in district. Liaison between district and WCAP staff.&#10;District Administrator (DA): Supports DC in testing activities within the district.&#10;Technology Coordinator (TC): General oversite of technology needed for all online testing activities in district.&#10;School Coordinator (SC): Oversight of testing activities in the school.&#10;Test Administrator (TA): Administers tests to students&#10;">
            <a:extLst>
              <a:ext uri="{FF2B5EF4-FFF2-40B4-BE49-F238E27FC236}">
                <a16:creationId xmlns:a16="http://schemas.microsoft.com/office/drawing/2014/main" id="{47588F93-62F3-40C7-BDA9-87B2879E29E7}"/>
              </a:ext>
            </a:extLst>
          </p:cNvPr>
          <p:cNvGraphicFramePr>
            <a:graphicFrameLocks noGrp="1"/>
          </p:cNvGraphicFramePr>
          <p:nvPr>
            <p:ph idx="1"/>
            <p:extLst>
              <p:ext uri="{D42A27DB-BD31-4B8C-83A1-F6EECF244321}">
                <p14:modId xmlns:p14="http://schemas.microsoft.com/office/powerpoint/2010/main" val="2492921630"/>
              </p:ext>
            </p:extLst>
          </p:nvPr>
        </p:nvGraphicFramePr>
        <p:xfrm>
          <a:off x="717176" y="1606364"/>
          <a:ext cx="10515600" cy="4255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D85215F0-EE25-4A09-8E19-93B68BC04768}"/>
              </a:ext>
            </a:extLst>
          </p:cNvPr>
          <p:cNvSpPr>
            <a:spLocks noGrp="1"/>
          </p:cNvSpPr>
          <p:nvPr>
            <p:ph type="sldNum" sz="quarter" idx="4"/>
          </p:nvPr>
        </p:nvSpPr>
        <p:spPr>
          <a:xfrm>
            <a:off x="10709328" y="6253532"/>
            <a:ext cx="644471"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65248FEF-978F-4B24-93F3-B987601DAD06}"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15</a:t>
            </a:fld>
            <a:endParaRPr kumimoji="0" lang="en-US" b="0" i="0" u="none" strike="noStrike" kern="1200" cap="none" spc="0" normalizeH="0" baseline="0" noProof="0">
              <a:ln>
                <a:noFill/>
              </a:ln>
              <a:effectLst/>
              <a:uLnTx/>
              <a:uFillTx/>
            </a:endParaRPr>
          </a:p>
        </p:txBody>
      </p:sp>
      <p:sp>
        <p:nvSpPr>
          <p:cNvPr id="4" name="Date Placeholder 3">
            <a:extLst>
              <a:ext uri="{FF2B5EF4-FFF2-40B4-BE49-F238E27FC236}">
                <a16:creationId xmlns:a16="http://schemas.microsoft.com/office/drawing/2014/main" id="{41C48A09-4DCC-4123-A771-8A1144E8784C}"/>
              </a:ext>
            </a:extLst>
          </p:cNvPr>
          <p:cNvSpPr>
            <a:spLocks noGrp="1"/>
          </p:cNvSpPr>
          <p:nvPr>
            <p:ph type="dt" sz="half" idx="11"/>
          </p:nvPr>
        </p:nvSpPr>
        <p:spPr>
          <a:xfrm>
            <a:off x="9309783" y="6253532"/>
            <a:ext cx="1531571" cy="367123"/>
          </a:xfrm>
        </p:spPr>
        <p:txBody>
          <a:bodyPr anchor="ctr">
            <a:normAutofit/>
          </a:bodyPr>
          <a:lstStyle/>
          <a:p>
            <a:pPr marL="0" marR="0" lvl="0" indent="0" algn="ctr" defTabSz="914400" rtl="0" eaLnBrk="1" fontAlgn="auto" latinLnBrk="0" hangingPunct="1">
              <a:spcBef>
                <a:spcPts val="0"/>
              </a:spcBef>
              <a:spcAft>
                <a:spcPts val="600"/>
              </a:spcAft>
              <a:buClrTx/>
              <a:buSzTx/>
              <a:buFontTx/>
              <a:buNone/>
              <a:tabLst/>
              <a:defRPr/>
            </a:pPr>
            <a:fld id="{9AC27397-C885-4F64-B33A-A33A6E84ACC9}" type="datetime1">
              <a:rPr kumimoji="0" lang="en-US" b="0" i="0" u="none" strike="noStrike" kern="1200" cap="none" spc="0" normalizeH="0" baseline="0" noProof="0" smtClean="0">
                <a:ln>
                  <a:noFill/>
                </a:ln>
                <a:effectLst/>
                <a:uLnTx/>
                <a:uFillTx/>
              </a:rPr>
              <a:pPr marL="0" marR="0" lvl="0" indent="0" algn="ctr" defTabSz="914400" rtl="0" eaLnBrk="1" fontAlgn="auto" latinLnBrk="0" hangingPunct="1">
                <a:spcBef>
                  <a:spcPts val="0"/>
                </a:spcBef>
                <a:spcAft>
                  <a:spcPts val="600"/>
                </a:spcAft>
                <a:buClrTx/>
                <a:buSzTx/>
                <a:buFontTx/>
                <a:buNone/>
                <a:tabLst/>
                <a:defRPr/>
              </a:pPr>
              <a:t>8/15/2023</a:t>
            </a:fld>
            <a:endParaRPr kumimoji="0" lang="en-US" b="0" i="0" u="none" strike="noStrike" kern="1200" cap="none" spc="0" normalizeH="0" baseline="0" noProof="0">
              <a:ln>
                <a:noFill/>
              </a:ln>
              <a:effectLst/>
              <a:uLnTx/>
              <a:uFillTx/>
            </a:endParaRPr>
          </a:p>
        </p:txBody>
      </p:sp>
      <p:sp>
        <p:nvSpPr>
          <p:cNvPr id="5" name="Footer Placeholder 4">
            <a:extLst>
              <a:ext uri="{FF2B5EF4-FFF2-40B4-BE49-F238E27FC236}">
                <a16:creationId xmlns:a16="http://schemas.microsoft.com/office/drawing/2014/main" id="{AFB88BDC-6ADC-4E91-8850-7D58A268969F}"/>
              </a:ext>
            </a:extLst>
          </p:cNvPr>
          <p:cNvSpPr>
            <a:spLocks noGrp="1"/>
          </p:cNvSpPr>
          <p:nvPr>
            <p:ph type="ftr" sz="quarter" idx="3"/>
          </p:nvPr>
        </p:nvSpPr>
        <p:spPr>
          <a:xfrm>
            <a:off x="3550596" y="6253532"/>
            <a:ext cx="5817555" cy="365125"/>
          </a:xfrm>
        </p:spPr>
        <p:txBody>
          <a:bodyPr anchor="ctr">
            <a:normAutofit/>
          </a:bodyPr>
          <a:lstStyle/>
          <a:p>
            <a:pPr algn="r">
              <a:spcAft>
                <a:spcPts val="600"/>
              </a:spcAft>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465334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22359-140C-66FB-CB25-423352F64FBA}"/>
              </a:ext>
            </a:extLst>
          </p:cNvPr>
          <p:cNvSpPr>
            <a:spLocks noGrp="1"/>
          </p:cNvSpPr>
          <p:nvPr>
            <p:ph type="title"/>
          </p:nvPr>
        </p:nvSpPr>
        <p:spPr/>
        <p:txBody>
          <a:bodyPr/>
          <a:lstStyle/>
          <a:p>
            <a:r>
              <a:rPr lang="en-US" dirty="0"/>
              <a:t>Note About Roles in the </a:t>
            </a:r>
            <a:br>
              <a:rPr lang="en-US" dirty="0"/>
            </a:br>
            <a:r>
              <a:rPr lang="en-US" dirty="0"/>
              <a:t>Cambium Systems </a:t>
            </a:r>
          </a:p>
        </p:txBody>
      </p:sp>
      <p:sp>
        <p:nvSpPr>
          <p:cNvPr id="3" name="Content Placeholder 2">
            <a:extLst>
              <a:ext uri="{FF2B5EF4-FFF2-40B4-BE49-F238E27FC236}">
                <a16:creationId xmlns:a16="http://schemas.microsoft.com/office/drawing/2014/main" id="{FB64D8E4-5B2C-4E9B-F0F5-EA3901D6D9B2}"/>
              </a:ext>
            </a:extLst>
          </p:cNvPr>
          <p:cNvSpPr>
            <a:spLocks noGrp="1"/>
          </p:cNvSpPr>
          <p:nvPr>
            <p:ph idx="1"/>
          </p:nvPr>
        </p:nvSpPr>
        <p:spPr/>
        <p:txBody>
          <a:bodyPr vert="horz" lIns="91440" tIns="45720" rIns="91440" bIns="45720" rtlCol="0" anchor="t">
            <a:normAutofit fontScale="85000" lnSpcReduction="10000"/>
          </a:bodyPr>
          <a:lstStyle/>
          <a:p>
            <a:pPr>
              <a:lnSpc>
                <a:spcPct val="120000"/>
              </a:lnSpc>
            </a:pPr>
            <a:r>
              <a:rPr lang="en-US" dirty="0"/>
              <a:t>Most users only need 1 role in the Cambium systems which are used for the Smarter Balanced and WCAS assessments.</a:t>
            </a:r>
          </a:p>
          <a:p>
            <a:r>
              <a:rPr lang="en-US" dirty="0"/>
              <a:t>There is a hierarchy in the roles:</a:t>
            </a:r>
          </a:p>
          <a:p>
            <a:pPr lvl="1">
              <a:lnSpc>
                <a:spcPct val="110000"/>
              </a:lnSpc>
              <a:spcBef>
                <a:spcPts val="1200"/>
              </a:spcBef>
            </a:pPr>
            <a:r>
              <a:rPr lang="en-US" dirty="0"/>
              <a:t>DCs have the most permissions, DAs have slightly fewer permissions</a:t>
            </a:r>
          </a:p>
          <a:p>
            <a:pPr lvl="1">
              <a:lnSpc>
                <a:spcPct val="110000"/>
              </a:lnSpc>
              <a:spcBef>
                <a:spcPts val="1200"/>
              </a:spcBef>
            </a:pPr>
            <a:r>
              <a:rPr lang="en-US" dirty="0">
                <a:latin typeface="Segoe UI"/>
                <a:cs typeface="Segoe UI"/>
              </a:rPr>
              <a:t>DCs/DAs can access information for all schools/students in the district</a:t>
            </a:r>
          </a:p>
          <a:p>
            <a:pPr lvl="1">
              <a:lnSpc>
                <a:spcPct val="110000"/>
              </a:lnSpc>
              <a:spcBef>
                <a:spcPts val="1200"/>
              </a:spcBef>
            </a:pPr>
            <a:r>
              <a:rPr lang="en-US" dirty="0"/>
              <a:t>DC/DAs can do everything the SC/TA roles can do, and do not need to be SCs or TAs at specific schools</a:t>
            </a:r>
          </a:p>
          <a:p>
            <a:pPr lvl="1">
              <a:lnSpc>
                <a:spcPct val="110000"/>
              </a:lnSpc>
              <a:spcBef>
                <a:spcPts val="1200"/>
              </a:spcBef>
            </a:pPr>
            <a:r>
              <a:rPr lang="en-US" dirty="0"/>
              <a:t>SCs have the most access at their school, and can administer tests without the TA role</a:t>
            </a:r>
          </a:p>
          <a:p>
            <a:pPr lvl="1">
              <a:lnSpc>
                <a:spcPct val="110000"/>
              </a:lnSpc>
              <a:spcBef>
                <a:spcPts val="1200"/>
              </a:spcBef>
            </a:pPr>
            <a:r>
              <a:rPr lang="en-US" dirty="0"/>
              <a:t>Access to the Smarter Balanced Digital Library is built into all the school and district roles. No need to also have the SC_TFT role.</a:t>
            </a:r>
          </a:p>
          <a:p>
            <a:pPr lvl="1"/>
            <a:endParaRPr lang="en-US" dirty="0"/>
          </a:p>
        </p:txBody>
      </p:sp>
      <p:sp>
        <p:nvSpPr>
          <p:cNvPr id="5" name="Slide Number Placeholder 4">
            <a:extLst>
              <a:ext uri="{FF2B5EF4-FFF2-40B4-BE49-F238E27FC236}">
                <a16:creationId xmlns:a16="http://schemas.microsoft.com/office/drawing/2014/main" id="{F165096A-09A2-F1C1-570A-0BB7523E98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Date Placeholder 3">
            <a:extLst>
              <a:ext uri="{FF2B5EF4-FFF2-40B4-BE49-F238E27FC236}">
                <a16:creationId xmlns:a16="http://schemas.microsoft.com/office/drawing/2014/main" id="{D387A274-6F76-09D8-2791-915B54BF26D9}"/>
              </a:ext>
            </a:extLst>
          </p:cNvPr>
          <p:cNvSpPr>
            <a:spLocks noGrp="1"/>
          </p:cNvSpPr>
          <p:nvPr>
            <p:ph type="dt" sz="half" idx="11"/>
          </p:nvPr>
        </p:nvSpPr>
        <p:spPr/>
        <p:txBody>
          <a:bodyPr/>
          <a:lstStyle/>
          <a:p>
            <a:pPr algn="ctr">
              <a:defRPr/>
            </a:pPr>
            <a:r>
              <a:rPr lang="en-US">
                <a:latin typeface="Segoe UI"/>
              </a:rPr>
              <a:t>| </a:t>
            </a:r>
            <a:fld id="{036BCA54-97E2-49B7-B7E1-4D1CA43D913B}" type="datetime1">
              <a:rPr lang="en-US" smtClean="0">
                <a:latin typeface="Segoe UI"/>
              </a:rPr>
              <a:pPr algn="ctr">
                <a:defRPr/>
              </a:pPr>
              <a:t>8/15/2023</a:t>
            </a:fld>
            <a:r>
              <a:rPr lang="en-US">
                <a:latin typeface="Segoe UI"/>
              </a:rPr>
              <a:t> |</a:t>
            </a:r>
            <a:endParaRPr lang="en-US" dirty="0">
              <a:latin typeface="Segoe UI"/>
            </a:endParaRPr>
          </a:p>
        </p:txBody>
      </p:sp>
      <p:sp>
        <p:nvSpPr>
          <p:cNvPr id="6" name="Footer Placeholder 5">
            <a:extLst>
              <a:ext uri="{FF2B5EF4-FFF2-40B4-BE49-F238E27FC236}">
                <a16:creationId xmlns:a16="http://schemas.microsoft.com/office/drawing/2014/main" id="{25DB1CD6-3333-F4C2-B3F0-C328302C8126}"/>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and Student Information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669776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57C08-19CC-47A8-87A0-DB4A1B6322D9}"/>
              </a:ext>
            </a:extLst>
          </p:cNvPr>
          <p:cNvSpPr>
            <a:spLocks noGrp="1"/>
          </p:cNvSpPr>
          <p:nvPr>
            <p:ph type="title"/>
          </p:nvPr>
        </p:nvSpPr>
        <p:spPr>
          <a:xfrm>
            <a:off x="701488" y="365125"/>
            <a:ext cx="10515600" cy="1325563"/>
          </a:xfrm>
        </p:spPr>
        <p:txBody>
          <a:bodyPr anchor="ctr">
            <a:normAutofit/>
          </a:bodyPr>
          <a:lstStyle/>
          <a:p>
            <a:r>
              <a:rPr lang="en-US" dirty="0"/>
              <a:t>Main Responsibilities</a:t>
            </a:r>
          </a:p>
        </p:txBody>
      </p:sp>
      <p:graphicFrame>
        <p:nvGraphicFramePr>
          <p:cNvPr id="8" name="Content Placeholder 2" descr="List of roles and responsibilities, same as in notes">
            <a:extLst>
              <a:ext uri="{FF2B5EF4-FFF2-40B4-BE49-F238E27FC236}">
                <a16:creationId xmlns:a16="http://schemas.microsoft.com/office/drawing/2014/main" id="{4D276815-9D86-434C-8991-CE1AA47B2368}"/>
              </a:ext>
            </a:extLst>
          </p:cNvPr>
          <p:cNvGraphicFramePr>
            <a:graphicFrameLocks noGrp="1"/>
          </p:cNvGraphicFramePr>
          <p:nvPr>
            <p:ph idx="1"/>
            <p:extLst>
              <p:ext uri="{D42A27DB-BD31-4B8C-83A1-F6EECF244321}">
                <p14:modId xmlns:p14="http://schemas.microsoft.com/office/powerpoint/2010/main" val="1843783809"/>
              </p:ext>
            </p:extLst>
          </p:nvPr>
        </p:nvGraphicFramePr>
        <p:xfrm>
          <a:off x="461682" y="1690688"/>
          <a:ext cx="10995212" cy="4255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ED4CC360-336B-47E1-992E-E3FC521BF3BE}"/>
              </a:ext>
            </a:extLst>
          </p:cNvPr>
          <p:cNvSpPr>
            <a:spLocks noGrp="1"/>
          </p:cNvSpPr>
          <p:nvPr>
            <p:ph type="sldNum" sz="quarter" idx="4"/>
          </p:nvPr>
        </p:nvSpPr>
        <p:spPr>
          <a:xfrm>
            <a:off x="10709328" y="6253532"/>
            <a:ext cx="644471"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65248FEF-978F-4B24-93F3-B987601DAD06}" type="slidenum">
              <a:rPr kumimoji="0" lang="en-US" b="0" i="0" u="none" strike="noStrike" kern="1200" cap="none" spc="0" normalizeH="0" baseline="0" noProof="0" smtClean="0">
                <a:ln>
                  <a:noFill/>
                </a:ln>
                <a:effectLst/>
                <a:uLnTx/>
                <a:uFillTx/>
                <a:latin typeface="Segoe UI" panose="020B0502040204020203" pitchFamily="34" charset="0"/>
                <a:cs typeface="Segoe UI" panose="020B0502040204020203" pitchFamily="34" charset="0"/>
              </a:rPr>
              <a:pPr marL="0" marR="0" lvl="0" indent="0" defTabSz="914400" rtl="0" eaLnBrk="1" fontAlgn="auto" latinLnBrk="0" hangingPunct="1">
                <a:spcBef>
                  <a:spcPts val="0"/>
                </a:spcBef>
                <a:spcAft>
                  <a:spcPts val="600"/>
                </a:spcAft>
                <a:buClrTx/>
                <a:buSzTx/>
                <a:buFontTx/>
                <a:buNone/>
                <a:tabLst/>
                <a:defRPr/>
              </a:pPr>
              <a:t>17</a:t>
            </a:fld>
            <a:endParaRPr kumimoji="0" lang="en-US"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4" name="Date Placeholder 3">
            <a:extLst>
              <a:ext uri="{FF2B5EF4-FFF2-40B4-BE49-F238E27FC236}">
                <a16:creationId xmlns:a16="http://schemas.microsoft.com/office/drawing/2014/main" id="{F41A99F0-7AA1-49A3-9E7D-25E64D9EA000}"/>
              </a:ext>
            </a:extLst>
          </p:cNvPr>
          <p:cNvSpPr>
            <a:spLocks noGrp="1"/>
          </p:cNvSpPr>
          <p:nvPr>
            <p:ph type="dt" sz="half" idx="11"/>
          </p:nvPr>
        </p:nvSpPr>
        <p:spPr>
          <a:xfrm>
            <a:off x="9309783" y="6253532"/>
            <a:ext cx="1531571" cy="367123"/>
          </a:xfrm>
        </p:spPr>
        <p:txBody>
          <a:bodyPr anchor="ctr">
            <a:normAutofit/>
          </a:bodyPr>
          <a:lstStyle/>
          <a:p>
            <a:pPr marL="0" marR="0" lvl="0" indent="0" algn="ctr" defTabSz="914400" rtl="0" eaLnBrk="1" fontAlgn="auto" latinLnBrk="0" hangingPunct="1">
              <a:spcBef>
                <a:spcPts val="0"/>
              </a:spcBef>
              <a:spcAft>
                <a:spcPts val="600"/>
              </a:spcAft>
              <a:buClrTx/>
              <a:buSzTx/>
              <a:buFontTx/>
              <a:buNone/>
              <a:tabLst/>
              <a:defRPr/>
            </a:pPr>
            <a:fld id="{01294000-F5E2-4384-8073-6A8571B928DE}" type="datetime1">
              <a:rPr kumimoji="0" lang="en-US" b="0" i="0" u="none" strike="noStrike" kern="1200" cap="none" spc="0" normalizeH="0" baseline="0" noProof="0" smtClean="0">
                <a:ln>
                  <a:noFill/>
                </a:ln>
                <a:effectLst/>
                <a:uLnTx/>
                <a:uFillTx/>
                <a:latin typeface="Segoe UI" panose="020B0502040204020203" pitchFamily="34" charset="0"/>
                <a:cs typeface="Segoe UI" panose="020B0502040204020203" pitchFamily="34" charset="0"/>
              </a:rPr>
              <a:pPr marL="0" marR="0" lvl="0" indent="0" algn="ctr" defTabSz="914400" rtl="0" eaLnBrk="1" fontAlgn="auto" latinLnBrk="0" hangingPunct="1">
                <a:spcBef>
                  <a:spcPts val="0"/>
                </a:spcBef>
                <a:spcAft>
                  <a:spcPts val="600"/>
                </a:spcAft>
                <a:buClrTx/>
                <a:buSzTx/>
                <a:buFontTx/>
                <a:buNone/>
                <a:tabLst/>
                <a:defRPr/>
              </a:pPr>
              <a:t>8/15/2023</a:t>
            </a:fld>
            <a:endParaRPr kumimoji="0" lang="en-US"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5" name="Footer Placeholder 4">
            <a:extLst>
              <a:ext uri="{FF2B5EF4-FFF2-40B4-BE49-F238E27FC236}">
                <a16:creationId xmlns:a16="http://schemas.microsoft.com/office/drawing/2014/main" id="{4243A566-C0A9-44AE-9A8F-7D7BCDACA283}"/>
              </a:ext>
            </a:extLst>
          </p:cNvPr>
          <p:cNvSpPr>
            <a:spLocks noGrp="1"/>
          </p:cNvSpPr>
          <p:nvPr>
            <p:ph type="ftr" sz="quarter" idx="3"/>
          </p:nvPr>
        </p:nvSpPr>
        <p:spPr>
          <a:xfrm>
            <a:off x="3550596" y="6253532"/>
            <a:ext cx="5817555" cy="365125"/>
          </a:xfrm>
        </p:spPr>
        <p:txBody>
          <a:bodyPr anchor="ctr">
            <a:normAutofit/>
          </a:bodyPr>
          <a:lstStyle/>
          <a:p>
            <a:pPr algn="r">
              <a:spcAft>
                <a:spcPts val="600"/>
              </a:spcAft>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2750115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BCDAF-C523-433E-8298-E0DD29C6C2C4}"/>
              </a:ext>
            </a:extLst>
          </p:cNvPr>
          <p:cNvSpPr>
            <a:spLocks noGrp="1"/>
          </p:cNvSpPr>
          <p:nvPr>
            <p:ph type="title"/>
          </p:nvPr>
        </p:nvSpPr>
        <p:spPr/>
        <p:txBody>
          <a:bodyPr/>
          <a:lstStyle/>
          <a:p>
            <a:r>
              <a:rPr lang="en-US" dirty="0"/>
              <a:t>DC Tasks: Before Testing</a:t>
            </a:r>
          </a:p>
        </p:txBody>
      </p:sp>
      <p:sp>
        <p:nvSpPr>
          <p:cNvPr id="3" name="Content Placeholder 2">
            <a:extLst>
              <a:ext uri="{FF2B5EF4-FFF2-40B4-BE49-F238E27FC236}">
                <a16:creationId xmlns:a16="http://schemas.microsoft.com/office/drawing/2014/main" id="{0D1ECBFA-9815-40B8-A34D-18A98FA9AFFB}"/>
              </a:ext>
            </a:extLst>
          </p:cNvPr>
          <p:cNvSpPr>
            <a:spLocks noGrp="1"/>
          </p:cNvSpPr>
          <p:nvPr>
            <p:ph idx="1"/>
          </p:nvPr>
        </p:nvSpPr>
        <p:spPr>
          <a:xfrm>
            <a:off x="838199" y="1571224"/>
            <a:ext cx="10688393" cy="4507604"/>
          </a:xfrm>
        </p:spPr>
        <p:txBody>
          <a:bodyPr vert="horz" lIns="91440" tIns="45720" rIns="91440" bIns="45720" rtlCol="0" anchor="t">
            <a:noAutofit/>
          </a:bodyPr>
          <a:lstStyle/>
          <a:p>
            <a:pPr indent="-457200">
              <a:lnSpc>
                <a:spcPct val="100000"/>
              </a:lnSpc>
              <a:spcBef>
                <a:spcPts val="600"/>
              </a:spcBef>
              <a:spcAft>
                <a:spcPts val="200"/>
              </a:spcAft>
              <a:buFont typeface="Wingdings" panose="05000000000000000000" pitchFamily="2" charset="2"/>
              <a:buChar char="ü"/>
            </a:pPr>
            <a:r>
              <a:rPr lang="en-US" sz="2000" dirty="0"/>
              <a:t>Establish district testing schedule</a:t>
            </a:r>
          </a:p>
          <a:p>
            <a:pPr indent="-457200">
              <a:lnSpc>
                <a:spcPct val="100000"/>
              </a:lnSpc>
              <a:spcBef>
                <a:spcPts val="600"/>
              </a:spcBef>
              <a:spcAft>
                <a:spcPts val="200"/>
              </a:spcAft>
              <a:buFont typeface="Wingdings" panose="05000000000000000000" pitchFamily="2" charset="2"/>
              <a:buChar char="ü"/>
            </a:pPr>
            <a:r>
              <a:rPr lang="en-US" sz="2000" dirty="0"/>
              <a:t>Create</a:t>
            </a:r>
            <a:r>
              <a:rPr lang="en-US" sz="2000" i="1" dirty="0"/>
              <a:t> </a:t>
            </a:r>
            <a:r>
              <a:rPr lang="en-US" sz="2000" i="1" dirty="0">
                <a:hlinkClick r:id="rId3"/>
              </a:rPr>
              <a:t>Test Security and Building Plans</a:t>
            </a:r>
            <a:endParaRPr lang="en-US" sz="2000" i="1" dirty="0"/>
          </a:p>
          <a:p>
            <a:pPr lvl="2" indent="-457200">
              <a:lnSpc>
                <a:spcPct val="100000"/>
              </a:lnSpc>
              <a:spcBef>
                <a:spcPts val="100"/>
              </a:spcBef>
              <a:spcAft>
                <a:spcPts val="100"/>
              </a:spcAft>
            </a:pPr>
            <a:r>
              <a:rPr lang="en-US" dirty="0"/>
              <a:t>School testing schedule</a:t>
            </a:r>
          </a:p>
          <a:p>
            <a:pPr lvl="2" indent="-457200">
              <a:lnSpc>
                <a:spcPct val="100000"/>
              </a:lnSpc>
              <a:spcBef>
                <a:spcPts val="100"/>
              </a:spcBef>
              <a:spcAft>
                <a:spcPts val="100"/>
              </a:spcAft>
            </a:pPr>
            <a:r>
              <a:rPr lang="en-US" dirty="0">
                <a:latin typeface="Segoe UI"/>
                <a:cs typeface="Segoe UI"/>
              </a:rPr>
              <a:t>Train staff in testing and security procedures</a:t>
            </a:r>
          </a:p>
          <a:p>
            <a:pPr lvl="2" indent="-457200">
              <a:lnSpc>
                <a:spcPct val="100000"/>
              </a:lnSpc>
              <a:spcBef>
                <a:spcPts val="100"/>
              </a:spcBef>
              <a:spcAft>
                <a:spcPts val="100"/>
              </a:spcAft>
            </a:pPr>
            <a:r>
              <a:rPr lang="en-US" dirty="0">
                <a:latin typeface="Segoe UI"/>
                <a:cs typeface="Segoe UI"/>
              </a:rPr>
              <a:t>Prepare for accommodations for students</a:t>
            </a:r>
          </a:p>
          <a:p>
            <a:pPr indent="-457200">
              <a:lnSpc>
                <a:spcPct val="100000"/>
              </a:lnSpc>
              <a:spcBef>
                <a:spcPts val="600"/>
              </a:spcBef>
              <a:spcAft>
                <a:spcPts val="200"/>
              </a:spcAft>
              <a:buFont typeface="Wingdings" panose="05000000000000000000" pitchFamily="2" charset="2"/>
              <a:buChar char="ü"/>
            </a:pPr>
            <a:r>
              <a:rPr lang="en-US" sz="2000" dirty="0">
                <a:latin typeface="Segoe UI"/>
                <a:cs typeface="Segoe UI"/>
              </a:rPr>
              <a:t>Ensure all TAs are trained to administer assessments</a:t>
            </a:r>
          </a:p>
          <a:p>
            <a:pPr indent="-457200">
              <a:lnSpc>
                <a:spcPct val="100000"/>
              </a:lnSpc>
              <a:spcBef>
                <a:spcPts val="600"/>
              </a:spcBef>
              <a:spcAft>
                <a:spcPts val="200"/>
              </a:spcAft>
              <a:buFont typeface="Wingdings" panose="05000000000000000000" pitchFamily="2" charset="2"/>
              <a:buChar char="ü"/>
            </a:pPr>
            <a:r>
              <a:rPr lang="en-US" sz="2000" dirty="0">
                <a:latin typeface="Segoe UI"/>
                <a:cs typeface="Segoe UI"/>
              </a:rPr>
              <a:t>Order accommodated (paper-pencil) test materials</a:t>
            </a:r>
          </a:p>
          <a:p>
            <a:pPr indent="-457200">
              <a:lnSpc>
                <a:spcPct val="100000"/>
              </a:lnSpc>
              <a:spcBef>
                <a:spcPts val="600"/>
              </a:spcBef>
              <a:spcAft>
                <a:spcPts val="200"/>
              </a:spcAft>
              <a:buFont typeface="Wingdings" panose="05000000000000000000" pitchFamily="2" charset="2"/>
              <a:buChar char="ü"/>
            </a:pPr>
            <a:r>
              <a:rPr lang="en-US" sz="2000" dirty="0"/>
              <a:t>Guarantee availability of non-embedded test materials for online and paper tests</a:t>
            </a:r>
          </a:p>
          <a:p>
            <a:pPr indent="-457200">
              <a:lnSpc>
                <a:spcPct val="100000"/>
              </a:lnSpc>
              <a:spcBef>
                <a:spcPts val="600"/>
              </a:spcBef>
              <a:spcAft>
                <a:spcPts val="200"/>
              </a:spcAft>
              <a:buFont typeface="Wingdings" panose="05000000000000000000" pitchFamily="2" charset="2"/>
              <a:buChar char="ü"/>
            </a:pPr>
            <a:r>
              <a:rPr lang="en-US" sz="2000" dirty="0"/>
              <a:t>Input student settings in TIDE</a:t>
            </a:r>
          </a:p>
          <a:p>
            <a:pPr indent="-457200">
              <a:lnSpc>
                <a:spcPct val="100000"/>
              </a:lnSpc>
              <a:spcBef>
                <a:spcPts val="600"/>
              </a:spcBef>
              <a:spcAft>
                <a:spcPts val="200"/>
              </a:spcAft>
              <a:buFont typeface="Wingdings" panose="05000000000000000000" pitchFamily="2" charset="2"/>
              <a:buChar char="ü"/>
              <a:tabLst>
                <a:tab pos="457200" algn="l"/>
              </a:tabLst>
            </a:pPr>
            <a:r>
              <a:rPr lang="en-US" sz="2000" dirty="0"/>
              <a:t>Pre-ID in WAMS for alternate assessments (WIDA Alternate Access and WA-AIM)</a:t>
            </a:r>
          </a:p>
          <a:p>
            <a:pPr indent="-457200">
              <a:lnSpc>
                <a:spcPct val="100000"/>
              </a:lnSpc>
              <a:spcBef>
                <a:spcPts val="600"/>
              </a:spcBef>
              <a:spcAft>
                <a:spcPts val="200"/>
              </a:spcAft>
              <a:buFont typeface="Wingdings" panose="05000000000000000000" pitchFamily="2" charset="2"/>
              <a:buChar char="ü"/>
              <a:tabLst>
                <a:tab pos="457200" algn="l"/>
              </a:tabLst>
            </a:pPr>
            <a:r>
              <a:rPr lang="en-US" sz="2000" dirty="0">
                <a:latin typeface="Segoe UI"/>
                <a:cs typeface="Segoe UI"/>
              </a:rPr>
              <a:t>Read the </a:t>
            </a:r>
            <a:r>
              <a:rPr lang="en-US" sz="2000" dirty="0" err="1">
                <a:latin typeface="Segoe UI"/>
                <a:cs typeface="Segoe UI"/>
              </a:rPr>
              <a:t>WaKIDS</a:t>
            </a:r>
            <a:r>
              <a:rPr lang="en-US" sz="2000" dirty="0">
                <a:latin typeface="Segoe UI"/>
                <a:cs typeface="Segoe UI"/>
              </a:rPr>
              <a:t> Quick Start Guide and make sure teachers are trained and children 	have been imported in </a:t>
            </a:r>
            <a:r>
              <a:rPr lang="en-US" sz="2000" i="1" dirty="0" err="1">
                <a:latin typeface="Segoe UI"/>
                <a:cs typeface="Segoe UI"/>
              </a:rPr>
              <a:t>MyTeachingStrategies</a:t>
            </a:r>
            <a:r>
              <a:rPr lang="en-US" sz="2000" dirty="0">
                <a:latin typeface="Segoe UI"/>
                <a:cs typeface="Segoe UI"/>
              </a:rPr>
              <a:t>® (</a:t>
            </a:r>
            <a:r>
              <a:rPr lang="en-US" sz="2000" dirty="0" err="1">
                <a:latin typeface="Segoe UI"/>
                <a:cs typeface="Segoe UI"/>
              </a:rPr>
              <a:t>WaKIDS</a:t>
            </a:r>
            <a:r>
              <a:rPr lang="en-US" sz="2000" dirty="0">
                <a:latin typeface="Segoe UI"/>
                <a:cs typeface="Segoe UI"/>
              </a:rPr>
              <a:t>). Submit </a:t>
            </a:r>
            <a:r>
              <a:rPr lang="en-US" sz="2000" dirty="0">
                <a:latin typeface="Segoe UI"/>
                <a:cs typeface="Segoe UI"/>
                <a:hlinkClick r:id="rId4"/>
              </a:rPr>
              <a:t>TK survey response</a:t>
            </a:r>
            <a:r>
              <a:rPr lang="en-US" sz="2000" dirty="0">
                <a:latin typeface="Segoe UI"/>
                <a:cs typeface="Segoe UI"/>
              </a:rPr>
              <a:t>. </a:t>
            </a:r>
            <a:endParaRPr lang="en-US" sz="2000" dirty="0"/>
          </a:p>
        </p:txBody>
      </p:sp>
      <p:sp>
        <p:nvSpPr>
          <p:cNvPr id="6" name="Slide Number Placeholder 5">
            <a:extLst>
              <a:ext uri="{FF2B5EF4-FFF2-40B4-BE49-F238E27FC236}">
                <a16:creationId xmlns:a16="http://schemas.microsoft.com/office/drawing/2014/main" id="{17516F61-68D8-479D-B982-24589CA9051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Date Placeholder 3">
            <a:extLst>
              <a:ext uri="{FF2B5EF4-FFF2-40B4-BE49-F238E27FC236}">
                <a16:creationId xmlns:a16="http://schemas.microsoft.com/office/drawing/2014/main" id="{7581BE60-205D-48FA-AC79-6DBDF371D507}"/>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DF967DF-63B6-482E-A85B-6DE6BA1C7162}"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Footer Placeholder 4">
            <a:extLst>
              <a:ext uri="{FF2B5EF4-FFF2-40B4-BE49-F238E27FC236}">
                <a16:creationId xmlns:a16="http://schemas.microsoft.com/office/drawing/2014/main" id="{9C301BDC-4460-4BF1-B33E-D5112D628672}"/>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3701199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2B4AF-5FF8-4A34-B60A-5D03E7B88E18}"/>
              </a:ext>
            </a:extLst>
          </p:cNvPr>
          <p:cNvSpPr>
            <a:spLocks noGrp="1"/>
          </p:cNvSpPr>
          <p:nvPr>
            <p:ph type="title"/>
          </p:nvPr>
        </p:nvSpPr>
        <p:spPr/>
        <p:txBody>
          <a:bodyPr/>
          <a:lstStyle/>
          <a:p>
            <a:r>
              <a:rPr lang="en-US" dirty="0"/>
              <a:t>DC Tasks: During Testing</a:t>
            </a:r>
          </a:p>
        </p:txBody>
      </p:sp>
      <p:sp>
        <p:nvSpPr>
          <p:cNvPr id="3" name="Content Placeholder 2">
            <a:extLst>
              <a:ext uri="{FF2B5EF4-FFF2-40B4-BE49-F238E27FC236}">
                <a16:creationId xmlns:a16="http://schemas.microsoft.com/office/drawing/2014/main" id="{6491BFE6-2F30-454E-BDE8-F470B7401528}"/>
              </a:ext>
            </a:extLst>
          </p:cNvPr>
          <p:cNvSpPr>
            <a:spLocks noGrp="1"/>
          </p:cNvSpPr>
          <p:nvPr>
            <p:ph idx="1"/>
          </p:nvPr>
        </p:nvSpPr>
        <p:spPr>
          <a:xfrm>
            <a:off x="838200" y="1882775"/>
            <a:ext cx="10515600" cy="4232799"/>
          </a:xfrm>
        </p:spPr>
        <p:txBody>
          <a:bodyPr vert="horz" lIns="91440" tIns="45720" rIns="91440" bIns="45720" rtlCol="0" anchor="t">
            <a:normAutofit fontScale="70000" lnSpcReduction="20000"/>
          </a:bodyPr>
          <a:lstStyle/>
          <a:p>
            <a:pPr indent="-457200">
              <a:spcAft>
                <a:spcPts val="1200"/>
              </a:spcAft>
              <a:buFont typeface="Wingdings" panose="05000000000000000000" pitchFamily="2" charset="2"/>
              <a:buChar char="ü"/>
            </a:pPr>
            <a:r>
              <a:rPr lang="en-US" dirty="0"/>
              <a:t>Ensuring that schedules are followed</a:t>
            </a:r>
          </a:p>
          <a:p>
            <a:pPr indent="-457200">
              <a:spcAft>
                <a:spcPts val="1200"/>
              </a:spcAft>
              <a:buFont typeface="Wingdings" panose="05000000000000000000" pitchFamily="2" charset="2"/>
              <a:buChar char="ü"/>
            </a:pPr>
            <a:r>
              <a:rPr lang="en-US" dirty="0"/>
              <a:t>Coordinating technology resources with TC</a:t>
            </a:r>
          </a:p>
          <a:p>
            <a:pPr indent="-457200">
              <a:spcAft>
                <a:spcPts val="1200"/>
              </a:spcAft>
              <a:buFont typeface="Wingdings" panose="05000000000000000000" pitchFamily="2" charset="2"/>
              <a:buChar char="ü"/>
            </a:pPr>
            <a:r>
              <a:rPr lang="en-US" dirty="0"/>
              <a:t>Managing material chain of custody</a:t>
            </a:r>
          </a:p>
          <a:p>
            <a:pPr indent="-457200">
              <a:spcAft>
                <a:spcPts val="1200"/>
              </a:spcAft>
              <a:buFont typeface="Wingdings" panose="05000000000000000000" pitchFamily="2" charset="2"/>
              <a:buChar char="ü"/>
            </a:pPr>
            <a:r>
              <a:rPr lang="en-US" dirty="0"/>
              <a:t>Monitoring testing activity and participation</a:t>
            </a:r>
          </a:p>
          <a:p>
            <a:pPr indent="-457200">
              <a:spcAft>
                <a:spcPts val="1200"/>
              </a:spcAft>
              <a:buFont typeface="Wingdings" panose="05000000000000000000" pitchFamily="2" charset="2"/>
              <a:buChar char="ü"/>
            </a:pPr>
            <a:r>
              <a:rPr lang="en-US" dirty="0"/>
              <a:t>Responding to and investigating testing incidents</a:t>
            </a:r>
          </a:p>
          <a:p>
            <a:pPr indent="-457200">
              <a:spcAft>
                <a:spcPts val="1200"/>
              </a:spcAft>
              <a:buFont typeface="Wingdings" panose="05000000000000000000" pitchFamily="2" charset="2"/>
              <a:buChar char="ü"/>
            </a:pPr>
            <a:r>
              <a:rPr lang="en-US" dirty="0"/>
              <a:t>Documenting and reporting testing incidents and appeals</a:t>
            </a:r>
          </a:p>
          <a:p>
            <a:pPr indent="-457200">
              <a:lnSpc>
                <a:spcPct val="120000"/>
              </a:lnSpc>
              <a:spcAft>
                <a:spcPts val="1200"/>
              </a:spcAft>
              <a:buFont typeface="Wingdings" panose="05000000000000000000" pitchFamily="2" charset="2"/>
              <a:buChar char="ü"/>
              <a:tabLst>
                <a:tab pos="457200" algn="l"/>
              </a:tabLst>
            </a:pPr>
            <a:r>
              <a:rPr lang="en-US" dirty="0">
                <a:latin typeface="Segoe UI"/>
                <a:cs typeface="Segoe UI"/>
              </a:rPr>
              <a:t>For WaKIDS – Communicating with building administrators to track and 	monitor assessment completion until the fall checkpoint (11/15). Share the data due date with TK teachers and administrators and monitor assessment progress.</a:t>
            </a:r>
            <a:endParaRPr lang="en-US" dirty="0"/>
          </a:p>
          <a:p>
            <a:pPr indent="-457200">
              <a:spcAft>
                <a:spcPts val="1200"/>
              </a:spcAft>
              <a:buFont typeface="Wingdings" panose="05000000000000000000" pitchFamily="2" charset="2"/>
              <a:buChar char="ü"/>
            </a:pPr>
            <a:endParaRPr lang="en-US" dirty="0"/>
          </a:p>
          <a:p>
            <a:pPr marL="0" indent="0">
              <a:buNone/>
            </a:pPr>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9D722C36-938F-40CD-A6DD-4B13C74A76F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Date Placeholder 3">
            <a:extLst>
              <a:ext uri="{FF2B5EF4-FFF2-40B4-BE49-F238E27FC236}">
                <a16:creationId xmlns:a16="http://schemas.microsoft.com/office/drawing/2014/main" id="{3C516258-77BA-4148-AC50-3E5D29F41EDE}"/>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AA96D14-37ED-4EFE-9A84-3461C6A383E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Footer Placeholder 4">
            <a:extLst>
              <a:ext uri="{FF2B5EF4-FFF2-40B4-BE49-F238E27FC236}">
                <a16:creationId xmlns:a16="http://schemas.microsoft.com/office/drawing/2014/main" id="{C118C10A-8BC7-4882-83B4-B41D8DFF24EC}"/>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236185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DFDE03-D557-4855-AE5A-2155EE0132AA}"/>
              </a:ext>
            </a:extLst>
          </p:cNvPr>
          <p:cNvSpPr>
            <a:spLocks noGrp="1"/>
          </p:cNvSpPr>
          <p:nvPr>
            <p:ph type="title"/>
          </p:nvPr>
        </p:nvSpPr>
        <p:spPr>
          <a:xfrm>
            <a:off x="838200" y="365125"/>
            <a:ext cx="10515600" cy="1325563"/>
          </a:xfrm>
        </p:spPr>
        <p:txBody>
          <a:bodyPr anchor="ctr">
            <a:normAutofit/>
          </a:bodyPr>
          <a:lstStyle/>
          <a:p>
            <a:r>
              <a:rPr lang="en-US" dirty="0"/>
              <a:t>Goals/Objectives</a:t>
            </a:r>
          </a:p>
        </p:txBody>
      </p:sp>
      <p:graphicFrame>
        <p:nvGraphicFramePr>
          <p:cNvPr id="10" name="Content Placeholder 7" descr="1, introduce assessment programs&#10;2, provide grounding in assessments&#10;3, provide overview of district roles and responsibilities&#10;4, provide a list of next steps&#10;5 provide recommendations for future readings and meetings">
            <a:extLst>
              <a:ext uri="{FF2B5EF4-FFF2-40B4-BE49-F238E27FC236}">
                <a16:creationId xmlns:a16="http://schemas.microsoft.com/office/drawing/2014/main" id="{6759374E-592D-4EE1-A1ED-558DCA041481}"/>
              </a:ext>
            </a:extLst>
          </p:cNvPr>
          <p:cNvGraphicFramePr>
            <a:graphicFrameLocks noGrp="1"/>
          </p:cNvGraphicFramePr>
          <p:nvPr>
            <p:ph idx="1"/>
            <p:extLst>
              <p:ext uri="{D42A27DB-BD31-4B8C-83A1-F6EECF244321}">
                <p14:modId xmlns:p14="http://schemas.microsoft.com/office/powerpoint/2010/main" val="2606283277"/>
              </p:ext>
            </p:extLst>
          </p:nvPr>
        </p:nvGraphicFramePr>
        <p:xfrm>
          <a:off x="190499" y="1690688"/>
          <a:ext cx="11811001" cy="4255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071ABFAE-E422-4B84-84BD-678AB0FE9B18}"/>
              </a:ext>
            </a:extLst>
          </p:cNvPr>
          <p:cNvSpPr>
            <a:spLocks noGrp="1"/>
          </p:cNvSpPr>
          <p:nvPr>
            <p:ph type="sldNum" sz="quarter" idx="4"/>
          </p:nvPr>
        </p:nvSpPr>
        <p:spPr>
          <a:xfrm>
            <a:off x="10709328" y="6253532"/>
            <a:ext cx="644471"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65248FEF-978F-4B24-93F3-B987601DAD06}" type="slidenum">
              <a:rPr kumimoji="0" lang="en-US" b="0" i="0" u="none" strike="noStrike" kern="1200" cap="none" spc="0" normalizeH="0" baseline="0" noProof="0" smtClean="0">
                <a:ln>
                  <a:noFill/>
                </a:ln>
                <a:effectLst/>
                <a:uLnTx/>
                <a:uFillTx/>
                <a:latin typeface="Segoe UI" panose="020B0502040204020203" pitchFamily="34" charset="0"/>
                <a:cs typeface="Segoe UI" panose="020B0502040204020203" pitchFamily="34" charset="0"/>
              </a:rPr>
              <a:pPr marL="0" marR="0" lvl="0" indent="0" defTabSz="914400" rtl="0" eaLnBrk="1" fontAlgn="auto" latinLnBrk="0" hangingPunct="1">
                <a:spcBef>
                  <a:spcPts val="0"/>
                </a:spcBef>
                <a:spcAft>
                  <a:spcPts val="600"/>
                </a:spcAft>
                <a:buClrTx/>
                <a:buSzTx/>
                <a:buFontTx/>
                <a:buNone/>
                <a:tabLst/>
                <a:defRPr/>
              </a:pPr>
              <a:t>2</a:t>
            </a:fld>
            <a:endParaRPr kumimoji="0" lang="en-US"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4" name="Date Placeholder 3">
            <a:extLst>
              <a:ext uri="{FF2B5EF4-FFF2-40B4-BE49-F238E27FC236}">
                <a16:creationId xmlns:a16="http://schemas.microsoft.com/office/drawing/2014/main" id="{E3F6C921-020C-4A9C-8887-54E430C4410D}"/>
              </a:ext>
            </a:extLst>
          </p:cNvPr>
          <p:cNvSpPr>
            <a:spLocks noGrp="1"/>
          </p:cNvSpPr>
          <p:nvPr>
            <p:ph type="dt" sz="half" idx="11"/>
          </p:nvPr>
        </p:nvSpPr>
        <p:spPr>
          <a:xfrm>
            <a:off x="9309783" y="6253532"/>
            <a:ext cx="1531571" cy="365125"/>
          </a:xfrm>
        </p:spPr>
        <p:txBody>
          <a:bodyPr anchor="ctr">
            <a:normAutofit/>
          </a:bodyPr>
          <a:lstStyle/>
          <a:p>
            <a:pPr marL="0" marR="0" lvl="0" indent="0" algn="ctr" defTabSz="914400" rtl="0" eaLnBrk="1" fontAlgn="auto" latinLnBrk="0" hangingPunct="1">
              <a:spcBef>
                <a:spcPts val="0"/>
              </a:spcBef>
              <a:spcAft>
                <a:spcPts val="600"/>
              </a:spcAft>
              <a:buClrTx/>
              <a:buSzTx/>
              <a:buFontTx/>
              <a:buNone/>
              <a:tabLst/>
              <a:defRPr/>
            </a:pPr>
            <a:fld id="{503043C8-16FB-446A-8629-7552F729DC18}" type="datetime1">
              <a:rPr kumimoji="0" lang="en-US" b="0" i="0" u="none" strike="noStrike" kern="1200" cap="none" spc="0" normalizeH="0" baseline="0" noProof="0" smtClean="0">
                <a:ln>
                  <a:noFill/>
                </a:ln>
                <a:effectLst/>
                <a:uLnTx/>
                <a:uFillTx/>
                <a:latin typeface="Segoe UI" panose="020B0502040204020203" pitchFamily="34" charset="0"/>
                <a:cs typeface="Segoe UI" panose="020B0502040204020203" pitchFamily="34" charset="0"/>
              </a:rPr>
              <a:pPr marL="0" marR="0" lvl="0" indent="0" algn="ctr" defTabSz="914400" rtl="0" eaLnBrk="1" fontAlgn="auto" latinLnBrk="0" hangingPunct="1">
                <a:spcBef>
                  <a:spcPts val="0"/>
                </a:spcBef>
                <a:spcAft>
                  <a:spcPts val="600"/>
                </a:spcAft>
                <a:buClrTx/>
                <a:buSzTx/>
                <a:buFontTx/>
                <a:buNone/>
                <a:tabLst/>
                <a:defRPr/>
              </a:pPr>
              <a:t>8/15/2023</a:t>
            </a:fld>
            <a:endParaRPr kumimoji="0" lang="en-US"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6" name="Footer Placeholder 5">
            <a:extLst>
              <a:ext uri="{FF2B5EF4-FFF2-40B4-BE49-F238E27FC236}">
                <a16:creationId xmlns:a16="http://schemas.microsoft.com/office/drawing/2014/main" id="{70C8D0F5-9A3A-425A-B2B1-568D4F6EFEE1}"/>
              </a:ext>
            </a:extLst>
          </p:cNvPr>
          <p:cNvSpPr>
            <a:spLocks noGrp="1"/>
          </p:cNvSpPr>
          <p:nvPr>
            <p:ph type="ftr" sz="quarter" idx="3"/>
          </p:nvPr>
        </p:nvSpPr>
        <p:spPr>
          <a:xfrm>
            <a:off x="3550596" y="6253532"/>
            <a:ext cx="5817555" cy="365125"/>
          </a:xfrm>
        </p:spPr>
        <p:txBody>
          <a:bodyPr anchor="ctr">
            <a:normAutofit/>
          </a:bodyPr>
          <a:lstStyle/>
          <a:p>
            <a:pPr algn="r">
              <a:spcAft>
                <a:spcPts val="600"/>
              </a:spcAft>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3512764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2B4AF-5FF8-4A34-B60A-5D03E7B88E18}"/>
              </a:ext>
            </a:extLst>
          </p:cNvPr>
          <p:cNvSpPr>
            <a:spLocks noGrp="1"/>
          </p:cNvSpPr>
          <p:nvPr>
            <p:ph type="title"/>
          </p:nvPr>
        </p:nvSpPr>
        <p:spPr/>
        <p:txBody>
          <a:bodyPr/>
          <a:lstStyle/>
          <a:p>
            <a:r>
              <a:rPr lang="en-US" dirty="0"/>
              <a:t>DC Tasks: After Testing</a:t>
            </a:r>
          </a:p>
        </p:txBody>
      </p:sp>
      <p:sp>
        <p:nvSpPr>
          <p:cNvPr id="3" name="Content Placeholder 2">
            <a:extLst>
              <a:ext uri="{FF2B5EF4-FFF2-40B4-BE49-F238E27FC236}">
                <a16:creationId xmlns:a16="http://schemas.microsoft.com/office/drawing/2014/main" id="{6491BFE6-2F30-454E-BDE8-F470B7401528}"/>
              </a:ext>
            </a:extLst>
          </p:cNvPr>
          <p:cNvSpPr>
            <a:spLocks noGrp="1"/>
          </p:cNvSpPr>
          <p:nvPr>
            <p:ph idx="1"/>
          </p:nvPr>
        </p:nvSpPr>
        <p:spPr>
          <a:xfrm>
            <a:off x="838199" y="1877141"/>
            <a:ext cx="10515600" cy="3879716"/>
          </a:xfrm>
        </p:spPr>
        <p:txBody>
          <a:bodyPr vert="horz" lIns="91440" tIns="45720" rIns="91440" bIns="45720" rtlCol="0" anchor="t">
            <a:normAutofit/>
          </a:bodyPr>
          <a:lstStyle/>
          <a:p>
            <a:pPr indent="-457200">
              <a:spcAft>
                <a:spcPts val="1200"/>
              </a:spcAft>
              <a:buFont typeface="Wingdings" panose="05000000000000000000" pitchFamily="2" charset="2"/>
              <a:buChar char="ü"/>
            </a:pPr>
            <a:r>
              <a:rPr lang="en-US" dirty="0"/>
              <a:t>Verify materials are accounted for and returned to vendor</a:t>
            </a:r>
          </a:p>
          <a:p>
            <a:pPr indent="-457200">
              <a:spcAft>
                <a:spcPts val="1200"/>
              </a:spcAft>
              <a:buFont typeface="Wingdings" panose="05000000000000000000" pitchFamily="2" charset="2"/>
              <a:buChar char="ü"/>
            </a:pPr>
            <a:r>
              <a:rPr lang="en-US" dirty="0"/>
              <a:t>Collect and retain training and security documentation</a:t>
            </a:r>
          </a:p>
          <a:p>
            <a:pPr indent="-457200">
              <a:spcAft>
                <a:spcPts val="1200"/>
              </a:spcAft>
              <a:buFont typeface="Wingdings" panose="05000000000000000000" pitchFamily="2" charset="2"/>
              <a:buChar char="ü"/>
            </a:pPr>
            <a:r>
              <a:rPr lang="en-US" dirty="0"/>
              <a:t>Review test incidents and outcomes</a:t>
            </a:r>
          </a:p>
          <a:p>
            <a:pPr indent="-457200">
              <a:spcAft>
                <a:spcPts val="1200"/>
              </a:spcAft>
              <a:buFont typeface="Wingdings" panose="05000000000000000000" pitchFamily="2" charset="2"/>
              <a:buChar char="ü"/>
            </a:pPr>
            <a:r>
              <a:rPr lang="en-US" dirty="0"/>
              <a:t>Submit </a:t>
            </a:r>
            <a:r>
              <a:rPr lang="en-US" i="1" dirty="0"/>
              <a:t>District Administration and Security Report</a:t>
            </a:r>
            <a:r>
              <a:rPr lang="en-US" dirty="0"/>
              <a:t> to OSPI</a:t>
            </a:r>
          </a:p>
          <a:p>
            <a:pPr indent="-457200">
              <a:spcAft>
                <a:spcPts val="1200"/>
              </a:spcAft>
              <a:buFont typeface="Wingdings" panose="05000000000000000000" pitchFamily="2" charset="2"/>
              <a:buChar char="ü"/>
              <a:tabLst>
                <a:tab pos="228600" algn="l"/>
                <a:tab pos="457200" algn="l"/>
              </a:tabLst>
            </a:pPr>
            <a:r>
              <a:rPr lang="en-US" dirty="0">
                <a:latin typeface="Segoe UI"/>
                <a:cs typeface="Segoe UI"/>
              </a:rPr>
              <a:t>For </a:t>
            </a:r>
            <a:r>
              <a:rPr lang="en-US" dirty="0" err="1">
                <a:latin typeface="Segoe UI"/>
                <a:cs typeface="Segoe UI"/>
              </a:rPr>
              <a:t>WaKIDS</a:t>
            </a:r>
            <a:r>
              <a:rPr lang="en-US" dirty="0">
                <a:latin typeface="Segoe UI"/>
                <a:cs typeface="Segoe UI"/>
              </a:rPr>
              <a:t> - Confirm 100% completion for the district and 	email your </a:t>
            </a:r>
            <a:r>
              <a:rPr lang="en-US" dirty="0">
                <a:latin typeface="Segoe UI"/>
                <a:cs typeface="Segoe UI"/>
                <a:hlinkClick r:id="rId3"/>
              </a:rPr>
              <a:t>ESD WaKIDS Coordinator</a:t>
            </a:r>
            <a:r>
              <a:rPr lang="en-US" dirty="0">
                <a:latin typeface="Segoe UI"/>
                <a:cs typeface="Segoe UI"/>
              </a:rPr>
              <a:t> to confirm.</a:t>
            </a:r>
          </a:p>
          <a:p>
            <a:pPr marL="0" indent="0">
              <a:buNone/>
            </a:pPr>
            <a:endParaRPr lang="en-US" dirty="0"/>
          </a:p>
        </p:txBody>
      </p:sp>
      <p:sp>
        <p:nvSpPr>
          <p:cNvPr id="6" name="Slide Number Placeholder 5">
            <a:extLst>
              <a:ext uri="{FF2B5EF4-FFF2-40B4-BE49-F238E27FC236}">
                <a16:creationId xmlns:a16="http://schemas.microsoft.com/office/drawing/2014/main" id="{2DCC91AB-F80C-415E-8CEB-930355AE6E9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Date Placeholder 3">
            <a:extLst>
              <a:ext uri="{FF2B5EF4-FFF2-40B4-BE49-F238E27FC236}">
                <a16:creationId xmlns:a16="http://schemas.microsoft.com/office/drawing/2014/main" id="{125E2758-3B08-44EE-8C19-07BC630A1872}"/>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C0C0EF2-8A11-4A87-8F2D-D196FDCAF2F4}"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Footer Placeholder 4">
            <a:extLst>
              <a:ext uri="{FF2B5EF4-FFF2-40B4-BE49-F238E27FC236}">
                <a16:creationId xmlns:a16="http://schemas.microsoft.com/office/drawing/2014/main" id="{B54F6A09-0960-4D06-B39C-D80912C6E0CC}"/>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1131277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1B820C-DC36-4E2A-A075-3C55B3C05B5E}"/>
              </a:ext>
            </a:extLst>
          </p:cNvPr>
          <p:cNvSpPr>
            <a:spLocks noGrp="1"/>
          </p:cNvSpPr>
          <p:nvPr>
            <p:ph type="title"/>
          </p:nvPr>
        </p:nvSpPr>
        <p:spPr/>
        <p:txBody>
          <a:bodyPr/>
          <a:lstStyle/>
          <a:p>
            <a:r>
              <a:rPr lang="en-US" dirty="0"/>
              <a:t>Next Steps </a:t>
            </a:r>
          </a:p>
        </p:txBody>
      </p:sp>
      <p:sp>
        <p:nvSpPr>
          <p:cNvPr id="5" name="Text Placeholder 4">
            <a:extLst>
              <a:ext uri="{FF2B5EF4-FFF2-40B4-BE49-F238E27FC236}">
                <a16:creationId xmlns:a16="http://schemas.microsoft.com/office/drawing/2014/main" id="{D5D70B96-EE09-4EB0-8A29-59A94204080A}"/>
              </a:ext>
            </a:extLst>
          </p:cNvPr>
          <p:cNvSpPr>
            <a:spLocks noGrp="1"/>
          </p:cNvSpPr>
          <p:nvPr>
            <p:ph type="body" idx="1"/>
          </p:nvPr>
        </p:nvSpPr>
        <p:spPr/>
        <p:txBody>
          <a:bodyPr/>
          <a:lstStyle/>
          <a:p>
            <a:r>
              <a:rPr lang="en-US" dirty="0"/>
              <a:t>Now what do I do?</a:t>
            </a:r>
          </a:p>
        </p:txBody>
      </p:sp>
    </p:spTree>
    <p:extLst>
      <p:ext uri="{BB962C8B-B14F-4D97-AF65-F5344CB8AC3E}">
        <p14:creationId xmlns:p14="http://schemas.microsoft.com/office/powerpoint/2010/main" val="2566012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CA638-AA55-4291-A286-C5C4024B1587}"/>
              </a:ext>
            </a:extLst>
          </p:cNvPr>
          <p:cNvSpPr>
            <a:spLocks noGrp="1"/>
          </p:cNvSpPr>
          <p:nvPr>
            <p:ph type="title"/>
          </p:nvPr>
        </p:nvSpPr>
        <p:spPr/>
        <p:txBody>
          <a:bodyPr/>
          <a:lstStyle/>
          <a:p>
            <a:r>
              <a:rPr lang="en-US" dirty="0"/>
              <a:t>Step #1: Read the Quick Start Guides</a:t>
            </a:r>
          </a:p>
        </p:txBody>
      </p:sp>
      <p:sp>
        <p:nvSpPr>
          <p:cNvPr id="3" name="Content Placeholder 2">
            <a:extLst>
              <a:ext uri="{FF2B5EF4-FFF2-40B4-BE49-F238E27FC236}">
                <a16:creationId xmlns:a16="http://schemas.microsoft.com/office/drawing/2014/main" id="{06AF4DB1-7CFC-4F51-9D94-8B9BA474815B}"/>
              </a:ext>
            </a:extLst>
          </p:cNvPr>
          <p:cNvSpPr>
            <a:spLocks noGrp="1"/>
          </p:cNvSpPr>
          <p:nvPr>
            <p:ph idx="1"/>
          </p:nvPr>
        </p:nvSpPr>
        <p:spPr>
          <a:xfrm>
            <a:off x="838200" y="1816100"/>
            <a:ext cx="10515600" cy="4025900"/>
          </a:xfrm>
        </p:spPr>
        <p:txBody>
          <a:bodyPr vert="horz" lIns="91440" tIns="45720" rIns="91440" bIns="45720" rtlCol="0" anchor="t">
            <a:normAutofit fontScale="85000" lnSpcReduction="20000"/>
          </a:bodyPr>
          <a:lstStyle/>
          <a:p>
            <a:pPr marL="0" indent="0">
              <a:buNone/>
            </a:pPr>
            <a:r>
              <a:rPr lang="en-US" sz="3200" dirty="0"/>
              <a:t>District Assessment Coordinator “</a:t>
            </a:r>
            <a:r>
              <a:rPr lang="en-US" sz="3200" dirty="0">
                <a:hlinkClick r:id="rId3"/>
              </a:rPr>
              <a:t>Quick Start Guide</a:t>
            </a:r>
            <a:r>
              <a:rPr lang="en-US" sz="3200" dirty="0"/>
              <a:t>”</a:t>
            </a:r>
          </a:p>
          <a:p>
            <a:pPr lvl="1">
              <a:spcBef>
                <a:spcPts val="800"/>
              </a:spcBef>
            </a:pPr>
            <a:r>
              <a:rPr lang="en-US" sz="2800" dirty="0"/>
              <a:t>Overview of role and testing cycle</a:t>
            </a:r>
          </a:p>
          <a:p>
            <a:pPr lvl="1">
              <a:spcBef>
                <a:spcPts val="800"/>
              </a:spcBef>
            </a:pPr>
            <a:r>
              <a:rPr lang="en-US" sz="2800" dirty="0"/>
              <a:t>Where to find resources</a:t>
            </a:r>
          </a:p>
          <a:p>
            <a:pPr lvl="1">
              <a:spcBef>
                <a:spcPts val="800"/>
              </a:spcBef>
            </a:pPr>
            <a:r>
              <a:rPr lang="en-US" sz="2800" dirty="0"/>
              <a:t>How to get the appropriate access to all OSPI and vendor-managed systems</a:t>
            </a:r>
          </a:p>
          <a:p>
            <a:pPr lvl="1">
              <a:spcBef>
                <a:spcPts val="800"/>
              </a:spcBef>
            </a:pPr>
            <a:r>
              <a:rPr lang="en-US" sz="2800" dirty="0"/>
              <a:t>Overview of what the vendor-managed systems do</a:t>
            </a:r>
          </a:p>
          <a:p>
            <a:pPr lvl="1">
              <a:spcBef>
                <a:spcPts val="800"/>
              </a:spcBef>
            </a:pPr>
            <a:r>
              <a:rPr lang="en-US" sz="2800" dirty="0"/>
              <a:t>Tables with vendor user roles</a:t>
            </a:r>
          </a:p>
          <a:p>
            <a:pPr lvl="1">
              <a:spcBef>
                <a:spcPts val="800"/>
              </a:spcBef>
            </a:pPr>
            <a:r>
              <a:rPr lang="en-US" sz="2800" dirty="0"/>
              <a:t>Tables with other resources</a:t>
            </a:r>
          </a:p>
          <a:p>
            <a:pPr marL="0" indent="0">
              <a:lnSpc>
                <a:spcPct val="120000"/>
              </a:lnSpc>
              <a:spcBef>
                <a:spcPts val="1500"/>
              </a:spcBef>
              <a:buNone/>
            </a:pPr>
            <a:r>
              <a:rPr lang="en-US" sz="3200" err="1">
                <a:latin typeface="Segoe UI"/>
                <a:cs typeface="Segoe UI"/>
              </a:rPr>
              <a:t>WaKIDS</a:t>
            </a:r>
            <a:r>
              <a:rPr lang="en-US" sz="3200" dirty="0">
                <a:latin typeface="Segoe UI"/>
                <a:cs typeface="Segoe UI"/>
              </a:rPr>
              <a:t> Quick Start Guide: Email your ESD </a:t>
            </a:r>
            <a:r>
              <a:rPr lang="en-US" sz="3200" err="1">
                <a:latin typeface="Segoe UI"/>
                <a:cs typeface="Segoe UI"/>
              </a:rPr>
              <a:t>WaKIDS</a:t>
            </a:r>
            <a:r>
              <a:rPr lang="en-US" sz="3200" dirty="0">
                <a:latin typeface="Segoe UI"/>
                <a:cs typeface="Segoe UI"/>
              </a:rPr>
              <a:t> Coordinator for a copy</a:t>
            </a:r>
            <a:endParaRPr lang="en-US" sz="3200" dirty="0"/>
          </a:p>
        </p:txBody>
      </p:sp>
      <p:sp>
        <p:nvSpPr>
          <p:cNvPr id="6" name="Slide Number Placeholder 5">
            <a:extLst>
              <a:ext uri="{FF2B5EF4-FFF2-40B4-BE49-F238E27FC236}">
                <a16:creationId xmlns:a16="http://schemas.microsoft.com/office/drawing/2014/main" id="{83AB293E-5673-44C2-B1EF-18A30D96A21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Date Placeholder 3">
            <a:extLst>
              <a:ext uri="{FF2B5EF4-FFF2-40B4-BE49-F238E27FC236}">
                <a16:creationId xmlns:a16="http://schemas.microsoft.com/office/drawing/2014/main" id="{DC6E5F36-1D03-4960-88F1-BD078DD73C95}"/>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F1206C7-82C0-4839-9546-A7C1C21B3BB8}"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Footer Placeholder 4">
            <a:extLst>
              <a:ext uri="{FF2B5EF4-FFF2-40B4-BE49-F238E27FC236}">
                <a16:creationId xmlns:a16="http://schemas.microsoft.com/office/drawing/2014/main" id="{D910CECF-973B-465E-AE83-021A19A7B698}"/>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3660814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0C7223-07DC-46B6-A43E-1E762C5971E6}"/>
              </a:ext>
            </a:extLst>
          </p:cNvPr>
          <p:cNvSpPr>
            <a:spLocks noGrp="1"/>
          </p:cNvSpPr>
          <p:nvPr>
            <p:ph type="title"/>
          </p:nvPr>
        </p:nvSpPr>
        <p:spPr>
          <a:xfrm>
            <a:off x="836127" y="79410"/>
            <a:ext cx="10515600" cy="1325563"/>
          </a:xfrm>
        </p:spPr>
        <p:txBody>
          <a:bodyPr/>
          <a:lstStyle/>
          <a:p>
            <a:r>
              <a:rPr lang="en-US" dirty="0"/>
              <a:t>Step #2: Get Access to EDS</a:t>
            </a:r>
          </a:p>
        </p:txBody>
      </p:sp>
      <p:sp>
        <p:nvSpPr>
          <p:cNvPr id="5" name="Content Placeholder 4">
            <a:extLst>
              <a:ext uri="{FF2B5EF4-FFF2-40B4-BE49-F238E27FC236}">
                <a16:creationId xmlns:a16="http://schemas.microsoft.com/office/drawing/2014/main" id="{2E3E1594-4906-416D-B8E7-3F267300FB8D}"/>
              </a:ext>
            </a:extLst>
          </p:cNvPr>
          <p:cNvSpPr>
            <a:spLocks noGrp="1"/>
          </p:cNvSpPr>
          <p:nvPr>
            <p:ph idx="1"/>
          </p:nvPr>
        </p:nvSpPr>
        <p:spPr>
          <a:xfrm>
            <a:off x="836127" y="1408688"/>
            <a:ext cx="10967113" cy="4707120"/>
          </a:xfrm>
        </p:spPr>
        <p:txBody>
          <a:bodyPr vert="horz" lIns="91440" tIns="45720" rIns="91440" bIns="45720" rtlCol="0" anchor="t">
            <a:normAutofit lnSpcReduction="10000"/>
          </a:bodyPr>
          <a:lstStyle/>
          <a:p>
            <a:r>
              <a:rPr lang="en-US" dirty="0"/>
              <a:t>Meet your District Data Security Manager (DDSM) </a:t>
            </a:r>
            <a:r>
              <a:rPr lang="en-US" dirty="0">
                <a:hlinkClick r:id="rId3"/>
              </a:rPr>
              <a:t>list</a:t>
            </a:r>
            <a:endParaRPr lang="en-US" dirty="0"/>
          </a:p>
          <a:p>
            <a:r>
              <a:rPr lang="en-US" dirty="0"/>
              <a:t>Ask them to create or update your account in EDS (Educational Data System) </a:t>
            </a:r>
            <a:r>
              <a:rPr lang="en-US" dirty="0">
                <a:hlinkClick r:id="rId4"/>
              </a:rPr>
              <a:t>eds.ospi.k12.wa.us</a:t>
            </a:r>
            <a:r>
              <a:rPr lang="en-US" dirty="0"/>
              <a:t> </a:t>
            </a:r>
          </a:p>
          <a:p>
            <a:pPr lvl="1">
              <a:lnSpc>
                <a:spcPct val="110000"/>
              </a:lnSpc>
            </a:pPr>
            <a:r>
              <a:rPr lang="en-US" dirty="0">
                <a:latin typeface="Segoe UI"/>
                <a:cs typeface="Segoe UI"/>
              </a:rPr>
              <a:t>Then email </a:t>
            </a:r>
            <a:r>
              <a:rPr lang="en-US" dirty="0">
                <a:latin typeface="Segoe UI"/>
                <a:cs typeface="Segoe UI"/>
                <a:hlinkClick r:id="rId5"/>
              </a:rPr>
              <a:t>wakids@k12.wa.us</a:t>
            </a:r>
            <a:r>
              <a:rPr lang="en-US" dirty="0">
                <a:latin typeface="Segoe UI"/>
                <a:cs typeface="Segoe UI"/>
              </a:rPr>
              <a:t> and ask for an access to the </a:t>
            </a:r>
            <a:r>
              <a:rPr lang="en-US" dirty="0" err="1">
                <a:latin typeface="Segoe UI"/>
                <a:cs typeface="Segoe UI"/>
              </a:rPr>
              <a:t>MyTeachingStrategies</a:t>
            </a:r>
            <a:r>
              <a:rPr lang="en-US" dirty="0">
                <a:latin typeface="Segoe UI"/>
                <a:cs typeface="Segoe UI"/>
              </a:rPr>
              <a:t> platform. </a:t>
            </a:r>
          </a:p>
          <a:p>
            <a:pPr>
              <a:spcBef>
                <a:spcPts val="1800"/>
              </a:spcBef>
            </a:pPr>
            <a:r>
              <a:rPr lang="en-US" dirty="0"/>
              <a:t>Role: District Test Coordinator &amp; District Assessment Coordinator</a:t>
            </a:r>
          </a:p>
          <a:p>
            <a:pPr lvl="1">
              <a:buFont typeface="Wingdings" panose="05000000000000000000" pitchFamily="2" charset="2"/>
              <a:buChar char="§"/>
            </a:pPr>
            <a:r>
              <a:rPr lang="en-US" sz="2000" dirty="0"/>
              <a:t>WAMS (Washington Assessment Management System)</a:t>
            </a:r>
          </a:p>
          <a:p>
            <a:pPr lvl="1">
              <a:buFont typeface="Wingdings" panose="05000000000000000000" pitchFamily="2" charset="2"/>
              <a:buChar char="§"/>
            </a:pPr>
            <a:r>
              <a:rPr lang="en-US" sz="2000" dirty="0"/>
              <a:t>ARMS (Assessment Reporting Management System)</a:t>
            </a:r>
          </a:p>
          <a:p>
            <a:pPr lvl="1">
              <a:buFont typeface="Wingdings" panose="05000000000000000000" pitchFamily="2" charset="2"/>
              <a:buChar char="§"/>
            </a:pPr>
            <a:r>
              <a:rPr lang="en-US" sz="2000" dirty="0"/>
              <a:t>Washington Query</a:t>
            </a:r>
          </a:p>
          <a:p>
            <a:pPr lvl="1">
              <a:buFont typeface="Wingdings" panose="05000000000000000000" pitchFamily="2" charset="2"/>
              <a:buChar char="§"/>
            </a:pPr>
            <a:r>
              <a:rPr lang="en-US" sz="2000" dirty="0"/>
              <a:t>Graduation Alternatives</a:t>
            </a:r>
          </a:p>
          <a:p>
            <a:pPr lvl="1">
              <a:buFont typeface="Wingdings" panose="05000000000000000000" pitchFamily="2" charset="2"/>
              <a:buChar char="§"/>
            </a:pPr>
            <a:r>
              <a:rPr lang="en-US" sz="2000" dirty="0"/>
              <a:t>CAA/CIA Database</a:t>
            </a:r>
          </a:p>
          <a:p>
            <a:r>
              <a:rPr lang="en-US" dirty="0"/>
              <a:t>OSPI Customer Support: 1-800-725-4311</a:t>
            </a:r>
          </a:p>
          <a:p>
            <a:endParaRPr lang="en-US" dirty="0"/>
          </a:p>
        </p:txBody>
      </p:sp>
      <p:sp>
        <p:nvSpPr>
          <p:cNvPr id="6" name="Slide Number Placeholder 5">
            <a:extLst>
              <a:ext uri="{FF2B5EF4-FFF2-40B4-BE49-F238E27FC236}">
                <a16:creationId xmlns:a16="http://schemas.microsoft.com/office/drawing/2014/main" id="{7D58DAC4-18F6-479C-800F-91020F067A3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 name="Date Placeholder 1">
            <a:extLst>
              <a:ext uri="{FF2B5EF4-FFF2-40B4-BE49-F238E27FC236}">
                <a16:creationId xmlns:a16="http://schemas.microsoft.com/office/drawing/2014/main" id="{2C27F12F-FA14-4A32-95B1-C1EA83E5650C}"/>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2AE08A-B86D-46F7-A3E9-ADF8A95C5F8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Footer Placeholder 2">
            <a:extLst>
              <a:ext uri="{FF2B5EF4-FFF2-40B4-BE49-F238E27FC236}">
                <a16:creationId xmlns:a16="http://schemas.microsoft.com/office/drawing/2014/main" id="{526C428F-EA2F-4ACB-BF91-7BC6DD3C0968}"/>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1367346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CA638-AA55-4291-A286-C5C4024B1587}"/>
              </a:ext>
            </a:extLst>
          </p:cNvPr>
          <p:cNvSpPr>
            <a:spLocks noGrp="1"/>
          </p:cNvSpPr>
          <p:nvPr>
            <p:ph type="title"/>
          </p:nvPr>
        </p:nvSpPr>
        <p:spPr/>
        <p:txBody>
          <a:bodyPr/>
          <a:lstStyle/>
          <a:p>
            <a:r>
              <a:rPr lang="en-US" dirty="0"/>
              <a:t>Step #3: Update District Profile in WAMS</a:t>
            </a:r>
          </a:p>
        </p:txBody>
      </p:sp>
      <p:sp>
        <p:nvSpPr>
          <p:cNvPr id="3" name="Content Placeholder 2">
            <a:extLst>
              <a:ext uri="{FF2B5EF4-FFF2-40B4-BE49-F238E27FC236}">
                <a16:creationId xmlns:a16="http://schemas.microsoft.com/office/drawing/2014/main" id="{06AF4DB1-7CFC-4F51-9D94-8B9BA474815B}"/>
              </a:ext>
            </a:extLst>
          </p:cNvPr>
          <p:cNvSpPr>
            <a:spLocks noGrp="1"/>
          </p:cNvSpPr>
          <p:nvPr>
            <p:ph idx="1"/>
          </p:nvPr>
        </p:nvSpPr>
        <p:spPr>
          <a:xfrm>
            <a:off x="838200" y="1882775"/>
            <a:ext cx="10515600" cy="4226477"/>
          </a:xfrm>
        </p:spPr>
        <p:txBody>
          <a:bodyPr>
            <a:normAutofit/>
          </a:bodyPr>
          <a:lstStyle/>
          <a:p>
            <a:pPr marL="514350" indent="-514350">
              <a:buFont typeface="+mj-lt"/>
              <a:buAutoNum type="arabicParenR"/>
            </a:pPr>
            <a:r>
              <a:rPr lang="en-US" dirty="0"/>
              <a:t>Log in to EDS</a:t>
            </a:r>
          </a:p>
          <a:p>
            <a:pPr marL="514350" indent="-514350">
              <a:buFont typeface="+mj-lt"/>
              <a:buAutoNum type="arabicParenR"/>
            </a:pPr>
            <a:r>
              <a:rPr lang="en-US" dirty="0"/>
              <a:t>Choose “View my applications”</a:t>
            </a:r>
          </a:p>
          <a:p>
            <a:pPr marL="514350" indent="-514350">
              <a:buFont typeface="+mj-lt"/>
              <a:buAutoNum type="arabicParenR"/>
            </a:pPr>
            <a:r>
              <a:rPr lang="en-US" dirty="0"/>
              <a:t>Choose “Washington Assessment Management System (WAMS)” from your list of applications</a:t>
            </a:r>
          </a:p>
          <a:p>
            <a:pPr marL="514350" indent="-514350">
              <a:buFont typeface="+mj-lt"/>
              <a:buAutoNum type="arabicParenR"/>
            </a:pPr>
            <a:r>
              <a:rPr lang="en-US" dirty="0"/>
              <a:t>Select the tab at the top row labeled “Profile”</a:t>
            </a:r>
          </a:p>
          <a:p>
            <a:pPr marL="514350" indent="-514350">
              <a:buFont typeface="+mj-lt"/>
              <a:buAutoNum type="arabicParenR"/>
            </a:pPr>
            <a:r>
              <a:rPr lang="en-US" dirty="0"/>
              <a:t>Use the “Add/Edit” function in each box to update the contact information for each role and/or test.</a:t>
            </a:r>
          </a:p>
        </p:txBody>
      </p:sp>
      <p:sp>
        <p:nvSpPr>
          <p:cNvPr id="6" name="Slide Number Placeholder 5">
            <a:extLst>
              <a:ext uri="{FF2B5EF4-FFF2-40B4-BE49-F238E27FC236}">
                <a16:creationId xmlns:a16="http://schemas.microsoft.com/office/drawing/2014/main" id="{FB640938-F8FA-49BD-A944-A9FE6D53B09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Date Placeholder 3">
            <a:extLst>
              <a:ext uri="{FF2B5EF4-FFF2-40B4-BE49-F238E27FC236}">
                <a16:creationId xmlns:a16="http://schemas.microsoft.com/office/drawing/2014/main" id="{3EDA61C6-2488-4B0A-836B-B9AAC0A85589}"/>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4187A-1164-4D27-8A20-2D2CDD1B9E6D}"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Footer Placeholder 4">
            <a:extLst>
              <a:ext uri="{FF2B5EF4-FFF2-40B4-BE49-F238E27FC236}">
                <a16:creationId xmlns:a16="http://schemas.microsoft.com/office/drawing/2014/main" id="{881E2B60-361C-4846-A6C1-E424B287EB11}"/>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1249252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CA638-AA55-4291-A286-C5C4024B1587}"/>
              </a:ext>
            </a:extLst>
          </p:cNvPr>
          <p:cNvSpPr>
            <a:spLocks noGrp="1"/>
          </p:cNvSpPr>
          <p:nvPr>
            <p:ph type="title"/>
          </p:nvPr>
        </p:nvSpPr>
        <p:spPr>
          <a:xfrm>
            <a:off x="838200" y="422275"/>
            <a:ext cx="10515600" cy="1325563"/>
          </a:xfrm>
        </p:spPr>
        <p:txBody>
          <a:bodyPr/>
          <a:lstStyle/>
          <a:p>
            <a:r>
              <a:rPr lang="en-US" dirty="0"/>
              <a:t>Step #4: Become Familiar with the </a:t>
            </a:r>
            <a:br>
              <a:rPr lang="en-US" dirty="0"/>
            </a:br>
            <a:r>
              <a:rPr lang="en-US" dirty="0"/>
              <a:t>WCAP Portal</a:t>
            </a:r>
          </a:p>
        </p:txBody>
      </p:sp>
      <p:sp>
        <p:nvSpPr>
          <p:cNvPr id="11" name="Content Placeholder 2">
            <a:extLst>
              <a:ext uri="{FF2B5EF4-FFF2-40B4-BE49-F238E27FC236}">
                <a16:creationId xmlns:a16="http://schemas.microsoft.com/office/drawing/2014/main" id="{4C372F4D-0483-4A21-9F49-AE49D27E9CE6}"/>
              </a:ext>
            </a:extLst>
          </p:cNvPr>
          <p:cNvSpPr>
            <a:spLocks noGrp="1"/>
          </p:cNvSpPr>
          <p:nvPr>
            <p:ph idx="1"/>
          </p:nvPr>
        </p:nvSpPr>
        <p:spPr>
          <a:xfrm>
            <a:off x="838200" y="1923767"/>
            <a:ext cx="3846095" cy="3429231"/>
          </a:xfrm>
        </p:spPr>
        <p:txBody>
          <a:bodyPr>
            <a:normAutofit/>
          </a:bodyPr>
          <a:lstStyle/>
          <a:p>
            <a:pPr marL="0" indent="0">
              <a:buNone/>
            </a:pPr>
            <a:r>
              <a:rPr lang="en-US" dirty="0"/>
              <a:t>Test/task-based</a:t>
            </a:r>
          </a:p>
          <a:p>
            <a:pPr marL="0" indent="0">
              <a:buNone/>
            </a:pPr>
            <a:r>
              <a:rPr lang="en-US" dirty="0">
                <a:latin typeface="Segoe"/>
              </a:rPr>
              <a:t>Each test button will connect you to the systems and resources used in preparing, administering, and completing the test administration.</a:t>
            </a:r>
          </a:p>
        </p:txBody>
      </p:sp>
      <p:sp>
        <p:nvSpPr>
          <p:cNvPr id="8" name="TextBox 7">
            <a:extLst>
              <a:ext uri="{FF2B5EF4-FFF2-40B4-BE49-F238E27FC236}">
                <a16:creationId xmlns:a16="http://schemas.microsoft.com/office/drawing/2014/main" id="{93C9766C-69F1-4C21-965C-7D74159DB341}"/>
              </a:ext>
            </a:extLst>
          </p:cNvPr>
          <p:cNvSpPr txBox="1"/>
          <p:nvPr/>
        </p:nvSpPr>
        <p:spPr>
          <a:xfrm>
            <a:off x="682386" y="5528928"/>
            <a:ext cx="7781129" cy="738664"/>
          </a:xfrm>
          <a:prstGeom prst="rect">
            <a:avLst/>
          </a:prstGeom>
          <a:noFill/>
        </p:spPr>
        <p:txBody>
          <a:bodyPr wrap="square" rtlCol="0">
            <a:spAutoFit/>
          </a:bodyPr>
          <a:lstStyle/>
          <a:p>
            <a:r>
              <a:rPr lang="en-US" sz="2400" dirty="0">
                <a:hlinkClick r:id="rId3"/>
              </a:rPr>
              <a:t>https://wa.portal.cambiumast.com/</a:t>
            </a:r>
            <a:endParaRPr lang="en-US" sz="2400" dirty="0"/>
          </a:p>
          <a:p>
            <a:endParaRPr lang="en-US" dirty="0"/>
          </a:p>
        </p:txBody>
      </p:sp>
      <p:pic>
        <p:nvPicPr>
          <p:cNvPr id="10" name="Picture 9" descr="Screenshot of portal home page, Smarter Balanced Interim ELA and math assessments top test button, Smarter Balanced Summative ELA and math assessments second, WCAS is third button, button at bottom for all other assessments">
            <a:extLst>
              <a:ext uri="{FF2B5EF4-FFF2-40B4-BE49-F238E27FC236}">
                <a16:creationId xmlns:a16="http://schemas.microsoft.com/office/drawing/2014/main" id="{62E9FDE7-D8E5-45B0-826B-26381F237C87}"/>
              </a:ext>
            </a:extLst>
          </p:cNvPr>
          <p:cNvPicPr>
            <a:picLocks noChangeAspect="1"/>
          </p:cNvPicPr>
          <p:nvPr/>
        </p:nvPicPr>
        <p:blipFill>
          <a:blip r:embed="rId4"/>
          <a:stretch>
            <a:fillRect/>
          </a:stretch>
        </p:blipFill>
        <p:spPr>
          <a:xfrm>
            <a:off x="5740090" y="1241897"/>
            <a:ext cx="5446849" cy="4792973"/>
          </a:xfrm>
          <a:prstGeom prst="rect">
            <a:avLst/>
          </a:prstGeom>
        </p:spPr>
      </p:pic>
      <p:sp>
        <p:nvSpPr>
          <p:cNvPr id="5" name="Slide Number Placeholder 4">
            <a:extLst>
              <a:ext uri="{FF2B5EF4-FFF2-40B4-BE49-F238E27FC236}">
                <a16:creationId xmlns:a16="http://schemas.microsoft.com/office/drawing/2014/main" id="{4AD35AE3-775A-4810-B07A-311FA225E07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Date Placeholder 2">
            <a:extLst>
              <a:ext uri="{FF2B5EF4-FFF2-40B4-BE49-F238E27FC236}">
                <a16:creationId xmlns:a16="http://schemas.microsoft.com/office/drawing/2014/main" id="{1167C937-E46D-4AB1-8BBD-65406B36775A}"/>
              </a:ext>
            </a:extLst>
          </p:cNvPr>
          <p:cNvSpPr>
            <a:spLocks noGrp="1"/>
          </p:cNvSpPr>
          <p:nvPr>
            <p:ph type="dt" sz="half" idx="11"/>
          </p:nvPr>
        </p:nvSpPr>
        <p:spPr>
          <a:xfrm>
            <a:off x="9309783" y="6253532"/>
            <a:ext cx="1531571"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6B0264-9C8A-44AA-B2BB-B12653D4256B}"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Footer Placeholder 3">
            <a:extLst>
              <a:ext uri="{FF2B5EF4-FFF2-40B4-BE49-F238E27FC236}">
                <a16:creationId xmlns:a16="http://schemas.microsoft.com/office/drawing/2014/main" id="{718C4495-16A3-47FE-875C-414144CF4F3E}"/>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2926614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C8B8-9F8A-4514-88F1-46DC9210A370}"/>
              </a:ext>
            </a:extLst>
          </p:cNvPr>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Portal Advanced Search Button</a:t>
            </a:r>
            <a:endParaRPr lang="en-US" dirty="0"/>
          </a:p>
        </p:txBody>
      </p:sp>
      <p:sp>
        <p:nvSpPr>
          <p:cNvPr id="3" name="Content Placeholder 2">
            <a:extLst>
              <a:ext uri="{FF2B5EF4-FFF2-40B4-BE49-F238E27FC236}">
                <a16:creationId xmlns:a16="http://schemas.microsoft.com/office/drawing/2014/main" id="{D76549F5-9BFF-4CF4-93BC-769A6085DF28}"/>
              </a:ext>
            </a:extLst>
          </p:cNvPr>
          <p:cNvSpPr>
            <a:spLocks noGrp="1"/>
          </p:cNvSpPr>
          <p:nvPr>
            <p:ph idx="1"/>
          </p:nvPr>
        </p:nvSpPr>
        <p:spPr>
          <a:xfrm>
            <a:off x="841660" y="2532937"/>
            <a:ext cx="6315635" cy="2603716"/>
          </a:xfrm>
        </p:spPr>
        <p:txBody>
          <a:bodyPr>
            <a:norm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400" b="0" i="0" u="none" strike="noStrike" kern="1200" cap="none" spc="0" normalizeH="0" baseline="0" noProof="0" dirty="0">
                <a:ln>
                  <a:noFill/>
                </a:ln>
                <a:solidFill>
                  <a:srgbClr val="40403D"/>
                </a:solidFill>
                <a:effectLst/>
                <a:uLnTx/>
                <a:uFillTx/>
                <a:latin typeface="Segoe"/>
                <a:ea typeface="+mn-ea"/>
                <a:cs typeface="+mn-cs"/>
              </a:rPr>
              <a:t>The Advanced Search feature allows you to refine your search with 9 primary search categories and more than 50 subcategories.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400" b="0" i="0" u="none" strike="noStrike" kern="1200" cap="none" spc="0" normalizeH="0" baseline="0" noProof="0" dirty="0">
                <a:ln>
                  <a:noFill/>
                </a:ln>
                <a:solidFill>
                  <a:srgbClr val="40403D"/>
                </a:solidFill>
                <a:effectLst/>
                <a:uLnTx/>
                <a:uFillTx/>
                <a:latin typeface="Segoe"/>
                <a:ea typeface="+mn-ea"/>
                <a:cs typeface="+mn-cs"/>
              </a:rPr>
              <a:t>If you are looking to define a term instead of search for resources, you can select the Browse the Glossary button.</a:t>
            </a:r>
          </a:p>
          <a:p>
            <a:endParaRPr lang="en-US" dirty="0"/>
          </a:p>
        </p:txBody>
      </p:sp>
      <p:pic>
        <p:nvPicPr>
          <p:cNvPr id="7" name="Picture 6" descr="Advanced Search button">
            <a:extLst>
              <a:ext uri="{FF2B5EF4-FFF2-40B4-BE49-F238E27FC236}">
                <a16:creationId xmlns:a16="http://schemas.microsoft.com/office/drawing/2014/main" id="{D0471111-6A27-4325-A117-1D4F5FF36D48}"/>
              </a:ext>
            </a:extLst>
          </p:cNvPr>
          <p:cNvPicPr>
            <a:picLocks noChangeAspect="1"/>
          </p:cNvPicPr>
          <p:nvPr/>
        </p:nvPicPr>
        <p:blipFill>
          <a:blip r:embed="rId3"/>
          <a:stretch>
            <a:fillRect/>
          </a:stretch>
        </p:blipFill>
        <p:spPr>
          <a:xfrm>
            <a:off x="1059837" y="1674402"/>
            <a:ext cx="4981517" cy="681119"/>
          </a:xfrm>
          <a:prstGeom prst="rect">
            <a:avLst/>
          </a:prstGeom>
        </p:spPr>
      </p:pic>
      <p:pic>
        <p:nvPicPr>
          <p:cNvPr id="9" name="Picture 8" descr="screenshot of filters for the advanced search, they include resource type, assessment, audience, grade, language, school year, subject, testing phase and topic.">
            <a:extLst>
              <a:ext uri="{FF2B5EF4-FFF2-40B4-BE49-F238E27FC236}">
                <a16:creationId xmlns:a16="http://schemas.microsoft.com/office/drawing/2014/main" id="{5465D109-C016-418A-9954-BF75DAB9B06D}"/>
              </a:ext>
            </a:extLst>
          </p:cNvPr>
          <p:cNvPicPr>
            <a:picLocks noChangeAspect="1"/>
          </p:cNvPicPr>
          <p:nvPr/>
        </p:nvPicPr>
        <p:blipFill>
          <a:blip r:embed="rId4"/>
          <a:stretch>
            <a:fillRect/>
          </a:stretch>
        </p:blipFill>
        <p:spPr>
          <a:xfrm>
            <a:off x="7752713" y="1525352"/>
            <a:ext cx="3278850" cy="46006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Shows the glossary button, it is a yellow button with the words &quot;browse the glossary&quot; in it.">
            <a:extLst>
              <a:ext uri="{FF2B5EF4-FFF2-40B4-BE49-F238E27FC236}">
                <a16:creationId xmlns:a16="http://schemas.microsoft.com/office/drawing/2014/main" id="{2E9E333A-3A53-4B83-A785-646AED3EE931}"/>
              </a:ext>
            </a:extLst>
          </p:cNvPr>
          <p:cNvPicPr>
            <a:picLocks noChangeAspect="1"/>
          </p:cNvPicPr>
          <p:nvPr/>
        </p:nvPicPr>
        <p:blipFill>
          <a:blip r:embed="rId5"/>
          <a:stretch>
            <a:fillRect/>
          </a:stretch>
        </p:blipFill>
        <p:spPr>
          <a:xfrm>
            <a:off x="838200" y="5136653"/>
            <a:ext cx="5628458" cy="762048"/>
          </a:xfrm>
          <a:prstGeom prst="rect">
            <a:avLst/>
          </a:prstGeom>
        </p:spPr>
      </p:pic>
      <p:sp>
        <p:nvSpPr>
          <p:cNvPr id="5" name="Slide Number Placeholder 4">
            <a:extLst>
              <a:ext uri="{FF2B5EF4-FFF2-40B4-BE49-F238E27FC236}">
                <a16:creationId xmlns:a16="http://schemas.microsoft.com/office/drawing/2014/main" id="{B0DD6BB1-2DD6-454D-AB97-2E20B73D8E1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Date Placeholder 3">
            <a:extLst>
              <a:ext uri="{FF2B5EF4-FFF2-40B4-BE49-F238E27FC236}">
                <a16:creationId xmlns:a16="http://schemas.microsoft.com/office/drawing/2014/main" id="{9C408FFD-027F-4C44-A662-F2EBAB19A422}"/>
              </a:ext>
            </a:extLst>
          </p:cNvPr>
          <p:cNvSpPr>
            <a:spLocks noGrp="1"/>
          </p:cNvSpPr>
          <p:nvPr>
            <p:ph type="dt" sz="half" idx="11"/>
          </p:nvPr>
        </p:nvSpPr>
        <p:spPr/>
        <p:txBody>
          <a:bodyPr/>
          <a:lstStyle/>
          <a:p>
            <a:pPr algn="ctr">
              <a:defRPr/>
            </a:pPr>
            <a:r>
              <a:rPr lang="en-US">
                <a:latin typeface="Segoe UI"/>
              </a:rPr>
              <a:t>| </a:t>
            </a:r>
            <a:fld id="{036BCA54-97E2-49B7-B7E1-4D1CA43D913B}" type="datetime1">
              <a:rPr lang="en-US" smtClean="0">
                <a:latin typeface="Segoe UI"/>
              </a:rPr>
              <a:pPr algn="ctr">
                <a:defRPr/>
              </a:pPr>
              <a:t>8/15/2023</a:t>
            </a:fld>
            <a:r>
              <a:rPr lang="en-US">
                <a:latin typeface="Segoe UI"/>
              </a:rPr>
              <a:t> |</a:t>
            </a:r>
            <a:endParaRPr lang="en-US" dirty="0">
              <a:latin typeface="Segoe UI"/>
            </a:endParaRPr>
          </a:p>
        </p:txBody>
      </p:sp>
      <p:sp>
        <p:nvSpPr>
          <p:cNvPr id="6" name="Footer Placeholder 5">
            <a:extLst>
              <a:ext uri="{FF2B5EF4-FFF2-40B4-BE49-F238E27FC236}">
                <a16:creationId xmlns:a16="http://schemas.microsoft.com/office/drawing/2014/main" id="{32CAA4ED-035F-4292-B6D1-D7A54810D4C4}"/>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Assessment and Student Information</a:t>
            </a:r>
          </a:p>
        </p:txBody>
      </p:sp>
    </p:spTree>
    <p:extLst>
      <p:ext uri="{BB962C8B-B14F-4D97-AF65-F5344CB8AC3E}">
        <p14:creationId xmlns:p14="http://schemas.microsoft.com/office/powerpoint/2010/main" val="3692131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9702F-F0B7-4861-8F0B-5307E3C4A50F}"/>
              </a:ext>
            </a:extLst>
          </p:cNvPr>
          <p:cNvSpPr>
            <a:spLocks noGrp="1"/>
          </p:cNvSpPr>
          <p:nvPr>
            <p:ph type="title"/>
          </p:nvPr>
        </p:nvSpPr>
        <p:spPr>
          <a:xfrm>
            <a:off x="838200" y="365125"/>
            <a:ext cx="10515600" cy="1325563"/>
          </a:xfrm>
        </p:spPr>
        <p:txBody>
          <a:bodyPr anchor="ctr">
            <a:normAutofit/>
          </a:bodyPr>
          <a:lstStyle/>
          <a:p>
            <a:r>
              <a:rPr lang="en-US" dirty="0">
                <a:latin typeface="Segoe UI"/>
                <a:cs typeface="Segoe UI"/>
              </a:rPr>
              <a:t>Step #5: Become Familiar with the </a:t>
            </a:r>
            <a:br>
              <a:rPr lang="en-US" dirty="0"/>
            </a:br>
            <a:r>
              <a:rPr lang="en-US" dirty="0">
                <a:latin typeface="Segoe UI"/>
                <a:cs typeface="Segoe UI"/>
              </a:rPr>
              <a:t>WIDA Secure Portal and WIDA Resources</a:t>
            </a:r>
            <a:endParaRPr lang="en-US" dirty="0"/>
          </a:p>
        </p:txBody>
      </p:sp>
      <p:sp>
        <p:nvSpPr>
          <p:cNvPr id="15" name="Content Placeholder 2">
            <a:extLst>
              <a:ext uri="{FF2B5EF4-FFF2-40B4-BE49-F238E27FC236}">
                <a16:creationId xmlns:a16="http://schemas.microsoft.com/office/drawing/2014/main" id="{CC4AB7AD-9084-49DD-835D-54786D694C95}"/>
              </a:ext>
            </a:extLst>
          </p:cNvPr>
          <p:cNvSpPr>
            <a:spLocks noGrp="1"/>
          </p:cNvSpPr>
          <p:nvPr>
            <p:ph sz="half" idx="1"/>
          </p:nvPr>
        </p:nvSpPr>
        <p:spPr>
          <a:xfrm>
            <a:off x="914400" y="2214874"/>
            <a:ext cx="5181600" cy="3794424"/>
          </a:xfrm>
        </p:spPr>
        <p:txBody>
          <a:bodyPr vert="horz" lIns="91440" tIns="45720" rIns="91440" bIns="45720" rtlCol="0" anchor="t">
            <a:normAutofit fontScale="92500"/>
          </a:bodyPr>
          <a:lstStyle/>
          <a:p>
            <a:pPr>
              <a:lnSpc>
                <a:spcPct val="100000"/>
              </a:lnSpc>
            </a:pPr>
            <a:r>
              <a:rPr lang="en-US" dirty="0">
                <a:latin typeface="Segoe UI"/>
                <a:cs typeface="Segoe UI"/>
                <a:hlinkClick r:id="rId3"/>
              </a:rPr>
              <a:t>WIDA Secure Portal</a:t>
            </a:r>
            <a:r>
              <a:rPr lang="en-US" dirty="0">
                <a:latin typeface="Segoe UI"/>
                <a:cs typeface="Segoe UI"/>
              </a:rPr>
              <a:t>, requires an account to access, and is password protected</a:t>
            </a:r>
          </a:p>
          <a:p>
            <a:pPr>
              <a:lnSpc>
                <a:spcPct val="100000"/>
              </a:lnSpc>
            </a:pPr>
            <a:r>
              <a:rPr lang="en-US" dirty="0">
                <a:latin typeface="Segoe UI"/>
                <a:cs typeface="Segoe UI"/>
              </a:rPr>
              <a:t>Where you access and monitor WIDA assessment trainings, webinars, and resources.</a:t>
            </a:r>
          </a:p>
          <a:p>
            <a:pPr>
              <a:lnSpc>
                <a:spcPct val="100000"/>
              </a:lnSpc>
            </a:pPr>
            <a:r>
              <a:rPr lang="en-US" dirty="0">
                <a:latin typeface="Segoe UI"/>
                <a:cs typeface="Segoe UI"/>
              </a:rPr>
              <a:t>Explore </a:t>
            </a:r>
            <a:r>
              <a:rPr lang="en-US" dirty="0">
                <a:latin typeface="Segoe UI"/>
                <a:cs typeface="Segoe UI"/>
                <a:hlinkClick r:id="rId4"/>
              </a:rPr>
              <a:t>ELP Assessment</a:t>
            </a:r>
            <a:r>
              <a:rPr lang="en-US" dirty="0">
                <a:latin typeface="Segoe UI"/>
                <a:cs typeface="Segoe UI"/>
              </a:rPr>
              <a:t> pages on OSPI's website.</a:t>
            </a:r>
          </a:p>
          <a:p>
            <a:pPr>
              <a:lnSpc>
                <a:spcPct val="100000"/>
              </a:lnSpc>
            </a:pPr>
            <a:endParaRPr lang="en-US" dirty="0"/>
          </a:p>
        </p:txBody>
      </p:sp>
      <p:pic>
        <p:nvPicPr>
          <p:cNvPr id="9" name="Content Placeholder 8" descr="Picture of WIDA Secure Portal Home page, from left to right, top row has Assessment Training, Professional Learning, and Webinars, in the next row from left to right is Resources and My Certification">
            <a:extLst>
              <a:ext uri="{FF2B5EF4-FFF2-40B4-BE49-F238E27FC236}">
                <a16:creationId xmlns:a16="http://schemas.microsoft.com/office/drawing/2014/main" id="{AED6B800-E59E-1F45-6951-564B5493DB4F}"/>
              </a:ext>
            </a:extLst>
          </p:cNvPr>
          <p:cNvPicPr>
            <a:picLocks noGrp="1" noChangeAspect="1"/>
          </p:cNvPicPr>
          <p:nvPr>
            <p:ph sz="half" idx="2"/>
          </p:nvPr>
        </p:nvPicPr>
        <p:blipFill>
          <a:blip r:embed="rId5"/>
          <a:stretch>
            <a:fillRect/>
          </a:stretch>
        </p:blipFill>
        <p:spPr>
          <a:xfrm>
            <a:off x="6848218" y="1825625"/>
            <a:ext cx="3829564" cy="4183063"/>
          </a:xfrm>
        </p:spPr>
      </p:pic>
      <p:sp>
        <p:nvSpPr>
          <p:cNvPr id="5" name="Slide Number Placeholder 4">
            <a:extLst>
              <a:ext uri="{FF2B5EF4-FFF2-40B4-BE49-F238E27FC236}">
                <a16:creationId xmlns:a16="http://schemas.microsoft.com/office/drawing/2014/main" id="{188C29BD-20B2-4AF6-A53E-D4267211A68F}"/>
              </a:ext>
            </a:extLst>
          </p:cNvPr>
          <p:cNvSpPr>
            <a:spLocks noGrp="1"/>
          </p:cNvSpPr>
          <p:nvPr>
            <p:ph type="sldNum" sz="quarter" idx="4"/>
          </p:nvPr>
        </p:nvSpPr>
        <p:spPr>
          <a:xfrm>
            <a:off x="10709328" y="6253532"/>
            <a:ext cx="644471"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65248FEF-978F-4B24-93F3-B987601DAD06}"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27</a:t>
            </a:fld>
            <a:endParaRPr kumimoji="0" lang="en-US" b="0" i="0" u="none" strike="noStrike" kern="1200" cap="none" spc="0" normalizeH="0" baseline="0" noProof="0">
              <a:ln>
                <a:noFill/>
              </a:ln>
              <a:effectLst/>
              <a:uLnTx/>
              <a:uFillTx/>
            </a:endParaRPr>
          </a:p>
        </p:txBody>
      </p:sp>
      <p:sp>
        <p:nvSpPr>
          <p:cNvPr id="4" name="Date Placeholder 3">
            <a:extLst>
              <a:ext uri="{FF2B5EF4-FFF2-40B4-BE49-F238E27FC236}">
                <a16:creationId xmlns:a16="http://schemas.microsoft.com/office/drawing/2014/main" id="{86F62B75-D253-4FFB-A87F-1E4E3E292DE9}"/>
              </a:ext>
            </a:extLst>
          </p:cNvPr>
          <p:cNvSpPr>
            <a:spLocks noGrp="1"/>
          </p:cNvSpPr>
          <p:nvPr>
            <p:ph type="dt" sz="half" idx="11"/>
          </p:nvPr>
        </p:nvSpPr>
        <p:spPr>
          <a:xfrm>
            <a:off x="9309783" y="6253532"/>
            <a:ext cx="1531571" cy="367123"/>
          </a:xfrm>
        </p:spPr>
        <p:txBody>
          <a:bodyPr anchor="ctr">
            <a:normAutofit/>
          </a:bodyPr>
          <a:lstStyle/>
          <a:p>
            <a:pPr algn="ctr">
              <a:spcAft>
                <a:spcPts val="600"/>
              </a:spcAft>
              <a:defRPr/>
            </a:pPr>
            <a:r>
              <a:rPr lang="en-US"/>
              <a:t>| </a:t>
            </a:r>
            <a:fld id="{036BCA54-97E2-49B7-B7E1-4D1CA43D913B}" type="datetime1">
              <a:rPr lang="en-US" smtClean="0"/>
              <a:pPr algn="ctr">
                <a:spcAft>
                  <a:spcPts val="600"/>
                </a:spcAft>
                <a:defRPr/>
              </a:pPr>
              <a:t>8/15/2023</a:t>
            </a:fld>
            <a:r>
              <a:rPr lang="en-US"/>
              <a:t> |</a:t>
            </a:r>
          </a:p>
        </p:txBody>
      </p:sp>
      <p:sp>
        <p:nvSpPr>
          <p:cNvPr id="6" name="Footer Placeholder 5">
            <a:extLst>
              <a:ext uri="{FF2B5EF4-FFF2-40B4-BE49-F238E27FC236}">
                <a16:creationId xmlns:a16="http://schemas.microsoft.com/office/drawing/2014/main" id="{0202B64B-70D5-4E9F-8CD3-F7EE4E694686}"/>
              </a:ext>
            </a:extLst>
          </p:cNvPr>
          <p:cNvSpPr>
            <a:spLocks noGrp="1"/>
          </p:cNvSpPr>
          <p:nvPr>
            <p:ph type="ftr" sz="quarter" idx="3"/>
          </p:nvPr>
        </p:nvSpPr>
        <p:spPr>
          <a:xfrm>
            <a:off x="3550596" y="6253532"/>
            <a:ext cx="5817555" cy="365125"/>
          </a:xfrm>
        </p:spPr>
        <p:txBody>
          <a:bodyPr anchor="ctr">
            <a:normAutofit/>
          </a:bodyPr>
          <a:lstStyle/>
          <a:p>
            <a:pPr marL="0" marR="0" lvl="0" indent="0" algn="r"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Assessment and Student Information</a:t>
            </a:r>
          </a:p>
        </p:txBody>
      </p:sp>
    </p:spTree>
    <p:extLst>
      <p:ext uri="{BB962C8B-B14F-4D97-AF65-F5344CB8AC3E}">
        <p14:creationId xmlns:p14="http://schemas.microsoft.com/office/powerpoint/2010/main" val="2719056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5184"/>
            <a:ext cx="10515600" cy="1325563"/>
          </a:xfrm>
        </p:spPr>
        <p:txBody>
          <a:bodyPr/>
          <a:lstStyle/>
          <a:p>
            <a:r>
              <a:rPr lang="en-US" dirty="0"/>
              <a:t>Step #6: Become Familiar with the AMS/ </a:t>
            </a:r>
            <a:br>
              <a:rPr lang="en-US" dirty="0"/>
            </a:br>
            <a:r>
              <a:rPr lang="en-US" dirty="0"/>
              <a:t>DRC INSIGHT Portal</a:t>
            </a:r>
          </a:p>
        </p:txBody>
      </p:sp>
      <p:pic>
        <p:nvPicPr>
          <p:cNvPr id="1029" name="Picture 7"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438" y="1829887"/>
            <a:ext cx="6558643" cy="38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97854" y="2906860"/>
            <a:ext cx="1824833" cy="1661993"/>
          </a:xfrm>
          <a:prstGeom prst="rect">
            <a:avLst/>
          </a:prstGeom>
          <a:noFill/>
          <a:ln>
            <a:solidFill>
              <a:schemeClr val="accent1"/>
            </a:solidFill>
          </a:ln>
        </p:spPr>
        <p:txBody>
          <a:bodyPr wrap="square" rtlCol="0">
            <a:spAutoFit/>
          </a:bodyPr>
          <a:lstStyle/>
          <a:p>
            <a:r>
              <a:rPr lang="en-US" sz="2800" dirty="0"/>
              <a:t>WA-AIM</a:t>
            </a:r>
          </a:p>
          <a:p>
            <a:endParaRPr lang="en-US" sz="1400" dirty="0"/>
          </a:p>
          <a:p>
            <a:r>
              <a:rPr lang="en-US" sz="2000" dirty="0"/>
              <a:t>Referenced as DRC INSIGHT Portal</a:t>
            </a:r>
          </a:p>
        </p:txBody>
      </p:sp>
      <p:sp>
        <p:nvSpPr>
          <p:cNvPr id="6" name="TextBox 5"/>
          <p:cNvSpPr txBox="1"/>
          <p:nvPr/>
        </p:nvSpPr>
        <p:spPr>
          <a:xfrm>
            <a:off x="8989081" y="3650823"/>
            <a:ext cx="2940270" cy="2769989"/>
          </a:xfrm>
          <a:prstGeom prst="rect">
            <a:avLst/>
          </a:prstGeom>
          <a:solidFill>
            <a:srgbClr val="FFFFFF"/>
          </a:solidFill>
          <a:ln>
            <a:solidFill>
              <a:schemeClr val="accent1"/>
            </a:solidFill>
          </a:ln>
        </p:spPr>
        <p:txBody>
          <a:bodyPr wrap="square" rtlCol="0">
            <a:spAutoFit/>
          </a:bodyPr>
          <a:lstStyle/>
          <a:p>
            <a:r>
              <a:rPr lang="en-US" sz="2800" dirty="0"/>
              <a:t>WIDA Screener,  and ACCESS tests and results, and </a:t>
            </a:r>
          </a:p>
          <a:p>
            <a:r>
              <a:rPr lang="en-US" sz="2800" dirty="0"/>
              <a:t>Alternate ACCESS results</a:t>
            </a:r>
          </a:p>
          <a:p>
            <a:endParaRPr lang="en-US" sz="1400" dirty="0"/>
          </a:p>
          <a:p>
            <a:r>
              <a:rPr lang="en-US" sz="2000" dirty="0"/>
              <a:t>Referenced as WIDA AMS</a:t>
            </a:r>
          </a:p>
        </p:txBody>
      </p:sp>
      <p:sp>
        <p:nvSpPr>
          <p:cNvPr id="7" name="Right Arrow 6">
            <a:extLst>
              <a:ext uri="{C183D7F6-B498-43B3-948B-1728B52AA6E4}">
                <adec:decorative xmlns:adec="http://schemas.microsoft.com/office/drawing/2017/decorative" val="1"/>
              </a:ext>
            </a:extLst>
          </p:cNvPr>
          <p:cNvSpPr/>
          <p:nvPr/>
        </p:nvSpPr>
        <p:spPr>
          <a:xfrm rot="987985">
            <a:off x="2319980" y="3763288"/>
            <a:ext cx="1204976" cy="391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C183D7F6-B498-43B3-948B-1728B52AA6E4}">
                <adec:decorative xmlns:adec="http://schemas.microsoft.com/office/drawing/2017/decorative" val="1"/>
              </a:ext>
            </a:extLst>
          </p:cNvPr>
          <p:cNvSpPr/>
          <p:nvPr/>
        </p:nvSpPr>
        <p:spPr>
          <a:xfrm rot="11925838">
            <a:off x="7929908" y="4363930"/>
            <a:ext cx="1140767" cy="375346"/>
          </a:xfrm>
          <a:prstGeom prst="rightArrow">
            <a:avLst>
              <a:gd name="adj1" fmla="val 50000"/>
              <a:gd name="adj2" fmla="val 488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137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34A3-FC4E-A83F-CB28-0F835B72EB28}"/>
              </a:ext>
            </a:extLst>
          </p:cNvPr>
          <p:cNvSpPr>
            <a:spLocks noGrp="1"/>
          </p:cNvSpPr>
          <p:nvPr>
            <p:ph type="title"/>
          </p:nvPr>
        </p:nvSpPr>
        <p:spPr/>
        <p:txBody>
          <a:bodyPr/>
          <a:lstStyle/>
          <a:p>
            <a:r>
              <a:rPr lang="en-US" dirty="0"/>
              <a:t>Step #7: Become Familiar with </a:t>
            </a:r>
            <a:br>
              <a:rPr lang="en-US" dirty="0"/>
            </a:br>
            <a:r>
              <a:rPr lang="en-US" dirty="0"/>
              <a:t>WA-AIM Resources</a:t>
            </a:r>
          </a:p>
        </p:txBody>
      </p:sp>
      <p:sp>
        <p:nvSpPr>
          <p:cNvPr id="3" name="Content Placeholder 2">
            <a:extLst>
              <a:ext uri="{FF2B5EF4-FFF2-40B4-BE49-F238E27FC236}">
                <a16:creationId xmlns:a16="http://schemas.microsoft.com/office/drawing/2014/main" id="{1ED77B8C-8D96-54F1-103C-4E79367F4C60}"/>
              </a:ext>
            </a:extLst>
          </p:cNvPr>
          <p:cNvSpPr>
            <a:spLocks noGrp="1"/>
          </p:cNvSpPr>
          <p:nvPr>
            <p:ph idx="1"/>
          </p:nvPr>
        </p:nvSpPr>
        <p:spPr/>
        <p:txBody>
          <a:bodyPr vert="horz" lIns="91440" tIns="45720" rIns="91440" bIns="45720" rtlCol="0" anchor="t">
            <a:normAutofit fontScale="92500" lnSpcReduction="10000"/>
          </a:bodyPr>
          <a:lstStyle/>
          <a:p>
            <a:r>
              <a:rPr lang="en-US" dirty="0">
                <a:hlinkClick r:id="rId3"/>
              </a:rPr>
              <a:t>WA-AIM OSPI Website</a:t>
            </a:r>
            <a:r>
              <a:rPr lang="en-US" dirty="0"/>
              <a:t> (https://www.k12.wa.us/student-success/testing/state-testing/assessment-students-cognitive-disabilities-wa-aim)</a:t>
            </a:r>
          </a:p>
          <a:p>
            <a:r>
              <a:rPr lang="en-US" dirty="0">
                <a:hlinkClick r:id="rId4" tooltip="WA-AIm participation guidance for IEP teams"/>
              </a:rPr>
              <a:t>IEP Guidance for Participation in State Assessments</a:t>
            </a:r>
            <a:endParaRPr lang="en-US" dirty="0"/>
          </a:p>
          <a:p>
            <a:r>
              <a:rPr lang="en-US" dirty="0">
                <a:latin typeface="Segoe UI"/>
                <a:cs typeface="Segoe UI"/>
                <a:hlinkClick r:id="rId5"/>
              </a:rPr>
              <a:t>WA-AIM Test Administration Manual</a:t>
            </a:r>
          </a:p>
          <a:p>
            <a:r>
              <a:rPr lang="en-US" dirty="0">
                <a:hlinkClick r:id="rId6" tooltip="Access Points and Performance TAsks"/>
              </a:rPr>
              <a:t>WA-AIM Access Point Frameworks and Grade Leve Performance Tasks</a:t>
            </a:r>
            <a:endParaRPr lang="en-US" dirty="0"/>
          </a:p>
          <a:p>
            <a:r>
              <a:rPr lang="en-US" dirty="0">
                <a:hlinkClick r:id="rId7" tooltip="Accountability and graduation cut-scores"/>
              </a:rPr>
              <a:t>WA-AIM Accountability and Graduation Pathway Cut-Scores </a:t>
            </a:r>
            <a:endParaRPr lang="en-US" dirty="0"/>
          </a:p>
          <a:p>
            <a:r>
              <a:rPr lang="en-US" dirty="0">
                <a:hlinkClick r:id="rId8" tooltip="WAAIM Score interpretation guide"/>
              </a:rPr>
              <a:t>WA-AIM Score Interpretation Guide</a:t>
            </a:r>
            <a:endParaRPr lang="en-US" dirty="0"/>
          </a:p>
          <a:p>
            <a:r>
              <a:rPr lang="en-US" dirty="0">
                <a:hlinkClick r:id="rId9" tooltip="WA-AIM Training"/>
              </a:rPr>
              <a:t>WA-AIM Training Modules</a:t>
            </a:r>
            <a:endParaRPr lang="en-US" dirty="0"/>
          </a:p>
          <a:p>
            <a:r>
              <a:rPr lang="en-US" dirty="0">
                <a:hlinkClick r:id="rId10" tooltip="DRC INISGHT login page"/>
              </a:rPr>
              <a:t>DRC INSIGHT</a:t>
            </a:r>
            <a:endParaRPr lang="en-US" dirty="0"/>
          </a:p>
        </p:txBody>
      </p:sp>
      <p:sp>
        <p:nvSpPr>
          <p:cNvPr id="5" name="Slide Number Placeholder 4">
            <a:extLst>
              <a:ext uri="{FF2B5EF4-FFF2-40B4-BE49-F238E27FC236}">
                <a16:creationId xmlns:a16="http://schemas.microsoft.com/office/drawing/2014/main" id="{AF3FECE4-EC59-9A35-D2EE-83892332770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Date Placeholder 3">
            <a:extLst>
              <a:ext uri="{FF2B5EF4-FFF2-40B4-BE49-F238E27FC236}">
                <a16:creationId xmlns:a16="http://schemas.microsoft.com/office/drawing/2014/main" id="{514CB45A-7A0E-9E0B-D157-E7B08E14B2BA}"/>
              </a:ext>
            </a:extLst>
          </p:cNvPr>
          <p:cNvSpPr>
            <a:spLocks noGrp="1"/>
          </p:cNvSpPr>
          <p:nvPr>
            <p:ph type="dt" sz="half" idx="11"/>
          </p:nvPr>
        </p:nvSpPr>
        <p:spPr/>
        <p:txBody>
          <a:bodyPr/>
          <a:lstStyle/>
          <a:p>
            <a:pPr algn="ctr">
              <a:defRPr/>
            </a:pPr>
            <a:r>
              <a:rPr lang="en-US">
                <a:latin typeface="Segoe UI"/>
              </a:rPr>
              <a:t>| </a:t>
            </a:r>
            <a:fld id="{036BCA54-97E2-49B7-B7E1-4D1CA43D913B}" type="datetime1">
              <a:rPr lang="en-US" smtClean="0">
                <a:latin typeface="Segoe UI"/>
              </a:rPr>
              <a:pPr algn="ctr">
                <a:defRPr/>
              </a:pPr>
              <a:t>8/15/2023</a:t>
            </a:fld>
            <a:r>
              <a:rPr lang="en-US">
                <a:latin typeface="Segoe UI"/>
              </a:rPr>
              <a:t> |</a:t>
            </a:r>
            <a:endParaRPr lang="en-US" dirty="0">
              <a:latin typeface="Segoe UI"/>
            </a:endParaRPr>
          </a:p>
        </p:txBody>
      </p:sp>
      <p:sp>
        <p:nvSpPr>
          <p:cNvPr id="6" name="Footer Placeholder 5">
            <a:extLst>
              <a:ext uri="{FF2B5EF4-FFF2-40B4-BE49-F238E27FC236}">
                <a16:creationId xmlns:a16="http://schemas.microsoft.com/office/drawing/2014/main" id="{F240DA40-0304-B6E5-151C-A8F3396C2A34}"/>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and Student Information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861310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087DB8-B184-4B07-9C02-E4E579060014}"/>
              </a:ext>
            </a:extLst>
          </p:cNvPr>
          <p:cNvSpPr>
            <a:spLocks noGrp="1"/>
          </p:cNvSpPr>
          <p:nvPr>
            <p:ph type="title"/>
          </p:nvPr>
        </p:nvSpPr>
        <p:spPr/>
        <p:txBody>
          <a:bodyPr>
            <a:normAutofit/>
          </a:bodyPr>
          <a:lstStyle/>
          <a:p>
            <a:r>
              <a:rPr lang="en-US" sz="9600" b="1" dirty="0">
                <a:solidFill>
                  <a:schemeClr val="accent6">
                    <a:lumMod val="50000"/>
                  </a:schemeClr>
                </a:solidFill>
                <a:effectLst>
                  <a:outerShdw blurRad="50800" dist="88900" algn="l" rotWithShape="0">
                    <a:schemeClr val="accent3">
                      <a:lumMod val="50000"/>
                      <a:alpha val="40000"/>
                    </a:schemeClr>
                  </a:outerShdw>
                </a:effectLst>
              </a:rPr>
              <a:t>WCAP</a:t>
            </a:r>
          </a:p>
        </p:txBody>
      </p:sp>
      <p:sp>
        <p:nvSpPr>
          <p:cNvPr id="5" name="Text Placeholder 4">
            <a:extLst>
              <a:ext uri="{FF2B5EF4-FFF2-40B4-BE49-F238E27FC236}">
                <a16:creationId xmlns:a16="http://schemas.microsoft.com/office/drawing/2014/main" id="{FEE2F1A9-DB1A-4980-8E59-214BE2667663}"/>
              </a:ext>
            </a:extLst>
          </p:cNvPr>
          <p:cNvSpPr>
            <a:spLocks noGrp="1"/>
          </p:cNvSpPr>
          <p:nvPr>
            <p:ph type="body" idx="1"/>
          </p:nvPr>
        </p:nvSpPr>
        <p:spPr/>
        <p:txBody>
          <a:bodyPr>
            <a:normAutofit/>
          </a:bodyPr>
          <a:lstStyle/>
          <a:p>
            <a:r>
              <a:rPr lang="en-US" sz="3200" b="1" dirty="0">
                <a:solidFill>
                  <a:schemeClr val="accent6">
                    <a:lumMod val="50000"/>
                  </a:schemeClr>
                </a:solidFill>
              </a:rPr>
              <a:t>Washington Comprehensive Assessment Program</a:t>
            </a:r>
          </a:p>
        </p:txBody>
      </p:sp>
    </p:spTree>
    <p:extLst>
      <p:ext uri="{BB962C8B-B14F-4D97-AF65-F5344CB8AC3E}">
        <p14:creationId xmlns:p14="http://schemas.microsoft.com/office/powerpoint/2010/main" val="1351958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B2590-0655-C02D-3DA5-FE6F96980CD8}"/>
              </a:ext>
            </a:extLst>
          </p:cNvPr>
          <p:cNvSpPr>
            <a:spLocks noGrp="1"/>
          </p:cNvSpPr>
          <p:nvPr>
            <p:ph type="title"/>
          </p:nvPr>
        </p:nvSpPr>
        <p:spPr/>
        <p:txBody>
          <a:bodyPr>
            <a:normAutofit/>
          </a:bodyPr>
          <a:lstStyle/>
          <a:p>
            <a:r>
              <a:rPr lang="en-US" dirty="0"/>
              <a:t>Step #8: Explore and Learn the Details of  MyTeachingStrategies®</a:t>
            </a:r>
          </a:p>
        </p:txBody>
      </p:sp>
      <p:sp>
        <p:nvSpPr>
          <p:cNvPr id="3" name="Content Placeholder 2">
            <a:extLst>
              <a:ext uri="{FF2B5EF4-FFF2-40B4-BE49-F238E27FC236}">
                <a16:creationId xmlns:a16="http://schemas.microsoft.com/office/drawing/2014/main" id="{BF0CB5ED-5C60-BDF4-E6F8-65855E76214A}"/>
              </a:ext>
            </a:extLst>
          </p:cNvPr>
          <p:cNvSpPr>
            <a:spLocks noGrp="1"/>
          </p:cNvSpPr>
          <p:nvPr>
            <p:ph sz="half" idx="1"/>
          </p:nvPr>
        </p:nvSpPr>
        <p:spPr/>
        <p:txBody>
          <a:bodyPr/>
          <a:lstStyle/>
          <a:p>
            <a:endParaRPr lang="en-US"/>
          </a:p>
        </p:txBody>
      </p:sp>
      <p:sp>
        <p:nvSpPr>
          <p:cNvPr id="12" name="Title 5">
            <a:extLst>
              <a:ext uri="{FF2B5EF4-FFF2-40B4-BE49-F238E27FC236}">
                <a16:creationId xmlns:a16="http://schemas.microsoft.com/office/drawing/2014/main" id="{94EFDACF-41A0-58C0-1B81-347D66F63737}"/>
              </a:ext>
            </a:extLst>
          </p:cNvPr>
          <p:cNvSpPr txBox="1">
            <a:spLocks/>
          </p:cNvSpPr>
          <p:nvPr/>
        </p:nvSpPr>
        <p:spPr>
          <a:xfrm>
            <a:off x="838200" y="4850990"/>
            <a:ext cx="4805464" cy="92449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000" dirty="0">
                <a:latin typeface="Calibri" panose="020F0502020204030204" pitchFamily="34" charset="0"/>
              </a:rPr>
              <a:t>Teaching Strategies, LLC. (2016–2022). </a:t>
            </a:r>
            <a:r>
              <a:rPr lang="en-US" sz="1000" i="1" dirty="0">
                <a:latin typeface="Calibri-Italic"/>
              </a:rPr>
              <a:t>GOLD</a:t>
            </a:r>
            <a:r>
              <a:rPr lang="en-US" sz="1000" dirty="0">
                <a:latin typeface="Calibri" panose="020F0502020204030204" pitchFamily="34" charset="0"/>
              </a:rPr>
              <a:t>®. [Electronic version]. Bethesda, MD: Author. Excerpts of </a:t>
            </a:r>
            <a:r>
              <a:rPr lang="en-US" sz="1000" i="1" dirty="0">
                <a:latin typeface="Calibri-Italic"/>
              </a:rPr>
              <a:t>GOLD</a:t>
            </a:r>
            <a:r>
              <a:rPr lang="en-US" sz="1000" dirty="0">
                <a:latin typeface="Calibri" panose="020F0502020204030204" pitchFamily="34" charset="0"/>
              </a:rPr>
              <a:t>® objectives and dimensions, and representation of the color bands within this document, are reprinted with permission of Teaching Strategies, LLC. Any other use without permission from Teaching Strategies, LLC is strictly prohibited. GOLD and TEACHING STRATEGIES are registered trademarks of Teaching Strategies, LLC and are used with permission.</a:t>
            </a:r>
            <a:br>
              <a:rPr lang="en-US" sz="1000" dirty="0">
                <a:latin typeface="Calibri" panose="020F0502020204030204" pitchFamily="34" charset="0"/>
              </a:rPr>
            </a:br>
            <a:endParaRPr lang="en-US" sz="1000" dirty="0"/>
          </a:p>
        </p:txBody>
      </p:sp>
      <p:pic>
        <p:nvPicPr>
          <p:cNvPr id="11" name="Picture 10" descr="Picture of My Teaching Strategies page.">
            <a:extLst>
              <a:ext uri="{FF2B5EF4-FFF2-40B4-BE49-F238E27FC236}">
                <a16:creationId xmlns:a16="http://schemas.microsoft.com/office/drawing/2014/main" id="{8F0ACB34-3A06-D84A-FAAB-97FDB2D057B1}"/>
              </a:ext>
            </a:extLst>
          </p:cNvPr>
          <p:cNvPicPr>
            <a:picLocks noChangeAspect="1"/>
          </p:cNvPicPr>
          <p:nvPr/>
        </p:nvPicPr>
        <p:blipFill rotWithShape="1">
          <a:blip r:embed="rId3"/>
          <a:srcRect t="10934"/>
          <a:stretch/>
        </p:blipFill>
        <p:spPr>
          <a:xfrm>
            <a:off x="838200" y="1823626"/>
            <a:ext cx="6480229" cy="3126325"/>
          </a:xfrm>
          <a:prstGeom prst="rect">
            <a:avLst/>
          </a:prstGeom>
        </p:spPr>
      </p:pic>
      <p:pic>
        <p:nvPicPr>
          <p:cNvPr id="1026" name="Picture 2" descr="Picture of Assessment Status Report page, showing 58% complete in orange, with orange bars showing which areas are incomplete">
            <a:extLst>
              <a:ext uri="{FF2B5EF4-FFF2-40B4-BE49-F238E27FC236}">
                <a16:creationId xmlns:a16="http://schemas.microsoft.com/office/drawing/2014/main" id="{E59DF18A-9D85-ED06-F52E-CA4765977D4B}"/>
              </a:ext>
            </a:extLst>
          </p:cNvP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6572680" y="1825625"/>
            <a:ext cx="4380639" cy="418306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E374FF91-D0A3-4B00-2A77-66B6DD2853B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Date Placeholder 4">
            <a:extLst>
              <a:ext uri="{FF2B5EF4-FFF2-40B4-BE49-F238E27FC236}">
                <a16:creationId xmlns:a16="http://schemas.microsoft.com/office/drawing/2014/main" id="{B68E3868-99D9-15B7-53A4-CC9714FA33C8}"/>
              </a:ext>
            </a:extLst>
          </p:cNvPr>
          <p:cNvSpPr>
            <a:spLocks noGrp="1"/>
          </p:cNvSpPr>
          <p:nvPr>
            <p:ph type="dt" sz="half" idx="11"/>
          </p:nvPr>
        </p:nvSpPr>
        <p:spPr/>
        <p:txBody>
          <a:bodyPr/>
          <a:lstStyle/>
          <a:p>
            <a:pPr algn="ctr">
              <a:defRPr/>
            </a:pPr>
            <a:fld id="{1BDF96D1-2126-4091-8931-9242C3A44C24}" type="datetime1">
              <a:rPr lang="en-US" smtClean="0">
                <a:latin typeface="Segoe UI"/>
              </a:rPr>
              <a:pPr algn="ctr">
                <a:defRPr/>
              </a:pPr>
              <a:t>8/15/2023</a:t>
            </a:fld>
            <a:endParaRPr lang="en-US" dirty="0">
              <a:latin typeface="Segoe UI"/>
            </a:endParaRPr>
          </a:p>
        </p:txBody>
      </p:sp>
      <p:sp>
        <p:nvSpPr>
          <p:cNvPr id="7" name="Footer Placeholder 6">
            <a:extLst>
              <a:ext uri="{FF2B5EF4-FFF2-40B4-BE49-F238E27FC236}">
                <a16:creationId xmlns:a16="http://schemas.microsoft.com/office/drawing/2014/main" id="{8C36CCAC-8F30-3068-33C7-D518B321ACA2}"/>
              </a:ext>
            </a:extLst>
          </p:cNvPr>
          <p:cNvSpPr>
            <a:spLocks noGrp="1"/>
          </p:cNvSpPr>
          <p:nvPr>
            <p:ph type="ftr" sz="quarter" idx="3"/>
          </p:nvPr>
        </p:nvSpPr>
        <p:spPr/>
        <p:txBody>
          <a:bodyPr/>
          <a:lstStyle/>
          <a:p>
            <a:pPr algn="r">
              <a:defRPr/>
            </a:pPr>
            <a:r>
              <a:rPr lang="en-US"/>
              <a:t>Assessment and Student Information</a:t>
            </a:r>
            <a:endParaRPr lang="en-US" dirty="0"/>
          </a:p>
        </p:txBody>
      </p:sp>
    </p:spTree>
    <p:extLst>
      <p:ext uri="{BB962C8B-B14F-4D97-AF65-F5344CB8AC3E}">
        <p14:creationId xmlns:p14="http://schemas.microsoft.com/office/powerpoint/2010/main" val="3379168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0C7223-07DC-46B6-A43E-1E762C5971E6}"/>
              </a:ext>
            </a:extLst>
          </p:cNvPr>
          <p:cNvSpPr>
            <a:spLocks noGrp="1"/>
          </p:cNvSpPr>
          <p:nvPr>
            <p:ph type="title"/>
          </p:nvPr>
        </p:nvSpPr>
        <p:spPr/>
        <p:txBody>
          <a:bodyPr/>
          <a:lstStyle/>
          <a:p>
            <a:r>
              <a:rPr lang="en-US" dirty="0"/>
              <a:t>Step #9: Attend DC Webcasts, Open Office Hours, and Lunch with Leslie</a:t>
            </a:r>
          </a:p>
        </p:txBody>
      </p:sp>
      <p:sp>
        <p:nvSpPr>
          <p:cNvPr id="5" name="Content Placeholder 4">
            <a:extLst>
              <a:ext uri="{FF2B5EF4-FFF2-40B4-BE49-F238E27FC236}">
                <a16:creationId xmlns:a16="http://schemas.microsoft.com/office/drawing/2014/main" id="{2E3E1594-4906-416D-B8E7-3F267300FB8D}"/>
              </a:ext>
            </a:extLst>
          </p:cNvPr>
          <p:cNvSpPr>
            <a:spLocks noGrp="1"/>
          </p:cNvSpPr>
          <p:nvPr>
            <p:ph idx="1"/>
          </p:nvPr>
        </p:nvSpPr>
        <p:spPr>
          <a:xfrm>
            <a:off x="741438" y="2185156"/>
            <a:ext cx="10515600" cy="3117508"/>
          </a:xfrm>
        </p:spPr>
        <p:txBody>
          <a:bodyPr vert="horz" lIns="91440" tIns="45720" rIns="91440" bIns="45720" rtlCol="0" anchor="t">
            <a:normAutofit/>
          </a:bodyPr>
          <a:lstStyle/>
          <a:p>
            <a:r>
              <a:rPr lang="en-US" dirty="0">
                <a:latin typeface="Segoe UI"/>
                <a:cs typeface="Segoe UI"/>
                <a:hlinkClick r:id="rId3"/>
              </a:rPr>
              <a:t>Monthly Assessment Update Webcasts</a:t>
            </a:r>
            <a:endParaRPr lang="en-US" dirty="0"/>
          </a:p>
          <a:p>
            <a:r>
              <a:rPr lang="en-US" dirty="0"/>
              <a:t>Monthly Open Office Hours via Zoom</a:t>
            </a:r>
          </a:p>
          <a:p>
            <a:r>
              <a:rPr lang="en-US" dirty="0">
                <a:latin typeface="Segoe UI"/>
                <a:cs typeface="Segoe UI"/>
              </a:rPr>
              <a:t>Weekly “</a:t>
            </a:r>
            <a:r>
              <a:rPr lang="en-US" dirty="0">
                <a:latin typeface="Segoe UI"/>
                <a:cs typeface="Segoe UI"/>
                <a:hlinkClick r:id="rId4"/>
              </a:rPr>
              <a:t>Lunch With Leslie</a:t>
            </a:r>
            <a:r>
              <a:rPr lang="en-US" dirty="0">
                <a:latin typeface="Segoe UI"/>
                <a:cs typeface="Segoe UI"/>
              </a:rPr>
              <a:t>” Zoom meetings at noon for WIDA specific information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rPr>
              <a:t>Special presentations provided throughout the school year detailing new or changing systems.</a:t>
            </a:r>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E5D14565-A08F-45B7-9E0B-A1C72324C2C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 name="Date Placeholder 1">
            <a:extLst>
              <a:ext uri="{FF2B5EF4-FFF2-40B4-BE49-F238E27FC236}">
                <a16:creationId xmlns:a16="http://schemas.microsoft.com/office/drawing/2014/main" id="{06C5F87F-109E-4C4D-BDE3-0574EFC06AD5}"/>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3CAF192-D029-44B8-A363-5007DB5E492B}"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Footer Placeholder 2">
            <a:extLst>
              <a:ext uri="{FF2B5EF4-FFF2-40B4-BE49-F238E27FC236}">
                <a16:creationId xmlns:a16="http://schemas.microsoft.com/office/drawing/2014/main" id="{AB8953F9-D910-4DD9-8E57-F467CDA6B220}"/>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3756826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1B820C-DC36-4E2A-A075-3C55B3C05B5E}"/>
              </a:ext>
            </a:extLst>
          </p:cNvPr>
          <p:cNvSpPr>
            <a:spLocks noGrp="1"/>
          </p:cNvSpPr>
          <p:nvPr>
            <p:ph type="title"/>
          </p:nvPr>
        </p:nvSpPr>
        <p:spPr/>
        <p:txBody>
          <a:bodyPr/>
          <a:lstStyle/>
          <a:p>
            <a:r>
              <a:rPr lang="en-US" dirty="0"/>
              <a:t>Additional Recommendations…</a:t>
            </a:r>
          </a:p>
        </p:txBody>
      </p:sp>
    </p:spTree>
    <p:extLst>
      <p:ext uri="{BB962C8B-B14F-4D97-AF65-F5344CB8AC3E}">
        <p14:creationId xmlns:p14="http://schemas.microsoft.com/office/powerpoint/2010/main" val="2806407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0C7223-07DC-46B6-A43E-1E762C5971E6}"/>
              </a:ext>
            </a:extLst>
          </p:cNvPr>
          <p:cNvSpPr>
            <a:spLocks noGrp="1"/>
          </p:cNvSpPr>
          <p:nvPr>
            <p:ph type="title"/>
          </p:nvPr>
        </p:nvSpPr>
        <p:spPr>
          <a:xfrm>
            <a:off x="703729" y="365493"/>
            <a:ext cx="10515600" cy="1325563"/>
          </a:xfrm>
        </p:spPr>
        <p:txBody>
          <a:bodyPr vert="horz" lIns="91440" tIns="45720" rIns="91440" bIns="45720" rtlCol="0" anchor="ctr">
            <a:normAutofit/>
          </a:bodyPr>
          <a:lstStyle/>
          <a:p>
            <a:r>
              <a:rPr lang="en-US" kern="1200" dirty="0">
                <a:latin typeface="Segoe UI" panose="020B0502040204020203" pitchFamily="34" charset="0"/>
                <a:ea typeface="+mj-ea"/>
                <a:cs typeface="Segoe UI" panose="020B0502040204020203" pitchFamily="34" charset="0"/>
              </a:rPr>
              <a:t>Reading Requirements</a:t>
            </a:r>
          </a:p>
        </p:txBody>
      </p:sp>
      <p:sp>
        <p:nvSpPr>
          <p:cNvPr id="7" name="TextBox 6">
            <a:extLst>
              <a:ext uri="{FF2B5EF4-FFF2-40B4-BE49-F238E27FC236}">
                <a16:creationId xmlns:a16="http://schemas.microsoft.com/office/drawing/2014/main" id="{3D321851-DD8E-4FD5-B343-52BBC2E7937F}"/>
              </a:ext>
            </a:extLst>
          </p:cNvPr>
          <p:cNvSpPr txBox="1"/>
          <p:nvPr/>
        </p:nvSpPr>
        <p:spPr>
          <a:xfrm>
            <a:off x="599269" y="2730658"/>
            <a:ext cx="4012769" cy="2482904"/>
          </a:xfrm>
          <a:prstGeom prst="rect">
            <a:avLst/>
          </a:prstGeom>
        </p:spPr>
        <p:txBody>
          <a:bodyPr vert="horz" lIns="91440" tIns="45720" rIns="91440" bIns="45720" rtlCol="0">
            <a:normAutofit/>
          </a:bodyPr>
          <a:lstStyle/>
          <a:p>
            <a:pPr lvl="0">
              <a:lnSpc>
                <a:spcPct val="90000"/>
              </a:lnSpc>
              <a:spcAft>
                <a:spcPts val="600"/>
              </a:spcAft>
            </a:pPr>
            <a:r>
              <a:rPr lang="en-US" sz="2800" dirty="0">
                <a:latin typeface="Segoe UI" panose="020B0502040204020203" pitchFamily="34" charset="0"/>
                <a:cs typeface="Segoe UI" panose="020B0502040204020203" pitchFamily="34" charset="0"/>
              </a:rPr>
              <a:t>The resources here can be found on the WCAP Portal</a:t>
            </a:r>
          </a:p>
        </p:txBody>
      </p:sp>
      <p:graphicFrame>
        <p:nvGraphicFramePr>
          <p:cNvPr id="8" name="Content Placeholder 4" descr="List of the four document smentioned in the notes">
            <a:extLst>
              <a:ext uri="{FF2B5EF4-FFF2-40B4-BE49-F238E27FC236}">
                <a16:creationId xmlns:a16="http://schemas.microsoft.com/office/drawing/2014/main" id="{26764FB5-6C58-4C45-AF87-5671217A2C88}"/>
              </a:ext>
            </a:extLst>
          </p:cNvPr>
          <p:cNvGraphicFramePr>
            <a:graphicFrameLocks noGrp="1"/>
          </p:cNvGraphicFramePr>
          <p:nvPr>
            <p:ph sz="half" idx="2"/>
            <p:extLst>
              <p:ext uri="{D42A27DB-BD31-4B8C-83A1-F6EECF244321}">
                <p14:modId xmlns:p14="http://schemas.microsoft.com/office/powerpoint/2010/main" val="1011415406"/>
              </p:ext>
            </p:extLst>
          </p:nvPr>
        </p:nvGraphicFramePr>
        <p:xfrm>
          <a:off x="4730332" y="1970709"/>
          <a:ext cx="6623467" cy="4183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5482856E-6F8F-400A-A6AF-0929D77D9AE2}"/>
              </a:ext>
            </a:extLst>
          </p:cNvPr>
          <p:cNvSpPr>
            <a:spLocks noGrp="1"/>
          </p:cNvSpPr>
          <p:nvPr>
            <p:ph type="sldNum" sz="quarter" idx="4"/>
          </p:nvPr>
        </p:nvSpPr>
        <p:spPr>
          <a:xfrm>
            <a:off x="10709328" y="6253532"/>
            <a:ext cx="644471" cy="365125"/>
          </a:xfrm>
        </p:spPr>
        <p:txBody>
          <a:bodyPr vert="horz" lIns="91440" tIns="45720" rIns="91440" bIns="45720" rtlCol="0" anchor="ctr">
            <a:normAutofit/>
          </a:bodyPr>
          <a:lstStyle/>
          <a:p>
            <a:pPr>
              <a:spcAft>
                <a:spcPts val="600"/>
              </a:spcAft>
              <a:defRPr/>
            </a:pPr>
            <a:fld id="{65248FEF-978F-4B24-93F3-B987601DAD06}" type="slidenum">
              <a:rPr lang="en-US" smtClean="0">
                <a:latin typeface="Segoe UI"/>
              </a:rPr>
              <a:pPr>
                <a:spcAft>
                  <a:spcPts val="600"/>
                </a:spcAft>
                <a:defRPr/>
              </a:pPr>
              <a:t>33</a:t>
            </a:fld>
            <a:endParaRPr lang="en-US">
              <a:latin typeface="Segoe UI"/>
            </a:endParaRPr>
          </a:p>
        </p:txBody>
      </p:sp>
      <p:sp>
        <p:nvSpPr>
          <p:cNvPr id="2" name="Date Placeholder 1">
            <a:extLst>
              <a:ext uri="{FF2B5EF4-FFF2-40B4-BE49-F238E27FC236}">
                <a16:creationId xmlns:a16="http://schemas.microsoft.com/office/drawing/2014/main" id="{8E0A9D99-68E7-4143-8D3E-4A106B5DBA82}"/>
              </a:ext>
            </a:extLst>
          </p:cNvPr>
          <p:cNvSpPr>
            <a:spLocks noGrp="1"/>
          </p:cNvSpPr>
          <p:nvPr>
            <p:ph type="dt" sz="half" idx="11"/>
          </p:nvPr>
        </p:nvSpPr>
        <p:spPr>
          <a:xfrm>
            <a:off x="9309783" y="6253532"/>
            <a:ext cx="1531571" cy="367123"/>
          </a:xfrm>
        </p:spPr>
        <p:txBody>
          <a:bodyPr vert="horz" lIns="91440" tIns="45720" rIns="91440" bIns="45720" rtlCol="0" anchor="ctr">
            <a:normAutofit/>
          </a:bodyPr>
          <a:lstStyle/>
          <a:p>
            <a:pPr algn="ctr">
              <a:spcAft>
                <a:spcPts val="600"/>
              </a:spcAft>
              <a:defRPr/>
            </a:pPr>
            <a:fld id="{ED420442-E40F-4EE1-9C2C-B40A8D623374}" type="datetime1">
              <a:rPr lang="en-US" smtClean="0">
                <a:latin typeface="Segoe UI"/>
              </a:rPr>
              <a:pPr algn="ctr">
                <a:spcAft>
                  <a:spcPts val="600"/>
                </a:spcAft>
                <a:defRPr/>
              </a:pPr>
              <a:t>8/15/2023</a:t>
            </a:fld>
            <a:endParaRPr lang="en-US">
              <a:latin typeface="Segoe UI"/>
            </a:endParaRPr>
          </a:p>
        </p:txBody>
      </p:sp>
      <p:sp>
        <p:nvSpPr>
          <p:cNvPr id="3" name="Footer Placeholder 2">
            <a:extLst>
              <a:ext uri="{FF2B5EF4-FFF2-40B4-BE49-F238E27FC236}">
                <a16:creationId xmlns:a16="http://schemas.microsoft.com/office/drawing/2014/main" id="{348B53FF-2471-445E-B1BD-3019EA63EA2C}"/>
              </a:ext>
            </a:extLst>
          </p:cNvPr>
          <p:cNvSpPr>
            <a:spLocks noGrp="1"/>
          </p:cNvSpPr>
          <p:nvPr>
            <p:ph type="ftr" sz="quarter" idx="3"/>
          </p:nvPr>
        </p:nvSpPr>
        <p:spPr>
          <a:xfrm>
            <a:off x="3550596" y="6253532"/>
            <a:ext cx="5817555" cy="365125"/>
          </a:xfrm>
        </p:spPr>
        <p:txBody>
          <a:bodyPr vert="horz" lIns="91440" tIns="45720" rIns="91440" bIns="45720" rtlCol="0" anchor="ctr">
            <a:normAutofit/>
          </a:bodyPr>
          <a:lstStyle/>
          <a:p>
            <a:pPr algn="r">
              <a:spcAft>
                <a:spcPts val="600"/>
              </a:spcAft>
              <a:defRPr/>
            </a:pPr>
            <a:r>
              <a:rPr lang="en-US" kern="1200" dirty="0"/>
              <a:t>Assessment and Student Information</a:t>
            </a:r>
          </a:p>
        </p:txBody>
      </p:sp>
    </p:spTree>
    <p:extLst>
      <p:ext uri="{BB962C8B-B14F-4D97-AF65-F5344CB8AC3E}">
        <p14:creationId xmlns:p14="http://schemas.microsoft.com/office/powerpoint/2010/main" val="3543519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0C7223-07DC-46B6-A43E-1E762C5971E6}"/>
              </a:ext>
            </a:extLst>
          </p:cNvPr>
          <p:cNvSpPr>
            <a:spLocks noGrp="1"/>
          </p:cNvSpPr>
          <p:nvPr>
            <p:ph type="title"/>
          </p:nvPr>
        </p:nvSpPr>
        <p:spPr>
          <a:xfrm>
            <a:off x="838200" y="365125"/>
            <a:ext cx="10515600" cy="1325563"/>
          </a:xfrm>
        </p:spPr>
        <p:txBody>
          <a:bodyPr anchor="ctr">
            <a:normAutofit/>
          </a:bodyPr>
          <a:lstStyle/>
          <a:p>
            <a:r>
              <a:rPr lang="en-US" dirty="0"/>
              <a:t>Assessment Communications</a:t>
            </a:r>
          </a:p>
        </p:txBody>
      </p:sp>
      <p:graphicFrame>
        <p:nvGraphicFramePr>
          <p:cNvPr id="8" name="Content Placeholder 4" descr="Lists Washington Assessment Weekly (WAW newsletters and Monthly Assessment Update webcasts.&#10;Newsletter has Notifications about webinars and trainings, including registration links&#10;Reminders about deadlines for tasks&#10;Systems information &#10;Data and reporting information &#10;Updates and resources for state assessments&#10;Contacts for assessment, student information, and other OSPI programs&#10;">
            <a:extLst>
              <a:ext uri="{FF2B5EF4-FFF2-40B4-BE49-F238E27FC236}">
                <a16:creationId xmlns:a16="http://schemas.microsoft.com/office/drawing/2014/main" id="{0305825D-C912-4F19-B020-49714A32549F}"/>
              </a:ext>
            </a:extLst>
          </p:cNvPr>
          <p:cNvGraphicFramePr>
            <a:graphicFrameLocks noGrp="1"/>
          </p:cNvGraphicFramePr>
          <p:nvPr>
            <p:ph idx="1"/>
            <p:extLst>
              <p:ext uri="{D42A27DB-BD31-4B8C-83A1-F6EECF244321}">
                <p14:modId xmlns:p14="http://schemas.microsoft.com/office/powerpoint/2010/main" val="1377155445"/>
              </p:ext>
            </p:extLst>
          </p:nvPr>
        </p:nvGraphicFramePr>
        <p:xfrm>
          <a:off x="838199" y="1574778"/>
          <a:ext cx="10515600" cy="4516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9B617BF0-D71A-469C-AA73-9EEA776D30BE}"/>
              </a:ext>
            </a:extLst>
          </p:cNvPr>
          <p:cNvSpPr>
            <a:spLocks noGrp="1"/>
          </p:cNvSpPr>
          <p:nvPr>
            <p:ph type="sldNum" sz="quarter" idx="4"/>
          </p:nvPr>
        </p:nvSpPr>
        <p:spPr>
          <a:xfrm>
            <a:off x="10709328" y="6253532"/>
            <a:ext cx="644471"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65248FEF-978F-4B24-93F3-B987601DAD06}" type="slidenum">
              <a:rPr kumimoji="0" lang="en-US" b="0" i="0" u="none" strike="noStrike" kern="1200" cap="none" spc="0" normalizeH="0" baseline="0" noProof="0" smtClean="0">
                <a:ln>
                  <a:noFill/>
                </a:ln>
                <a:effectLst/>
                <a:uLnTx/>
                <a:uFillTx/>
                <a:latin typeface="Segoe UI" panose="020B0502040204020203" pitchFamily="34" charset="0"/>
                <a:cs typeface="Segoe UI" panose="020B0502040204020203" pitchFamily="34" charset="0"/>
              </a:rPr>
              <a:pPr marL="0" marR="0" lvl="0" indent="0" defTabSz="914400" rtl="0" eaLnBrk="1" fontAlgn="auto" latinLnBrk="0" hangingPunct="1">
                <a:spcBef>
                  <a:spcPts val="0"/>
                </a:spcBef>
                <a:spcAft>
                  <a:spcPts val="600"/>
                </a:spcAft>
                <a:buClrTx/>
                <a:buSzTx/>
                <a:buFontTx/>
                <a:buNone/>
                <a:tabLst/>
                <a:defRPr/>
              </a:pPr>
              <a:t>34</a:t>
            </a:fld>
            <a:endParaRPr kumimoji="0" lang="en-US"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2" name="Date Placeholder 1">
            <a:extLst>
              <a:ext uri="{FF2B5EF4-FFF2-40B4-BE49-F238E27FC236}">
                <a16:creationId xmlns:a16="http://schemas.microsoft.com/office/drawing/2014/main" id="{524A336B-109A-4EBD-9B08-3F55BEF6F043}"/>
              </a:ext>
            </a:extLst>
          </p:cNvPr>
          <p:cNvSpPr>
            <a:spLocks noGrp="1"/>
          </p:cNvSpPr>
          <p:nvPr>
            <p:ph type="dt" sz="half" idx="11"/>
          </p:nvPr>
        </p:nvSpPr>
        <p:spPr>
          <a:xfrm>
            <a:off x="9309783" y="6253532"/>
            <a:ext cx="1531571" cy="365125"/>
          </a:xfrm>
        </p:spPr>
        <p:txBody>
          <a:bodyPr anchor="ctr">
            <a:normAutofit/>
          </a:bodyPr>
          <a:lstStyle/>
          <a:p>
            <a:pPr marL="0" marR="0" lvl="0" indent="0" algn="ctr" defTabSz="914400" rtl="0" eaLnBrk="1" fontAlgn="auto" latinLnBrk="0" hangingPunct="1">
              <a:spcBef>
                <a:spcPts val="0"/>
              </a:spcBef>
              <a:spcAft>
                <a:spcPts val="600"/>
              </a:spcAft>
              <a:buClrTx/>
              <a:buSzTx/>
              <a:buFontTx/>
              <a:buNone/>
              <a:tabLst/>
              <a:defRPr/>
            </a:pPr>
            <a:fld id="{F5078DE7-AE6A-40D5-8331-F1847D701EF6}" type="datetime1">
              <a:rPr kumimoji="0" lang="en-US" b="0" i="0" u="none" strike="noStrike" kern="1200" cap="none" spc="0" normalizeH="0" baseline="0" noProof="0" smtClean="0">
                <a:ln>
                  <a:noFill/>
                </a:ln>
                <a:effectLst/>
                <a:uLnTx/>
                <a:uFillTx/>
                <a:latin typeface="Segoe UI" panose="020B0502040204020203" pitchFamily="34" charset="0"/>
                <a:cs typeface="Segoe UI" panose="020B0502040204020203" pitchFamily="34" charset="0"/>
              </a:rPr>
              <a:pPr marL="0" marR="0" lvl="0" indent="0" algn="ctr" defTabSz="914400" rtl="0" eaLnBrk="1" fontAlgn="auto" latinLnBrk="0" hangingPunct="1">
                <a:spcBef>
                  <a:spcPts val="0"/>
                </a:spcBef>
                <a:spcAft>
                  <a:spcPts val="600"/>
                </a:spcAft>
                <a:buClrTx/>
                <a:buSzTx/>
                <a:buFontTx/>
                <a:buNone/>
                <a:tabLst/>
                <a:defRPr/>
              </a:pPr>
              <a:t>8/15/2023</a:t>
            </a:fld>
            <a:endParaRPr kumimoji="0" lang="en-US"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451B45CC-79D6-487E-A8FA-CAF2A012BBD3}"/>
              </a:ext>
            </a:extLst>
          </p:cNvPr>
          <p:cNvSpPr>
            <a:spLocks noGrp="1"/>
          </p:cNvSpPr>
          <p:nvPr>
            <p:ph type="ftr" sz="quarter" idx="3"/>
          </p:nvPr>
        </p:nvSpPr>
        <p:spPr>
          <a:xfrm>
            <a:off x="3550596" y="6253532"/>
            <a:ext cx="5817555" cy="365125"/>
          </a:xfrm>
        </p:spPr>
        <p:txBody>
          <a:bodyPr anchor="ctr">
            <a:normAutofit/>
          </a:bodyPr>
          <a:lstStyle/>
          <a:p>
            <a:pPr algn="r">
              <a:spcAft>
                <a:spcPts val="600"/>
              </a:spcAft>
              <a:defRPr/>
            </a:pPr>
            <a:r>
              <a:rPr lang="en-US">
                <a:latin typeface="Segoe UI" panose="020B0502040204020203" pitchFamily="34" charset="0"/>
                <a:cs typeface="Segoe UI" panose="020B0502040204020203" pitchFamily="34" charset="0"/>
              </a:rPr>
              <a:t>Assessment and Student Information</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581220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0C7223-07DC-46B6-A43E-1E762C5971E6}"/>
              </a:ext>
            </a:extLst>
          </p:cNvPr>
          <p:cNvSpPr>
            <a:spLocks noGrp="1"/>
          </p:cNvSpPr>
          <p:nvPr>
            <p:ph type="title"/>
          </p:nvPr>
        </p:nvSpPr>
        <p:spPr/>
        <p:txBody>
          <a:bodyPr/>
          <a:lstStyle/>
          <a:p>
            <a:r>
              <a:rPr lang="en-US" dirty="0"/>
              <a:t>Important Contacts</a:t>
            </a:r>
          </a:p>
        </p:txBody>
      </p:sp>
      <p:sp>
        <p:nvSpPr>
          <p:cNvPr id="5" name="Content Placeholder 4">
            <a:extLst>
              <a:ext uri="{FF2B5EF4-FFF2-40B4-BE49-F238E27FC236}">
                <a16:creationId xmlns:a16="http://schemas.microsoft.com/office/drawing/2014/main" id="{2E3E1594-4906-416D-B8E7-3F267300FB8D}"/>
              </a:ext>
            </a:extLst>
          </p:cNvPr>
          <p:cNvSpPr>
            <a:spLocks noGrp="1"/>
          </p:cNvSpPr>
          <p:nvPr>
            <p:ph idx="1"/>
          </p:nvPr>
        </p:nvSpPr>
        <p:spPr>
          <a:xfrm>
            <a:off x="838200" y="1882775"/>
            <a:ext cx="10515600" cy="4375412"/>
          </a:xfrm>
        </p:spPr>
        <p:txBody>
          <a:bodyPr/>
          <a:lstStyle/>
          <a:p>
            <a:r>
              <a:rPr lang="en-US" dirty="0"/>
              <a:t>Your district CEDARS Administrator</a:t>
            </a:r>
          </a:p>
          <a:p>
            <a:pPr lvl="1">
              <a:buFont typeface="Wingdings" panose="05000000000000000000" pitchFamily="2" charset="2"/>
              <a:buChar char="§"/>
            </a:pPr>
            <a:r>
              <a:rPr lang="en-US" dirty="0"/>
              <a:t>Comprehensive Education Data and Research System</a:t>
            </a:r>
          </a:p>
          <a:p>
            <a:pPr lvl="1">
              <a:buFont typeface="Wingdings" panose="05000000000000000000" pitchFamily="2" charset="2"/>
              <a:buChar char="§"/>
            </a:pPr>
            <a:r>
              <a:rPr lang="en-US" dirty="0"/>
              <a:t>District student information system talks to CEDARS</a:t>
            </a:r>
          </a:p>
          <a:p>
            <a:pPr lvl="1">
              <a:buFont typeface="Wingdings" panose="05000000000000000000" pitchFamily="2" charset="2"/>
              <a:buChar char="§"/>
            </a:pPr>
            <a:r>
              <a:rPr lang="en-US" dirty="0"/>
              <a:t>OSPI Customer Support: </a:t>
            </a:r>
            <a:r>
              <a:rPr lang="en-US" dirty="0">
                <a:hlinkClick r:id="rId3"/>
              </a:rPr>
              <a:t>CustomerSupport@k12.wa.us</a:t>
            </a:r>
            <a:r>
              <a:rPr lang="en-US" dirty="0"/>
              <a:t> </a:t>
            </a:r>
          </a:p>
          <a:p>
            <a:r>
              <a:rPr lang="en-US" dirty="0"/>
              <a:t>Your special services staff (bilingual, special education)</a:t>
            </a:r>
          </a:p>
          <a:p>
            <a:r>
              <a:rPr lang="en-US" dirty="0"/>
              <a:t>Other DCs in your area</a:t>
            </a:r>
          </a:p>
          <a:p>
            <a:pPr lvl="1">
              <a:buFont typeface="Wingdings" panose="05000000000000000000" pitchFamily="2" charset="2"/>
              <a:buChar char="§"/>
            </a:pPr>
            <a:r>
              <a:rPr lang="en-US" dirty="0"/>
              <a:t>List of </a:t>
            </a:r>
            <a:r>
              <a:rPr lang="en-US" dirty="0">
                <a:hlinkClick r:id="rId4"/>
              </a:rPr>
              <a:t>DC contact</a:t>
            </a:r>
            <a:r>
              <a:rPr lang="en-US" dirty="0"/>
              <a:t> information</a:t>
            </a:r>
          </a:p>
        </p:txBody>
      </p:sp>
      <p:sp>
        <p:nvSpPr>
          <p:cNvPr id="6" name="Slide Number Placeholder 5">
            <a:extLst>
              <a:ext uri="{FF2B5EF4-FFF2-40B4-BE49-F238E27FC236}">
                <a16:creationId xmlns:a16="http://schemas.microsoft.com/office/drawing/2014/main" id="{494852F1-5AAF-4899-B468-1253813FB58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 name="Date Placeholder 1">
            <a:extLst>
              <a:ext uri="{FF2B5EF4-FFF2-40B4-BE49-F238E27FC236}">
                <a16:creationId xmlns:a16="http://schemas.microsoft.com/office/drawing/2014/main" id="{F211B923-C5CB-4007-BE84-681CA0EA3325}"/>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CA5365D-701C-406A-A8A4-F56A09B8B9FD}"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Footer Placeholder 2">
            <a:extLst>
              <a:ext uri="{FF2B5EF4-FFF2-40B4-BE49-F238E27FC236}">
                <a16:creationId xmlns:a16="http://schemas.microsoft.com/office/drawing/2014/main" id="{2DDA4EB3-4FD4-4D93-81C5-4DB158D2F80A}"/>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2460299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0C7223-07DC-46B6-A43E-1E762C5971E6}"/>
              </a:ext>
            </a:extLst>
          </p:cNvPr>
          <p:cNvSpPr>
            <a:spLocks noGrp="1"/>
          </p:cNvSpPr>
          <p:nvPr>
            <p:ph type="title"/>
          </p:nvPr>
        </p:nvSpPr>
        <p:spPr/>
        <p:txBody>
          <a:bodyPr/>
          <a:lstStyle/>
          <a:p>
            <a:r>
              <a:rPr lang="en-US" dirty="0"/>
              <a:t>Recommendations for Professional Development and Resources</a:t>
            </a:r>
          </a:p>
        </p:txBody>
      </p:sp>
      <p:sp>
        <p:nvSpPr>
          <p:cNvPr id="5" name="Content Placeholder 4">
            <a:extLst>
              <a:ext uri="{FF2B5EF4-FFF2-40B4-BE49-F238E27FC236}">
                <a16:creationId xmlns:a16="http://schemas.microsoft.com/office/drawing/2014/main" id="{2E3E1594-4906-416D-B8E7-3F267300FB8D}"/>
              </a:ext>
            </a:extLst>
          </p:cNvPr>
          <p:cNvSpPr>
            <a:spLocks noGrp="1"/>
          </p:cNvSpPr>
          <p:nvPr>
            <p:ph idx="1"/>
          </p:nvPr>
        </p:nvSpPr>
        <p:spPr>
          <a:xfrm>
            <a:off x="636494" y="2117463"/>
            <a:ext cx="10515600" cy="2656243"/>
          </a:xfrm>
        </p:spPr>
        <p:txBody>
          <a:bodyPr/>
          <a:lstStyle/>
          <a:p>
            <a:r>
              <a:rPr lang="en-US" dirty="0"/>
              <a:t>Washington Education Research Association (</a:t>
            </a:r>
            <a:r>
              <a:rPr lang="en-US" dirty="0">
                <a:hlinkClick r:id="rId3"/>
              </a:rPr>
              <a:t>WERA</a:t>
            </a:r>
            <a:r>
              <a:rPr lang="en-US" dirty="0"/>
              <a:t>)</a:t>
            </a:r>
            <a:endParaRPr lang="en-US" dirty="0">
              <a:solidFill>
                <a:srgbClr val="FF0000"/>
              </a:solidFill>
            </a:endParaRPr>
          </a:p>
          <a:p>
            <a:pPr lvl="1"/>
            <a:r>
              <a:rPr lang="en-US" dirty="0"/>
              <a:t>Annual conference in December </a:t>
            </a:r>
          </a:p>
          <a:p>
            <a:pPr lvl="1"/>
            <a:r>
              <a:rPr lang="en-US" dirty="0"/>
              <a:t>Sponsors workshops throughout the year on timely and relevant topics</a:t>
            </a:r>
          </a:p>
          <a:p>
            <a:pPr lvl="1"/>
            <a:r>
              <a:rPr lang="en-US" dirty="0"/>
              <a:t>Test Directors Network</a:t>
            </a:r>
          </a:p>
          <a:p>
            <a:r>
              <a:rPr lang="en-US" dirty="0"/>
              <a:t>Test Directors Network (WERA Special Interest Group)</a:t>
            </a:r>
          </a:p>
        </p:txBody>
      </p:sp>
      <p:sp>
        <p:nvSpPr>
          <p:cNvPr id="6" name="Slide Number Placeholder 5">
            <a:extLst>
              <a:ext uri="{FF2B5EF4-FFF2-40B4-BE49-F238E27FC236}">
                <a16:creationId xmlns:a16="http://schemas.microsoft.com/office/drawing/2014/main" id="{9105FF24-2583-4E09-9A1A-4EDE95A8881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 name="Date Placeholder 1">
            <a:extLst>
              <a:ext uri="{FF2B5EF4-FFF2-40B4-BE49-F238E27FC236}">
                <a16:creationId xmlns:a16="http://schemas.microsoft.com/office/drawing/2014/main" id="{84C8955A-C9AB-48D7-BA4C-404F7E1078EE}"/>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E7D54-F3B3-48AD-97E9-D6E0EB1AA1B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Footer Placeholder 2">
            <a:extLst>
              <a:ext uri="{FF2B5EF4-FFF2-40B4-BE49-F238E27FC236}">
                <a16:creationId xmlns:a16="http://schemas.microsoft.com/office/drawing/2014/main" id="{7BEF9560-D8DD-4B0C-814B-094DF5C80306}"/>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Assessment and Student Information</a:t>
            </a:r>
          </a:p>
        </p:txBody>
      </p:sp>
    </p:spTree>
    <p:extLst>
      <p:ext uri="{BB962C8B-B14F-4D97-AF65-F5344CB8AC3E}">
        <p14:creationId xmlns:p14="http://schemas.microsoft.com/office/powerpoint/2010/main" val="4146321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6D365-1A9C-4521-8FC7-182DECC13745}"/>
              </a:ext>
            </a:extLst>
          </p:cNvPr>
          <p:cNvSpPr>
            <a:spLocks noGrp="1"/>
          </p:cNvSpPr>
          <p:nvPr>
            <p:ph type="title"/>
          </p:nvPr>
        </p:nvSpPr>
        <p:spPr/>
        <p:txBody>
          <a:bodyPr/>
          <a:lstStyle/>
          <a:p>
            <a:r>
              <a:rPr lang="en-US" dirty="0"/>
              <a:t>WCAP Contacts at OSPI</a:t>
            </a:r>
          </a:p>
        </p:txBody>
      </p:sp>
      <p:sp>
        <p:nvSpPr>
          <p:cNvPr id="3" name="Content Placeholder 2">
            <a:extLst>
              <a:ext uri="{FF2B5EF4-FFF2-40B4-BE49-F238E27FC236}">
                <a16:creationId xmlns:a16="http://schemas.microsoft.com/office/drawing/2014/main" id="{56416974-7EA4-4F03-BE19-E5D26CAC58C6}"/>
              </a:ext>
            </a:extLst>
          </p:cNvPr>
          <p:cNvSpPr>
            <a:spLocks noGrp="1"/>
          </p:cNvSpPr>
          <p:nvPr>
            <p:ph idx="1"/>
          </p:nvPr>
        </p:nvSpPr>
        <p:spPr>
          <a:xfrm>
            <a:off x="838200" y="1566562"/>
            <a:ext cx="10515600" cy="4811097"/>
          </a:xfrm>
        </p:spPr>
        <p:txBody>
          <a:bodyPr>
            <a:normAutofit fontScale="92500" lnSpcReduction="10000"/>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40403D"/>
                </a:solidFill>
                <a:effectLst/>
                <a:uLnTx/>
                <a:uFillTx/>
                <a:latin typeface="Segoe UI"/>
                <a:ea typeface="+mn-ea"/>
                <a:cs typeface="+mn-cs"/>
              </a:rPr>
              <a:t>OSPI Assessment Analysts </a:t>
            </a:r>
            <a:r>
              <a:rPr kumimoji="0" lang="en-US" sz="2200" b="0" i="0" u="none" strike="noStrike" kern="1200" cap="none" spc="0" normalizeH="0" baseline="0" noProof="0" dirty="0">
                <a:ln>
                  <a:noFill/>
                </a:ln>
                <a:solidFill>
                  <a:srgbClr val="40403D"/>
                </a:solidFill>
                <a:effectLst/>
                <a:uLnTx/>
                <a:uFillTx/>
                <a:latin typeface="Segoe UI"/>
                <a:ea typeface="+mn-ea"/>
                <a:cs typeface="+mn-cs"/>
              </a:rPr>
              <a:t>for student data issues:</a:t>
            </a:r>
          </a:p>
          <a:p>
            <a:pPr marL="274638" marR="0" lvl="1"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40403D"/>
                </a:solidFill>
                <a:effectLst/>
                <a:uLnTx/>
                <a:uFillTx/>
                <a:latin typeface="Segoe UI"/>
                <a:ea typeface="+mn-ea"/>
                <a:cs typeface="+mn-cs"/>
                <a:hlinkClick r:id="rId2"/>
              </a:rPr>
              <a:t>a</a:t>
            </a:r>
            <a:r>
              <a:rPr kumimoji="0" lang="en-US" sz="2200" b="0" i="0" u="none" strike="noStrike" kern="1200" cap="none" spc="0" normalizeH="0" baseline="0" noProof="0" dirty="0">
                <a:ln>
                  <a:noFill/>
                </a:ln>
                <a:solidFill>
                  <a:srgbClr val="FF0000"/>
                </a:solidFill>
                <a:effectLst/>
                <a:uLnTx/>
                <a:uFillTx/>
                <a:latin typeface="Segoe UI"/>
                <a:ea typeface="+mn-ea"/>
                <a:cs typeface="+mn-cs"/>
                <a:hlinkClick r:id="rId2"/>
              </a:rPr>
              <a:t>ssessmentanalysts@k12.wa.us</a:t>
            </a:r>
            <a:r>
              <a:rPr kumimoji="0" lang="en-US" sz="2200" b="0" i="0" u="none" strike="noStrike" kern="1200" cap="none" spc="0" normalizeH="0" baseline="0" noProof="0" dirty="0">
                <a:ln>
                  <a:noFill/>
                </a:ln>
                <a:solidFill>
                  <a:srgbClr val="FF0000"/>
                </a:solidFill>
                <a:effectLst/>
                <a:uLnTx/>
                <a:uFillTx/>
                <a:latin typeface="Segoe UI"/>
                <a:ea typeface="+mn-ea"/>
                <a:cs typeface="+mn-cs"/>
              </a:rPr>
              <a:t> </a:t>
            </a:r>
            <a:r>
              <a:rPr kumimoji="0" lang="en-US" sz="2200" b="0" i="0" u="none" strike="noStrike" kern="1200" cap="none" spc="0" normalizeH="0" baseline="0" noProof="0" dirty="0">
                <a:ln>
                  <a:noFill/>
                </a:ln>
                <a:solidFill>
                  <a:srgbClr val="40403D"/>
                </a:solidFill>
                <a:effectLst/>
                <a:uLnTx/>
                <a:uFillTx/>
                <a:latin typeface="Segoe UI"/>
                <a:ea typeface="+mn-ea"/>
                <a:cs typeface="+mn-cs"/>
              </a:rPr>
              <a:t>360-725-6109</a:t>
            </a:r>
            <a:endPar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endParaRPr>
          </a:p>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OSPI Assessment Development </a:t>
            </a: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for content questions:</a:t>
            </a:r>
          </a:p>
          <a:p>
            <a:pPr marL="274638" marR="0" lvl="1"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ELA and Math assessments: </a:t>
            </a: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hlinkClick r:id="rId3"/>
              </a:rPr>
              <a:t>asi@k12.wa.us</a:t>
            </a: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 </a:t>
            </a:r>
          </a:p>
          <a:p>
            <a:pPr marL="274638" marR="0" lvl="1"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Science assessment: </a:t>
            </a: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hlinkClick r:id="rId4"/>
              </a:rPr>
              <a:t>science@k12.wa.us</a:t>
            </a: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 </a:t>
            </a:r>
          </a:p>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OSPI Assessment Operations </a:t>
            </a: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for assessment policy and test materials:</a:t>
            </a:r>
          </a:p>
          <a:p>
            <a:pPr marL="274638" marR="0" lvl="1"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hlinkClick r:id="rId5"/>
              </a:rPr>
              <a:t>Assessment@k12.wa.us</a:t>
            </a: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 360-725-6348 or 1-800-725-4311</a:t>
            </a:r>
          </a:p>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rPr>
              <a:t>ELP Assessments </a:t>
            </a:r>
            <a:r>
              <a:rPr kumimoji="0" lang="en-US" sz="22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rPr>
              <a:t>for WIDA policy, training, and test materials:</a:t>
            </a:r>
          </a:p>
          <a:p>
            <a:pPr marL="274638" marR="0" lvl="1"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hlinkClick r:id="rId6"/>
              </a:rPr>
              <a:t>ELPAssessments@k12.wa.us</a:t>
            </a:r>
            <a:r>
              <a:rPr kumimoji="0" lang="en-US" sz="22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rPr>
              <a:t> </a:t>
            </a:r>
          </a:p>
          <a:p>
            <a:pPr marL="0" marR="0" lvl="0" indent="-182562"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rPr>
              <a:t>WA-AIM </a:t>
            </a:r>
            <a:r>
              <a:rPr kumimoji="0" lang="en-US" sz="22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rPr>
              <a:t>for policy, training, and test materials:</a:t>
            </a:r>
          </a:p>
          <a:p>
            <a:pPr marL="274638" marR="0" lvl="1"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hlinkClick r:id="rId7"/>
              </a:rPr>
              <a:t>wa.aim@k12.wa.us</a:t>
            </a:r>
            <a:endParaRPr lang="en-US" sz="2200" dirty="0">
              <a:solidFill>
                <a:srgbClr val="40403D"/>
              </a:solidFill>
            </a:endParaRPr>
          </a:p>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rPr>
              <a:t>WaKIDS </a:t>
            </a:r>
            <a:r>
              <a:rPr kumimoji="0" lang="en-US" sz="22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rPr>
              <a:t>for policy, training, and test materials:</a:t>
            </a:r>
          </a:p>
          <a:p>
            <a:pPr marL="274638" marR="0" lvl="1"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hlinkClick r:id="rId8"/>
              </a:rPr>
              <a:t>WaKIDS@k12.wa.us</a:t>
            </a:r>
            <a:r>
              <a:rPr kumimoji="0" lang="en-US" sz="22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rPr>
              <a:t> </a:t>
            </a:r>
          </a:p>
          <a:p>
            <a:pPr marL="274638" marR="0" lvl="1"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endParaRPr>
          </a:p>
          <a:p>
            <a:pPr marL="274638" marR="0" lvl="1"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endParaRPr>
          </a:p>
        </p:txBody>
      </p:sp>
      <p:sp>
        <p:nvSpPr>
          <p:cNvPr id="5" name="Slide Number Placeholder 4">
            <a:extLst>
              <a:ext uri="{FF2B5EF4-FFF2-40B4-BE49-F238E27FC236}">
                <a16:creationId xmlns:a16="http://schemas.microsoft.com/office/drawing/2014/main" id="{24EA2F88-1986-45CF-9922-27716B829C3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Date Placeholder 3">
            <a:extLst>
              <a:ext uri="{FF2B5EF4-FFF2-40B4-BE49-F238E27FC236}">
                <a16:creationId xmlns:a16="http://schemas.microsoft.com/office/drawing/2014/main" id="{9368DAE2-1F31-4FB5-8CF8-4EF9EAAF20B4}"/>
              </a:ext>
            </a:extLst>
          </p:cNvPr>
          <p:cNvSpPr>
            <a:spLocks noGrp="1"/>
          </p:cNvSpPr>
          <p:nvPr>
            <p:ph type="dt" sz="half" idx="11"/>
          </p:nvPr>
        </p:nvSpPr>
        <p:spPr/>
        <p:txBody>
          <a:bodyPr/>
          <a:lstStyle/>
          <a:p>
            <a:pPr algn="ctr">
              <a:defRPr/>
            </a:pPr>
            <a:r>
              <a:rPr lang="en-US">
                <a:latin typeface="Segoe UI"/>
              </a:rPr>
              <a:t>| </a:t>
            </a:r>
            <a:fld id="{036BCA54-97E2-49B7-B7E1-4D1CA43D913B}" type="datetime1">
              <a:rPr lang="en-US" smtClean="0">
                <a:latin typeface="Segoe UI"/>
              </a:rPr>
              <a:pPr algn="ctr">
                <a:defRPr/>
              </a:pPr>
              <a:t>8/15/2023</a:t>
            </a:fld>
            <a:r>
              <a:rPr lang="en-US">
                <a:latin typeface="Segoe UI"/>
              </a:rPr>
              <a:t> |</a:t>
            </a:r>
            <a:endParaRPr lang="en-US" dirty="0">
              <a:latin typeface="Segoe UI"/>
            </a:endParaRPr>
          </a:p>
        </p:txBody>
      </p:sp>
      <p:sp>
        <p:nvSpPr>
          <p:cNvPr id="6" name="Footer Placeholder 5">
            <a:extLst>
              <a:ext uri="{FF2B5EF4-FFF2-40B4-BE49-F238E27FC236}">
                <a16:creationId xmlns:a16="http://schemas.microsoft.com/office/drawing/2014/main" id="{E3626974-5B69-46FF-AA3B-45DAA5AC6883}"/>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and Student Information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181827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AD292-D3CA-476E-B216-8D94B345E036}"/>
              </a:ext>
            </a:extLst>
          </p:cNvPr>
          <p:cNvSpPr>
            <a:spLocks noGrp="1"/>
          </p:cNvSpPr>
          <p:nvPr>
            <p:ph type="title"/>
          </p:nvPr>
        </p:nvSpPr>
        <p:spPr/>
        <p:txBody>
          <a:bodyPr/>
          <a:lstStyle/>
          <a:p>
            <a:r>
              <a:rPr lang="en-US" dirty="0"/>
              <a:t>WCAP Vendor Contacts </a:t>
            </a:r>
          </a:p>
        </p:txBody>
      </p:sp>
      <p:sp>
        <p:nvSpPr>
          <p:cNvPr id="3" name="Content Placeholder 2">
            <a:extLst>
              <a:ext uri="{FF2B5EF4-FFF2-40B4-BE49-F238E27FC236}">
                <a16:creationId xmlns:a16="http://schemas.microsoft.com/office/drawing/2014/main" id="{44DC7731-59AA-489B-8FC2-11F62729BB5F}"/>
              </a:ext>
            </a:extLst>
          </p:cNvPr>
          <p:cNvSpPr>
            <a:spLocks noGrp="1"/>
          </p:cNvSpPr>
          <p:nvPr>
            <p:ph idx="1"/>
          </p:nvPr>
        </p:nvSpPr>
        <p:spPr>
          <a:xfrm>
            <a:off x="838200" y="1690688"/>
            <a:ext cx="10515600" cy="4255861"/>
          </a:xfrm>
        </p:spPr>
        <p:txBody>
          <a:bodyPr>
            <a:normAutofit fontScale="92500" lnSpcReduction="10000"/>
          </a:bodyPr>
          <a:lstStyle/>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Cambium Washington Help Desk </a:t>
            </a: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for Smarter Balanced and WCAS Technical, Network, and password issues:</a:t>
            </a:r>
          </a:p>
          <a:p>
            <a:pPr marL="274638" marR="0" lvl="1"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hlinkClick r:id="rId3"/>
              </a:rPr>
              <a:t>wahelpdesk@cambiumassessment.com</a:t>
            </a: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 1-844-560-7366</a:t>
            </a:r>
          </a:p>
          <a:p>
            <a:pPr marL="0" marR="0" lvl="0" indent="-182562"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WIDA Client Services Center (DRC)</a:t>
            </a: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 for WIDA user accounts, instructional resources, professional learning and research:</a:t>
            </a:r>
          </a:p>
          <a:p>
            <a:pPr marL="274638" marR="0" lvl="1"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hlinkClick r:id="rId4"/>
              </a:rPr>
              <a:t>help@wida.us</a:t>
            </a:r>
            <a:r>
              <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 1-866-276-7735</a:t>
            </a:r>
          </a:p>
          <a:p>
            <a:pPr marL="0" marR="0" lvl="0" indent="-182562"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lang="en-US" sz="2200" b="1" dirty="0">
                <a:effectLst/>
                <a:latin typeface="Segoe UI" panose="020B0502040204020203" pitchFamily="34" charset="0"/>
              </a:rPr>
              <a:t>DRC Customer Service (WIDA) </a:t>
            </a:r>
            <a:r>
              <a:rPr lang="en-US" sz="2200" dirty="0">
                <a:effectLst/>
                <a:latin typeface="Segoe UI" panose="020B0502040204020203" pitchFamily="34" charset="0"/>
              </a:rPr>
              <a:t>For WIDA-AMS, testing/scoring issues, data validation questions:</a:t>
            </a:r>
          </a:p>
          <a:p>
            <a:pPr marL="457200" lvl="1" indent="-182562">
              <a:lnSpc>
                <a:spcPct val="110000"/>
              </a:lnSpc>
              <a:spcBef>
                <a:spcPts val="600"/>
              </a:spcBef>
              <a:buNone/>
              <a:defRPr/>
            </a:pPr>
            <a:r>
              <a:rPr kumimoji="0" lang="en-US" sz="22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hlinkClick r:id="rId5"/>
              </a:rPr>
              <a:t>wida@datarecognitioncorp.com</a:t>
            </a:r>
            <a:r>
              <a:rPr kumimoji="0" lang="en-US" sz="2200" b="0" i="0" u="none" strike="noStrike" kern="1200" cap="none" spc="0" normalizeH="0" baseline="0" noProof="0" dirty="0">
                <a:ln>
                  <a:noFill/>
                </a:ln>
                <a:solidFill>
                  <a:srgbClr val="40403D"/>
                </a:solidFill>
                <a:effectLst/>
                <a:uLnTx/>
                <a:uFillTx/>
                <a:latin typeface="Segoe UI" panose="020B0502040204020203" pitchFamily="34" charset="0"/>
                <a:ea typeface="+mn-ea"/>
                <a:cs typeface="Segoe UI" panose="020B0502040204020203" pitchFamily="34" charset="0"/>
              </a:rPr>
              <a:t> </a:t>
            </a:r>
            <a:endParaRPr lang="en-US" sz="2200" dirty="0">
              <a:solidFill>
                <a:srgbClr val="40403D"/>
              </a:solidFill>
              <a:latin typeface="Segoe UI"/>
            </a:endParaRPr>
          </a:p>
          <a:p>
            <a:pPr marL="0" marR="0" lvl="0" indent="-182562"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rPr>
              <a:t>WA-AIM Help Desk (DRC) </a:t>
            </a:r>
            <a:r>
              <a:rPr kumimoji="0" lang="en-US" sz="2200" b="0" i="0" u="none" strike="noStrike" kern="1200" cap="none" spc="0" normalizeH="0" baseline="0" noProof="0" dirty="0">
                <a:ln>
                  <a:noFill/>
                </a:ln>
                <a:solidFill>
                  <a:srgbClr val="565656"/>
                </a:solidFill>
                <a:effectLst/>
                <a:uLnTx/>
                <a:uFillTx/>
                <a:latin typeface="Helvetica" panose="020B0604020202020204" pitchFamily="34" charset="0"/>
                <a:ea typeface="Calibri" panose="020F0502020204030204" pitchFamily="34" charset="0"/>
                <a:cs typeface="+mn-cs"/>
              </a:rPr>
              <a:t>for WA-AIM user accounts, resources:</a:t>
            </a:r>
          </a:p>
          <a:p>
            <a:pPr marL="274638" marR="0" lvl="1"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565656"/>
                </a:solidFill>
                <a:effectLst/>
                <a:uLnTx/>
                <a:uFillTx/>
                <a:latin typeface="Helvetica" panose="020B0604020202020204" pitchFamily="34" charset="0"/>
                <a:ea typeface="Calibri" panose="020F0502020204030204" pitchFamily="34" charset="0"/>
                <a:cs typeface="+mn-cs"/>
              </a:rPr>
              <a:t> </a:t>
            </a:r>
            <a:r>
              <a:rPr kumimoji="0" lang="en-US" sz="2200" b="0" i="0" u="none" strike="noStrike" kern="1200" cap="none" spc="0" normalizeH="0" baseline="0" noProof="0" dirty="0">
                <a:ln>
                  <a:noFill/>
                </a:ln>
                <a:solidFill>
                  <a:srgbClr val="1568C4"/>
                </a:solidFill>
                <a:effectLst/>
                <a:uLnTx/>
                <a:uFillTx/>
                <a:latin typeface="Segoe UI"/>
                <a:ea typeface="Calibri" panose="020F0502020204030204" pitchFamily="34" charset="0"/>
                <a:cs typeface="+mn-cs"/>
                <a:hlinkClick r:id="rId6"/>
              </a:rPr>
              <a:t>waaimhelpdesk@datarecognitioncorp.com</a:t>
            </a:r>
            <a:r>
              <a:rPr kumimoji="0" lang="en-US" sz="2200" b="0" i="0" u="none" strike="noStrike" kern="1200" cap="none" spc="0" normalizeH="0" baseline="0" noProof="0" dirty="0">
                <a:ln>
                  <a:noFill/>
                </a:ln>
                <a:solidFill>
                  <a:srgbClr val="565656"/>
                </a:solidFill>
                <a:effectLst/>
                <a:uLnTx/>
                <a:uFillTx/>
                <a:latin typeface="Segoe UI"/>
                <a:ea typeface="Calibri" panose="020F0502020204030204" pitchFamily="34" charset="0"/>
                <a:cs typeface="+mn-cs"/>
              </a:rPr>
              <a:t> 1-800-569-2667</a:t>
            </a:r>
            <a:endParaRPr kumimoji="0" lang="en-US" sz="2200" b="0" i="0" u="none" strike="noStrike" kern="1200" cap="none" spc="0" normalizeH="0" baseline="0" noProof="0" dirty="0">
              <a:ln>
                <a:noFill/>
              </a:ln>
              <a:solidFill>
                <a:srgbClr val="40403D"/>
              </a:solidFill>
              <a:effectLst/>
              <a:uLnTx/>
              <a:uFillTx/>
              <a:latin typeface="Segoe UI"/>
              <a:ea typeface="+mn-ea"/>
              <a:cs typeface="Segoe UI" panose="020B0502040204020203" pitchFamily="34" charset="0"/>
            </a:endParaRPr>
          </a:p>
          <a:p>
            <a:endParaRPr lang="en-US" dirty="0"/>
          </a:p>
        </p:txBody>
      </p:sp>
      <p:sp>
        <p:nvSpPr>
          <p:cNvPr id="5" name="Slide Number Placeholder 4">
            <a:extLst>
              <a:ext uri="{FF2B5EF4-FFF2-40B4-BE49-F238E27FC236}">
                <a16:creationId xmlns:a16="http://schemas.microsoft.com/office/drawing/2014/main" id="{97AA4A17-4296-4A85-973A-B975A08B8B2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Date Placeholder 3">
            <a:extLst>
              <a:ext uri="{FF2B5EF4-FFF2-40B4-BE49-F238E27FC236}">
                <a16:creationId xmlns:a16="http://schemas.microsoft.com/office/drawing/2014/main" id="{F6A55761-2DE6-4180-A2D2-274D03CA950C}"/>
              </a:ext>
            </a:extLst>
          </p:cNvPr>
          <p:cNvSpPr>
            <a:spLocks noGrp="1"/>
          </p:cNvSpPr>
          <p:nvPr>
            <p:ph type="dt" sz="half" idx="11"/>
          </p:nvPr>
        </p:nvSpPr>
        <p:spPr/>
        <p:txBody>
          <a:bodyPr/>
          <a:lstStyle/>
          <a:p>
            <a:pPr algn="ctr">
              <a:defRPr/>
            </a:pPr>
            <a:r>
              <a:rPr lang="en-US">
                <a:latin typeface="Segoe UI"/>
              </a:rPr>
              <a:t>| </a:t>
            </a:r>
            <a:fld id="{036BCA54-97E2-49B7-B7E1-4D1CA43D913B}" type="datetime1">
              <a:rPr lang="en-US" smtClean="0">
                <a:latin typeface="Segoe UI"/>
              </a:rPr>
              <a:pPr algn="ctr">
                <a:defRPr/>
              </a:pPr>
              <a:t>8/15/2023</a:t>
            </a:fld>
            <a:r>
              <a:rPr lang="en-US">
                <a:latin typeface="Segoe UI"/>
              </a:rPr>
              <a:t> |</a:t>
            </a:r>
            <a:endParaRPr lang="en-US" dirty="0">
              <a:latin typeface="Segoe UI"/>
            </a:endParaRPr>
          </a:p>
        </p:txBody>
      </p:sp>
      <p:sp>
        <p:nvSpPr>
          <p:cNvPr id="6" name="Footer Placeholder 5">
            <a:extLst>
              <a:ext uri="{FF2B5EF4-FFF2-40B4-BE49-F238E27FC236}">
                <a16:creationId xmlns:a16="http://schemas.microsoft.com/office/drawing/2014/main" id="{0E148894-CF90-475C-AC89-846472FAB15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Assessment and Student Information</a:t>
            </a:r>
          </a:p>
        </p:txBody>
      </p:sp>
    </p:spTree>
    <p:extLst>
      <p:ext uri="{BB962C8B-B14F-4D97-AF65-F5344CB8AC3E}">
        <p14:creationId xmlns:p14="http://schemas.microsoft.com/office/powerpoint/2010/main" val="487346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04F600-6B0E-407F-A508-27422F6FA21B}"/>
              </a:ext>
            </a:extLst>
          </p:cNvPr>
          <p:cNvSpPr>
            <a:spLocks noGrp="1"/>
          </p:cNvSpPr>
          <p:nvPr>
            <p:ph type="title"/>
          </p:nvPr>
        </p:nvSpPr>
        <p:spPr/>
        <p:txBody>
          <a:bodyPr/>
          <a:lstStyle/>
          <a:p>
            <a:r>
              <a:rPr lang="en-US" dirty="0"/>
              <a:t>In Summation . . .</a:t>
            </a:r>
          </a:p>
        </p:txBody>
      </p:sp>
      <p:sp>
        <p:nvSpPr>
          <p:cNvPr id="6" name="Content Placeholder 5">
            <a:extLst>
              <a:ext uri="{FF2B5EF4-FFF2-40B4-BE49-F238E27FC236}">
                <a16:creationId xmlns:a16="http://schemas.microsoft.com/office/drawing/2014/main" id="{2E51483A-22C9-4EDB-95EB-E1F71E06AFF8}"/>
              </a:ext>
            </a:extLst>
          </p:cNvPr>
          <p:cNvSpPr>
            <a:spLocks noGrp="1"/>
          </p:cNvSpPr>
          <p:nvPr>
            <p:ph idx="1"/>
          </p:nvPr>
        </p:nvSpPr>
        <p:spPr>
          <a:xfrm>
            <a:off x="838200" y="1690688"/>
            <a:ext cx="10515600" cy="4255861"/>
          </a:xfrm>
        </p:spPr>
        <p:txBody>
          <a:bodyPr>
            <a:normAutofit fontScale="92500" lnSpcReduction="10000"/>
          </a:bodyPr>
          <a:lstStyle/>
          <a:p>
            <a:pPr marL="0" lvl="0" indent="0">
              <a:lnSpc>
                <a:spcPct val="110000"/>
              </a:lnSpc>
              <a:spcBef>
                <a:spcPts val="1200"/>
              </a:spcBef>
              <a:buNone/>
              <a:defRPr/>
            </a:pPr>
            <a:r>
              <a:rPr lang="en-US" dirty="0"/>
              <a:t>We are interested in knowing what you would like to learn more about - systems, processes, procedures, and how you prefer to get information - news articles in the WAW, webinars, posted presentations? </a:t>
            </a:r>
          </a:p>
          <a:p>
            <a:pPr marL="0" lvl="0" indent="0">
              <a:lnSpc>
                <a:spcPct val="110000"/>
              </a:lnSpc>
              <a:spcBef>
                <a:spcPts val="1200"/>
              </a:spcBef>
              <a:buNone/>
              <a:defRPr/>
            </a:pPr>
            <a:r>
              <a:rPr lang="en-US" dirty="0"/>
              <a:t>Our monthly or special webinars are always posted to the WCAP Portal, as well as the Answers to Questions collected during the live presentations. </a:t>
            </a:r>
          </a:p>
          <a:p>
            <a:pPr marL="0" lvl="0" indent="0">
              <a:lnSpc>
                <a:spcPct val="110000"/>
              </a:lnSpc>
              <a:spcBef>
                <a:spcPts val="1200"/>
              </a:spcBef>
              <a:buNone/>
              <a:defRPr/>
            </a:pPr>
            <a:r>
              <a:rPr lang="en-US" dirty="0"/>
              <a:t>Let us know how we can support you and the work you do.</a:t>
            </a:r>
          </a:p>
          <a:p>
            <a:pPr marL="0" lvl="0" indent="0" algn="ctr">
              <a:lnSpc>
                <a:spcPct val="100000"/>
              </a:lnSpc>
              <a:spcBef>
                <a:spcPts val="1200"/>
              </a:spcBef>
              <a:buNone/>
              <a:defRPr/>
            </a:pPr>
            <a:r>
              <a:rPr lang="en-US" dirty="0">
                <a:hlinkClick r:id="rId3"/>
              </a:rPr>
              <a:t>Assessment@k12.wa.us</a:t>
            </a:r>
            <a:endParaRPr lang="en-US" dirty="0"/>
          </a:p>
        </p:txBody>
      </p:sp>
      <p:sp>
        <p:nvSpPr>
          <p:cNvPr id="4" name="Slide Number Placeholder 3">
            <a:extLst>
              <a:ext uri="{FF2B5EF4-FFF2-40B4-BE49-F238E27FC236}">
                <a16:creationId xmlns:a16="http://schemas.microsoft.com/office/drawing/2014/main" id="{A535FF6C-436B-4AE3-95DA-C8A1CF58B2B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 name="Date Placeholder 1">
            <a:extLst>
              <a:ext uri="{FF2B5EF4-FFF2-40B4-BE49-F238E27FC236}">
                <a16:creationId xmlns:a16="http://schemas.microsoft.com/office/drawing/2014/main" id="{47456C99-4537-418E-93DA-A69032B0046B}"/>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8325903-DED3-45D3-B1A7-0CC2A44BC9FF}"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Footer Placeholder 2">
            <a:extLst>
              <a:ext uri="{FF2B5EF4-FFF2-40B4-BE49-F238E27FC236}">
                <a16:creationId xmlns:a16="http://schemas.microsoft.com/office/drawing/2014/main" id="{38F22FD7-6B12-4DA1-B51D-DA006DBA00B1}"/>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4075204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63F19F-5C3C-4FAF-9F22-FE2385BA2E77}"/>
              </a:ext>
            </a:extLst>
          </p:cNvPr>
          <p:cNvSpPr>
            <a:spLocks noGrp="1"/>
          </p:cNvSpPr>
          <p:nvPr>
            <p:ph type="title"/>
          </p:nvPr>
        </p:nvSpPr>
        <p:spPr/>
        <p:txBody>
          <a:bodyPr/>
          <a:lstStyle/>
          <a:p>
            <a:r>
              <a:rPr lang="en-US" dirty="0"/>
              <a:t>The “A” in WCAP</a:t>
            </a:r>
          </a:p>
        </p:txBody>
      </p:sp>
      <p:sp>
        <p:nvSpPr>
          <p:cNvPr id="6" name="Text Placeholder 5">
            <a:extLst>
              <a:ext uri="{FF2B5EF4-FFF2-40B4-BE49-F238E27FC236}">
                <a16:creationId xmlns:a16="http://schemas.microsoft.com/office/drawing/2014/main" id="{7D531953-4F77-4B2A-8BE0-D388DD9CF681}"/>
              </a:ext>
            </a:extLst>
          </p:cNvPr>
          <p:cNvSpPr>
            <a:spLocks noGrp="1"/>
          </p:cNvSpPr>
          <p:nvPr>
            <p:ph type="body" idx="1"/>
          </p:nvPr>
        </p:nvSpPr>
        <p:spPr/>
        <p:txBody>
          <a:bodyPr/>
          <a:lstStyle/>
          <a:p>
            <a:r>
              <a:rPr lang="en-US" dirty="0"/>
              <a:t>The assessments in the Washington Comprehensive Assessment Program (WCAP)</a:t>
            </a:r>
          </a:p>
        </p:txBody>
      </p:sp>
    </p:spTree>
    <p:extLst>
      <p:ext uri="{BB962C8B-B14F-4D97-AF65-F5344CB8AC3E}">
        <p14:creationId xmlns:p14="http://schemas.microsoft.com/office/powerpoint/2010/main" val="1204141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71CAD-0193-4D97-A7C3-66F21347A734}"/>
              </a:ext>
            </a:extLst>
          </p:cNvPr>
          <p:cNvSpPr>
            <a:spLocks noGrp="1"/>
          </p:cNvSpPr>
          <p:nvPr>
            <p:ph type="title"/>
          </p:nvPr>
        </p:nvSpPr>
        <p:spPr>
          <a:xfrm>
            <a:off x="515963" y="765436"/>
            <a:ext cx="10515600" cy="655402"/>
          </a:xfrm>
        </p:spPr>
        <p:txBody>
          <a:bodyPr vert="horz" lIns="91440" tIns="45720" rIns="91440" bIns="45720" rtlCol="0" anchor="b">
            <a:normAutofit fontScale="90000"/>
          </a:bodyPr>
          <a:lstStyle/>
          <a:p>
            <a:r>
              <a:rPr lang="en-US" dirty="0">
                <a:solidFill>
                  <a:srgbClr val="FFFFFF"/>
                </a:solidFill>
              </a:rPr>
              <a:t>Thank you!</a:t>
            </a:r>
          </a:p>
        </p:txBody>
      </p:sp>
      <p:pic>
        <p:nvPicPr>
          <p:cNvPr id="4" name="Picture 3" descr="castle-like brick structure OSPI offices are located within">
            <a:extLst>
              <a:ext uri="{FF2B5EF4-FFF2-40B4-BE49-F238E27FC236}">
                <a16:creationId xmlns:a16="http://schemas.microsoft.com/office/drawing/2014/main" id="{3F412243-6AD4-444B-AF3E-F4640C90B7E3}"/>
              </a:ext>
            </a:extLst>
          </p:cNvPr>
          <p:cNvPicPr>
            <a:picLocks noChangeAspect="1"/>
          </p:cNvPicPr>
          <p:nvPr/>
        </p:nvPicPr>
        <p:blipFill rotWithShape="1">
          <a:blip r:embed="rId3"/>
          <a:srcRect b="11161"/>
          <a:stretch/>
        </p:blipFill>
        <p:spPr>
          <a:xfrm>
            <a:off x="20" y="0"/>
            <a:ext cx="12191980" cy="6092565"/>
          </a:xfrm>
          <a:prstGeom prst="rect">
            <a:avLst/>
          </a:prstGeom>
          <a:noFill/>
        </p:spPr>
      </p:pic>
      <p:sp>
        <p:nvSpPr>
          <p:cNvPr id="8" name="Slide Number Placeholder 7">
            <a:extLst>
              <a:ext uri="{FF2B5EF4-FFF2-40B4-BE49-F238E27FC236}">
                <a16:creationId xmlns:a16="http://schemas.microsoft.com/office/drawing/2014/main" id="{EBBA3C57-F461-41F8-AECA-1A6364BA4C57}"/>
              </a:ext>
            </a:extLst>
          </p:cNvPr>
          <p:cNvSpPr>
            <a:spLocks noGrp="1"/>
          </p:cNvSpPr>
          <p:nvPr>
            <p:ph type="sldNum" sz="quarter" idx="4"/>
          </p:nvPr>
        </p:nvSpPr>
        <p:spPr/>
        <p:txBody>
          <a:bodyPr/>
          <a:lstStyle/>
          <a:p>
            <a:fld id="{65248FEF-978F-4B24-93F3-B987601DAD06}" type="slidenum">
              <a:rPr lang="en-US" smtClean="0">
                <a:latin typeface="Segoe UI" panose="020B0502040204020203" pitchFamily="34" charset="0"/>
                <a:cs typeface="Segoe UI" panose="020B0502040204020203" pitchFamily="34" charset="0"/>
              </a:rPr>
              <a:pPr/>
              <a:t>40</a:t>
            </a:fld>
            <a:endParaRPr lang="en-US" dirty="0">
              <a:latin typeface="Segoe UI" panose="020B0502040204020203" pitchFamily="34" charset="0"/>
              <a:cs typeface="Segoe UI" panose="020B0502040204020203" pitchFamily="34" charset="0"/>
            </a:endParaRPr>
          </a:p>
        </p:txBody>
      </p:sp>
      <p:sp>
        <p:nvSpPr>
          <p:cNvPr id="6" name="Date Placeholder 5">
            <a:extLst>
              <a:ext uri="{FF2B5EF4-FFF2-40B4-BE49-F238E27FC236}">
                <a16:creationId xmlns:a16="http://schemas.microsoft.com/office/drawing/2014/main" id="{547CB42C-DE0C-4DB2-A340-48FE90419A0A}"/>
              </a:ext>
            </a:extLst>
          </p:cNvPr>
          <p:cNvSpPr>
            <a:spLocks noGrp="1"/>
          </p:cNvSpPr>
          <p:nvPr>
            <p:ph type="dt" sz="half" idx="11"/>
          </p:nvPr>
        </p:nvSpPr>
        <p:spPr/>
        <p:txBody>
          <a:bodyPr/>
          <a:lstStyle/>
          <a:p>
            <a:pPr algn="ctr"/>
            <a:fld id="{129FE59E-7CAE-4278-8C4D-353FBA771584}" type="datetime1">
              <a:rPr lang="en-US" smtClean="0">
                <a:latin typeface="Segoe UI" panose="020B0502040204020203" pitchFamily="34" charset="0"/>
                <a:cs typeface="Segoe UI" panose="020B0502040204020203" pitchFamily="34" charset="0"/>
              </a:rPr>
              <a:t>8/15/2023</a:t>
            </a:fld>
            <a:endParaRPr lang="en-US" dirty="0">
              <a:latin typeface="Segoe UI" panose="020B0502040204020203" pitchFamily="34" charset="0"/>
              <a:cs typeface="Segoe UI" panose="020B0502040204020203" pitchFamily="34" charset="0"/>
            </a:endParaRPr>
          </a:p>
        </p:txBody>
      </p:sp>
      <p:sp>
        <p:nvSpPr>
          <p:cNvPr id="7" name="Footer Placeholder 6">
            <a:extLst>
              <a:ext uri="{FF2B5EF4-FFF2-40B4-BE49-F238E27FC236}">
                <a16:creationId xmlns:a16="http://schemas.microsoft.com/office/drawing/2014/main" id="{E6978B11-21C5-4CAB-9BE0-5C88AA3C2871}"/>
              </a:ext>
            </a:extLst>
          </p:cNvPr>
          <p:cNvSpPr>
            <a:spLocks noGrp="1"/>
          </p:cNvSpPr>
          <p:nvPr>
            <p:ph type="ftr" sz="quarter" idx="3"/>
          </p:nvPr>
        </p:nvSpPr>
        <p:spPr/>
        <p:txBody>
          <a:bodyPr/>
          <a:lstStyle/>
          <a:p>
            <a:pPr algn="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2422230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59E6C-EFB7-4508-AA4C-7499550EEB37}"/>
              </a:ext>
            </a:extLst>
          </p:cNvPr>
          <p:cNvSpPr>
            <a:spLocks noGrp="1"/>
          </p:cNvSpPr>
          <p:nvPr>
            <p:ph type="title"/>
          </p:nvPr>
        </p:nvSpPr>
        <p:spPr/>
        <p:txBody>
          <a:bodyPr/>
          <a:lstStyle/>
          <a:p>
            <a:r>
              <a:rPr lang="en-US" dirty="0"/>
              <a:t>Connect with us!</a:t>
            </a:r>
          </a:p>
        </p:txBody>
      </p:sp>
      <p:sp>
        <p:nvSpPr>
          <p:cNvPr id="8" name="Slide Number Placeholder 7">
            <a:extLst>
              <a:ext uri="{FF2B5EF4-FFF2-40B4-BE49-F238E27FC236}">
                <a16:creationId xmlns:a16="http://schemas.microsoft.com/office/drawing/2014/main" id="{279F858C-0610-4C82-B524-DBAC02F79611}"/>
              </a:ext>
            </a:extLst>
          </p:cNvPr>
          <p:cNvSpPr>
            <a:spLocks noGrp="1"/>
          </p:cNvSpPr>
          <p:nvPr>
            <p:ph type="sldNum" sz="quarter" idx="4"/>
          </p:nvPr>
        </p:nvSpPr>
        <p:spPr/>
        <p:txBody>
          <a:bodyPr/>
          <a:lstStyle/>
          <a:p>
            <a:fld id="{65248FEF-978F-4B24-93F3-B987601DAD06}" type="slidenum">
              <a:rPr lang="en-US" smtClean="0">
                <a:latin typeface="Segoe UI" panose="020B0502040204020203" pitchFamily="34" charset="0"/>
                <a:cs typeface="Segoe UI" panose="020B0502040204020203" pitchFamily="34" charset="0"/>
              </a:rPr>
              <a:pPr/>
              <a:t>41</a:t>
            </a:fld>
            <a:endParaRPr lang="en-US" dirty="0">
              <a:latin typeface="Segoe UI" panose="020B0502040204020203" pitchFamily="34" charset="0"/>
              <a:cs typeface="Segoe UI" panose="020B0502040204020203" pitchFamily="34" charset="0"/>
            </a:endParaRPr>
          </a:p>
        </p:txBody>
      </p:sp>
      <p:sp>
        <p:nvSpPr>
          <p:cNvPr id="6" name="Date Placeholder 5">
            <a:extLst>
              <a:ext uri="{FF2B5EF4-FFF2-40B4-BE49-F238E27FC236}">
                <a16:creationId xmlns:a16="http://schemas.microsoft.com/office/drawing/2014/main" id="{C6C37F61-2052-42D7-941B-686C17036256}"/>
              </a:ext>
            </a:extLst>
          </p:cNvPr>
          <p:cNvSpPr>
            <a:spLocks noGrp="1"/>
          </p:cNvSpPr>
          <p:nvPr>
            <p:ph type="dt" sz="half" idx="10"/>
          </p:nvPr>
        </p:nvSpPr>
        <p:spPr/>
        <p:txBody>
          <a:bodyPr/>
          <a:lstStyle/>
          <a:p>
            <a:pPr algn="ctr"/>
            <a:fld id="{103E937E-0CA8-4C6B-B09D-41A428CCCD71}" type="datetime1">
              <a:rPr lang="en-US" smtClean="0">
                <a:latin typeface="Segoe UI" panose="020B0502040204020203" pitchFamily="34" charset="0"/>
                <a:cs typeface="Segoe UI" panose="020B0502040204020203" pitchFamily="34" charset="0"/>
              </a:rPr>
              <a:t>8/15/2023</a:t>
            </a:fld>
            <a:endParaRPr lang="en-US" dirty="0">
              <a:latin typeface="Segoe UI" panose="020B0502040204020203" pitchFamily="34" charset="0"/>
              <a:cs typeface="Segoe UI" panose="020B0502040204020203" pitchFamily="34" charset="0"/>
            </a:endParaRPr>
          </a:p>
        </p:txBody>
      </p:sp>
      <p:sp>
        <p:nvSpPr>
          <p:cNvPr id="7" name="Footer Placeholder 6">
            <a:extLst>
              <a:ext uri="{FF2B5EF4-FFF2-40B4-BE49-F238E27FC236}">
                <a16:creationId xmlns:a16="http://schemas.microsoft.com/office/drawing/2014/main" id="{8B94D2D6-2970-4B53-8964-D55486436C27}"/>
              </a:ext>
            </a:extLst>
          </p:cNvPr>
          <p:cNvSpPr>
            <a:spLocks noGrp="1"/>
          </p:cNvSpPr>
          <p:nvPr>
            <p:ph type="ftr" sz="quarter" idx="3"/>
          </p:nvPr>
        </p:nvSpPr>
        <p:spPr/>
        <p:txBody>
          <a:bodyPr/>
          <a:lstStyle/>
          <a:p>
            <a:pPr algn="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2683799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C35F9-6255-4560-B868-EE8D82D77970}"/>
              </a:ext>
            </a:extLst>
          </p:cNvPr>
          <p:cNvSpPr>
            <a:spLocks noGrp="1"/>
          </p:cNvSpPr>
          <p:nvPr>
            <p:ph type="title"/>
          </p:nvPr>
        </p:nvSpPr>
        <p:spPr>
          <a:xfrm>
            <a:off x="838200" y="365125"/>
            <a:ext cx="10515600" cy="1325563"/>
          </a:xfrm>
        </p:spPr>
        <p:txBody>
          <a:bodyPr anchor="ctr">
            <a:normAutofit/>
          </a:bodyPr>
          <a:lstStyle/>
          <a:p>
            <a:r>
              <a:rPr lang="en-US" dirty="0"/>
              <a:t>Assessment Names</a:t>
            </a:r>
          </a:p>
        </p:txBody>
      </p:sp>
      <p:graphicFrame>
        <p:nvGraphicFramePr>
          <p:cNvPr id="8" name="Content Placeholder 2" descr="List of test names and acronyms">
            <a:extLst>
              <a:ext uri="{FF2B5EF4-FFF2-40B4-BE49-F238E27FC236}">
                <a16:creationId xmlns:a16="http://schemas.microsoft.com/office/drawing/2014/main" id="{5FE6B108-01D7-4105-8B9D-D9A32FAAA9C1}"/>
              </a:ext>
            </a:extLst>
          </p:cNvPr>
          <p:cNvGraphicFramePr>
            <a:graphicFrameLocks noGrp="1"/>
          </p:cNvGraphicFramePr>
          <p:nvPr>
            <p:ph idx="1"/>
            <p:extLst>
              <p:ext uri="{D42A27DB-BD31-4B8C-83A1-F6EECF244321}">
                <p14:modId xmlns:p14="http://schemas.microsoft.com/office/powerpoint/2010/main" val="1849682376"/>
              </p:ext>
            </p:extLst>
          </p:nvPr>
        </p:nvGraphicFramePr>
        <p:xfrm>
          <a:off x="838199" y="1488982"/>
          <a:ext cx="10515600" cy="4427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FB8B3026-BE98-4BCE-B284-DEA336669EA3}"/>
              </a:ext>
            </a:extLst>
          </p:cNvPr>
          <p:cNvSpPr>
            <a:spLocks noGrp="1"/>
          </p:cNvSpPr>
          <p:nvPr>
            <p:ph type="sldNum" sz="quarter" idx="4"/>
          </p:nvPr>
        </p:nvSpPr>
        <p:spPr>
          <a:xfrm>
            <a:off x="10709328" y="6253532"/>
            <a:ext cx="644471"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65248FEF-978F-4B24-93F3-B987601DAD06}" type="slidenum">
              <a:rPr kumimoji="0" lang="en-US" b="0" i="0" u="none" strike="noStrike" kern="1200" cap="none" spc="0" normalizeH="0" baseline="0" noProof="0" smtClean="0">
                <a:ln>
                  <a:noFill/>
                </a:ln>
                <a:effectLst/>
                <a:uLnTx/>
                <a:uFillTx/>
                <a:latin typeface="Segoe UI" panose="020B0502040204020203" pitchFamily="34" charset="0"/>
                <a:cs typeface="Segoe UI" panose="020B0502040204020203" pitchFamily="34" charset="0"/>
              </a:rPr>
              <a:pPr marL="0" marR="0" lvl="0" indent="0" defTabSz="914400" rtl="0" eaLnBrk="1" fontAlgn="auto" latinLnBrk="0" hangingPunct="1">
                <a:spcBef>
                  <a:spcPts val="0"/>
                </a:spcBef>
                <a:spcAft>
                  <a:spcPts val="600"/>
                </a:spcAft>
                <a:buClrTx/>
                <a:buSzTx/>
                <a:buFontTx/>
                <a:buNone/>
                <a:tabLst/>
                <a:defRPr/>
              </a:pPr>
              <a:t>5</a:t>
            </a:fld>
            <a:endParaRPr kumimoji="0" lang="en-US"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4" name="Date Placeholder 3">
            <a:extLst>
              <a:ext uri="{FF2B5EF4-FFF2-40B4-BE49-F238E27FC236}">
                <a16:creationId xmlns:a16="http://schemas.microsoft.com/office/drawing/2014/main" id="{5C8F0227-60B0-4E52-9123-1996AE1A3CA7}"/>
              </a:ext>
            </a:extLst>
          </p:cNvPr>
          <p:cNvSpPr>
            <a:spLocks noGrp="1"/>
          </p:cNvSpPr>
          <p:nvPr>
            <p:ph type="dt" sz="half" idx="11"/>
          </p:nvPr>
        </p:nvSpPr>
        <p:spPr>
          <a:xfrm>
            <a:off x="9309783" y="6253532"/>
            <a:ext cx="1531571" cy="367123"/>
          </a:xfrm>
        </p:spPr>
        <p:txBody>
          <a:bodyPr anchor="ctr">
            <a:normAutofit/>
          </a:bodyPr>
          <a:lstStyle/>
          <a:p>
            <a:pPr marL="0" marR="0" lvl="0" indent="0" algn="ctr" defTabSz="914400" rtl="0" eaLnBrk="1" fontAlgn="auto" latinLnBrk="0" hangingPunct="1">
              <a:spcBef>
                <a:spcPts val="0"/>
              </a:spcBef>
              <a:spcAft>
                <a:spcPts val="600"/>
              </a:spcAft>
              <a:buClrTx/>
              <a:buSzTx/>
              <a:buFontTx/>
              <a:buNone/>
              <a:tabLst/>
              <a:defRPr/>
            </a:pPr>
            <a:fld id="{5A9FB6EA-5242-4597-893E-1E6582C3EDF1}" type="datetime1">
              <a:rPr kumimoji="0" lang="en-US" b="0" i="0" u="none" strike="noStrike" kern="1200" cap="none" spc="0" normalizeH="0" baseline="0" noProof="0" smtClean="0">
                <a:ln>
                  <a:noFill/>
                </a:ln>
                <a:effectLst/>
                <a:uLnTx/>
                <a:uFillTx/>
                <a:latin typeface="Segoe UI" panose="020B0502040204020203" pitchFamily="34" charset="0"/>
                <a:cs typeface="Segoe UI" panose="020B0502040204020203" pitchFamily="34" charset="0"/>
              </a:rPr>
              <a:pPr marL="0" marR="0" lvl="0" indent="0" algn="ctr" defTabSz="914400" rtl="0" eaLnBrk="1" fontAlgn="auto" latinLnBrk="0" hangingPunct="1">
                <a:spcBef>
                  <a:spcPts val="0"/>
                </a:spcBef>
                <a:spcAft>
                  <a:spcPts val="600"/>
                </a:spcAft>
                <a:buClrTx/>
                <a:buSzTx/>
                <a:buFontTx/>
                <a:buNone/>
                <a:tabLst/>
                <a:defRPr/>
              </a:pPr>
              <a:t>8/15/2023</a:t>
            </a:fld>
            <a:endParaRPr kumimoji="0" lang="en-US"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
        <p:nvSpPr>
          <p:cNvPr id="5" name="Footer Placeholder 4">
            <a:extLst>
              <a:ext uri="{FF2B5EF4-FFF2-40B4-BE49-F238E27FC236}">
                <a16:creationId xmlns:a16="http://schemas.microsoft.com/office/drawing/2014/main" id="{B7211CEF-F1CF-4B37-897E-FECD95FC7787}"/>
              </a:ext>
            </a:extLst>
          </p:cNvPr>
          <p:cNvSpPr>
            <a:spLocks noGrp="1"/>
          </p:cNvSpPr>
          <p:nvPr>
            <p:ph type="ftr" sz="quarter" idx="3"/>
          </p:nvPr>
        </p:nvSpPr>
        <p:spPr>
          <a:xfrm>
            <a:off x="3550596" y="6253532"/>
            <a:ext cx="5817555" cy="365125"/>
          </a:xfrm>
        </p:spPr>
        <p:txBody>
          <a:bodyPr anchor="ctr">
            <a:normAutofit/>
          </a:bodyPr>
          <a:lstStyle/>
          <a:p>
            <a:pPr algn="r">
              <a:spcAft>
                <a:spcPts val="600"/>
              </a:spcAft>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1903603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C3ECF-C5A6-4C5B-A014-E5DFCA0D692B}"/>
              </a:ext>
            </a:extLst>
          </p:cNvPr>
          <p:cNvSpPr>
            <a:spLocks noGrp="1"/>
          </p:cNvSpPr>
          <p:nvPr>
            <p:ph type="title"/>
          </p:nvPr>
        </p:nvSpPr>
        <p:spPr/>
        <p:txBody>
          <a:bodyPr/>
          <a:lstStyle/>
          <a:p>
            <a:r>
              <a:rPr lang="en-US" dirty="0"/>
              <a:t>Key for the Next Slides</a:t>
            </a:r>
          </a:p>
        </p:txBody>
      </p:sp>
      <p:sp>
        <p:nvSpPr>
          <p:cNvPr id="7" name="TextBox 6">
            <a:extLst>
              <a:ext uri="{FF2B5EF4-FFF2-40B4-BE49-F238E27FC236}">
                <a16:creationId xmlns:a16="http://schemas.microsoft.com/office/drawing/2014/main" id="{B204F47D-63F6-4E0C-98A3-24DDA16FA8E2}"/>
              </a:ext>
            </a:extLst>
          </p:cNvPr>
          <p:cNvSpPr txBox="1"/>
          <p:nvPr/>
        </p:nvSpPr>
        <p:spPr>
          <a:xfrm>
            <a:off x="838200" y="3198167"/>
            <a:ext cx="3129567" cy="461665"/>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Test Name and Logo</a:t>
            </a:r>
          </a:p>
        </p:txBody>
      </p:sp>
      <p:sp>
        <p:nvSpPr>
          <p:cNvPr id="3" name="Content Placeholder 2">
            <a:extLst>
              <a:ext uri="{FF2B5EF4-FFF2-40B4-BE49-F238E27FC236}">
                <a16:creationId xmlns:a16="http://schemas.microsoft.com/office/drawing/2014/main" id="{7FE77D3E-D657-4D38-AABF-7CC063DC5055}"/>
              </a:ext>
            </a:extLst>
          </p:cNvPr>
          <p:cNvSpPr>
            <a:spLocks noGrp="1"/>
          </p:cNvSpPr>
          <p:nvPr>
            <p:ph idx="1"/>
          </p:nvPr>
        </p:nvSpPr>
        <p:spPr>
          <a:xfrm>
            <a:off x="4893972" y="1825625"/>
            <a:ext cx="6459828" cy="4255861"/>
          </a:xfrm>
        </p:spPr>
        <p:txBody>
          <a:bodyPr>
            <a:normAutofit/>
          </a:bodyPr>
          <a:lstStyle/>
          <a:p>
            <a:r>
              <a:rPr lang="en-US" b="1" dirty="0"/>
              <a:t>What is Assessed: </a:t>
            </a:r>
            <a:r>
              <a:rPr lang="en-US" dirty="0"/>
              <a:t>standards or goal</a:t>
            </a:r>
          </a:p>
          <a:p>
            <a:r>
              <a:rPr lang="en-US" b="1" dirty="0"/>
              <a:t>Grade Level: </a:t>
            </a:r>
            <a:r>
              <a:rPr lang="en-US" dirty="0"/>
              <a:t>grade level of tested students</a:t>
            </a:r>
          </a:p>
          <a:p>
            <a:r>
              <a:rPr lang="en-US" b="1" dirty="0"/>
              <a:t>Population: </a:t>
            </a:r>
            <a:r>
              <a:rPr lang="en-US" dirty="0"/>
              <a:t>all students or a specific group</a:t>
            </a:r>
            <a:endParaRPr lang="en-US" b="1" dirty="0"/>
          </a:p>
          <a:p>
            <a:r>
              <a:rPr lang="en-US" b="1" dirty="0"/>
              <a:t>When and Type: </a:t>
            </a:r>
            <a:r>
              <a:rPr lang="en-US" dirty="0"/>
              <a:t>season, SUMMATIVE and/or something else</a:t>
            </a:r>
          </a:p>
          <a:p>
            <a:r>
              <a:rPr lang="en-US" b="1" dirty="0"/>
              <a:t>Primary Mode:</a:t>
            </a:r>
            <a:r>
              <a:rPr lang="en-US" dirty="0"/>
              <a:t> online, paper, other</a:t>
            </a:r>
          </a:p>
          <a:p>
            <a:r>
              <a:rPr lang="en-US" b="1" dirty="0"/>
              <a:t>Vendor: </a:t>
            </a: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E9D81954-984A-419D-B302-EC2598AE3F34}"/>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Date Placeholder 3">
            <a:extLst>
              <a:ext uri="{FF2B5EF4-FFF2-40B4-BE49-F238E27FC236}">
                <a16:creationId xmlns:a16="http://schemas.microsoft.com/office/drawing/2014/main" id="{2644F319-7820-4CEF-BA11-9B9A52D3EFEF}"/>
              </a:ext>
            </a:extLst>
          </p:cNvPr>
          <p:cNvSpPr>
            <a:spLocks noGrp="1"/>
          </p:cNvSpPr>
          <p:nvPr>
            <p:ph type="dt" sz="half" idx="11"/>
          </p:nvPr>
        </p:nvSpPr>
        <p:spPr/>
        <p:txBody>
          <a:bodyPr/>
          <a:lstStyle/>
          <a:p>
            <a:pPr algn="ctr">
              <a:defRPr/>
            </a:pPr>
            <a:r>
              <a:rPr lang="en-US">
                <a:latin typeface="Segoe UI"/>
              </a:rPr>
              <a:t>| </a:t>
            </a:r>
            <a:fld id="{036BCA54-97E2-49B7-B7E1-4D1CA43D913B}" type="datetime1">
              <a:rPr lang="en-US" smtClean="0">
                <a:latin typeface="Segoe UI"/>
              </a:rPr>
              <a:pPr algn="ctr">
                <a:defRPr/>
              </a:pPr>
              <a:t>8/15/2023</a:t>
            </a:fld>
            <a:r>
              <a:rPr lang="en-US">
                <a:latin typeface="Segoe UI"/>
              </a:rPr>
              <a:t> |</a:t>
            </a:r>
            <a:endParaRPr lang="en-US" dirty="0">
              <a:latin typeface="Segoe UI"/>
            </a:endParaRPr>
          </a:p>
        </p:txBody>
      </p:sp>
      <p:sp>
        <p:nvSpPr>
          <p:cNvPr id="6" name="Footer Placeholder 5">
            <a:extLst>
              <a:ext uri="{FF2B5EF4-FFF2-40B4-BE49-F238E27FC236}">
                <a16:creationId xmlns:a16="http://schemas.microsoft.com/office/drawing/2014/main" id="{94061987-5CFB-4596-8A52-77615CF769A3}"/>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and Student Information</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581373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F9B5-EC60-4E3A-87AA-FBDA143DD0B3}"/>
              </a:ext>
            </a:extLst>
          </p:cNvPr>
          <p:cNvSpPr>
            <a:spLocks noGrp="1"/>
          </p:cNvSpPr>
          <p:nvPr>
            <p:ph type="title"/>
          </p:nvPr>
        </p:nvSpPr>
        <p:spPr>
          <a:xfrm>
            <a:off x="585260" y="237345"/>
            <a:ext cx="11021480" cy="1618620"/>
          </a:xfrm>
        </p:spPr>
        <p:txBody>
          <a:bodyPr>
            <a:normAutofit/>
          </a:bodyPr>
          <a:lstStyle/>
          <a:p>
            <a:r>
              <a:rPr lang="en-US" sz="4000" dirty="0"/>
              <a:t>National Assessment of Educational Progress</a:t>
            </a:r>
            <a:endParaRPr lang="en-US" sz="3200" dirty="0"/>
          </a:p>
        </p:txBody>
      </p:sp>
      <p:sp>
        <p:nvSpPr>
          <p:cNvPr id="4" name="Content Placeholder 3">
            <a:extLst>
              <a:ext uri="{FF2B5EF4-FFF2-40B4-BE49-F238E27FC236}">
                <a16:creationId xmlns:a16="http://schemas.microsoft.com/office/drawing/2014/main" id="{ADE8A487-B22E-4A8C-9717-E990D9A81AA8}"/>
              </a:ext>
            </a:extLst>
          </p:cNvPr>
          <p:cNvSpPr>
            <a:spLocks noGrp="1"/>
          </p:cNvSpPr>
          <p:nvPr>
            <p:ph sz="half" idx="1"/>
          </p:nvPr>
        </p:nvSpPr>
        <p:spPr>
          <a:xfrm>
            <a:off x="3921071" y="1634218"/>
            <a:ext cx="7685669" cy="4472114"/>
          </a:xfrm>
        </p:spPr>
        <p:txBody>
          <a:bodyPr vert="horz" lIns="91440" tIns="45720" rIns="91440" bIns="45720" rtlCol="0" anchor="t">
            <a:normAutofit fontScale="92500" lnSpcReduction="20000"/>
          </a:bodyPr>
          <a:lstStyle/>
          <a:p>
            <a:pPr>
              <a:lnSpc>
                <a:spcPct val="100000"/>
              </a:lnSpc>
            </a:pPr>
            <a:r>
              <a:rPr lang="en-US" b="1" dirty="0"/>
              <a:t>What is Assessed: </a:t>
            </a:r>
            <a:r>
              <a:rPr lang="en-US" dirty="0"/>
              <a:t>Civics, math, reading, science, technology engineering literacy, U.S. history, and writing</a:t>
            </a:r>
          </a:p>
          <a:p>
            <a:pPr>
              <a:lnSpc>
                <a:spcPct val="100000"/>
              </a:lnSpc>
              <a:spcBef>
                <a:spcPts val="1200"/>
              </a:spcBef>
            </a:pPr>
            <a:r>
              <a:rPr lang="en-US" b="1" dirty="0"/>
              <a:t>Grade Level: </a:t>
            </a:r>
            <a:r>
              <a:rPr lang="en-US" dirty="0"/>
              <a:t>grades 4, 8, and 12; or age-based for students ages 9, 13, and 17</a:t>
            </a:r>
          </a:p>
          <a:p>
            <a:pPr>
              <a:lnSpc>
                <a:spcPct val="100000"/>
              </a:lnSpc>
              <a:spcBef>
                <a:spcPts val="1200"/>
              </a:spcBef>
            </a:pPr>
            <a:r>
              <a:rPr lang="en-US" b="1" dirty="0"/>
              <a:t>Population: </a:t>
            </a:r>
            <a:r>
              <a:rPr lang="en-US" dirty="0"/>
              <a:t>A representative sample (state or national)</a:t>
            </a:r>
            <a:endParaRPr lang="en-US" b="1" dirty="0"/>
          </a:p>
          <a:p>
            <a:pPr>
              <a:lnSpc>
                <a:spcPct val="100000"/>
              </a:lnSpc>
            </a:pPr>
            <a:r>
              <a:rPr lang="en-US" b="1" dirty="0"/>
              <a:t>When: </a:t>
            </a:r>
            <a:r>
              <a:rPr lang="en-US" dirty="0"/>
              <a:t>Winter</a:t>
            </a:r>
          </a:p>
          <a:p>
            <a:pPr>
              <a:lnSpc>
                <a:spcPct val="100000"/>
              </a:lnSpc>
            </a:pPr>
            <a:r>
              <a:rPr lang="en-US" b="1" dirty="0">
                <a:latin typeface="Segoe UI"/>
                <a:cs typeface="Segoe UI"/>
              </a:rPr>
              <a:t>Primary Mode:</a:t>
            </a:r>
            <a:r>
              <a:rPr lang="en-US" dirty="0">
                <a:latin typeface="Segoe UI"/>
                <a:cs typeface="Segoe UI"/>
              </a:rPr>
              <a:t> Tablet</a:t>
            </a:r>
          </a:p>
          <a:p>
            <a:pPr>
              <a:lnSpc>
                <a:spcPct val="100000"/>
              </a:lnSpc>
            </a:pPr>
            <a:r>
              <a:rPr lang="en-US" b="1" dirty="0">
                <a:latin typeface="Segoe UI"/>
                <a:cs typeface="Segoe UI"/>
              </a:rPr>
              <a:t>Vendor: </a:t>
            </a:r>
            <a:r>
              <a:rPr lang="en-US" dirty="0">
                <a:latin typeface="Segoe UI"/>
                <a:cs typeface="Segoe UI"/>
              </a:rPr>
              <a:t>National Center for Education Statistics (NCES) via </a:t>
            </a:r>
            <a:r>
              <a:rPr lang="en-US" dirty="0" err="1">
                <a:latin typeface="Segoe UI"/>
                <a:cs typeface="Segoe UI"/>
              </a:rPr>
              <a:t>Westat</a:t>
            </a:r>
          </a:p>
        </p:txBody>
      </p:sp>
      <p:pic>
        <p:nvPicPr>
          <p:cNvPr id="9" name="Picture 8" descr="Logo: Gold star above the blue letters N A E P. Gold rectangular box with Washington inside it, and the full name of the NAEP below.">
            <a:extLst>
              <a:ext uri="{FF2B5EF4-FFF2-40B4-BE49-F238E27FC236}">
                <a16:creationId xmlns:a16="http://schemas.microsoft.com/office/drawing/2014/main" id="{D31C98D9-7F0A-48F8-81BE-83B509669177}"/>
              </a:ext>
            </a:extLst>
          </p:cNvPr>
          <p:cNvPicPr>
            <a:picLocks noChangeAspect="1"/>
          </p:cNvPicPr>
          <p:nvPr/>
        </p:nvPicPr>
        <p:blipFill>
          <a:blip r:embed="rId3"/>
          <a:stretch>
            <a:fillRect/>
          </a:stretch>
        </p:blipFill>
        <p:spPr>
          <a:xfrm>
            <a:off x="888762" y="1934834"/>
            <a:ext cx="2244401" cy="2988332"/>
          </a:xfrm>
          <a:prstGeom prst="rect">
            <a:avLst/>
          </a:prstGeom>
        </p:spPr>
      </p:pic>
      <p:sp>
        <p:nvSpPr>
          <p:cNvPr id="7" name="Slide Number Placeholder 6">
            <a:extLst>
              <a:ext uri="{FF2B5EF4-FFF2-40B4-BE49-F238E27FC236}">
                <a16:creationId xmlns:a16="http://schemas.microsoft.com/office/drawing/2014/main" id="{477318FE-627A-460F-9BFE-3BA0F6864D15}"/>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Date Placeholder 2">
            <a:extLst>
              <a:ext uri="{FF2B5EF4-FFF2-40B4-BE49-F238E27FC236}">
                <a16:creationId xmlns:a16="http://schemas.microsoft.com/office/drawing/2014/main" id="{CBCDC28B-623B-4912-A126-F246003D17E7}"/>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D7EA5D-AF70-4492-BC9B-A06929D82B2B}"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Footer Placeholder 4">
            <a:extLst>
              <a:ext uri="{FF2B5EF4-FFF2-40B4-BE49-F238E27FC236}">
                <a16:creationId xmlns:a16="http://schemas.microsoft.com/office/drawing/2014/main" id="{D44E93CE-7070-479A-BB30-543D88C10364}"/>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93468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F9B5-EC60-4E3A-87AA-FBDA143DD0B3}"/>
              </a:ext>
            </a:extLst>
          </p:cNvPr>
          <p:cNvSpPr>
            <a:spLocks noGrp="1"/>
          </p:cNvSpPr>
          <p:nvPr>
            <p:ph type="title"/>
          </p:nvPr>
        </p:nvSpPr>
        <p:spPr>
          <a:xfrm>
            <a:off x="620785" y="365125"/>
            <a:ext cx="10733015" cy="1325563"/>
          </a:xfrm>
        </p:spPr>
        <p:txBody>
          <a:bodyPr/>
          <a:lstStyle/>
          <a:p>
            <a:r>
              <a:rPr lang="en-US" dirty="0"/>
              <a:t>Smarter Balanced Assessments</a:t>
            </a:r>
          </a:p>
        </p:txBody>
      </p:sp>
      <p:sp>
        <p:nvSpPr>
          <p:cNvPr id="4" name="Content Placeholder 3">
            <a:extLst>
              <a:ext uri="{FF2B5EF4-FFF2-40B4-BE49-F238E27FC236}">
                <a16:creationId xmlns:a16="http://schemas.microsoft.com/office/drawing/2014/main" id="{ADE8A487-B22E-4A8C-9717-E990D9A81AA8}"/>
              </a:ext>
            </a:extLst>
          </p:cNvPr>
          <p:cNvSpPr>
            <a:spLocks noGrp="1"/>
          </p:cNvSpPr>
          <p:nvPr>
            <p:ph sz="half" idx="1"/>
          </p:nvPr>
        </p:nvSpPr>
        <p:spPr>
          <a:xfrm>
            <a:off x="3874576" y="1582200"/>
            <a:ext cx="7696639" cy="4555129"/>
          </a:xfrm>
        </p:spPr>
        <p:txBody>
          <a:bodyPr>
            <a:normAutofit fontScale="92500" lnSpcReduction="10000"/>
          </a:bodyPr>
          <a:lstStyle/>
          <a:p>
            <a:pPr>
              <a:lnSpc>
                <a:spcPct val="100000"/>
              </a:lnSpc>
            </a:pPr>
            <a:r>
              <a:rPr lang="en-US" b="1" dirty="0"/>
              <a:t>What is assessed: </a:t>
            </a:r>
            <a:r>
              <a:rPr lang="en-US" dirty="0"/>
              <a:t>Washington state K-12 learning standards in ELA and Math</a:t>
            </a:r>
          </a:p>
          <a:p>
            <a:pPr>
              <a:lnSpc>
                <a:spcPct val="100000"/>
              </a:lnSpc>
            </a:pPr>
            <a:r>
              <a:rPr lang="en-US" b="1" dirty="0"/>
              <a:t>Grade Levels: </a:t>
            </a:r>
            <a:r>
              <a:rPr lang="en-US" dirty="0"/>
              <a:t>3–8 and 10</a:t>
            </a:r>
          </a:p>
          <a:p>
            <a:pPr>
              <a:lnSpc>
                <a:spcPct val="100000"/>
              </a:lnSpc>
            </a:pPr>
            <a:r>
              <a:rPr lang="en-US" b="1" dirty="0"/>
              <a:t>Population:</a:t>
            </a:r>
            <a:r>
              <a:rPr lang="en-US" dirty="0"/>
              <a:t> All students</a:t>
            </a:r>
          </a:p>
          <a:p>
            <a:pPr>
              <a:lnSpc>
                <a:spcPct val="100000"/>
              </a:lnSpc>
            </a:pPr>
            <a:r>
              <a:rPr lang="en-US" b="1" dirty="0"/>
              <a:t>INTERIM</a:t>
            </a:r>
            <a:r>
              <a:rPr lang="en-US" dirty="0"/>
              <a:t>: Anytime; to inform instruction.</a:t>
            </a:r>
          </a:p>
          <a:p>
            <a:pPr>
              <a:lnSpc>
                <a:spcPct val="100000"/>
              </a:lnSpc>
            </a:pPr>
            <a:r>
              <a:rPr lang="en-US" b="1" dirty="0"/>
              <a:t>SUMMATIVE:</a:t>
            </a:r>
            <a:r>
              <a:rPr lang="en-US" dirty="0"/>
              <a:t> Each spring; online to monitor progress towards college and career readiness by the end of high school</a:t>
            </a:r>
          </a:p>
          <a:p>
            <a:pPr>
              <a:lnSpc>
                <a:spcPct val="100000"/>
              </a:lnSpc>
            </a:pPr>
            <a:r>
              <a:rPr lang="en-US" b="1" dirty="0"/>
              <a:t>Primary Mode: </a:t>
            </a:r>
            <a:r>
              <a:rPr lang="en-US" dirty="0"/>
              <a:t>Online</a:t>
            </a:r>
          </a:p>
          <a:p>
            <a:pPr>
              <a:lnSpc>
                <a:spcPct val="100000"/>
              </a:lnSpc>
            </a:pPr>
            <a:r>
              <a:rPr lang="en-US" b="1" dirty="0"/>
              <a:t>Vendors: </a:t>
            </a:r>
            <a:r>
              <a:rPr lang="en-US" dirty="0"/>
              <a:t>Cambium and Smarter Balanced</a:t>
            </a:r>
          </a:p>
        </p:txBody>
      </p:sp>
      <p:pic>
        <p:nvPicPr>
          <p:cNvPr id="5" name="Picture 4" descr="Logo. Gray Smarter Balanced name with three triangles: one blue, one gray, and one green.">
            <a:extLst>
              <a:ext uri="{FF2B5EF4-FFF2-40B4-BE49-F238E27FC236}">
                <a16:creationId xmlns:a16="http://schemas.microsoft.com/office/drawing/2014/main" id="{46782147-E55A-4B80-87E4-E97DDAABD9B4}"/>
              </a:ext>
            </a:extLst>
          </p:cNvPr>
          <p:cNvPicPr>
            <a:picLocks noChangeAspect="1"/>
          </p:cNvPicPr>
          <p:nvPr/>
        </p:nvPicPr>
        <p:blipFill>
          <a:blip r:embed="rId3"/>
          <a:stretch>
            <a:fillRect/>
          </a:stretch>
        </p:blipFill>
        <p:spPr>
          <a:xfrm>
            <a:off x="264928" y="2595853"/>
            <a:ext cx="3485662" cy="1666294"/>
          </a:xfrm>
          <a:prstGeom prst="rect">
            <a:avLst/>
          </a:prstGeom>
        </p:spPr>
      </p:pic>
      <p:sp>
        <p:nvSpPr>
          <p:cNvPr id="8" name="Slide Number Placeholder 7">
            <a:extLst>
              <a:ext uri="{FF2B5EF4-FFF2-40B4-BE49-F238E27FC236}">
                <a16:creationId xmlns:a16="http://schemas.microsoft.com/office/drawing/2014/main" id="{A67EB41A-0AA6-42A0-9706-C58E97E50C1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3" name="Date Placeholder 2">
            <a:extLst>
              <a:ext uri="{FF2B5EF4-FFF2-40B4-BE49-F238E27FC236}">
                <a16:creationId xmlns:a16="http://schemas.microsoft.com/office/drawing/2014/main" id="{B74602E6-26AF-4C6E-AEAD-DDED87D9A5B9}"/>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58B1A48-7694-4952-8028-D5DB1AAF6154}"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7" name="Footer Placeholder 6">
            <a:extLst>
              <a:ext uri="{FF2B5EF4-FFF2-40B4-BE49-F238E27FC236}">
                <a16:creationId xmlns:a16="http://schemas.microsoft.com/office/drawing/2014/main" id="{358BAED6-BA54-468B-B950-E4E6147AD80D}"/>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4075843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F9B5-EC60-4E3A-87AA-FBDA143DD0B3}"/>
              </a:ext>
            </a:extLst>
          </p:cNvPr>
          <p:cNvSpPr>
            <a:spLocks noGrp="1"/>
          </p:cNvSpPr>
          <p:nvPr>
            <p:ph type="title"/>
          </p:nvPr>
        </p:nvSpPr>
        <p:spPr>
          <a:xfrm>
            <a:off x="620785" y="365125"/>
            <a:ext cx="11356356" cy="1325563"/>
          </a:xfrm>
        </p:spPr>
        <p:txBody>
          <a:bodyPr>
            <a:normAutofit/>
          </a:bodyPr>
          <a:lstStyle/>
          <a:p>
            <a:r>
              <a:rPr lang="en-US" sz="4000" dirty="0"/>
              <a:t>Washington Comprehensive Assessment </a:t>
            </a:r>
            <a:br>
              <a:rPr lang="en-US" sz="4000" dirty="0"/>
            </a:br>
            <a:r>
              <a:rPr lang="en-US" sz="4000" dirty="0"/>
              <a:t>of Science</a:t>
            </a:r>
          </a:p>
        </p:txBody>
      </p:sp>
      <p:sp>
        <p:nvSpPr>
          <p:cNvPr id="4" name="Content Placeholder 3">
            <a:extLst>
              <a:ext uri="{FF2B5EF4-FFF2-40B4-BE49-F238E27FC236}">
                <a16:creationId xmlns:a16="http://schemas.microsoft.com/office/drawing/2014/main" id="{ADE8A487-B22E-4A8C-9717-E990D9A81AA8}"/>
              </a:ext>
            </a:extLst>
          </p:cNvPr>
          <p:cNvSpPr>
            <a:spLocks noGrp="1"/>
          </p:cNvSpPr>
          <p:nvPr>
            <p:ph sz="half" idx="1"/>
          </p:nvPr>
        </p:nvSpPr>
        <p:spPr>
          <a:xfrm>
            <a:off x="3828081" y="1645040"/>
            <a:ext cx="7743134" cy="4458441"/>
          </a:xfrm>
        </p:spPr>
        <p:txBody>
          <a:bodyPr/>
          <a:lstStyle/>
          <a:p>
            <a:r>
              <a:rPr lang="en-US" b="1" dirty="0"/>
              <a:t>What is assessed: </a:t>
            </a:r>
            <a:r>
              <a:rPr lang="en-US" dirty="0"/>
              <a:t>Washington state </a:t>
            </a:r>
            <a:br>
              <a:rPr lang="en-US" dirty="0"/>
            </a:br>
            <a:r>
              <a:rPr lang="en-US" dirty="0"/>
              <a:t>2013 K–12 Science learning standards</a:t>
            </a:r>
          </a:p>
          <a:p>
            <a:r>
              <a:rPr lang="en-US" b="1" dirty="0"/>
              <a:t>Grade Levels: </a:t>
            </a:r>
            <a:r>
              <a:rPr lang="en-US" dirty="0"/>
              <a:t>5, 8, and 11</a:t>
            </a:r>
          </a:p>
          <a:p>
            <a:r>
              <a:rPr lang="en-US" b="1" dirty="0"/>
              <a:t>Population: </a:t>
            </a:r>
            <a:r>
              <a:rPr lang="en-US" dirty="0"/>
              <a:t>All students</a:t>
            </a:r>
          </a:p>
          <a:p>
            <a:r>
              <a:rPr lang="en-US" b="1" dirty="0"/>
              <a:t>SUMMATIVE:</a:t>
            </a:r>
            <a:r>
              <a:rPr lang="en-US" dirty="0"/>
              <a:t> Each spring; to monitor </a:t>
            </a:r>
            <a:br>
              <a:rPr lang="en-US" dirty="0"/>
            </a:br>
            <a:r>
              <a:rPr lang="en-US" dirty="0"/>
              <a:t>success with grade-band learning </a:t>
            </a:r>
            <a:br>
              <a:rPr lang="en-US" dirty="0"/>
            </a:br>
            <a:r>
              <a:rPr lang="en-US" dirty="0"/>
              <a:t>expectations in Science</a:t>
            </a:r>
          </a:p>
          <a:p>
            <a:r>
              <a:rPr lang="en-US" b="1" dirty="0"/>
              <a:t>Primary Mode:</a:t>
            </a:r>
            <a:r>
              <a:rPr lang="en-US" dirty="0"/>
              <a:t> Online</a:t>
            </a:r>
          </a:p>
          <a:p>
            <a:r>
              <a:rPr lang="en-US" b="1" dirty="0"/>
              <a:t>Vendor: </a:t>
            </a:r>
            <a:r>
              <a:rPr lang="en-US" dirty="0"/>
              <a:t>Cambium and Smarter Balanced</a:t>
            </a:r>
          </a:p>
          <a:p>
            <a:endParaRPr lang="en-US" dirty="0"/>
          </a:p>
        </p:txBody>
      </p:sp>
      <p:pic>
        <p:nvPicPr>
          <p:cNvPr id="16" name="Picture 15">
            <a:extLst>
              <a:ext uri="{FF2B5EF4-FFF2-40B4-BE49-F238E27FC236}">
                <a16:creationId xmlns:a16="http://schemas.microsoft.com/office/drawing/2014/main" id="{2A2B7CE3-2B06-4E42-800A-0F649DC6973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0785" y="2434662"/>
            <a:ext cx="2781042" cy="2879195"/>
          </a:xfrm>
          <a:prstGeom prst="rect">
            <a:avLst/>
          </a:prstGeom>
        </p:spPr>
      </p:pic>
      <p:sp>
        <p:nvSpPr>
          <p:cNvPr id="10" name="Slide Number Placeholder 9">
            <a:extLst>
              <a:ext uri="{FF2B5EF4-FFF2-40B4-BE49-F238E27FC236}">
                <a16:creationId xmlns:a16="http://schemas.microsoft.com/office/drawing/2014/main" id="{040C9534-9E05-491B-B5AA-7595DEFFCA0D}"/>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Date Placeholder 4">
            <a:extLst>
              <a:ext uri="{FF2B5EF4-FFF2-40B4-BE49-F238E27FC236}">
                <a16:creationId xmlns:a16="http://schemas.microsoft.com/office/drawing/2014/main" id="{89718920-8946-4230-97BE-5A1D336E7DC0}"/>
              </a:ext>
            </a:extLst>
          </p:cNvPr>
          <p:cNvSpPr>
            <a:spLocks noGrp="1"/>
          </p:cNvSpPr>
          <p:nvPr>
            <p:ph type="dt" sz="half"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18F83A-4DF1-45B9-8B28-437FE951BFC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8/15/2023</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9" name="Footer Placeholder 8">
            <a:extLst>
              <a:ext uri="{FF2B5EF4-FFF2-40B4-BE49-F238E27FC236}">
                <a16:creationId xmlns:a16="http://schemas.microsoft.com/office/drawing/2014/main" id="{248A68A8-7018-43AA-A0C8-6ADC89F621D0}"/>
              </a:ext>
            </a:extLst>
          </p:cNvPr>
          <p:cNvSpPr>
            <a:spLocks noGrp="1"/>
          </p:cNvSpPr>
          <p:nvPr>
            <p:ph type="ftr" sz="quarter" idx="3"/>
          </p:nvPr>
        </p:nvSpPr>
        <p:spPr/>
        <p:txBody>
          <a:bodyPr/>
          <a:lstStyle/>
          <a:p>
            <a:pPr algn="r">
              <a:defRPr/>
            </a:pPr>
            <a:r>
              <a:rPr lang="en-US" dirty="0">
                <a:latin typeface="Segoe UI" panose="020B0502040204020203" pitchFamily="34" charset="0"/>
                <a:cs typeface="Segoe UI" panose="020B0502040204020203" pitchFamily="34" charset="0"/>
              </a:rPr>
              <a:t>Assessment and Student Information</a:t>
            </a:r>
          </a:p>
        </p:txBody>
      </p:sp>
    </p:spTree>
    <p:extLst>
      <p:ext uri="{BB962C8B-B14F-4D97-AF65-F5344CB8AC3E}">
        <p14:creationId xmlns:p14="http://schemas.microsoft.com/office/powerpoint/2010/main" val="3930845195"/>
      </p:ext>
    </p:extLst>
  </p:cSld>
  <p:clrMapOvr>
    <a:masterClrMapping/>
  </p:clrMapOvr>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451FDEE-BDE7-4B92-A308-5E347138D3F7}"/>
    </a:ext>
  </a:extLst>
</a:theme>
</file>

<file path=ppt/theme/theme2.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567AFE7-18AB-4981-B291-C519D0C3D8C2}"/>
    </a:ext>
  </a:extLst>
</a:theme>
</file>

<file path=ppt/theme/theme3.xml><?xml version="1.0" encoding="utf-8"?>
<a:theme xmlns:a="http://schemas.openxmlformats.org/drawingml/2006/main" name="1_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567AFE7-18AB-4981-B291-C519D0C3D8C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FDE3BB406A8A4F9B4D2D3E150D5184" ma:contentTypeVersion="7" ma:contentTypeDescription="Create a new document." ma:contentTypeScope="" ma:versionID="c46fd6404206a4aeb25223b4087ca1f5">
  <xsd:schema xmlns:xsd="http://www.w3.org/2001/XMLSchema" xmlns:xs="http://www.w3.org/2001/XMLSchema" xmlns:p="http://schemas.microsoft.com/office/2006/metadata/properties" xmlns:ns2="537213ad-a6c3-4dc3-9ebd-0465bd285767" xmlns:ns3="0d6ae461-8efa-4f35-9a93-679778336805" targetNamespace="http://schemas.microsoft.com/office/2006/metadata/properties" ma:root="true" ma:fieldsID="670eead070a07e3a8537b4cc58ce79b9" ns2:_="" ns3:_="">
    <xsd:import namespace="537213ad-a6c3-4dc3-9ebd-0465bd285767"/>
    <xsd:import namespace="0d6ae461-8efa-4f35-9a93-67977833680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7213ad-a6c3-4dc3-9ebd-0465bd2857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6ae461-8efa-4f35-9a93-67977833680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d6ae461-8efa-4f35-9a93-679778336805">
      <UserInfo>
        <DisplayName>Christopher Hanczrik</DisplayName>
        <AccountId>15</AccountId>
        <AccountType/>
      </UserInfo>
      <UserInfo>
        <DisplayName>Jenna Sheets</DisplayName>
        <AccountId>47</AccountId>
        <AccountType/>
      </UserInfo>
      <UserInfo>
        <DisplayName>Toni Wheeler</DisplayName>
        <AccountId>32</AccountId>
        <AccountType/>
      </UserInfo>
      <UserInfo>
        <DisplayName>Leslie Huff</DisplayName>
        <AccountId>33</AccountId>
        <AccountType/>
      </UserInfo>
      <UserInfo>
        <DisplayName>Yoona Park</DisplayName>
        <AccountId>48</AccountId>
        <AccountType/>
      </UserInfo>
      <UserInfo>
        <DisplayName>Susan Seegers</DisplayName>
        <AccountId>13</AccountId>
        <AccountType/>
      </UserInfo>
    </SharedWithUsers>
  </documentManagement>
</p:properties>
</file>

<file path=customXml/itemProps1.xml><?xml version="1.0" encoding="utf-8"?>
<ds:datastoreItem xmlns:ds="http://schemas.openxmlformats.org/officeDocument/2006/customXml" ds:itemID="{DB4685D2-91BC-4E60-9D54-E1A6240C9B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7213ad-a6c3-4dc3-9ebd-0465bd285767"/>
    <ds:schemaRef ds:uri="0d6ae461-8efa-4f35-9a93-6797783368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DB8047-4984-4F0E-9A9A-68AAE677F05F}">
  <ds:schemaRefs>
    <ds:schemaRef ds:uri="http://schemas.microsoft.com/sharepoint/v3/contenttype/forms"/>
  </ds:schemaRefs>
</ds:datastoreItem>
</file>

<file path=customXml/itemProps3.xml><?xml version="1.0" encoding="utf-8"?>
<ds:datastoreItem xmlns:ds="http://schemas.openxmlformats.org/officeDocument/2006/customXml" ds:itemID="{CB595359-E5D1-450F-9706-6A56CF217BA5}">
  <ds:schemaRefs>
    <ds:schemaRef ds:uri="http://purl.org/dc/elements/1.1/"/>
    <ds:schemaRef ds:uri="537213ad-a6c3-4dc3-9ebd-0465bd285767"/>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0d6ae461-8efa-4f35-9a93-679778336805"/>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PowerPoint Template</Template>
  <TotalTime>8955</TotalTime>
  <Words>7990</Words>
  <Application>Microsoft Office PowerPoint</Application>
  <PresentationFormat>Widescreen</PresentationFormat>
  <Paragraphs>615</Paragraphs>
  <Slides>41</Slides>
  <Notes>40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41</vt:i4>
      </vt:variant>
    </vt:vector>
  </HeadingPairs>
  <TitlesOfParts>
    <vt:vector size="53" baseType="lpstr">
      <vt:lpstr>Arial</vt:lpstr>
      <vt:lpstr>Calibri</vt:lpstr>
      <vt:lpstr>Calibri Light</vt:lpstr>
      <vt:lpstr>Calibri-Italic</vt:lpstr>
      <vt:lpstr>Helvetica</vt:lpstr>
      <vt:lpstr>Segoe</vt:lpstr>
      <vt:lpstr>Segoe UI</vt:lpstr>
      <vt:lpstr>Segoe UI Semibold</vt:lpstr>
      <vt:lpstr>Wingdings</vt:lpstr>
      <vt:lpstr>Title Slides</vt:lpstr>
      <vt:lpstr>Content Slides</vt:lpstr>
      <vt:lpstr>1_Content Slides</vt:lpstr>
      <vt:lpstr>New District Test Coordinator Training</vt:lpstr>
      <vt:lpstr>Goals/Objectives</vt:lpstr>
      <vt:lpstr>WCAP</vt:lpstr>
      <vt:lpstr>The “A” in WCAP</vt:lpstr>
      <vt:lpstr>Assessment Names</vt:lpstr>
      <vt:lpstr>Key for the Next Slides</vt:lpstr>
      <vt:lpstr>National Assessment of Educational Progress</vt:lpstr>
      <vt:lpstr>Smarter Balanced Assessments</vt:lpstr>
      <vt:lpstr>Washington Comprehensive Assessment  of Science</vt:lpstr>
      <vt:lpstr>Washington Access to Instruction &amp; Measurement</vt:lpstr>
      <vt:lpstr>Washington Kindergarten Inventory of Developing Skills</vt:lpstr>
      <vt:lpstr>WIDA ACCESS for ELLs and  WIDA Screener</vt:lpstr>
      <vt:lpstr>WIDA Alternate ACCESS</vt:lpstr>
      <vt:lpstr>Roles &amp; Responsibilities of District Level Assessment Staff</vt:lpstr>
      <vt:lpstr>District and school roles</vt:lpstr>
      <vt:lpstr>Note About Roles in the  Cambium Systems </vt:lpstr>
      <vt:lpstr>Main Responsibilities</vt:lpstr>
      <vt:lpstr>DC Tasks: Before Testing</vt:lpstr>
      <vt:lpstr>DC Tasks: During Testing</vt:lpstr>
      <vt:lpstr>DC Tasks: After Testing</vt:lpstr>
      <vt:lpstr>Next Steps </vt:lpstr>
      <vt:lpstr>Step #1: Read the Quick Start Guides</vt:lpstr>
      <vt:lpstr>Step #2: Get Access to EDS</vt:lpstr>
      <vt:lpstr>Step #3: Update District Profile in WAMS</vt:lpstr>
      <vt:lpstr>Step #4: Become Familiar with the  WCAP Portal</vt:lpstr>
      <vt:lpstr>Portal Advanced Search Button</vt:lpstr>
      <vt:lpstr>Step #5: Become Familiar with the  WIDA Secure Portal and WIDA Resources</vt:lpstr>
      <vt:lpstr>Step #6: Become Familiar with the AMS/  DRC INSIGHT Portal</vt:lpstr>
      <vt:lpstr>Step #7: Become Familiar with  WA-AIM Resources</vt:lpstr>
      <vt:lpstr>Step #8: Explore and Learn the Details of  MyTeachingStrategies®</vt:lpstr>
      <vt:lpstr>Step #9: Attend DC Webcasts, Open Office Hours, and Lunch with Leslie</vt:lpstr>
      <vt:lpstr>Additional Recommendations…</vt:lpstr>
      <vt:lpstr>Reading Requirements</vt:lpstr>
      <vt:lpstr>Assessment Communications</vt:lpstr>
      <vt:lpstr>Important Contacts</vt:lpstr>
      <vt:lpstr>Recommendations for Professional Development and Resources</vt:lpstr>
      <vt:lpstr>WCAP Contacts at OSPI</vt:lpstr>
      <vt:lpstr>WCAP Vendor Contacts </vt:lpstr>
      <vt:lpstr>In Summation . . .</vt:lpstr>
      <vt:lpstr>Thank you!</vt:lpstr>
      <vt:lpstr>Connect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Kara.Todd@k12.wa.us</dc:creator>
  <cp:keywords>Assessment and Student Information</cp:keywords>
  <cp:lastModifiedBy>Susan Seegers</cp:lastModifiedBy>
  <cp:revision>353</cp:revision>
  <dcterms:created xsi:type="dcterms:W3CDTF">2020-01-17T18:06:40Z</dcterms:created>
  <dcterms:modified xsi:type="dcterms:W3CDTF">2023-08-15T19:29:50Z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0x010100B5FDE3BB406A8A4F9B4D2D3E150D5184</vt:lpwstr>
  </property>
</Properties>
</file>