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Lst>
  <p:notesMasterIdLst>
    <p:notesMasterId r:id="rId30"/>
  </p:notesMasterIdLst>
  <p:handoutMasterIdLst>
    <p:handoutMasterId r:id="rId31"/>
  </p:handoutMasterIdLst>
  <p:sldIdLst>
    <p:sldId id="260" r:id="rId6"/>
    <p:sldId id="268" r:id="rId7"/>
    <p:sldId id="273" r:id="rId8"/>
    <p:sldId id="261" r:id="rId9"/>
    <p:sldId id="264" r:id="rId10"/>
    <p:sldId id="289" r:id="rId11"/>
    <p:sldId id="274" r:id="rId12"/>
    <p:sldId id="276" r:id="rId13"/>
    <p:sldId id="279" r:id="rId14"/>
    <p:sldId id="275" r:id="rId15"/>
    <p:sldId id="277" r:id="rId16"/>
    <p:sldId id="280" r:id="rId17"/>
    <p:sldId id="281" r:id="rId18"/>
    <p:sldId id="290" r:id="rId19"/>
    <p:sldId id="272" r:id="rId20"/>
    <p:sldId id="294" r:id="rId21"/>
    <p:sldId id="287" r:id="rId22"/>
    <p:sldId id="291" r:id="rId23"/>
    <p:sldId id="292" r:id="rId24"/>
    <p:sldId id="284" r:id="rId25"/>
    <p:sldId id="295" r:id="rId26"/>
    <p:sldId id="286" r:id="rId27"/>
    <p:sldId id="285" r:id="rId28"/>
    <p:sldId id="28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a Keller" initials="JK" lastIdx="19" clrIdx="0">
    <p:extLst>
      <p:ext uri="{19B8F6BF-5375-455C-9EA6-DF929625EA0E}">
        <p15:presenceInfo xmlns:p15="http://schemas.microsoft.com/office/powerpoint/2012/main" userId="S::Jenna.Keller@k12.wa.us::a5241c0e-004b-439c-93a4-0e809fb21ca4" providerId="AD"/>
      </p:ext>
    </p:extLst>
  </p:cmAuthor>
  <p:cmAuthor id="2" name="Toni Wheeler" initials="TW" lastIdx="8" clrIdx="1">
    <p:extLst>
      <p:ext uri="{19B8F6BF-5375-455C-9EA6-DF929625EA0E}">
        <p15:presenceInfo xmlns:p15="http://schemas.microsoft.com/office/powerpoint/2012/main" userId="S-1-5-21-1606980848-1425521274-839522115-184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3D"/>
    <a:srgbClr val="FFFFFF"/>
    <a:srgbClr val="FBC639"/>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p:cViewPr varScale="1">
        <p:scale>
          <a:sx n="75" d="100"/>
          <a:sy n="75" d="100"/>
        </p:scale>
        <p:origin x="84" y="942"/>
      </p:cViewPr>
      <p:guideLst/>
    </p:cSldViewPr>
  </p:slideViewPr>
  <p:outlineViewPr>
    <p:cViewPr>
      <p:scale>
        <a:sx n="33" d="100"/>
        <a:sy n="33" d="100"/>
      </p:scale>
      <p:origin x="0" y="-24144"/>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8/19/2020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8/19/2020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F119973-1CC4-474C-8EBB-A8317B63AAD6}"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5" name="Rectangle 4"/>
          <p:cNvSpPr/>
          <p:nvPr userDrawn="1"/>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7D0C937B-49BC-44FD-8840-EDD8FE22F6F8}"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089AFBBC-EB26-4841-B4DC-CFBFA898EFF9}"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3CF444DD-F788-4ADD-96BE-5F6B3DC591AB}"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C8FD042-1250-4DDE-B9B9-6A09B734D564}"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56C8E5E-1CFD-4B3D-82B2-5FD075ED7B22}"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2CEF4E9-627F-4B25-8E1B-5FC112858036}"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71433928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0A0F580F-741C-4000-BDA4-8C621621821D}" type="datetime1">
              <a:rPr lang="en-US" smtClean="0"/>
              <a:t>8/19/2020</a:t>
            </a:fld>
            <a:endParaRPr lang="en-US" dirty="0"/>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userDrawn="1"/>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716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8912EAFE-B73C-4F7A-9EE1-B959D907327A}" type="datetime1">
              <a:rPr lang="en-US" smtClean="0"/>
              <a:t>8/19/2020</a:t>
            </a:fld>
            <a:endParaRPr lang="en-US" dirty="0"/>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userDrawn="1"/>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userDrawn="1"/>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userDrawn="1"/>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userDrawn="1"/>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userDrawn="1"/>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userDrawn="1"/>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userDrawn="1"/>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333640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317E42AF-31F1-40DD-9614-EECA12D68646}" type="datetime1">
              <a:rPr lang="en-US" smtClean="0"/>
              <a:t>8/19/2020</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Assessment Operations</a:t>
            </a:r>
            <a:endParaRPr lang="en-US" dirty="0"/>
          </a:p>
        </p:txBody>
      </p:sp>
    </p:spTree>
    <p:extLst>
      <p:ext uri="{BB962C8B-B14F-4D97-AF65-F5344CB8AC3E}">
        <p14:creationId xmlns:p14="http://schemas.microsoft.com/office/powerpoint/2010/main" val="928054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BD57413C-41C3-41D6-BB44-B112CD9EA16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422557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userDrawn="1"/>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userDrawn="1"/>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userDrawn="1"/>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userDrawn="1"/>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userDrawn="1"/>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userDrawn="1"/>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293DD573-219B-4B22-8DB6-32504F47D197}" type="datetime1">
              <a:rPr lang="en-US" smtClean="0"/>
              <a:t>8/19/2020</a:t>
            </a:fld>
            <a:endParaRPr lang="en-US" dirty="0"/>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FF5F1412-5A14-472E-A3CD-99394ABBA6E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829983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72CC44D9-C327-49C7-BEA0-88514C8D09C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3366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F5AF7BE3-D48F-4251-A3C8-EEF7E0EF06C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47252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AF9F5B27-A908-474D-9DB9-F07F735189F2}"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87702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A9255AC-20A8-4D49-859B-0BDCC1A704CF}"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1864597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dirty="0"/>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258C5C40-0AA1-4C6B-AE3D-9A54CA6B1D6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3339246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FBB23EDB-9FC0-4DAB-AC64-87AA462A667B}"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12079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267E014-8819-4287-8E32-C20DB52C011F}"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188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6FAC166-08BB-4296-8A84-98D1377955FB}" type="datetime1">
              <a:rPr lang="en-US" smtClean="0"/>
              <a:t>8/19/2020</a:t>
            </a:fld>
            <a:endParaRPr lang="en-US" dirty="0"/>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pic>
        <p:nvPicPr>
          <p:cNvPr id="8" name="Picture 7"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userDrawn="1"/>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userDrawn="1"/>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86301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877B925-2968-4516-B39D-6D405BFEDCB3}"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2924A57-1DC5-4017-8DCB-9E9BCE9376AE}"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D729B8C2-5B56-4119-8142-BCFB67111432}"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3BF47921-C183-4695-8D8D-3B3D803AD621}"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3D8F4CC-D594-4048-9371-DF73B21407B7}"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2598B0C-5314-4B28-8C90-7F165FCE3515}" type="datetime1">
              <a:rPr lang="en-US" smtClean="0"/>
              <a:t>8/19/2020</a:t>
            </a:fld>
            <a:endParaRPr lang="en-US" dirty="0"/>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Assessment Operations</a:t>
            </a:r>
            <a:endParaRPr lang="en-US" dirty="0"/>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3" r:id="rId4"/>
    <p:sldLayoutId id="2147483680" r:id="rId5"/>
    <p:sldLayoutId id="2147483667" r:id="rId6"/>
    <p:sldLayoutId id="2147483668" r:id="rId7"/>
    <p:sldLayoutId id="2147483669" r:id="rId8"/>
    <p:sldLayoutId id="2147483673" r:id="rId9"/>
    <p:sldLayoutId id="2147483679" r:id="rId10"/>
    <p:sldLayoutId id="2147483674" r:id="rId11"/>
    <p:sldLayoutId id="2147483675" r:id="rId12"/>
    <p:sldLayoutId id="2147483676" r:id="rId13"/>
    <p:sldLayoutId id="2147483677" r:id="rId14"/>
    <p:sldLayoutId id="2147483678" r:id="rId15"/>
    <p:sldLayoutId id="2147483666" r:id="rId16"/>
    <p:sldLayoutId id="2147483671" r:id="rId17"/>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CB15301-5EBE-4F76-AF7F-F15A02E5BF1A}"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t>8/19/2020</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031592902"/>
      </p:ext>
    </p:extLst>
  </p:cSld>
  <p:clrMap bg1="lt1" tx1="dk1" bg2="lt2" tx2="dk2" accent1="accent1" accent2="accent2" accent3="accent3" accent4="accent4" accent5="accent5" accent6="accent6" hlink="hlink" folHlink="folHlink"/>
  <p:sldLayoutIdLst>
    <p:sldLayoutId id="214748369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0" y="1122363"/>
            <a:ext cx="12191999" cy="2387600"/>
          </a:xfrm>
        </p:spPr>
        <p:txBody>
          <a:bodyPr>
            <a:normAutofit/>
          </a:bodyPr>
          <a:lstStyle/>
          <a:p>
            <a:r>
              <a:rPr lang="en-US" sz="4000" dirty="0"/>
              <a:t>Guidelines for Choosing the</a:t>
            </a:r>
            <a:br>
              <a:rPr lang="en-US" sz="3600" dirty="0"/>
            </a:br>
            <a:r>
              <a:rPr lang="en-US" dirty="0"/>
              <a:t>Text-to-Speech and Read Aloud</a:t>
            </a:r>
            <a:br>
              <a:rPr lang="en-US" dirty="0"/>
            </a:br>
            <a:r>
              <a:rPr lang="en-US" sz="4000" dirty="0"/>
              <a:t>Designated Support</a:t>
            </a:r>
            <a:endParaRPr lang="en-US" dirty="0"/>
          </a:p>
        </p:txBody>
      </p:sp>
      <p:sp>
        <p:nvSpPr>
          <p:cNvPr id="23" name="Subtitle 22"/>
          <p:cNvSpPr>
            <a:spLocks noGrp="1"/>
          </p:cNvSpPr>
          <p:nvPr>
            <p:ph type="subTitle" idx="1"/>
          </p:nvPr>
        </p:nvSpPr>
        <p:spPr/>
        <p:txBody>
          <a:bodyPr/>
          <a:lstStyle/>
          <a:p>
            <a:pPr>
              <a:lnSpc>
                <a:spcPct val="100000"/>
              </a:lnSpc>
              <a:spcBef>
                <a:spcPts val="600"/>
              </a:spcBef>
              <a:spcAft>
                <a:spcPts val="600"/>
              </a:spcAft>
            </a:pPr>
            <a:r>
              <a:rPr lang="en-US" dirty="0"/>
              <a:t>When are these supports appropriate for my student during the summative assessment?</a:t>
            </a:r>
          </a:p>
        </p:txBody>
      </p:sp>
      <p:sp>
        <p:nvSpPr>
          <p:cNvPr id="2" name="Footer Placeholder 1">
            <a:extLst>
              <a:ext uri="{FF2B5EF4-FFF2-40B4-BE49-F238E27FC236}">
                <a16:creationId xmlns:a16="http://schemas.microsoft.com/office/drawing/2014/main" id="{3D4D04DD-AD46-4B85-97BD-E8922B9B8750}"/>
              </a:ext>
            </a:extLst>
          </p:cNvPr>
          <p:cNvSpPr>
            <a:spLocks noGrp="1"/>
          </p:cNvSpPr>
          <p:nvPr>
            <p:ph type="ftr" sz="quarter" idx="3"/>
          </p:nvPr>
        </p:nvSpPr>
        <p:spPr/>
        <p:txBody>
          <a:bodyPr/>
          <a:lstStyle/>
          <a:p>
            <a:pPr algn="r"/>
            <a:r>
              <a:rPr lang="en-US"/>
              <a:t>Assessment Operations</a:t>
            </a:r>
            <a:endParaRPr lang="en-US" dirty="0"/>
          </a:p>
        </p:txBody>
      </p:sp>
      <p:sp>
        <p:nvSpPr>
          <p:cNvPr id="3" name="Slide Number Placeholder 2">
            <a:extLst>
              <a:ext uri="{FF2B5EF4-FFF2-40B4-BE49-F238E27FC236}">
                <a16:creationId xmlns:a16="http://schemas.microsoft.com/office/drawing/2014/main" id="{56D36870-7CE1-4F54-B84B-DCB337C1E1B8}"/>
              </a:ext>
            </a:extLst>
          </p:cNvPr>
          <p:cNvSpPr>
            <a:spLocks noGrp="1"/>
          </p:cNvSpPr>
          <p:nvPr>
            <p:ph type="sldNum" sz="quarter" idx="4"/>
          </p:nvPr>
        </p:nvSpPr>
        <p:spPr/>
        <p:txBody>
          <a:bodyPr/>
          <a:lstStyle/>
          <a:p>
            <a:fld id="{65248FEF-978F-4B24-93F3-B987601DAD06}" type="slidenum">
              <a:rPr lang="en-US" smtClean="0"/>
              <a:pPr/>
              <a:t>1</a:t>
            </a:fld>
            <a:endParaRPr lang="en-US"/>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680529"/>
            <a:ext cx="10861431" cy="1325563"/>
          </a:xfrm>
        </p:spPr>
        <p:txBody>
          <a:bodyPr>
            <a:normAutofit fontScale="90000"/>
          </a:bodyPr>
          <a:lstStyle/>
          <a:p>
            <a:r>
              <a:rPr lang="en-US" sz="3200" dirty="0">
                <a:latin typeface="Segoe UI Semibold" panose="020B0702040204020203" pitchFamily="34" charset="0"/>
                <a:cs typeface="Segoe UI Semibold" panose="020B0702040204020203" pitchFamily="34" charset="0"/>
              </a:rPr>
              <a:t>Does my student use the text-to-speech or read aloud support during instruction?</a:t>
            </a:r>
            <a:br>
              <a:rPr lang="en-US" sz="3200" dirty="0">
                <a:latin typeface="Segoe UI Semibold" panose="020B0702040204020203" pitchFamily="34" charset="0"/>
                <a:cs typeface="Segoe UI Semibold" panose="020B0702040204020203" pitchFamily="34" charset="0"/>
              </a:rPr>
            </a:br>
            <a:endParaRPr lang="en-US" sz="3200" dirty="0">
              <a:latin typeface="Segoe UI Semibold" panose="020B0702040204020203" pitchFamily="34" charset="0"/>
              <a:cs typeface="Segoe UI Semibold" panose="020B0702040204020203" pitchFamily="34" charset="0"/>
            </a:endParaRPr>
          </a:p>
        </p:txBody>
      </p:sp>
      <p:sp>
        <p:nvSpPr>
          <p:cNvPr id="5" name="Content Placeholder 4"/>
          <p:cNvSpPr>
            <a:spLocks noGrp="1"/>
          </p:cNvSpPr>
          <p:nvPr>
            <p:ph idx="1"/>
          </p:nvPr>
        </p:nvSpPr>
        <p:spPr>
          <a:xfrm>
            <a:off x="615462" y="2006092"/>
            <a:ext cx="11084169" cy="3694660"/>
          </a:xfrm>
        </p:spPr>
        <p:txBody>
          <a:bodyPr>
            <a:normAutofit/>
          </a:bodyPr>
          <a:lstStyle/>
          <a:p>
            <a:pPr marL="0" indent="0" fontAlgn="base">
              <a:lnSpc>
                <a:spcPct val="100000"/>
              </a:lnSpc>
              <a:spcBef>
                <a:spcPts val="600"/>
              </a:spcBef>
              <a:spcAft>
                <a:spcPts val="600"/>
              </a:spcAft>
              <a:buNone/>
            </a:pPr>
            <a:r>
              <a:rPr lang="en-US" sz="2600" dirty="0"/>
              <a:t>A student with significant disability-related barriers to accessing text usually have demonstrated these barriers over an extended period of time. As a result, for instructional purposes, they have used the text-to-speech or read aloud support during instruction to gain access to text. </a:t>
            </a:r>
          </a:p>
          <a:p>
            <a:pPr marL="0" indent="0" fontAlgn="base">
              <a:lnSpc>
                <a:spcPct val="100000"/>
              </a:lnSpc>
              <a:spcBef>
                <a:spcPts val="600"/>
              </a:spcBef>
              <a:buNone/>
            </a:pPr>
            <a:r>
              <a:rPr lang="en-US" sz="2400" dirty="0"/>
              <a:t>This student usually:</a:t>
            </a:r>
          </a:p>
          <a:p>
            <a:pPr fontAlgn="base">
              <a:lnSpc>
                <a:spcPct val="100000"/>
              </a:lnSpc>
              <a:spcBef>
                <a:spcPts val="600"/>
              </a:spcBef>
              <a:spcAft>
                <a:spcPts val="600"/>
              </a:spcAft>
            </a:pPr>
            <a:r>
              <a:rPr lang="en-US" sz="2400" dirty="0"/>
              <a:t>has membership to online books like bookshare or other assistive technology software </a:t>
            </a:r>
          </a:p>
          <a:p>
            <a:pPr fontAlgn="base">
              <a:lnSpc>
                <a:spcPct val="100000"/>
              </a:lnSpc>
              <a:spcBef>
                <a:spcPts val="600"/>
              </a:spcBef>
              <a:spcAft>
                <a:spcPts val="600"/>
              </a:spcAft>
            </a:pPr>
            <a:r>
              <a:rPr lang="en-US" sz="2400" dirty="0"/>
              <a:t>has all written directions read aloud during instruction</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a:xfrm>
            <a:off x="3550596" y="6253532"/>
            <a:ext cx="5817555" cy="365125"/>
          </a:xfrm>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10</a:t>
            </a:fld>
            <a:endParaRPr lang="en-US" dirty="0"/>
          </a:p>
        </p:txBody>
      </p:sp>
    </p:spTree>
    <p:extLst>
      <p:ext uri="{BB962C8B-B14F-4D97-AF65-F5344CB8AC3E}">
        <p14:creationId xmlns:p14="http://schemas.microsoft.com/office/powerpoint/2010/main" val="37020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61" y="878123"/>
            <a:ext cx="11037277"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Is the student an English learner (EL)?</a:t>
            </a:r>
            <a:br>
              <a:rPr lang="en-US" dirty="0"/>
            </a:br>
            <a:br>
              <a:rPr lang="en-US" dirty="0"/>
            </a:br>
            <a:endParaRPr lang="en-US" dirty="0"/>
          </a:p>
        </p:txBody>
      </p:sp>
      <p:sp>
        <p:nvSpPr>
          <p:cNvPr id="5" name="Content Placeholder 4"/>
          <p:cNvSpPr>
            <a:spLocks noGrp="1"/>
          </p:cNvSpPr>
          <p:nvPr>
            <p:ph idx="1"/>
          </p:nvPr>
        </p:nvSpPr>
        <p:spPr>
          <a:xfrm>
            <a:off x="577362" y="1776189"/>
            <a:ext cx="11037276" cy="4006773"/>
          </a:xfrm>
        </p:spPr>
        <p:txBody>
          <a:bodyPr>
            <a:normAutofit/>
          </a:bodyPr>
          <a:lstStyle/>
          <a:p>
            <a:pPr marL="0" indent="0" fontAlgn="base">
              <a:lnSpc>
                <a:spcPct val="100000"/>
              </a:lnSpc>
              <a:spcBef>
                <a:spcPts val="600"/>
              </a:spcBef>
              <a:spcAft>
                <a:spcPts val="600"/>
              </a:spcAft>
              <a:buNone/>
            </a:pPr>
            <a:r>
              <a:rPr lang="en-US" sz="2600" dirty="0"/>
              <a:t>An English learner is a student who is learning how to read at the same time that that they are learning English. It is important to obtain an accurate measure of your students decoding and skills in English as the student learns the language, which may take several years. </a:t>
            </a:r>
          </a:p>
          <a:p>
            <a:pPr fontAlgn="base">
              <a:lnSpc>
                <a:spcPct val="100000"/>
              </a:lnSpc>
              <a:spcBef>
                <a:spcPts val="600"/>
              </a:spcBef>
              <a:spcAft>
                <a:spcPts val="600"/>
              </a:spcAft>
            </a:pPr>
            <a:r>
              <a:rPr lang="en-US" sz="2400" dirty="0"/>
              <a:t>Being an EL is not a sole reason to receive the text-to-speech or read aloud support. </a:t>
            </a:r>
          </a:p>
          <a:p>
            <a:pPr fontAlgn="base">
              <a:lnSpc>
                <a:spcPct val="100000"/>
              </a:lnSpc>
              <a:spcBef>
                <a:spcPts val="600"/>
              </a:spcBef>
              <a:spcAft>
                <a:spcPts val="600"/>
              </a:spcAft>
            </a:pPr>
            <a:r>
              <a:rPr lang="en-US" sz="2400" dirty="0"/>
              <a:t>If the EL also has a reading-based disability or is blind, then the considerations for those disabilities would apply. </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dirty="0"/>
              <a:t>Assessment Operations</a:t>
            </a:r>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11</a:t>
            </a:fld>
            <a:endParaRPr lang="en-US" dirty="0"/>
          </a:p>
        </p:txBody>
      </p:sp>
    </p:spTree>
    <p:extLst>
      <p:ext uri="{BB962C8B-B14F-4D97-AF65-F5344CB8AC3E}">
        <p14:creationId xmlns:p14="http://schemas.microsoft.com/office/powerpoint/2010/main" val="1557255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09" y="557434"/>
            <a:ext cx="10837987" cy="1325563"/>
          </a:xfrm>
        </p:spPr>
        <p:txBody>
          <a:bodyPr>
            <a:normAutofit/>
          </a:bodyPr>
          <a:lstStyle/>
          <a:p>
            <a:r>
              <a:rPr lang="en-US" sz="3200" dirty="0">
                <a:latin typeface="Segoe UI Semibold" panose="020B0702040204020203" pitchFamily="34" charset="0"/>
                <a:cs typeface="Segoe UI Semibold" panose="020B0702040204020203" pitchFamily="34" charset="0"/>
              </a:rPr>
              <a:t>Does the student use text-to-speech/read aloud during interim assessments? </a:t>
            </a:r>
          </a:p>
        </p:txBody>
      </p:sp>
      <p:sp>
        <p:nvSpPr>
          <p:cNvPr id="5" name="Content Placeholder 4"/>
          <p:cNvSpPr>
            <a:spLocks noGrp="1"/>
          </p:cNvSpPr>
          <p:nvPr>
            <p:ph idx="1"/>
          </p:nvPr>
        </p:nvSpPr>
        <p:spPr>
          <a:xfrm>
            <a:off x="592009" y="2019060"/>
            <a:ext cx="10978668" cy="4255861"/>
          </a:xfrm>
        </p:spPr>
        <p:txBody>
          <a:bodyPr>
            <a:normAutofit/>
          </a:bodyPr>
          <a:lstStyle/>
          <a:p>
            <a:pPr marL="0" indent="0" fontAlgn="base">
              <a:lnSpc>
                <a:spcPct val="100000"/>
              </a:lnSpc>
              <a:spcBef>
                <a:spcPts val="600"/>
              </a:spcBef>
              <a:spcAft>
                <a:spcPts val="600"/>
              </a:spcAft>
              <a:buNone/>
            </a:pPr>
            <a:r>
              <a:rPr lang="en-US" sz="2600" dirty="0"/>
              <a:t>Another indicator of the need for text-to-speech or read aloud is that the student regularly receives the support during formative or interim assessments. </a:t>
            </a:r>
          </a:p>
          <a:p>
            <a:pPr fontAlgn="base">
              <a:lnSpc>
                <a:spcPct val="100000"/>
              </a:lnSpc>
              <a:spcBef>
                <a:spcPts val="600"/>
              </a:spcBef>
              <a:spcAft>
                <a:spcPts val="600"/>
              </a:spcAft>
            </a:pPr>
            <a:r>
              <a:rPr lang="en-US" sz="2400" dirty="0"/>
              <a:t>If a student receives text-to-speech or read aloud support for instruction but not for formative or interim assessments, it is likely that the student does not need text-to-speech or read aloud support for summative assessments.</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a:xfrm>
            <a:off x="3550596" y="6253532"/>
            <a:ext cx="5817555" cy="365125"/>
          </a:xfrm>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12</a:t>
            </a:fld>
            <a:endParaRPr lang="en-US" dirty="0"/>
          </a:p>
        </p:txBody>
      </p:sp>
    </p:spTree>
    <p:extLst>
      <p:ext uri="{BB962C8B-B14F-4D97-AF65-F5344CB8AC3E}">
        <p14:creationId xmlns:p14="http://schemas.microsoft.com/office/powerpoint/2010/main" val="255139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538" y="347365"/>
            <a:ext cx="10849705" cy="1325563"/>
          </a:xfrm>
        </p:spPr>
        <p:txBody>
          <a:bodyPr>
            <a:normAutofit/>
          </a:bodyPr>
          <a:lstStyle/>
          <a:p>
            <a:r>
              <a:rPr lang="en-US" sz="3200" dirty="0">
                <a:latin typeface="Segoe UI Semibold" panose="020B0702040204020203" pitchFamily="34" charset="0"/>
                <a:cs typeface="Segoe UI Semibold" panose="020B0702040204020203" pitchFamily="34" charset="0"/>
              </a:rPr>
              <a:t>Does someone (e.g., educator, another student) regularly read aloud to the student in school? </a:t>
            </a:r>
          </a:p>
        </p:txBody>
      </p:sp>
      <p:sp>
        <p:nvSpPr>
          <p:cNvPr id="5" name="Content Placeholder 4"/>
          <p:cNvSpPr>
            <a:spLocks noGrp="1"/>
          </p:cNvSpPr>
          <p:nvPr>
            <p:ph idx="1"/>
          </p:nvPr>
        </p:nvSpPr>
        <p:spPr>
          <a:xfrm>
            <a:off x="650631" y="1520788"/>
            <a:ext cx="10703169" cy="4578717"/>
          </a:xfrm>
        </p:spPr>
        <p:txBody>
          <a:bodyPr>
            <a:noAutofit/>
          </a:bodyPr>
          <a:lstStyle/>
          <a:p>
            <a:pPr marL="0" indent="0" fontAlgn="base">
              <a:lnSpc>
                <a:spcPct val="100000"/>
              </a:lnSpc>
              <a:spcBef>
                <a:spcPts val="600"/>
              </a:spcBef>
              <a:spcAft>
                <a:spcPts val="600"/>
              </a:spcAft>
              <a:buNone/>
            </a:pPr>
            <a:r>
              <a:rPr lang="en-US" sz="2600" dirty="0"/>
              <a:t>A possible indicator of the need by text-to-speech or read aloud support is that the student typically is </a:t>
            </a:r>
            <a:r>
              <a:rPr lang="en-US" sz="2600" i="1" dirty="0"/>
              <a:t>read to </a:t>
            </a:r>
            <a:r>
              <a:rPr lang="en-US" sz="2600" dirty="0"/>
              <a:t>instead of the student </a:t>
            </a:r>
            <a:r>
              <a:rPr lang="en-US" sz="2600" i="1" dirty="0"/>
              <a:t>reading to themselves</a:t>
            </a:r>
            <a:r>
              <a:rPr lang="en-US" sz="2600" dirty="0"/>
              <a:t>. This indicator should be used with caution. </a:t>
            </a:r>
          </a:p>
          <a:p>
            <a:pPr fontAlgn="base">
              <a:lnSpc>
                <a:spcPct val="100000"/>
              </a:lnSpc>
              <a:spcBef>
                <a:spcPts val="600"/>
              </a:spcBef>
              <a:spcAft>
                <a:spcPts val="600"/>
              </a:spcAft>
            </a:pPr>
            <a:r>
              <a:rPr lang="en-US" sz="2200" dirty="0"/>
              <a:t>It should not just be considered because students with disabilities are typically provided the text-to-speech/read aloud support. </a:t>
            </a:r>
          </a:p>
          <a:p>
            <a:pPr fontAlgn="base">
              <a:lnSpc>
                <a:spcPct val="100000"/>
              </a:lnSpc>
              <a:spcBef>
                <a:spcPts val="600"/>
              </a:spcBef>
              <a:spcAft>
                <a:spcPts val="600"/>
              </a:spcAft>
            </a:pPr>
            <a:r>
              <a:rPr lang="en-US" sz="2200" dirty="0"/>
              <a:t>Even when it is determined that the student will lack access to important information due to significant barriers to decoding, fluency, or comprehension, it does not necessarily mean that the student should receive the text-to-speech or read aloud support. . </a:t>
            </a:r>
          </a:p>
          <a:p>
            <a:pPr marL="0" indent="0" fontAlgn="base">
              <a:lnSpc>
                <a:spcPct val="100000"/>
              </a:lnSpc>
              <a:spcBef>
                <a:spcPts val="600"/>
              </a:spcBef>
              <a:spcAft>
                <a:spcPts val="600"/>
              </a:spcAft>
              <a:buNone/>
            </a:pPr>
            <a:r>
              <a:rPr lang="en-US" sz="2600" dirty="0"/>
              <a:t>Instruction should always strive to increase the student’s independent reading.</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a:xfrm>
            <a:off x="3550596" y="6253532"/>
            <a:ext cx="5817555" cy="365125"/>
          </a:xfrm>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13</a:t>
            </a:fld>
            <a:endParaRPr lang="en-US" dirty="0"/>
          </a:p>
        </p:txBody>
      </p:sp>
    </p:spTree>
    <p:extLst>
      <p:ext uri="{BB962C8B-B14F-4D97-AF65-F5344CB8AC3E}">
        <p14:creationId xmlns:p14="http://schemas.microsoft.com/office/powerpoint/2010/main" val="283944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4359-73AC-4BD2-8A0F-E0797F368F8F}"/>
              </a:ext>
            </a:extLst>
          </p:cNvPr>
          <p:cNvSpPr>
            <a:spLocks noGrp="1"/>
          </p:cNvSpPr>
          <p:nvPr>
            <p:ph type="title"/>
          </p:nvPr>
        </p:nvSpPr>
        <p:spPr/>
        <p:txBody>
          <a:bodyPr/>
          <a:lstStyle/>
          <a:p>
            <a:r>
              <a:rPr lang="en-US" dirty="0"/>
              <a:t>Parent/Guardian Questions</a:t>
            </a:r>
          </a:p>
        </p:txBody>
      </p:sp>
      <p:sp>
        <p:nvSpPr>
          <p:cNvPr id="3" name="Text Placeholder 2">
            <a:extLst>
              <a:ext uri="{FF2B5EF4-FFF2-40B4-BE49-F238E27FC236}">
                <a16:creationId xmlns:a16="http://schemas.microsoft.com/office/drawing/2014/main" id="{EB46F5F3-2198-4A12-B1AC-916E2BFCE16C}"/>
              </a:ext>
            </a:extLst>
          </p:cNvPr>
          <p:cNvSpPr>
            <a:spLocks noGrp="1"/>
          </p:cNvSpPr>
          <p:nvPr>
            <p:ph type="body" idx="1"/>
          </p:nvPr>
        </p:nvSpPr>
        <p:spPr/>
        <p:txBody>
          <a:bodyPr/>
          <a:lstStyle/>
          <a:p>
            <a:pPr>
              <a:lnSpc>
                <a:spcPct val="100000"/>
              </a:lnSpc>
              <a:spcBef>
                <a:spcPts val="600"/>
              </a:spcBef>
              <a:spcAft>
                <a:spcPts val="600"/>
              </a:spcAft>
            </a:pPr>
            <a:r>
              <a:rPr lang="en-US" dirty="0"/>
              <a:t>Questions for parents/guardians when deciding whether the text-to-speech/read aloud designated support is appropriate for a student. </a:t>
            </a:r>
          </a:p>
          <a:p>
            <a:endParaRPr lang="en-US" dirty="0"/>
          </a:p>
        </p:txBody>
      </p:sp>
      <p:sp>
        <p:nvSpPr>
          <p:cNvPr id="4" name="Slide Number Placeholder 3">
            <a:extLst>
              <a:ext uri="{FF2B5EF4-FFF2-40B4-BE49-F238E27FC236}">
                <a16:creationId xmlns:a16="http://schemas.microsoft.com/office/drawing/2014/main" id="{166E8610-A8C9-4BE6-AB07-A91428FC146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2296BD13-4FB9-4EBB-930C-F58C0340D37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2676332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53" y="12518"/>
            <a:ext cx="10515600" cy="1325563"/>
          </a:xfrm>
        </p:spPr>
        <p:txBody>
          <a:bodyPr>
            <a:normAutofit/>
          </a:bodyPr>
          <a:lstStyle/>
          <a:p>
            <a:r>
              <a:rPr lang="en-US" sz="3200" dirty="0"/>
              <a:t>Parent/Guardian Questions</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dirty="0"/>
              <a:t>Assessment Operations</a:t>
            </a:r>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15</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629653" y="1192670"/>
            <a:ext cx="10932694" cy="4773232"/>
          </a:xfrm>
        </p:spPr>
        <p:txBody>
          <a:bodyPr>
            <a:noAutofit/>
          </a:bodyPr>
          <a:lstStyle/>
          <a:p>
            <a:pPr marL="0" indent="0">
              <a:lnSpc>
                <a:spcPct val="100000"/>
              </a:lnSpc>
              <a:spcBef>
                <a:spcPts val="600"/>
              </a:spcBef>
              <a:spcAft>
                <a:spcPts val="600"/>
              </a:spcAft>
              <a:buNone/>
            </a:pPr>
            <a:r>
              <a:rPr lang="en-US" sz="2600" dirty="0"/>
              <a:t>In this slide we go over the questions that are included in the parent questionnaire.</a:t>
            </a:r>
          </a:p>
          <a:p>
            <a:pPr>
              <a:lnSpc>
                <a:spcPct val="100000"/>
              </a:lnSpc>
              <a:spcBef>
                <a:spcPts val="600"/>
              </a:spcBef>
              <a:spcAft>
                <a:spcPts val="600"/>
              </a:spcAft>
            </a:pPr>
            <a:r>
              <a:rPr lang="en-US" sz="2000" dirty="0">
                <a:cs typeface="Segoe UI Semibold" panose="020B0702040204020203" pitchFamily="34" charset="0"/>
              </a:rPr>
              <a:t>Does your student enjoy reading to themselves at home? </a:t>
            </a:r>
          </a:p>
          <a:p>
            <a:pPr>
              <a:lnSpc>
                <a:spcPct val="100000"/>
              </a:lnSpc>
              <a:spcBef>
                <a:spcPts val="600"/>
              </a:spcBef>
              <a:spcAft>
                <a:spcPts val="600"/>
              </a:spcAft>
            </a:pPr>
            <a:r>
              <a:rPr lang="en-US" sz="2000" dirty="0">
                <a:cs typeface="Segoe UI Semibold" panose="020B0702040204020203" pitchFamily="34" charset="0"/>
              </a:rPr>
              <a:t>Does your student use text-to-speech at home?</a:t>
            </a:r>
          </a:p>
          <a:p>
            <a:pPr>
              <a:lnSpc>
                <a:spcPct val="100000"/>
              </a:lnSpc>
              <a:spcBef>
                <a:spcPts val="600"/>
              </a:spcBef>
              <a:spcAft>
                <a:spcPts val="600"/>
              </a:spcAft>
            </a:pPr>
            <a:r>
              <a:rPr lang="en-US" sz="2000" dirty="0">
                <a:cs typeface="Segoe UI Semibold" panose="020B0702040204020203" pitchFamily="34" charset="0"/>
              </a:rPr>
              <a:t>Does your student regularly use assistive technology software or audio books at home?</a:t>
            </a:r>
          </a:p>
          <a:p>
            <a:pPr>
              <a:lnSpc>
                <a:spcPct val="100000"/>
              </a:lnSpc>
              <a:spcBef>
                <a:spcPts val="600"/>
              </a:spcBef>
              <a:spcAft>
                <a:spcPts val="600"/>
              </a:spcAft>
            </a:pPr>
            <a:r>
              <a:rPr lang="en-US" sz="2000" dirty="0">
                <a:cs typeface="Segoe UI Semibold" panose="020B0702040204020203" pitchFamily="34" charset="0"/>
              </a:rPr>
              <a:t>Does someone (e.g., parent, sibling) regularly read aloud to your student at home?</a:t>
            </a:r>
          </a:p>
          <a:p>
            <a:pPr>
              <a:lnSpc>
                <a:spcPct val="100000"/>
              </a:lnSpc>
              <a:spcBef>
                <a:spcPts val="600"/>
              </a:spcBef>
              <a:spcAft>
                <a:spcPts val="600"/>
              </a:spcAft>
            </a:pPr>
            <a:r>
              <a:rPr lang="en-US" sz="2000" dirty="0">
                <a:cs typeface="Segoe UI Semibold" panose="020B0702040204020203" pitchFamily="34" charset="0"/>
              </a:rPr>
              <a:t>Is your student an English learner (EL)?</a:t>
            </a:r>
          </a:p>
          <a:p>
            <a:pPr>
              <a:lnSpc>
                <a:spcPct val="100000"/>
              </a:lnSpc>
              <a:spcBef>
                <a:spcPts val="600"/>
              </a:spcBef>
              <a:spcAft>
                <a:spcPts val="600"/>
              </a:spcAft>
            </a:pPr>
            <a:r>
              <a:rPr lang="en-US" sz="2000" dirty="0">
                <a:cs typeface="Segoe UI Semibold" panose="020B0702040204020203" pitchFamily="34" charset="0"/>
              </a:rPr>
              <a:t>Has your student taken the practice and training tests with the text-to-speech designated support enabled?</a:t>
            </a:r>
          </a:p>
          <a:p>
            <a:pPr>
              <a:lnSpc>
                <a:spcPct val="100000"/>
              </a:lnSpc>
              <a:spcBef>
                <a:spcPts val="600"/>
              </a:spcBef>
              <a:spcAft>
                <a:spcPts val="600"/>
              </a:spcAft>
            </a:pPr>
            <a:r>
              <a:rPr lang="en-US" sz="2000" dirty="0">
                <a:cs typeface="Segoe UI Semibold" panose="020B0702040204020203" pitchFamily="34" charset="0"/>
              </a:rPr>
              <a:t>Are you requesting that your student be provided the text-to-speech or read aloud support? If so, please provide any additional information to support your request.</a:t>
            </a:r>
            <a:endParaRPr lang="en-US" sz="2000" dirty="0"/>
          </a:p>
        </p:txBody>
      </p:sp>
    </p:spTree>
    <p:extLst>
      <p:ext uri="{BB962C8B-B14F-4D97-AF65-F5344CB8AC3E}">
        <p14:creationId xmlns:p14="http://schemas.microsoft.com/office/powerpoint/2010/main" val="139276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21CC-F938-442D-A2BC-AB5C75AE7FE1}"/>
              </a:ext>
            </a:extLst>
          </p:cNvPr>
          <p:cNvSpPr>
            <a:spLocks noGrp="1"/>
          </p:cNvSpPr>
          <p:nvPr>
            <p:ph type="title"/>
          </p:nvPr>
        </p:nvSpPr>
        <p:spPr/>
        <p:txBody>
          <a:bodyPr/>
          <a:lstStyle/>
          <a:p>
            <a:r>
              <a:rPr lang="en-US" dirty="0"/>
              <a:t>Important Note</a:t>
            </a:r>
          </a:p>
        </p:txBody>
      </p:sp>
      <p:sp>
        <p:nvSpPr>
          <p:cNvPr id="5" name="Content Placeholder 4"/>
          <p:cNvSpPr>
            <a:spLocks noGrp="1"/>
          </p:cNvSpPr>
          <p:nvPr>
            <p:ph idx="1"/>
          </p:nvPr>
        </p:nvSpPr>
        <p:spPr>
          <a:xfrm>
            <a:off x="838200" y="2346325"/>
            <a:ext cx="10515600" cy="2593975"/>
          </a:xfrm>
        </p:spPr>
        <p:txBody>
          <a:bodyPr>
            <a:normAutofit/>
          </a:bodyPr>
          <a:lstStyle/>
          <a:p>
            <a:pPr marL="0" indent="0" fontAlgn="base">
              <a:lnSpc>
                <a:spcPct val="100000"/>
              </a:lnSpc>
              <a:spcBef>
                <a:spcPts val="600"/>
              </a:spcBef>
              <a:spcAft>
                <a:spcPts val="600"/>
              </a:spcAft>
              <a:buNone/>
            </a:pPr>
            <a:r>
              <a:rPr lang="en-US" sz="3200" dirty="0"/>
              <a:t>Even if all the parent's answers indicate that the student prefers text-to-speech or read aloud, that information must be balanced by evidence that the student has received intensive, targeted reading instruction.</a:t>
            </a:r>
          </a:p>
          <a:p>
            <a:pPr marL="0" indent="0" fontAlgn="base">
              <a:lnSpc>
                <a:spcPct val="120000"/>
              </a:lnSpc>
              <a:spcBef>
                <a:spcPts val="600"/>
              </a:spcBef>
              <a:spcAft>
                <a:spcPts val="600"/>
              </a:spcAft>
              <a:buNone/>
            </a:pPr>
            <a:endParaRPr lang="en-US" sz="2400"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16</a:t>
            </a:fld>
            <a:endParaRPr lang="en-US" dirty="0"/>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Tree>
    <p:extLst>
      <p:ext uri="{BB962C8B-B14F-4D97-AF65-F5344CB8AC3E}">
        <p14:creationId xmlns:p14="http://schemas.microsoft.com/office/powerpoint/2010/main" val="424840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0D4E-0EB7-49C4-9576-F36CF172E965}"/>
              </a:ext>
            </a:extLst>
          </p:cNvPr>
          <p:cNvSpPr>
            <a:spLocks noGrp="1"/>
          </p:cNvSpPr>
          <p:nvPr>
            <p:ph type="title"/>
          </p:nvPr>
        </p:nvSpPr>
        <p:spPr/>
        <p:txBody>
          <a:bodyPr/>
          <a:lstStyle/>
          <a:p>
            <a:r>
              <a:rPr lang="en-US" dirty="0"/>
              <a:t>Student Involvement</a:t>
            </a:r>
          </a:p>
        </p:txBody>
      </p:sp>
      <p:sp>
        <p:nvSpPr>
          <p:cNvPr id="3" name="Text Placeholder 2">
            <a:extLst>
              <a:ext uri="{FF2B5EF4-FFF2-40B4-BE49-F238E27FC236}">
                <a16:creationId xmlns:a16="http://schemas.microsoft.com/office/drawing/2014/main" id="{9A134567-FB7C-4F2E-BAFA-D7AF0F05CD36}"/>
              </a:ext>
            </a:extLst>
          </p:cNvPr>
          <p:cNvSpPr>
            <a:spLocks noGrp="1"/>
          </p:cNvSpPr>
          <p:nvPr>
            <p:ph type="body" idx="1"/>
          </p:nvPr>
        </p:nvSpPr>
        <p:spPr/>
        <p:txBody>
          <a:bodyPr/>
          <a:lstStyle/>
          <a:p>
            <a:pPr>
              <a:lnSpc>
                <a:spcPct val="100000"/>
              </a:lnSpc>
              <a:spcBef>
                <a:spcPts val="600"/>
              </a:spcBef>
              <a:spcAft>
                <a:spcPts val="600"/>
              </a:spcAft>
            </a:pPr>
            <a:r>
              <a:rPr lang="en-US" dirty="0"/>
              <a:t>Set aside time to talk with your student about reading skills and the need for the text-to-speech or read aloud support during the assessment. </a:t>
            </a:r>
          </a:p>
        </p:txBody>
      </p:sp>
      <p:sp>
        <p:nvSpPr>
          <p:cNvPr id="4" name="Slide Number Placeholder 3">
            <a:extLst>
              <a:ext uri="{FF2B5EF4-FFF2-40B4-BE49-F238E27FC236}">
                <a16:creationId xmlns:a16="http://schemas.microsoft.com/office/drawing/2014/main" id="{19B613EB-F90C-4045-8A46-FDA0F833C4C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BA31FB3F-DBA9-46D6-B1B6-7BCC3057693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966414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Segoe UI Semibold" panose="020B0702040204020203" pitchFamily="34" charset="0"/>
                <a:cs typeface="Segoe UI Semibold" panose="020B0702040204020203" pitchFamily="34" charset="0"/>
              </a:rPr>
              <a:t>Student Questions</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18</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838199" y="1690688"/>
            <a:ext cx="10515600" cy="3676641"/>
          </a:xfrm>
        </p:spPr>
        <p:txBody>
          <a:bodyPr>
            <a:normAutofit/>
          </a:bodyPr>
          <a:lstStyle/>
          <a:p>
            <a:pPr marL="0" indent="0">
              <a:lnSpc>
                <a:spcPct val="100000"/>
              </a:lnSpc>
              <a:spcBef>
                <a:spcPts val="600"/>
              </a:spcBef>
              <a:spcAft>
                <a:spcPts val="600"/>
              </a:spcAft>
              <a:buNone/>
            </a:pPr>
            <a:r>
              <a:rPr lang="en-US" sz="2600" dirty="0"/>
              <a:t>The questions we go over on the next few slides can be used during your discussion with the student.</a:t>
            </a:r>
          </a:p>
          <a:p>
            <a:pPr marL="0" indent="0">
              <a:lnSpc>
                <a:spcPct val="100000"/>
              </a:lnSpc>
              <a:spcBef>
                <a:spcPts val="600"/>
              </a:spcBef>
              <a:spcAft>
                <a:spcPts val="600"/>
              </a:spcAft>
              <a:buNone/>
            </a:pPr>
            <a:r>
              <a:rPr lang="en-US" sz="2600" dirty="0"/>
              <a:t>None of these questions on their own indicates that it is appropriate to provide text-to-speech or read aloud to the student. </a:t>
            </a:r>
          </a:p>
          <a:p>
            <a:pPr marL="0" lvl="0" indent="0">
              <a:lnSpc>
                <a:spcPct val="100000"/>
              </a:lnSpc>
              <a:spcBef>
                <a:spcPts val="600"/>
              </a:spcBef>
              <a:spcAft>
                <a:spcPts val="600"/>
              </a:spcAft>
              <a:buNone/>
            </a:pPr>
            <a:r>
              <a:rPr lang="en-US" sz="2600" dirty="0"/>
              <a:t>Even if all of your student’s answers to the questions indicate that your student prefers text-to-speech or read aloud, that information must be balanced by evidence that the student has received intensive, targeted reading instruction.</a:t>
            </a:r>
          </a:p>
        </p:txBody>
      </p:sp>
    </p:spTree>
    <p:extLst>
      <p:ext uri="{BB962C8B-B14F-4D97-AF65-F5344CB8AC3E}">
        <p14:creationId xmlns:p14="http://schemas.microsoft.com/office/powerpoint/2010/main" val="140077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646485"/>
            <a:ext cx="10920046"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Do you read to yourself at school or when you are at home? </a:t>
            </a:r>
            <a:br>
              <a:rPr lang="en-US" dirty="0"/>
            </a:br>
            <a:endParaRPr lang="en-US" dirty="0"/>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19</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633046" y="1527717"/>
            <a:ext cx="10920046" cy="4293855"/>
          </a:xfrm>
        </p:spPr>
        <p:txBody>
          <a:bodyPr>
            <a:normAutofit lnSpcReduction="10000"/>
          </a:bodyPr>
          <a:lstStyle/>
          <a:p>
            <a:pPr marL="0" indent="0">
              <a:lnSpc>
                <a:spcPct val="110000"/>
              </a:lnSpc>
              <a:spcBef>
                <a:spcPts val="600"/>
              </a:spcBef>
              <a:spcAft>
                <a:spcPts val="600"/>
              </a:spcAft>
              <a:buNone/>
            </a:pPr>
            <a:r>
              <a:rPr lang="en-US" sz="2600" dirty="0"/>
              <a:t>Students who are struggling readers generally do not want to read to themselves at school or at home, and avoid doing so. This in itself is not an indication that text-to-speech or read aloud is an appropriate support for the child. </a:t>
            </a:r>
          </a:p>
          <a:p>
            <a:pPr marL="0" indent="0">
              <a:lnSpc>
                <a:spcPct val="110000"/>
              </a:lnSpc>
              <a:spcBef>
                <a:spcPts val="600"/>
              </a:spcBef>
              <a:spcAft>
                <a:spcPts val="600"/>
              </a:spcAft>
              <a:buNone/>
            </a:pPr>
            <a:r>
              <a:rPr lang="en-US" sz="2600" dirty="0"/>
              <a:t>It is important to pair this information with evidence that the student has received intensive, targeted reading instruction. If that is the case, then with evidence that the intensive targeted reading instruction has not produced increased decoding or fluency skills, a student response indicating that they do not read to themselves can contribute to the decision to provide the text-to-speech or read aloud support. </a:t>
            </a:r>
          </a:p>
        </p:txBody>
      </p:sp>
    </p:spTree>
    <p:extLst>
      <p:ext uri="{BB962C8B-B14F-4D97-AF65-F5344CB8AC3E}">
        <p14:creationId xmlns:p14="http://schemas.microsoft.com/office/powerpoint/2010/main" val="2162876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1" y="365125"/>
            <a:ext cx="10785389" cy="1325563"/>
          </a:xfrm>
        </p:spPr>
        <p:txBody>
          <a:bodyPr>
            <a:normAutofit/>
          </a:bodyPr>
          <a:lstStyle/>
          <a:p>
            <a:r>
              <a:rPr lang="en-US" sz="4000" dirty="0"/>
              <a:t>Providing Accessibility Supports</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2</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568411" y="1825625"/>
            <a:ext cx="10985157" cy="4255861"/>
          </a:xfrm>
        </p:spPr>
        <p:txBody>
          <a:bodyPr>
            <a:normAutofit/>
          </a:bodyPr>
          <a:lstStyle/>
          <a:p>
            <a:pPr marL="0" indent="0">
              <a:lnSpc>
                <a:spcPct val="100000"/>
              </a:lnSpc>
              <a:spcBef>
                <a:spcPts val="600"/>
              </a:spcBef>
              <a:spcAft>
                <a:spcPts val="600"/>
              </a:spcAft>
              <a:buNone/>
            </a:pPr>
            <a:r>
              <a:rPr lang="en-US" dirty="0"/>
              <a:t>In the area of accessibility, research indicates that more is not necessarily better, and that providing students with accessibility supports that are not needed may have a negative impact on performance. </a:t>
            </a:r>
          </a:p>
          <a:p>
            <a:pPr marL="0" indent="0">
              <a:lnSpc>
                <a:spcPct val="100000"/>
              </a:lnSpc>
              <a:spcBef>
                <a:spcPts val="600"/>
              </a:spcBef>
              <a:spcAft>
                <a:spcPts val="600"/>
              </a:spcAft>
              <a:buNone/>
            </a:pPr>
            <a:r>
              <a:rPr lang="en-US" dirty="0"/>
              <a:t>Students who are provided with unique accessibility features only during assessment and not during instruction generally perform at a lesser standard than students being assessed without those features.</a:t>
            </a:r>
          </a:p>
          <a:p>
            <a:pPr marL="0" indent="0">
              <a:lnSpc>
                <a:spcPct val="100000"/>
              </a:lnSpc>
              <a:spcBef>
                <a:spcPts val="600"/>
              </a:spcBef>
              <a:spcAft>
                <a:spcPts val="600"/>
              </a:spcAft>
              <a:buNone/>
            </a:pPr>
            <a:endParaRPr lang="en-US" sz="1300" dirty="0"/>
          </a:p>
          <a:p>
            <a:pPr marL="0" indent="0">
              <a:lnSpc>
                <a:spcPct val="100000"/>
              </a:lnSpc>
              <a:spcBef>
                <a:spcPts val="600"/>
              </a:spcBef>
              <a:spcAft>
                <a:spcPts val="600"/>
              </a:spcAft>
              <a:buNone/>
            </a:pPr>
            <a:r>
              <a:rPr lang="en-US" sz="1300" dirty="0"/>
              <a:t>CCSSO Accessibility Manual: How To Select, Administer, And Evaluate Use Of Accessibility Supports For Instruction And Assessment Of All Students, Copyright © 2016 by the Council of Chief State School Officers, Washington, DC. </a:t>
            </a:r>
          </a:p>
        </p:txBody>
      </p:sp>
    </p:spTree>
    <p:extLst>
      <p:ext uri="{BB962C8B-B14F-4D97-AF65-F5344CB8AC3E}">
        <p14:creationId xmlns:p14="http://schemas.microsoft.com/office/powerpoint/2010/main" val="205800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963011"/>
            <a:ext cx="11119338"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Do you understand a book better if you read it to yourself or if it is read by another person?</a:t>
            </a:r>
            <a:br>
              <a:rPr lang="en-US" sz="3600" dirty="0">
                <a:latin typeface="Segoe UI Semibold" panose="020B0702040204020203" pitchFamily="34" charset="0"/>
                <a:cs typeface="Segoe UI Semibold" panose="020B0702040204020203" pitchFamily="34" charset="0"/>
              </a:rPr>
            </a:br>
            <a:br>
              <a:rPr lang="en-US" dirty="0"/>
            </a:br>
            <a:endParaRPr lang="en-US" dirty="0"/>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20</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433754" y="1755285"/>
            <a:ext cx="11324492" cy="4255861"/>
          </a:xfrm>
        </p:spPr>
        <p:txBody>
          <a:bodyPr>
            <a:normAutofit fontScale="92500" lnSpcReduction="10000"/>
          </a:bodyPr>
          <a:lstStyle/>
          <a:p>
            <a:pPr marL="0" indent="0">
              <a:lnSpc>
                <a:spcPct val="110000"/>
              </a:lnSpc>
              <a:spcBef>
                <a:spcPts val="600"/>
              </a:spcBef>
              <a:spcAft>
                <a:spcPts val="600"/>
              </a:spcAft>
              <a:buNone/>
            </a:pPr>
            <a:r>
              <a:rPr lang="en-US" dirty="0"/>
              <a:t>The text-to-speech or read aloud supports require listening skills that students may not have gained if they do not regularly use the support in everyday learning. </a:t>
            </a:r>
          </a:p>
          <a:p>
            <a:pPr>
              <a:lnSpc>
                <a:spcPct val="110000"/>
              </a:lnSpc>
              <a:spcBef>
                <a:spcPts val="600"/>
              </a:spcBef>
              <a:spcAft>
                <a:spcPts val="600"/>
              </a:spcAft>
            </a:pPr>
            <a:r>
              <a:rPr lang="en-US" sz="2400" dirty="0"/>
              <a:t>Asking whether it is easier to read for themselves or to listen to someone read may provide an indication that text-to-speech or read aloud may be appropriate. </a:t>
            </a:r>
          </a:p>
          <a:p>
            <a:pPr>
              <a:lnSpc>
                <a:spcPct val="110000"/>
              </a:lnSpc>
              <a:spcBef>
                <a:spcPts val="600"/>
              </a:spcBef>
              <a:spcAft>
                <a:spcPts val="600"/>
              </a:spcAft>
            </a:pPr>
            <a:r>
              <a:rPr lang="en-US" sz="2400" dirty="0"/>
              <a:t>Caution needs to be exercised here, however, because struggling readers may indicate a preference for text-to-speech or read aloud even though they do not understand better when the support is provided. </a:t>
            </a:r>
          </a:p>
          <a:p>
            <a:pPr>
              <a:lnSpc>
                <a:spcPct val="110000"/>
              </a:lnSpc>
              <a:spcBef>
                <a:spcPts val="600"/>
              </a:spcBef>
              <a:spcAft>
                <a:spcPts val="600"/>
              </a:spcAft>
            </a:pPr>
            <a:r>
              <a:rPr lang="en-US" sz="2400" dirty="0"/>
              <a:t>A response indicating that the student thinks that it is easier to understand a book if it is read to him or her should be verified through the collection of diagnostic information. </a:t>
            </a:r>
          </a:p>
        </p:txBody>
      </p:sp>
    </p:spTree>
    <p:extLst>
      <p:ext uri="{BB962C8B-B14F-4D97-AF65-F5344CB8AC3E}">
        <p14:creationId xmlns:p14="http://schemas.microsoft.com/office/powerpoint/2010/main" val="4148747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3" y="547844"/>
            <a:ext cx="11324491" cy="1325563"/>
          </a:xfrm>
        </p:spPr>
        <p:txBody>
          <a:bodyPr>
            <a:normAutofit fontScale="90000"/>
          </a:bodyPr>
          <a:lstStyle/>
          <a:p>
            <a:br>
              <a:rPr lang="en-US" dirty="0"/>
            </a:br>
            <a:r>
              <a:rPr lang="en-US" sz="3600" dirty="0">
                <a:latin typeface="Segoe UI Semibold" panose="020B0702040204020203" pitchFamily="34" charset="0"/>
                <a:cs typeface="Segoe UI Semibold" panose="020B0702040204020203" pitchFamily="34" charset="0"/>
              </a:rPr>
              <a:t>What did you think of the text-to-speech we tried in the practice/training test? </a:t>
            </a:r>
            <a:br>
              <a:rPr lang="en-US" dirty="0"/>
            </a:br>
            <a:endParaRPr lang="en-US" dirty="0"/>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21</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433753" y="1895707"/>
            <a:ext cx="11324491" cy="4291788"/>
          </a:xfrm>
        </p:spPr>
        <p:txBody>
          <a:bodyPr>
            <a:normAutofit fontScale="92500" lnSpcReduction="10000"/>
          </a:bodyPr>
          <a:lstStyle/>
          <a:p>
            <a:pPr marL="0" indent="0">
              <a:lnSpc>
                <a:spcPct val="120000"/>
              </a:lnSpc>
              <a:spcBef>
                <a:spcPts val="600"/>
              </a:spcBef>
              <a:spcAft>
                <a:spcPts val="600"/>
              </a:spcAft>
              <a:buNone/>
            </a:pPr>
            <a:r>
              <a:rPr lang="en-US" dirty="0"/>
              <a:t>A student should not be assigned text-to-speech for an online test without the student first trying it using a practice and/or training test, for the content area(s) being considered.</a:t>
            </a:r>
          </a:p>
          <a:p>
            <a:pPr>
              <a:lnSpc>
                <a:spcPct val="120000"/>
              </a:lnSpc>
              <a:spcBef>
                <a:spcPts val="600"/>
              </a:spcBef>
              <a:spcAft>
                <a:spcPts val="600"/>
              </a:spcAft>
            </a:pPr>
            <a:r>
              <a:rPr lang="en-US" sz="2400" dirty="0"/>
              <a:t>Some students find the text-to-speech voice annoying or distracting. </a:t>
            </a:r>
          </a:p>
          <a:p>
            <a:pPr>
              <a:lnSpc>
                <a:spcPct val="120000"/>
              </a:lnSpc>
              <a:spcBef>
                <a:spcPts val="600"/>
              </a:spcBef>
              <a:spcAft>
                <a:spcPts val="600"/>
              </a:spcAft>
            </a:pPr>
            <a:r>
              <a:rPr lang="en-US" sz="2400" dirty="0"/>
              <a:t>Many students who had text-to-speech enabled in the past only used it for the first few items on their test.</a:t>
            </a:r>
          </a:p>
          <a:p>
            <a:pPr marL="0" indent="0">
              <a:lnSpc>
                <a:spcPct val="120000"/>
              </a:lnSpc>
              <a:spcBef>
                <a:spcPts val="600"/>
              </a:spcBef>
              <a:spcAft>
                <a:spcPts val="600"/>
              </a:spcAft>
              <a:buNone/>
            </a:pPr>
            <a:r>
              <a:rPr lang="en-US" dirty="0"/>
              <a:t>The student should work through more than just a handful of questions on the (Smarter Balanced CAT) practice test or the (WCAS) training test to determine if the text-to-speech support should be used for testing.</a:t>
            </a:r>
          </a:p>
        </p:txBody>
      </p:sp>
    </p:spTree>
    <p:extLst>
      <p:ext uri="{BB962C8B-B14F-4D97-AF65-F5344CB8AC3E}">
        <p14:creationId xmlns:p14="http://schemas.microsoft.com/office/powerpoint/2010/main" val="984443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5" y="784716"/>
            <a:ext cx="11324491" cy="1325563"/>
          </a:xfrm>
        </p:spPr>
        <p:txBody>
          <a:bodyPr>
            <a:normAutofit fontScale="90000"/>
          </a:bodyPr>
          <a:lstStyle/>
          <a:p>
            <a:br>
              <a:rPr lang="en-US" sz="3600" dirty="0">
                <a:latin typeface="Segoe UI Semibold" panose="020B0702040204020203" pitchFamily="34" charset="0"/>
                <a:cs typeface="Segoe UI Semibold" panose="020B0702040204020203" pitchFamily="34" charset="0"/>
              </a:rPr>
            </a:br>
            <a:br>
              <a:rPr lang="en-US" dirty="0"/>
            </a:br>
            <a:r>
              <a:rPr lang="en-US" sz="3600" dirty="0">
                <a:latin typeface="Segoe UI Semibold" panose="020B0702040204020203" pitchFamily="34" charset="0"/>
                <a:cs typeface="Segoe UI Semibold" panose="020B0702040204020203" pitchFamily="34" charset="0"/>
              </a:rPr>
              <a:t>Does an adult read to you during class? </a:t>
            </a:r>
            <a:br>
              <a:rPr lang="en-US" sz="2800" dirty="0"/>
            </a:br>
            <a:br>
              <a:rPr lang="en-US" dirty="0"/>
            </a:br>
            <a:br>
              <a:rPr lang="en-US" dirty="0"/>
            </a:br>
            <a:endParaRPr lang="en-US" dirty="0"/>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22</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433753" y="1892967"/>
            <a:ext cx="11324493" cy="3983726"/>
          </a:xfrm>
        </p:spPr>
        <p:txBody>
          <a:bodyPr>
            <a:normAutofit fontScale="85000" lnSpcReduction="20000"/>
          </a:bodyPr>
          <a:lstStyle/>
          <a:p>
            <a:pPr marL="0" indent="0">
              <a:lnSpc>
                <a:spcPct val="120000"/>
              </a:lnSpc>
              <a:spcBef>
                <a:spcPts val="600"/>
              </a:spcBef>
              <a:spcAft>
                <a:spcPts val="600"/>
              </a:spcAft>
              <a:buNone/>
            </a:pPr>
            <a:r>
              <a:rPr lang="en-US" dirty="0"/>
              <a:t>A student should not be assigned a read aloud for the test without the student first trying it using a practice and/or training test, for the content area(s) being considered.</a:t>
            </a:r>
          </a:p>
          <a:p>
            <a:pPr marL="0" indent="0">
              <a:lnSpc>
                <a:spcPct val="120000"/>
              </a:lnSpc>
              <a:spcBef>
                <a:spcPts val="600"/>
              </a:spcBef>
              <a:spcAft>
                <a:spcPts val="600"/>
              </a:spcAft>
              <a:buNone/>
            </a:pPr>
            <a:r>
              <a:rPr lang="en-US" dirty="0"/>
              <a:t>The student should have the opportunity to take the practice and training tests using both the text-to-speech and the read aloud supports before taking the test to determine which support is preferred. </a:t>
            </a:r>
          </a:p>
          <a:p>
            <a:pPr marL="0" indent="0">
              <a:lnSpc>
                <a:spcPct val="120000"/>
              </a:lnSpc>
              <a:spcBef>
                <a:spcPts val="600"/>
              </a:spcBef>
              <a:spcAft>
                <a:spcPts val="600"/>
              </a:spcAft>
              <a:buNone/>
            </a:pPr>
            <a:r>
              <a:rPr lang="en-US" dirty="0"/>
              <a:t>The student should work through more than just a handful of questions on the (Smarter Balanced CAT) practice test or the (WCAS) training test with the adult reader to determine if the read aloud support should be used for testing.</a:t>
            </a:r>
          </a:p>
          <a:p>
            <a:pPr marL="0" indent="0">
              <a:lnSpc>
                <a:spcPct val="120000"/>
              </a:lnSpc>
              <a:spcBef>
                <a:spcPts val="600"/>
              </a:spcBef>
              <a:spcAft>
                <a:spcPts val="600"/>
              </a:spcAft>
              <a:buNone/>
            </a:pPr>
            <a:endParaRPr lang="en-US" dirty="0"/>
          </a:p>
        </p:txBody>
      </p:sp>
    </p:spTree>
    <p:extLst>
      <p:ext uri="{BB962C8B-B14F-4D97-AF65-F5344CB8AC3E}">
        <p14:creationId xmlns:p14="http://schemas.microsoft.com/office/powerpoint/2010/main" val="212387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3" y="1385043"/>
            <a:ext cx="11324491"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If you could choose, would you like to have tests read to you or would you prefer to read them yourself? </a:t>
            </a:r>
            <a:br>
              <a:rPr lang="en-US" sz="3600" dirty="0">
                <a:latin typeface="Segoe UI Semibold" panose="020B0702040204020203" pitchFamily="34" charset="0"/>
                <a:cs typeface="Segoe UI Semibold" panose="020B0702040204020203" pitchFamily="34" charset="0"/>
              </a:rPr>
            </a:br>
            <a:br>
              <a:rPr lang="en-US" dirty="0"/>
            </a:br>
            <a:br>
              <a:rPr lang="en-US" dirty="0"/>
            </a:br>
            <a:endParaRPr lang="en-US" dirty="0"/>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23</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433753" y="2405922"/>
            <a:ext cx="11324491" cy="3256325"/>
          </a:xfrm>
        </p:spPr>
        <p:txBody>
          <a:bodyPr>
            <a:normAutofit/>
          </a:bodyPr>
          <a:lstStyle/>
          <a:p>
            <a:pPr marL="0" indent="0">
              <a:buNone/>
            </a:pPr>
            <a:r>
              <a:rPr lang="en-US" sz="2600" dirty="0"/>
              <a:t>This simple question provides another indication of the student’s preference. A student opting to have someone read to them does not necessarily mean it is appropriate to select text-to-speech or read aloud for the student. It is important to pair this information with evidence that the student has received intensive, targeted reading instruction, and that it has been unsuccessful in improving the decoding or fluency skills of the student. </a:t>
            </a:r>
          </a:p>
        </p:txBody>
      </p:sp>
    </p:spTree>
    <p:extLst>
      <p:ext uri="{BB962C8B-B14F-4D97-AF65-F5344CB8AC3E}">
        <p14:creationId xmlns:p14="http://schemas.microsoft.com/office/powerpoint/2010/main" val="178486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24</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605481" y="1736851"/>
            <a:ext cx="11152765" cy="3693793"/>
          </a:xfrm>
        </p:spPr>
        <p:txBody>
          <a:bodyPr>
            <a:normAutofit lnSpcReduction="10000"/>
          </a:bodyPr>
          <a:lstStyle/>
          <a:p>
            <a:pPr>
              <a:lnSpc>
                <a:spcPct val="120000"/>
              </a:lnSpc>
              <a:spcBef>
                <a:spcPts val="600"/>
              </a:spcBef>
              <a:spcAft>
                <a:spcPts val="600"/>
              </a:spcAft>
            </a:pPr>
            <a:r>
              <a:rPr lang="en-US" sz="2400" dirty="0"/>
              <a:t>Educator Questionnaire</a:t>
            </a:r>
          </a:p>
          <a:p>
            <a:pPr>
              <a:lnSpc>
                <a:spcPct val="120000"/>
              </a:lnSpc>
              <a:spcBef>
                <a:spcPts val="600"/>
              </a:spcBef>
              <a:spcAft>
                <a:spcPts val="600"/>
              </a:spcAft>
            </a:pPr>
            <a:r>
              <a:rPr lang="en-US" sz="2400" dirty="0"/>
              <a:t>Parent Questionnaire</a:t>
            </a:r>
          </a:p>
          <a:p>
            <a:pPr>
              <a:lnSpc>
                <a:spcPct val="120000"/>
              </a:lnSpc>
              <a:spcBef>
                <a:spcPts val="600"/>
              </a:spcBef>
              <a:spcAft>
                <a:spcPts val="600"/>
              </a:spcAft>
            </a:pPr>
            <a:r>
              <a:rPr lang="en-US" sz="2400" dirty="0"/>
              <a:t>Student Questions</a:t>
            </a:r>
          </a:p>
          <a:p>
            <a:pPr>
              <a:lnSpc>
                <a:spcPct val="120000"/>
              </a:lnSpc>
              <a:spcBef>
                <a:spcPts val="600"/>
              </a:spcBef>
              <a:spcAft>
                <a:spcPts val="600"/>
              </a:spcAft>
            </a:pPr>
            <a:r>
              <a:rPr lang="en-US" sz="2400" dirty="0"/>
              <a:t>Guidelines for Choosing the Text-to-Speech or Read Aloud Designated Support</a:t>
            </a:r>
          </a:p>
          <a:p>
            <a:pPr>
              <a:lnSpc>
                <a:spcPct val="120000"/>
              </a:lnSpc>
              <a:spcBef>
                <a:spcPts val="600"/>
              </a:spcBef>
              <a:spcAft>
                <a:spcPts val="600"/>
              </a:spcAft>
            </a:pPr>
            <a:r>
              <a:rPr lang="en-US" sz="2400" dirty="0"/>
              <a:t>Read Aloud Guidelines for Washington State Assessments</a:t>
            </a:r>
          </a:p>
          <a:p>
            <a:pPr marL="0" indent="0">
              <a:lnSpc>
                <a:spcPct val="120000"/>
              </a:lnSpc>
              <a:spcBef>
                <a:spcPts val="600"/>
              </a:spcBef>
              <a:spcAft>
                <a:spcPts val="600"/>
              </a:spcAft>
              <a:buNone/>
            </a:pPr>
            <a:r>
              <a:rPr lang="en-US" sz="2400" dirty="0"/>
              <a:t>All resources listed above are available on the WCAP portal in the Resources section.</a:t>
            </a:r>
          </a:p>
        </p:txBody>
      </p:sp>
      <p:sp>
        <p:nvSpPr>
          <p:cNvPr id="9" name="Title 8">
            <a:extLst>
              <a:ext uri="{FF2B5EF4-FFF2-40B4-BE49-F238E27FC236}">
                <a16:creationId xmlns:a16="http://schemas.microsoft.com/office/drawing/2014/main" id="{8C92924E-B44E-4529-AF20-AB5FAD3C32E5}"/>
              </a:ext>
            </a:extLst>
          </p:cNvPr>
          <p:cNvSpPr>
            <a:spLocks noGrp="1"/>
          </p:cNvSpPr>
          <p:nvPr>
            <p:ph type="title"/>
          </p:nvPr>
        </p:nvSpPr>
        <p:spPr>
          <a:xfrm>
            <a:off x="457200" y="365125"/>
            <a:ext cx="10896600" cy="1325563"/>
          </a:xfrm>
        </p:spPr>
        <p:txBody>
          <a:bodyPr/>
          <a:lstStyle/>
          <a:p>
            <a:r>
              <a:rPr lang="en-US" dirty="0"/>
              <a:t>Text-to-Speech and Read Aloud Resources</a:t>
            </a:r>
          </a:p>
        </p:txBody>
      </p:sp>
    </p:spTree>
    <p:extLst>
      <p:ext uri="{BB962C8B-B14F-4D97-AF65-F5344CB8AC3E}">
        <p14:creationId xmlns:p14="http://schemas.microsoft.com/office/powerpoint/2010/main" val="380842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23" y="365125"/>
            <a:ext cx="10760677" cy="1325563"/>
          </a:xfrm>
        </p:spPr>
        <p:txBody>
          <a:bodyPr>
            <a:normAutofit/>
          </a:bodyPr>
          <a:lstStyle/>
          <a:p>
            <a:r>
              <a:rPr lang="en-US" sz="4000" dirty="0"/>
              <a:t>Appropriate Approach to Accessibility</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3</a:t>
            </a:fld>
            <a:endParaRPr lang="en-US" dirty="0"/>
          </a:p>
        </p:txBody>
      </p:sp>
      <p:sp>
        <p:nvSpPr>
          <p:cNvPr id="7" name="Content Placeholder 6">
            <a:extLst>
              <a:ext uri="{FF2B5EF4-FFF2-40B4-BE49-F238E27FC236}">
                <a16:creationId xmlns:a16="http://schemas.microsoft.com/office/drawing/2014/main" id="{14F4E9E9-733A-469D-A277-708AEF4CDE59}"/>
              </a:ext>
            </a:extLst>
          </p:cNvPr>
          <p:cNvSpPr>
            <a:spLocks noGrp="1"/>
          </p:cNvSpPr>
          <p:nvPr>
            <p:ph idx="1"/>
          </p:nvPr>
        </p:nvSpPr>
        <p:spPr>
          <a:xfrm>
            <a:off x="593123" y="1550020"/>
            <a:ext cx="11022227" cy="4531467"/>
          </a:xfrm>
        </p:spPr>
        <p:txBody>
          <a:bodyPr>
            <a:normAutofit lnSpcReduction="10000"/>
          </a:bodyPr>
          <a:lstStyle/>
          <a:p>
            <a:pPr>
              <a:lnSpc>
                <a:spcPct val="100000"/>
              </a:lnSpc>
              <a:spcBef>
                <a:spcPts val="600"/>
              </a:spcBef>
              <a:spcAft>
                <a:spcPts val="600"/>
              </a:spcAft>
            </a:pPr>
            <a:r>
              <a:rPr lang="en-US" dirty="0"/>
              <a:t>Accessibility features used for instruction and assessment are integrally intertwined. </a:t>
            </a:r>
          </a:p>
          <a:p>
            <a:pPr>
              <a:lnSpc>
                <a:spcPct val="100000"/>
              </a:lnSpc>
              <a:spcBef>
                <a:spcPts val="600"/>
              </a:spcBef>
              <a:spcAft>
                <a:spcPts val="600"/>
              </a:spcAft>
            </a:pPr>
            <a:r>
              <a:rPr lang="en-US" dirty="0"/>
              <a:t>Focus on each student’s identified needs within the general education curriculum (e.g., grade-level learning standards).</a:t>
            </a:r>
          </a:p>
          <a:p>
            <a:pPr>
              <a:lnSpc>
                <a:spcPct val="100000"/>
              </a:lnSpc>
              <a:spcBef>
                <a:spcPts val="600"/>
              </a:spcBef>
              <a:spcAft>
                <a:spcPts val="600"/>
              </a:spcAft>
            </a:pPr>
            <a:r>
              <a:rPr lang="en-US" dirty="0"/>
              <a:t>Typically, use of specific accessibility features does not begin and end in school. </a:t>
            </a:r>
          </a:p>
          <a:p>
            <a:pPr lvl="1">
              <a:lnSpc>
                <a:spcPct val="100000"/>
              </a:lnSpc>
              <a:spcBef>
                <a:spcPts val="600"/>
              </a:spcBef>
              <a:spcAft>
                <a:spcPts val="600"/>
              </a:spcAft>
            </a:pPr>
            <a:r>
              <a:rPr lang="en-US" dirty="0"/>
              <a:t>Students who use specific accessibility features will generally also need them at home, in the community, and, as they get older, in post-secondary education, and at work. </a:t>
            </a:r>
          </a:p>
          <a:p>
            <a:pPr marL="0" indent="0">
              <a:buNone/>
            </a:pPr>
            <a:r>
              <a:rPr lang="en-US" sz="1400" dirty="0"/>
              <a:t>CCSSO Accessibility Manual: How To Select, Administer, And Evaluate Use Of Accessibility Supports For Instruction And Assessment Of All Students, Copyright © 2016 by the Council of Chief State School Officers, Washington, DC. </a:t>
            </a:r>
          </a:p>
        </p:txBody>
      </p:sp>
    </p:spTree>
    <p:extLst>
      <p:ext uri="{BB962C8B-B14F-4D97-AF65-F5344CB8AC3E}">
        <p14:creationId xmlns:p14="http://schemas.microsoft.com/office/powerpoint/2010/main" val="176081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What is Text-to-Speech and Read Aloud?</a:t>
            </a:r>
            <a:endParaRPr lang="en-US" sz="4000" i="1" dirty="0">
              <a:solidFill>
                <a:srgbClr val="FF0000"/>
              </a:solidFill>
            </a:endParaRPr>
          </a:p>
        </p:txBody>
      </p:sp>
      <p:sp>
        <p:nvSpPr>
          <p:cNvPr id="5" name="Content Placeholder 4"/>
          <p:cNvSpPr>
            <a:spLocks noGrp="1"/>
          </p:cNvSpPr>
          <p:nvPr>
            <p:ph idx="1"/>
          </p:nvPr>
        </p:nvSpPr>
        <p:spPr>
          <a:xfrm>
            <a:off x="838200" y="1538869"/>
            <a:ext cx="10515600" cy="4492284"/>
          </a:xfrm>
        </p:spPr>
        <p:txBody>
          <a:bodyPr>
            <a:normAutofit lnSpcReduction="10000"/>
          </a:bodyPr>
          <a:lstStyle/>
          <a:p>
            <a:pPr marL="0" indent="0" fontAlgn="base">
              <a:lnSpc>
                <a:spcPct val="100000"/>
              </a:lnSpc>
              <a:spcBef>
                <a:spcPts val="600"/>
              </a:spcBef>
              <a:spcAft>
                <a:spcPts val="600"/>
              </a:spcAft>
              <a:buNone/>
            </a:pPr>
            <a:r>
              <a:rPr lang="en-US" sz="2400" dirty="0"/>
              <a:t>All or portions of the test content may be read aloud depending on whether the feature is assigned as a designated support or an accommodation. Read aloud is the non-embedded equivalent of text-to-speech.</a:t>
            </a:r>
          </a:p>
          <a:p>
            <a:pPr marL="0" indent="0" fontAlgn="base">
              <a:lnSpc>
                <a:spcPct val="100000"/>
              </a:lnSpc>
              <a:spcBef>
                <a:spcPts val="600"/>
              </a:spcBef>
              <a:buNone/>
            </a:pPr>
            <a:r>
              <a:rPr lang="en-US" sz="2400" dirty="0">
                <a:latin typeface="Segoe UI Semibold" panose="020B0702040204020203" pitchFamily="34" charset="0"/>
                <a:cs typeface="Segoe UI Semibold" panose="020B0702040204020203" pitchFamily="34" charset="0"/>
              </a:rPr>
              <a:t>Text-to-speech (TTS) </a:t>
            </a:r>
          </a:p>
          <a:p>
            <a:pPr marL="0" indent="0" fontAlgn="base">
              <a:lnSpc>
                <a:spcPct val="100000"/>
              </a:lnSpc>
              <a:spcBef>
                <a:spcPts val="600"/>
              </a:spcBef>
              <a:spcAft>
                <a:spcPts val="600"/>
              </a:spcAft>
              <a:buNone/>
            </a:pPr>
            <a:r>
              <a:rPr lang="en-US" sz="2400" dirty="0"/>
              <a:t>Text is read aloud to the student via text-to-speech technology embedded in the test program. The student can control the speed and raise or lower the volume. </a:t>
            </a:r>
          </a:p>
          <a:p>
            <a:pPr marL="0" indent="0">
              <a:lnSpc>
                <a:spcPct val="100000"/>
              </a:lnSpc>
              <a:spcBef>
                <a:spcPts val="600"/>
              </a:spcBef>
              <a:buNone/>
            </a:pPr>
            <a:r>
              <a:rPr lang="en-US" sz="2400" dirty="0">
                <a:latin typeface="Segoe UI Semibold" panose="020B0702040204020203" pitchFamily="34" charset="0"/>
                <a:cs typeface="Segoe UI Semibold" panose="020B0702040204020203" pitchFamily="34" charset="0"/>
              </a:rPr>
              <a:t>Read aloud</a:t>
            </a:r>
          </a:p>
          <a:p>
            <a:pPr marL="0" indent="0">
              <a:lnSpc>
                <a:spcPct val="100000"/>
              </a:lnSpc>
              <a:spcBef>
                <a:spcPts val="600"/>
              </a:spcBef>
              <a:spcAft>
                <a:spcPts val="600"/>
              </a:spcAft>
              <a:buNone/>
            </a:pPr>
            <a:r>
              <a:rPr lang="en-US" sz="2400" dirty="0"/>
              <a:t>Text is read aloud to the student via an external screen reader or by a trained and qualified human reader who follows the information in the </a:t>
            </a:r>
            <a:r>
              <a:rPr lang="en-US" sz="2400" i="1" dirty="0"/>
              <a:t>Read Aloud Guidelines for Washington State Assessments</a:t>
            </a:r>
            <a:r>
              <a:rPr lang="en-US" sz="2400" dirty="0"/>
              <a:t>. </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4</a:t>
            </a:fld>
            <a:endParaRPr lang="en-US" dirty="0"/>
          </a:p>
        </p:txBody>
      </p:sp>
    </p:spTree>
    <p:extLst>
      <p:ext uri="{BB962C8B-B14F-4D97-AF65-F5344CB8AC3E}">
        <p14:creationId xmlns:p14="http://schemas.microsoft.com/office/powerpoint/2010/main" val="213523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411" y="167413"/>
            <a:ext cx="10785389" cy="1325563"/>
          </a:xfrm>
        </p:spPr>
        <p:txBody>
          <a:bodyPr>
            <a:normAutofit/>
          </a:bodyPr>
          <a:lstStyle/>
          <a:p>
            <a:r>
              <a:rPr lang="en-US" sz="3600" dirty="0"/>
              <a:t>Text-to-Speech or Read Aloud Designated Support</a:t>
            </a:r>
          </a:p>
        </p:txBody>
      </p:sp>
      <p:sp>
        <p:nvSpPr>
          <p:cNvPr id="5" name="Content Placeholder 4"/>
          <p:cNvSpPr>
            <a:spLocks noGrp="1"/>
          </p:cNvSpPr>
          <p:nvPr>
            <p:ph idx="1"/>
          </p:nvPr>
        </p:nvSpPr>
        <p:spPr>
          <a:xfrm>
            <a:off x="568411" y="1226379"/>
            <a:ext cx="11022227" cy="4734600"/>
          </a:xfrm>
        </p:spPr>
        <p:txBody>
          <a:bodyPr>
            <a:noAutofit/>
          </a:bodyPr>
          <a:lstStyle/>
          <a:p>
            <a:pPr marL="0" indent="0" fontAlgn="base">
              <a:lnSpc>
                <a:spcPct val="100000"/>
              </a:lnSpc>
              <a:spcBef>
                <a:spcPts val="600"/>
              </a:spcBef>
              <a:spcAft>
                <a:spcPts val="600"/>
              </a:spcAft>
              <a:buNone/>
            </a:pPr>
            <a:r>
              <a:rPr lang="en-US" sz="2400" dirty="0"/>
              <a:t>The text-to-speech and read aloud designated support is available for some portions of the state assessments. Designated supports are available to students for whom a need has been indicated by educators, or educators with parents/guardians and student input.</a:t>
            </a:r>
          </a:p>
          <a:p>
            <a:pPr marL="0" indent="0" fontAlgn="base">
              <a:lnSpc>
                <a:spcPct val="100000"/>
              </a:lnSpc>
              <a:spcBef>
                <a:spcPts val="600"/>
              </a:spcBef>
              <a:buNone/>
            </a:pPr>
            <a:r>
              <a:rPr lang="en-US" sz="2400" dirty="0">
                <a:latin typeface="Segoe UI Semibold" panose="020B0702040204020203" pitchFamily="34" charset="0"/>
                <a:cs typeface="Segoe UI Semibold" panose="020B0702040204020203" pitchFamily="34" charset="0"/>
              </a:rPr>
              <a:t>Important Reminders</a:t>
            </a:r>
          </a:p>
          <a:p>
            <a:pPr>
              <a:lnSpc>
                <a:spcPct val="100000"/>
              </a:lnSpc>
              <a:spcBef>
                <a:spcPts val="600"/>
              </a:spcBef>
              <a:spcAft>
                <a:spcPts val="600"/>
              </a:spcAft>
            </a:pPr>
            <a:r>
              <a:rPr lang="en-US" sz="2400" dirty="0"/>
              <a:t>The text-to-speech and read aloud supports should always be based on a student’s individual needs and should never be applied on a group basis.</a:t>
            </a:r>
          </a:p>
          <a:p>
            <a:pPr>
              <a:lnSpc>
                <a:spcPct val="100000"/>
              </a:lnSpc>
              <a:spcBef>
                <a:spcPts val="600"/>
              </a:spcBef>
              <a:spcAft>
                <a:spcPts val="600"/>
              </a:spcAft>
            </a:pPr>
            <a:r>
              <a:rPr lang="en-US" sz="2400" dirty="0"/>
              <a:t>Assessments can provide a good measure of student skills for students who are learning to read and grow in their comprehension skills,. </a:t>
            </a:r>
          </a:p>
          <a:p>
            <a:pPr>
              <a:lnSpc>
                <a:spcPct val="100000"/>
              </a:lnSpc>
              <a:spcBef>
                <a:spcPts val="600"/>
              </a:spcBef>
              <a:spcAft>
                <a:spcPts val="600"/>
              </a:spcAft>
            </a:pPr>
            <a:r>
              <a:rPr lang="en-US" sz="2400" dirty="0"/>
              <a:t>Inappropriately providing supports can have negative consequences on test scores.</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5</a:t>
            </a:fld>
            <a:endParaRPr lang="en-US" dirty="0"/>
          </a:p>
        </p:txBody>
      </p:sp>
    </p:spTree>
    <p:extLst>
      <p:ext uri="{BB962C8B-B14F-4D97-AF65-F5344CB8AC3E}">
        <p14:creationId xmlns:p14="http://schemas.microsoft.com/office/powerpoint/2010/main" val="4150526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130-07EB-46AF-9983-3A27AEBC8EA7}"/>
              </a:ext>
            </a:extLst>
          </p:cNvPr>
          <p:cNvSpPr>
            <a:spLocks noGrp="1"/>
          </p:cNvSpPr>
          <p:nvPr>
            <p:ph type="title"/>
          </p:nvPr>
        </p:nvSpPr>
        <p:spPr/>
        <p:txBody>
          <a:bodyPr/>
          <a:lstStyle/>
          <a:p>
            <a:r>
              <a:rPr lang="en-US" dirty="0"/>
              <a:t>Educator Questions</a:t>
            </a:r>
          </a:p>
        </p:txBody>
      </p:sp>
      <p:sp>
        <p:nvSpPr>
          <p:cNvPr id="3" name="Text Placeholder 2">
            <a:extLst>
              <a:ext uri="{FF2B5EF4-FFF2-40B4-BE49-F238E27FC236}">
                <a16:creationId xmlns:a16="http://schemas.microsoft.com/office/drawing/2014/main" id="{BF31ADB8-CA08-41E5-B4A0-7D8F5417E542}"/>
              </a:ext>
            </a:extLst>
          </p:cNvPr>
          <p:cNvSpPr>
            <a:spLocks noGrp="1"/>
          </p:cNvSpPr>
          <p:nvPr>
            <p:ph type="body" idx="1"/>
          </p:nvPr>
        </p:nvSpPr>
        <p:spPr/>
        <p:txBody>
          <a:bodyPr/>
          <a:lstStyle/>
          <a:p>
            <a:pPr>
              <a:lnSpc>
                <a:spcPct val="100000"/>
              </a:lnSpc>
              <a:spcBef>
                <a:spcPts val="600"/>
              </a:spcBef>
              <a:spcAft>
                <a:spcPts val="600"/>
              </a:spcAft>
            </a:pPr>
            <a:r>
              <a:rPr lang="en-US" dirty="0"/>
              <a:t>Questions to consider when deciding whether the text-to-speech/read aloud designated support is appropriate for your student. </a:t>
            </a:r>
          </a:p>
          <a:p>
            <a:endParaRPr lang="en-US" dirty="0"/>
          </a:p>
        </p:txBody>
      </p:sp>
      <p:sp>
        <p:nvSpPr>
          <p:cNvPr id="4" name="Slide Number Placeholder 3">
            <a:extLst>
              <a:ext uri="{FF2B5EF4-FFF2-40B4-BE49-F238E27FC236}">
                <a16:creationId xmlns:a16="http://schemas.microsoft.com/office/drawing/2014/main" id="{E6309CEA-D39C-4E36-B5B7-BA2A465B611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01765B98-7156-4071-818D-DA8270A521CD}"/>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Assessment Operations</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Tree>
    <p:extLst>
      <p:ext uri="{BB962C8B-B14F-4D97-AF65-F5344CB8AC3E}">
        <p14:creationId xmlns:p14="http://schemas.microsoft.com/office/powerpoint/2010/main" val="3925156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0789"/>
            <a:ext cx="10515600"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Is my student blind or does my student have a significant visual impairment? </a:t>
            </a:r>
            <a:br>
              <a:rPr lang="en-US" dirty="0"/>
            </a:br>
            <a:br>
              <a:rPr lang="en-US" dirty="0"/>
            </a:br>
            <a:endParaRPr lang="en-US" dirty="0"/>
          </a:p>
        </p:txBody>
      </p:sp>
      <p:sp>
        <p:nvSpPr>
          <p:cNvPr id="5" name="Content Placeholder 4"/>
          <p:cNvSpPr>
            <a:spLocks noGrp="1"/>
          </p:cNvSpPr>
          <p:nvPr>
            <p:ph idx="1"/>
          </p:nvPr>
        </p:nvSpPr>
        <p:spPr>
          <a:xfrm>
            <a:off x="838199" y="2389445"/>
            <a:ext cx="10515600" cy="2696948"/>
          </a:xfrm>
        </p:spPr>
        <p:txBody>
          <a:bodyPr>
            <a:normAutofit/>
          </a:bodyPr>
          <a:lstStyle/>
          <a:p>
            <a:pPr marL="0" indent="0" fontAlgn="base">
              <a:lnSpc>
                <a:spcPct val="100000"/>
              </a:lnSpc>
              <a:spcBef>
                <a:spcPts val="600"/>
              </a:spcBef>
              <a:spcAft>
                <a:spcPts val="600"/>
              </a:spcAft>
              <a:buNone/>
            </a:pPr>
            <a:r>
              <a:rPr lang="en-US" sz="2600" dirty="0"/>
              <a:t>A student who is learning to read braille should always be assessed with the braille form of the assessment, so that an accurate measure of his or her reading and comprehension skills is obtained. </a:t>
            </a:r>
          </a:p>
          <a:p>
            <a:pPr marL="0" indent="0" fontAlgn="base">
              <a:lnSpc>
                <a:spcPct val="100000"/>
              </a:lnSpc>
              <a:spcBef>
                <a:spcPts val="600"/>
              </a:spcBef>
              <a:spcAft>
                <a:spcPts val="600"/>
              </a:spcAft>
              <a:buNone/>
            </a:pPr>
            <a:r>
              <a:rPr lang="en-US" sz="2600" dirty="0"/>
              <a:t>If your student has not learned to read braille, providing the text-to-speech or read aloud support is appropriate.</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7</a:t>
            </a:fld>
            <a:endParaRPr lang="en-US" dirty="0"/>
          </a:p>
        </p:txBody>
      </p:sp>
    </p:spTree>
    <p:extLst>
      <p:ext uri="{BB962C8B-B14F-4D97-AF65-F5344CB8AC3E}">
        <p14:creationId xmlns:p14="http://schemas.microsoft.com/office/powerpoint/2010/main" val="424776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74" y="538667"/>
            <a:ext cx="11037277"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Does my student have a reading-based disability? </a:t>
            </a:r>
            <a:br>
              <a:rPr lang="en-US" dirty="0"/>
            </a:br>
            <a:br>
              <a:rPr lang="en-US" dirty="0"/>
            </a:br>
            <a:endParaRPr lang="en-US" dirty="0"/>
          </a:p>
        </p:txBody>
      </p:sp>
      <p:sp>
        <p:nvSpPr>
          <p:cNvPr id="5" name="Content Placeholder 4"/>
          <p:cNvSpPr>
            <a:spLocks noGrp="1"/>
          </p:cNvSpPr>
          <p:nvPr>
            <p:ph idx="1"/>
          </p:nvPr>
        </p:nvSpPr>
        <p:spPr>
          <a:xfrm>
            <a:off x="577362" y="1092820"/>
            <a:ext cx="11037276" cy="5100758"/>
          </a:xfrm>
        </p:spPr>
        <p:txBody>
          <a:bodyPr>
            <a:normAutofit fontScale="70000" lnSpcReduction="20000"/>
          </a:bodyPr>
          <a:lstStyle/>
          <a:p>
            <a:pPr marL="0" indent="0" fontAlgn="base">
              <a:lnSpc>
                <a:spcPct val="120000"/>
              </a:lnSpc>
              <a:spcBef>
                <a:spcPts val="600"/>
              </a:spcBef>
              <a:spcAft>
                <a:spcPts val="600"/>
              </a:spcAft>
              <a:buNone/>
            </a:pPr>
            <a:r>
              <a:rPr lang="en-US" sz="3400" dirty="0"/>
              <a:t>A reading-based disability may affect a student’s ability to decode, read with fluency, understand text that is decoded, or a combination of these. Determining the nature of the student’s reading challenges can help determine the appropriate intervention approaches, as well as needed support during classroom instruction and during assessments. </a:t>
            </a:r>
          </a:p>
          <a:p>
            <a:pPr marL="0" indent="0" fontAlgn="base">
              <a:lnSpc>
                <a:spcPct val="120000"/>
              </a:lnSpc>
              <a:spcBef>
                <a:spcPts val="600"/>
              </a:spcBef>
              <a:buNone/>
            </a:pPr>
            <a:r>
              <a:rPr lang="en-US" sz="2600" dirty="0"/>
              <a:t>Keep in mind the following:</a:t>
            </a:r>
          </a:p>
          <a:p>
            <a:pPr fontAlgn="base">
              <a:lnSpc>
                <a:spcPct val="120000"/>
              </a:lnSpc>
              <a:spcBef>
                <a:spcPts val="600"/>
              </a:spcBef>
              <a:spcAft>
                <a:spcPts val="600"/>
              </a:spcAft>
            </a:pPr>
            <a:r>
              <a:rPr lang="en-US" sz="2600" dirty="0"/>
              <a:t>The text-to-speech or read aloud support is meant to provide access to the text, not to make up for being a slow reader. </a:t>
            </a:r>
          </a:p>
          <a:p>
            <a:pPr fontAlgn="base">
              <a:lnSpc>
                <a:spcPct val="120000"/>
              </a:lnSpc>
              <a:spcBef>
                <a:spcPts val="600"/>
              </a:spcBef>
              <a:spcAft>
                <a:spcPts val="600"/>
              </a:spcAft>
            </a:pPr>
            <a:r>
              <a:rPr lang="en-US" sz="2600" dirty="0"/>
              <a:t>There is strong evidence of the persistence of the disability despite intensive, targeted instruction. There is documentation of the interventions used and formative assessment data on the effect of each intervention. </a:t>
            </a:r>
          </a:p>
          <a:p>
            <a:pPr fontAlgn="base">
              <a:lnSpc>
                <a:spcPct val="120000"/>
              </a:lnSpc>
              <a:spcBef>
                <a:spcPts val="600"/>
              </a:spcBef>
              <a:spcAft>
                <a:spcPts val="600"/>
              </a:spcAft>
            </a:pPr>
            <a:r>
              <a:rPr lang="en-US" sz="2600" dirty="0"/>
              <a:t>Evidence of a reading-based disability should have been documented in grades K-2, and reflected in such challenges as difficulty learning letters or letter sounds, difficulty in learning sight words, and difficulty in phoneme blending. </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p:txBody>
          <a:bodyPr/>
          <a:lstStyle/>
          <a:p>
            <a:pPr algn="r"/>
            <a:r>
              <a:rPr lang="en-US" dirty="0"/>
              <a:t>Assessment Operations</a:t>
            </a:r>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8</a:t>
            </a:fld>
            <a:endParaRPr lang="en-US" dirty="0"/>
          </a:p>
        </p:txBody>
      </p:sp>
    </p:spTree>
    <p:extLst>
      <p:ext uri="{BB962C8B-B14F-4D97-AF65-F5344CB8AC3E}">
        <p14:creationId xmlns:p14="http://schemas.microsoft.com/office/powerpoint/2010/main" val="121020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538900"/>
            <a:ext cx="11066581" cy="1325563"/>
          </a:xfrm>
        </p:spPr>
        <p:txBody>
          <a:bodyPr>
            <a:normAutofit fontScale="90000"/>
          </a:bodyPr>
          <a:lstStyle/>
          <a:p>
            <a:r>
              <a:rPr lang="en-US" sz="3600" dirty="0">
                <a:latin typeface="Segoe UI Semibold" panose="020B0702040204020203" pitchFamily="34" charset="0"/>
                <a:cs typeface="Segoe UI Semibold" panose="020B0702040204020203" pitchFamily="34" charset="0"/>
              </a:rPr>
              <a:t>Have interventions been used to improve my student’s decoding, fluency, or comprehension skills? </a:t>
            </a:r>
            <a:br>
              <a:rPr lang="en-US" dirty="0"/>
            </a:br>
            <a:endParaRPr lang="en-US" dirty="0"/>
          </a:p>
        </p:txBody>
      </p:sp>
      <p:sp>
        <p:nvSpPr>
          <p:cNvPr id="5" name="Content Placeholder 4"/>
          <p:cNvSpPr>
            <a:spLocks noGrp="1"/>
          </p:cNvSpPr>
          <p:nvPr>
            <p:ph idx="1"/>
          </p:nvPr>
        </p:nvSpPr>
        <p:spPr>
          <a:xfrm>
            <a:off x="562709" y="1531343"/>
            <a:ext cx="11066582" cy="4492728"/>
          </a:xfrm>
        </p:spPr>
        <p:txBody>
          <a:bodyPr>
            <a:normAutofit/>
          </a:bodyPr>
          <a:lstStyle/>
          <a:p>
            <a:pPr marL="0" indent="0" fontAlgn="base">
              <a:lnSpc>
                <a:spcPct val="100000"/>
              </a:lnSpc>
              <a:spcBef>
                <a:spcPts val="600"/>
              </a:spcBef>
              <a:spcAft>
                <a:spcPts val="600"/>
              </a:spcAft>
              <a:buNone/>
            </a:pPr>
            <a:r>
              <a:rPr lang="en-US" sz="2600" dirty="0"/>
              <a:t>Review documentation of the approaches that have been taken to strengthen the student’s decoding, fluency, or comprehension skills.</a:t>
            </a:r>
          </a:p>
          <a:p>
            <a:pPr marL="0" indent="0" fontAlgn="base">
              <a:lnSpc>
                <a:spcPct val="100000"/>
              </a:lnSpc>
              <a:spcBef>
                <a:spcPts val="600"/>
              </a:spcBef>
              <a:buNone/>
            </a:pPr>
            <a:r>
              <a:rPr lang="en-US" sz="2400" dirty="0"/>
              <a:t>Documentation must: </a:t>
            </a:r>
          </a:p>
          <a:p>
            <a:pPr lvl="1" fontAlgn="base">
              <a:lnSpc>
                <a:spcPct val="100000"/>
              </a:lnSpc>
              <a:spcBef>
                <a:spcPts val="600"/>
              </a:spcBef>
              <a:spcAft>
                <a:spcPts val="600"/>
              </a:spcAft>
            </a:pPr>
            <a:r>
              <a:rPr lang="en-US" dirty="0"/>
              <a:t>include specific dates with progress monitoring data and interventions implemented. </a:t>
            </a:r>
          </a:p>
          <a:p>
            <a:pPr lvl="1" fontAlgn="base">
              <a:lnSpc>
                <a:spcPct val="100000"/>
              </a:lnSpc>
              <a:spcBef>
                <a:spcPts val="600"/>
              </a:spcBef>
              <a:spcAft>
                <a:spcPts val="600"/>
              </a:spcAft>
            </a:pPr>
            <a:r>
              <a:rPr lang="en-US" dirty="0"/>
              <a:t>demonstrate that continuous, intensive interventions have not been successful in improving student decoding, fluency, or comprehension performance. </a:t>
            </a:r>
          </a:p>
          <a:p>
            <a:pPr marL="0" indent="0" fontAlgn="base">
              <a:lnSpc>
                <a:spcPct val="100000"/>
              </a:lnSpc>
              <a:spcBef>
                <a:spcPts val="600"/>
              </a:spcBef>
              <a:spcAft>
                <a:spcPts val="600"/>
              </a:spcAft>
              <a:buNone/>
            </a:pPr>
            <a:r>
              <a:rPr lang="en-US" sz="2600" dirty="0"/>
              <a:t>Only if this can be demonstrated, should the text-to-speech or read aloud support be considered for the student.</a:t>
            </a:r>
          </a:p>
        </p:txBody>
      </p:sp>
      <p:sp>
        <p:nvSpPr>
          <p:cNvPr id="3" name="Footer Placeholder 2">
            <a:extLst>
              <a:ext uri="{FF2B5EF4-FFF2-40B4-BE49-F238E27FC236}">
                <a16:creationId xmlns:a16="http://schemas.microsoft.com/office/drawing/2014/main" id="{E869C38B-322B-466B-B92A-C7C25A251748}"/>
              </a:ext>
            </a:extLst>
          </p:cNvPr>
          <p:cNvSpPr>
            <a:spLocks noGrp="1"/>
          </p:cNvSpPr>
          <p:nvPr>
            <p:ph type="ftr" sz="quarter" idx="3"/>
          </p:nvPr>
        </p:nvSpPr>
        <p:spPr>
          <a:xfrm>
            <a:off x="3550596" y="6253532"/>
            <a:ext cx="5817555" cy="365125"/>
          </a:xfrm>
        </p:spPr>
        <p:txBody>
          <a:bodyPr/>
          <a:lstStyle/>
          <a:p>
            <a:pPr algn="r"/>
            <a:r>
              <a:rPr lang="en-US"/>
              <a:t>Assessment Operations</a:t>
            </a:r>
            <a:endParaRPr lang="en-US" dirty="0"/>
          </a:p>
        </p:txBody>
      </p:sp>
      <p:sp>
        <p:nvSpPr>
          <p:cNvPr id="4" name="Slide Number Placeholder 3">
            <a:extLst>
              <a:ext uri="{FF2B5EF4-FFF2-40B4-BE49-F238E27FC236}">
                <a16:creationId xmlns:a16="http://schemas.microsoft.com/office/drawing/2014/main" id="{F2B47EE3-D03E-4FE5-8A4A-8824B76A4A67}"/>
              </a:ext>
            </a:extLst>
          </p:cNvPr>
          <p:cNvSpPr>
            <a:spLocks noGrp="1"/>
          </p:cNvSpPr>
          <p:nvPr>
            <p:ph type="sldNum" sz="quarter" idx="4"/>
          </p:nvPr>
        </p:nvSpPr>
        <p:spPr/>
        <p:txBody>
          <a:bodyPr/>
          <a:lstStyle/>
          <a:p>
            <a:fld id="{65248FEF-978F-4B24-93F3-B987601DAD06}" type="slidenum">
              <a:rPr lang="en-US" smtClean="0"/>
              <a:pPr/>
              <a:t>9</a:t>
            </a:fld>
            <a:endParaRPr lang="en-US" dirty="0"/>
          </a:p>
        </p:txBody>
      </p:sp>
    </p:spTree>
    <p:extLst>
      <p:ext uri="{BB962C8B-B14F-4D97-AF65-F5344CB8AC3E}">
        <p14:creationId xmlns:p14="http://schemas.microsoft.com/office/powerpoint/2010/main" val="228215828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6DA4F7-C940-4BE2-81F2-32E94A05E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595359-E5D1-450F-9706-6A56CF217BA5}">
  <ds:schemaRefs>
    <ds:schemaRef ds:uri="http://purl.org/dc/terms/"/>
    <ds:schemaRef ds:uri="http://schemas.microsoft.com/sharepoint/v3"/>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ADB8047-4984-4F0E-9A9A-68AAE677F0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4815</TotalTime>
  <Words>2256</Words>
  <Application>Microsoft Office PowerPoint</Application>
  <PresentationFormat>Widescreen</PresentationFormat>
  <Paragraphs>152</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Segoe UI</vt:lpstr>
      <vt:lpstr>Segoe UI Semibold</vt:lpstr>
      <vt:lpstr>Title Slides</vt:lpstr>
      <vt:lpstr>Content Slides</vt:lpstr>
      <vt:lpstr>Guidelines for Choosing the Text-to-Speech and Read Aloud Designated Support</vt:lpstr>
      <vt:lpstr>Providing Accessibility Supports</vt:lpstr>
      <vt:lpstr>Appropriate Approach to Accessibility</vt:lpstr>
      <vt:lpstr>What is Text-to-Speech and Read Aloud?</vt:lpstr>
      <vt:lpstr>Text-to-Speech or Read Aloud Designated Support</vt:lpstr>
      <vt:lpstr>Educator Questions</vt:lpstr>
      <vt:lpstr>Is my student blind or does my student have a significant visual impairment?   </vt:lpstr>
      <vt:lpstr>Does my student have a reading-based disability?   </vt:lpstr>
      <vt:lpstr>Have interventions been used to improve my student’s decoding, fluency, or comprehension skills?  </vt:lpstr>
      <vt:lpstr>Does my student use the text-to-speech or read aloud support during instruction? </vt:lpstr>
      <vt:lpstr>Is the student an English learner (EL)?  </vt:lpstr>
      <vt:lpstr>Does the student use text-to-speech/read aloud during interim assessments? </vt:lpstr>
      <vt:lpstr>Does someone (e.g., educator, another student) regularly read aloud to the student in school? </vt:lpstr>
      <vt:lpstr>Parent/Guardian Questions</vt:lpstr>
      <vt:lpstr>Parent/Guardian Questions</vt:lpstr>
      <vt:lpstr>Important Note</vt:lpstr>
      <vt:lpstr>Student Involvement</vt:lpstr>
      <vt:lpstr>Student Questions</vt:lpstr>
      <vt:lpstr>Do you read to yourself at school or when you are at home?  </vt:lpstr>
      <vt:lpstr>Do you understand a book better if you read it to yourself or if it is read by another person?  </vt:lpstr>
      <vt:lpstr> What did you think of the text-to-speech we tried in the practice/training test?  </vt:lpstr>
      <vt:lpstr>  Does an adult read to you during class?    </vt:lpstr>
      <vt:lpstr>If you could choose, would you like to have tests read to you or would you prefer to read them yourself?    </vt:lpstr>
      <vt:lpstr>Text-to-Speech and Read Aloud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King</dc:creator>
  <cp:lastModifiedBy>Julia Rosenthal</cp:lastModifiedBy>
  <cp:revision>84</cp:revision>
  <dcterms:created xsi:type="dcterms:W3CDTF">2020-01-17T18:06:40Z</dcterms:created>
  <dcterms:modified xsi:type="dcterms:W3CDTF">2020-08-19T20:21:50Z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