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48"/>
  </p:notesMasterIdLst>
  <p:handoutMasterIdLst>
    <p:handoutMasterId r:id="rId49"/>
  </p:handoutMasterIdLst>
  <p:sldIdLst>
    <p:sldId id="260" r:id="rId6"/>
    <p:sldId id="263" r:id="rId7"/>
    <p:sldId id="311" r:id="rId8"/>
    <p:sldId id="266" r:id="rId9"/>
    <p:sldId id="403" r:id="rId10"/>
    <p:sldId id="303" r:id="rId11"/>
    <p:sldId id="302" r:id="rId12"/>
    <p:sldId id="304" r:id="rId13"/>
    <p:sldId id="393" r:id="rId14"/>
    <p:sldId id="264" r:id="rId15"/>
    <p:sldId id="265" r:id="rId16"/>
    <p:sldId id="397" r:id="rId17"/>
    <p:sldId id="398" r:id="rId18"/>
    <p:sldId id="399" r:id="rId19"/>
    <p:sldId id="404" r:id="rId20"/>
    <p:sldId id="405" r:id="rId21"/>
    <p:sldId id="389" r:id="rId22"/>
    <p:sldId id="390" r:id="rId23"/>
    <p:sldId id="313" r:id="rId24"/>
    <p:sldId id="382" r:id="rId25"/>
    <p:sldId id="387" r:id="rId26"/>
    <p:sldId id="292" r:id="rId27"/>
    <p:sldId id="293" r:id="rId28"/>
    <p:sldId id="394" r:id="rId29"/>
    <p:sldId id="388" r:id="rId30"/>
    <p:sldId id="285" r:id="rId31"/>
    <p:sldId id="391" r:id="rId32"/>
    <p:sldId id="286" r:id="rId33"/>
    <p:sldId id="310" r:id="rId34"/>
    <p:sldId id="291" r:id="rId35"/>
    <p:sldId id="365" r:id="rId36"/>
    <p:sldId id="374" r:id="rId37"/>
    <p:sldId id="396" r:id="rId38"/>
    <p:sldId id="323" r:id="rId39"/>
    <p:sldId id="366" r:id="rId40"/>
    <p:sldId id="392" r:id="rId41"/>
    <p:sldId id="317" r:id="rId42"/>
    <p:sldId id="319" r:id="rId43"/>
    <p:sldId id="300" r:id="rId44"/>
    <p:sldId id="383" r:id="rId45"/>
    <p:sldId id="305" r:id="rId46"/>
    <p:sldId id="30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Training" id="{79C606AE-4F4B-43BB-8D59-84AB16B44F48}">
          <p14:sldIdLst>
            <p14:sldId id="260"/>
            <p14:sldId id="263"/>
            <p14:sldId id="311"/>
            <p14:sldId id="266"/>
            <p14:sldId id="403"/>
            <p14:sldId id="303"/>
            <p14:sldId id="302"/>
            <p14:sldId id="304"/>
            <p14:sldId id="393"/>
            <p14:sldId id="264"/>
            <p14:sldId id="265"/>
            <p14:sldId id="397"/>
            <p14:sldId id="398"/>
            <p14:sldId id="399"/>
            <p14:sldId id="404"/>
            <p14:sldId id="405"/>
            <p14:sldId id="389"/>
            <p14:sldId id="390"/>
            <p14:sldId id="313"/>
            <p14:sldId id="382"/>
            <p14:sldId id="387"/>
            <p14:sldId id="292"/>
            <p14:sldId id="293"/>
            <p14:sldId id="394"/>
            <p14:sldId id="388"/>
            <p14:sldId id="285"/>
            <p14:sldId id="391"/>
            <p14:sldId id="286"/>
            <p14:sldId id="310"/>
            <p14:sldId id="291"/>
            <p14:sldId id="365"/>
            <p14:sldId id="374"/>
            <p14:sldId id="396"/>
            <p14:sldId id="323"/>
            <p14:sldId id="366"/>
            <p14:sldId id="392"/>
            <p14:sldId id="317"/>
            <p14:sldId id="319"/>
            <p14:sldId id="300"/>
            <p14:sldId id="383"/>
            <p14:sldId id="305"/>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55CEA9-4E2A-C54B-D2D1-3BD7433AC571}" name="Jenna Sheets" initials="JS" userId="S::jenna.sheets@k12.wa.us::23733ebb-158f-4d66-80e7-103464caf8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Seegers" initials="SS" lastIdx="1" clrIdx="0">
    <p:extLst>
      <p:ext uri="{19B8F6BF-5375-455C-9EA6-DF929625EA0E}">
        <p15:presenceInfo xmlns:p15="http://schemas.microsoft.com/office/powerpoint/2012/main" userId="S::susan.seegers@k12.wa.us::f4c05fce-353d-4a1f-8c85-aa7b325ba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40403D"/>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C274D-3C84-4F12-86C9-1D3D34F62498}" v="42" dt="2023-12-28T22:24:26.391"/>
    <p1510:client id="{6F027637-CBA4-8560-CE70-10CC4307D4FB}" v="4" dt="2023-12-21T19:47:45.59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854" autoAdjust="0"/>
  </p:normalViewPr>
  <p:slideViewPr>
    <p:cSldViewPr snapToGrid="0">
      <p:cViewPr varScale="1">
        <p:scale>
          <a:sx n="55" d="100"/>
          <a:sy n="55" d="100"/>
        </p:scale>
        <p:origin x="912" y="48"/>
      </p:cViewPr>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7.svg"/></Relationships>
</file>

<file path=ppt/diagrams/_rels/data4.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2A4A3-4355-404B-85B3-95BB2CD6E6D2}" type="doc">
      <dgm:prSet loTypeId="urn:microsoft.com/office/officeart/2018/2/layout/IconVerticalSolidList" loCatId="icon" qsTypeId="urn:microsoft.com/office/officeart/2005/8/quickstyle/simple4" qsCatId="simple" csTypeId="urn:microsoft.com/office/officeart/2005/8/colors/accent6_2" csCatId="accent6" phldr="1"/>
      <dgm:spPr/>
      <dgm:t>
        <a:bodyPr/>
        <a:lstStyle/>
        <a:p>
          <a:endParaRPr lang="en-US"/>
        </a:p>
      </dgm:t>
    </dgm:pt>
    <dgm:pt modelId="{CBD5F391-09B0-4D62-8911-81D6AA2C448C}">
      <dgm:prSet custT="1"/>
      <dgm:spPr/>
      <dgm:t>
        <a:bodyPr/>
        <a:lstStyle/>
        <a:p>
          <a:pPr>
            <a:lnSpc>
              <a:spcPct val="100000"/>
            </a:lnSpc>
          </a:pPr>
          <a:r>
            <a:rPr lang="en-US" sz="2000" b="1" dirty="0"/>
            <a:t>Under no circumstances should staff:</a:t>
          </a:r>
        </a:p>
      </dgm:t>
    </dgm:pt>
    <dgm:pt modelId="{ABA26405-9BA1-4492-8130-7013D85EAA73}" type="parTrans" cxnId="{EE2E42D7-A427-4C60-9D5D-17680347586A}">
      <dgm:prSet/>
      <dgm:spPr/>
      <dgm:t>
        <a:bodyPr/>
        <a:lstStyle/>
        <a:p>
          <a:endParaRPr lang="en-US" sz="1800"/>
        </a:p>
      </dgm:t>
    </dgm:pt>
    <dgm:pt modelId="{3A69E562-59AA-4B65-A49C-4FCB84612F3D}" type="sibTrans" cxnId="{EE2E42D7-A427-4C60-9D5D-17680347586A}">
      <dgm:prSet/>
      <dgm:spPr/>
      <dgm:t>
        <a:bodyPr/>
        <a:lstStyle/>
        <a:p>
          <a:endParaRPr lang="en-US" sz="1800"/>
        </a:p>
      </dgm:t>
    </dgm:pt>
    <dgm:pt modelId="{B0C35ED1-973C-42C4-A731-4423945FA465}">
      <dgm:prSet custT="1"/>
      <dgm:spPr/>
      <dgm:t>
        <a:bodyPr/>
        <a:lstStyle/>
        <a:p>
          <a:pPr>
            <a:lnSpc>
              <a:spcPct val="100000"/>
            </a:lnSpc>
          </a:pPr>
          <a:r>
            <a:rPr lang="en-US" sz="1800" dirty="0"/>
            <a:t>Review, discuss, or copy secure test content or student responses</a:t>
          </a:r>
        </a:p>
      </dgm:t>
      <dgm:extLst>
        <a:ext uri="{E40237B7-FDA0-4F09-8148-C483321AD2D9}">
          <dgm14:cNvPr xmlns:dgm14="http://schemas.microsoft.com/office/drawing/2010/diagram" id="0" name="" descr="Under no circumstances should staff:&#10;Review, discuss, or copy secure test content or student responses&#10;Use secure test content to develop instructional resources&#10;Assist with or interpret test content for students&#10;Alter student responses in any way&#10;Leave secure test content unattended in a non-secure location&#10;Leave students unattended during testing&#10;"/>
        </a:ext>
      </dgm:extLst>
    </dgm:pt>
    <dgm:pt modelId="{CB4DA2E5-97E1-4D1D-8589-E754CE94F1CD}" type="parTrans" cxnId="{DF17E18E-B12B-4AF0-8E97-C78A2E710EF7}">
      <dgm:prSet/>
      <dgm:spPr/>
      <dgm:t>
        <a:bodyPr/>
        <a:lstStyle/>
        <a:p>
          <a:endParaRPr lang="en-US" sz="1800"/>
        </a:p>
      </dgm:t>
    </dgm:pt>
    <dgm:pt modelId="{B6934BEE-F11F-41B8-92DB-70E61A177698}" type="sibTrans" cxnId="{DF17E18E-B12B-4AF0-8E97-C78A2E710EF7}">
      <dgm:prSet/>
      <dgm:spPr/>
      <dgm:t>
        <a:bodyPr/>
        <a:lstStyle/>
        <a:p>
          <a:endParaRPr lang="en-US" sz="1800"/>
        </a:p>
      </dgm:t>
    </dgm:pt>
    <dgm:pt modelId="{471FC021-EA3A-492B-9F40-CD4E8C3B4B46}">
      <dgm:prSet custT="1"/>
      <dgm:spPr/>
      <dgm:t>
        <a:bodyPr/>
        <a:lstStyle/>
        <a:p>
          <a:pPr>
            <a:lnSpc>
              <a:spcPct val="100000"/>
            </a:lnSpc>
          </a:pPr>
          <a:r>
            <a:rPr lang="en-US" sz="1800" dirty="0"/>
            <a:t>Use secure test content to develop instructional resources</a:t>
          </a:r>
        </a:p>
      </dgm:t>
    </dgm:pt>
    <dgm:pt modelId="{FF52A869-EE21-4153-952F-0A5ECB7EDB5B}" type="parTrans" cxnId="{0EBC4376-BB1F-45C2-99A7-EF8789E2C907}">
      <dgm:prSet/>
      <dgm:spPr/>
      <dgm:t>
        <a:bodyPr/>
        <a:lstStyle/>
        <a:p>
          <a:endParaRPr lang="en-US" sz="1800"/>
        </a:p>
      </dgm:t>
    </dgm:pt>
    <dgm:pt modelId="{42965940-F1E3-420F-A0FB-F0CBC43BEE1C}" type="sibTrans" cxnId="{0EBC4376-BB1F-45C2-99A7-EF8789E2C907}">
      <dgm:prSet/>
      <dgm:spPr/>
      <dgm:t>
        <a:bodyPr/>
        <a:lstStyle/>
        <a:p>
          <a:endParaRPr lang="en-US" sz="1800"/>
        </a:p>
      </dgm:t>
    </dgm:pt>
    <dgm:pt modelId="{A2D35C74-7DD5-4F16-B5A0-50FE32EAEF88}">
      <dgm:prSet custT="1"/>
      <dgm:spPr/>
      <dgm:t>
        <a:bodyPr/>
        <a:lstStyle/>
        <a:p>
          <a:pPr>
            <a:lnSpc>
              <a:spcPct val="100000"/>
            </a:lnSpc>
          </a:pPr>
          <a:r>
            <a:rPr lang="en-US" sz="1800" dirty="0"/>
            <a:t>Assist with or interpret test content for students</a:t>
          </a:r>
        </a:p>
      </dgm:t>
    </dgm:pt>
    <dgm:pt modelId="{2920F8CA-6A8B-4972-BF22-5AFF998C8CAA}" type="parTrans" cxnId="{9DACE6A5-30DB-4674-90E9-7895C501E8F2}">
      <dgm:prSet/>
      <dgm:spPr/>
      <dgm:t>
        <a:bodyPr/>
        <a:lstStyle/>
        <a:p>
          <a:endParaRPr lang="en-US" sz="1800"/>
        </a:p>
      </dgm:t>
    </dgm:pt>
    <dgm:pt modelId="{F801D2CE-BF7D-4A2A-A248-CC59F88DF67D}" type="sibTrans" cxnId="{9DACE6A5-30DB-4674-90E9-7895C501E8F2}">
      <dgm:prSet/>
      <dgm:spPr/>
      <dgm:t>
        <a:bodyPr/>
        <a:lstStyle/>
        <a:p>
          <a:endParaRPr lang="en-US" sz="1800"/>
        </a:p>
      </dgm:t>
    </dgm:pt>
    <dgm:pt modelId="{EFA8B588-0429-4773-9FF2-3E629C3B7E1B}">
      <dgm:prSet custT="1"/>
      <dgm:spPr/>
      <dgm:t>
        <a:bodyPr/>
        <a:lstStyle/>
        <a:p>
          <a:pPr>
            <a:lnSpc>
              <a:spcPct val="100000"/>
            </a:lnSpc>
          </a:pPr>
          <a:r>
            <a:rPr lang="en-US" sz="1800" dirty="0"/>
            <a:t>Alter student responses in any way</a:t>
          </a:r>
        </a:p>
      </dgm:t>
    </dgm:pt>
    <dgm:pt modelId="{A4C10FB7-7FDA-4C6C-8CF4-AAF77BC2FB77}" type="parTrans" cxnId="{01A020B1-7E21-405B-B75E-CEB0EC4979A6}">
      <dgm:prSet/>
      <dgm:spPr/>
      <dgm:t>
        <a:bodyPr/>
        <a:lstStyle/>
        <a:p>
          <a:endParaRPr lang="en-US" sz="1800"/>
        </a:p>
      </dgm:t>
    </dgm:pt>
    <dgm:pt modelId="{9062E990-21FD-4D9B-80FD-626FA9DA4367}" type="sibTrans" cxnId="{01A020B1-7E21-405B-B75E-CEB0EC4979A6}">
      <dgm:prSet/>
      <dgm:spPr/>
      <dgm:t>
        <a:bodyPr/>
        <a:lstStyle/>
        <a:p>
          <a:endParaRPr lang="en-US" sz="1800"/>
        </a:p>
      </dgm:t>
    </dgm:pt>
    <dgm:pt modelId="{F4365EA7-D89E-44F5-88CB-54E85322AC71}">
      <dgm:prSet custT="1"/>
      <dgm:spPr/>
      <dgm:t>
        <a:bodyPr/>
        <a:lstStyle/>
        <a:p>
          <a:pPr>
            <a:lnSpc>
              <a:spcPct val="100000"/>
            </a:lnSpc>
          </a:pPr>
          <a:r>
            <a:rPr lang="en-US" sz="1800" dirty="0"/>
            <a:t>Leave secure test content unattended in a non-secure location</a:t>
          </a:r>
        </a:p>
      </dgm:t>
    </dgm:pt>
    <dgm:pt modelId="{C8756253-19AF-4403-A6E8-6D920A96B6D6}" type="parTrans" cxnId="{BC6B9B33-0105-4C9E-ADC6-C19A8F7052C3}">
      <dgm:prSet/>
      <dgm:spPr/>
      <dgm:t>
        <a:bodyPr/>
        <a:lstStyle/>
        <a:p>
          <a:endParaRPr lang="en-US" sz="1800"/>
        </a:p>
      </dgm:t>
    </dgm:pt>
    <dgm:pt modelId="{9F34A79A-5B1D-4A17-B666-07D4029D1104}" type="sibTrans" cxnId="{BC6B9B33-0105-4C9E-ADC6-C19A8F7052C3}">
      <dgm:prSet/>
      <dgm:spPr/>
      <dgm:t>
        <a:bodyPr/>
        <a:lstStyle/>
        <a:p>
          <a:endParaRPr lang="en-US" sz="1800"/>
        </a:p>
      </dgm:t>
    </dgm:pt>
    <dgm:pt modelId="{EF1FED46-9C0B-4C5E-AD99-796A2FB31B92}">
      <dgm:prSet custT="1"/>
      <dgm:spPr/>
      <dgm:t>
        <a:bodyPr/>
        <a:lstStyle/>
        <a:p>
          <a:pPr>
            <a:lnSpc>
              <a:spcPct val="100000"/>
            </a:lnSpc>
          </a:pPr>
          <a:r>
            <a:rPr lang="en-US" sz="1800" dirty="0"/>
            <a:t>Leave students unattended during testing</a:t>
          </a:r>
        </a:p>
      </dgm:t>
    </dgm:pt>
    <dgm:pt modelId="{0A6B1153-9AD7-4734-BC2F-61BDD33E72FB}" type="parTrans" cxnId="{F3BD9BDE-41A2-4BCE-810A-6866CDE47705}">
      <dgm:prSet/>
      <dgm:spPr/>
      <dgm:t>
        <a:bodyPr/>
        <a:lstStyle/>
        <a:p>
          <a:endParaRPr lang="en-US" sz="1800"/>
        </a:p>
      </dgm:t>
    </dgm:pt>
    <dgm:pt modelId="{2D371A1D-06CE-46AA-B1CB-9A893703BB3B}" type="sibTrans" cxnId="{F3BD9BDE-41A2-4BCE-810A-6866CDE47705}">
      <dgm:prSet/>
      <dgm:spPr/>
      <dgm:t>
        <a:bodyPr/>
        <a:lstStyle/>
        <a:p>
          <a:endParaRPr lang="en-US" sz="1800"/>
        </a:p>
      </dgm:t>
    </dgm:pt>
    <dgm:pt modelId="{62602530-1761-4390-94BC-B89E045F3B41}" type="pres">
      <dgm:prSet presAssocID="{FE72A4A3-4355-404B-85B3-95BB2CD6E6D2}" presName="root" presStyleCnt="0">
        <dgm:presLayoutVars>
          <dgm:dir/>
          <dgm:resizeHandles val="exact"/>
        </dgm:presLayoutVars>
      </dgm:prSet>
      <dgm:spPr/>
    </dgm:pt>
    <dgm:pt modelId="{6BA0A219-ECEB-4998-92A2-3A294A6EB2DC}" type="pres">
      <dgm:prSet presAssocID="{CBD5F391-09B0-4D62-8911-81D6AA2C448C}" presName="compNode" presStyleCnt="0"/>
      <dgm:spPr/>
    </dgm:pt>
    <dgm:pt modelId="{1CFBD8EB-8F31-48EF-83A3-47C3732C13A5}" type="pres">
      <dgm:prSet presAssocID="{CBD5F391-09B0-4D62-8911-81D6AA2C448C}" presName="bgRect" presStyleLbl="bgShp" presStyleIdx="0" presStyleCnt="7"/>
      <dgm:spPr/>
    </dgm:pt>
    <dgm:pt modelId="{F890793B-E92F-45D0-95EA-74B22ABD1E6D}" type="pres">
      <dgm:prSet presAssocID="{CBD5F391-09B0-4D62-8911-81D6AA2C448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B6CA5BE-3E54-441E-BEED-0EF8FD91196F}" type="pres">
      <dgm:prSet presAssocID="{CBD5F391-09B0-4D62-8911-81D6AA2C448C}" presName="spaceRect" presStyleCnt="0"/>
      <dgm:spPr/>
    </dgm:pt>
    <dgm:pt modelId="{E9C0DAA7-FDB1-49C3-AD91-5C4EAE0F7283}" type="pres">
      <dgm:prSet presAssocID="{CBD5F391-09B0-4D62-8911-81D6AA2C448C}" presName="parTx" presStyleLbl="revTx" presStyleIdx="0" presStyleCnt="7">
        <dgm:presLayoutVars>
          <dgm:chMax val="0"/>
          <dgm:chPref val="0"/>
        </dgm:presLayoutVars>
      </dgm:prSet>
      <dgm:spPr/>
    </dgm:pt>
    <dgm:pt modelId="{1139C877-D28E-452D-811F-4729B7137DB9}" type="pres">
      <dgm:prSet presAssocID="{3A69E562-59AA-4B65-A49C-4FCB84612F3D}" presName="sibTrans" presStyleCnt="0"/>
      <dgm:spPr/>
    </dgm:pt>
    <dgm:pt modelId="{DC57EEAF-96B4-49B9-B086-29AB806AF615}" type="pres">
      <dgm:prSet presAssocID="{B0C35ED1-973C-42C4-A731-4423945FA465}" presName="compNode" presStyleCnt="0"/>
      <dgm:spPr/>
    </dgm:pt>
    <dgm:pt modelId="{073B59A2-EEA3-456B-AF7E-23B754B6AC91}" type="pres">
      <dgm:prSet presAssocID="{B0C35ED1-973C-42C4-A731-4423945FA465}" presName="bgRect" presStyleLbl="bgShp" presStyleIdx="1" presStyleCnt="7"/>
      <dgm:spPr/>
    </dgm:pt>
    <dgm:pt modelId="{DBEE773C-BA69-4CA2-BC85-32DE33A0BD39}" type="pres">
      <dgm:prSet presAssocID="{B0C35ED1-973C-42C4-A731-4423945FA46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4C910B8-50A1-4BEB-A8F8-FE3C11C337FE}" type="pres">
      <dgm:prSet presAssocID="{B0C35ED1-973C-42C4-A731-4423945FA465}" presName="spaceRect" presStyleCnt="0"/>
      <dgm:spPr/>
    </dgm:pt>
    <dgm:pt modelId="{2248B9B5-F67E-4C44-8144-66CE42BFE407}" type="pres">
      <dgm:prSet presAssocID="{B0C35ED1-973C-42C4-A731-4423945FA465}" presName="parTx" presStyleLbl="revTx" presStyleIdx="1" presStyleCnt="7">
        <dgm:presLayoutVars>
          <dgm:chMax val="0"/>
          <dgm:chPref val="0"/>
        </dgm:presLayoutVars>
      </dgm:prSet>
      <dgm:spPr/>
    </dgm:pt>
    <dgm:pt modelId="{BB250325-86A1-4660-9D5A-B0387426C33A}" type="pres">
      <dgm:prSet presAssocID="{B6934BEE-F11F-41B8-92DB-70E61A177698}" presName="sibTrans" presStyleCnt="0"/>
      <dgm:spPr/>
    </dgm:pt>
    <dgm:pt modelId="{CE31C98C-C3E7-464C-8AD0-94D4BCFD43C9}" type="pres">
      <dgm:prSet presAssocID="{471FC021-EA3A-492B-9F40-CD4E8C3B4B46}" presName="compNode" presStyleCnt="0"/>
      <dgm:spPr/>
    </dgm:pt>
    <dgm:pt modelId="{FFEDDD03-F4A9-4FF5-BE33-D18C3788ED67}" type="pres">
      <dgm:prSet presAssocID="{471FC021-EA3A-492B-9F40-CD4E8C3B4B46}" presName="bgRect" presStyleLbl="bgShp" presStyleIdx="2" presStyleCnt="7"/>
      <dgm:spPr/>
    </dgm:pt>
    <dgm:pt modelId="{CB18B3B3-100A-4265-B1B2-DD71C6E7AD04}" type="pres">
      <dgm:prSet presAssocID="{471FC021-EA3A-492B-9F40-CD4E8C3B4B4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B41A094-4E7C-4C91-8A23-77C4E3257403}" type="pres">
      <dgm:prSet presAssocID="{471FC021-EA3A-492B-9F40-CD4E8C3B4B46}" presName="spaceRect" presStyleCnt="0"/>
      <dgm:spPr/>
    </dgm:pt>
    <dgm:pt modelId="{95E302C1-B6B0-4725-9A76-1C7777DC69DE}" type="pres">
      <dgm:prSet presAssocID="{471FC021-EA3A-492B-9F40-CD4E8C3B4B46}" presName="parTx" presStyleLbl="revTx" presStyleIdx="2" presStyleCnt="7">
        <dgm:presLayoutVars>
          <dgm:chMax val="0"/>
          <dgm:chPref val="0"/>
        </dgm:presLayoutVars>
      </dgm:prSet>
      <dgm:spPr/>
    </dgm:pt>
    <dgm:pt modelId="{ADE9098D-A071-4B1F-B483-9DA9E493E0BA}" type="pres">
      <dgm:prSet presAssocID="{42965940-F1E3-420F-A0FB-F0CBC43BEE1C}" presName="sibTrans" presStyleCnt="0"/>
      <dgm:spPr/>
    </dgm:pt>
    <dgm:pt modelId="{1B31C90E-9BEB-48F0-8F2A-FFF64EE6D932}" type="pres">
      <dgm:prSet presAssocID="{A2D35C74-7DD5-4F16-B5A0-50FE32EAEF88}" presName="compNode" presStyleCnt="0"/>
      <dgm:spPr/>
    </dgm:pt>
    <dgm:pt modelId="{719827DE-BC08-46A8-98BD-1A1E873622A7}" type="pres">
      <dgm:prSet presAssocID="{A2D35C74-7DD5-4F16-B5A0-50FE32EAEF88}" presName="bgRect" presStyleLbl="bgShp" presStyleIdx="3" presStyleCnt="7"/>
      <dgm:spPr/>
    </dgm:pt>
    <dgm:pt modelId="{BE1B9AF2-F756-47B6-AF7B-B72DDB8AB2F0}" type="pres">
      <dgm:prSet presAssocID="{A2D35C74-7DD5-4F16-B5A0-50FE32EAEF8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estions">
            <a:extLst>
              <a:ext uri="{C183D7F6-B498-43B3-948B-1728B52AA6E4}">
                <adec:decorative xmlns:adec="http://schemas.microsoft.com/office/drawing/2017/decorative" val="1"/>
              </a:ext>
            </a:extLst>
          </dgm14:cNvPr>
        </a:ext>
      </dgm:extLst>
    </dgm:pt>
    <dgm:pt modelId="{286B5453-5934-47DB-9ECE-75DD25569B3B}" type="pres">
      <dgm:prSet presAssocID="{A2D35C74-7DD5-4F16-B5A0-50FE32EAEF88}" presName="spaceRect" presStyleCnt="0"/>
      <dgm:spPr/>
    </dgm:pt>
    <dgm:pt modelId="{95711B03-AF81-43C9-ADCB-6E54EFA30ED4}" type="pres">
      <dgm:prSet presAssocID="{A2D35C74-7DD5-4F16-B5A0-50FE32EAEF88}" presName="parTx" presStyleLbl="revTx" presStyleIdx="3" presStyleCnt="7">
        <dgm:presLayoutVars>
          <dgm:chMax val="0"/>
          <dgm:chPref val="0"/>
        </dgm:presLayoutVars>
      </dgm:prSet>
      <dgm:spPr/>
    </dgm:pt>
    <dgm:pt modelId="{6437A143-68DF-40C4-9105-1338F70180A3}" type="pres">
      <dgm:prSet presAssocID="{F801D2CE-BF7D-4A2A-A248-CC59F88DF67D}" presName="sibTrans" presStyleCnt="0"/>
      <dgm:spPr/>
    </dgm:pt>
    <dgm:pt modelId="{2F596089-D019-4FCD-9376-12B3945B8762}" type="pres">
      <dgm:prSet presAssocID="{EFA8B588-0429-4773-9FF2-3E629C3B7E1B}" presName="compNode" presStyleCnt="0"/>
      <dgm:spPr/>
    </dgm:pt>
    <dgm:pt modelId="{488038E2-9DDD-4D92-8470-F616F56AA16D}" type="pres">
      <dgm:prSet presAssocID="{EFA8B588-0429-4773-9FF2-3E629C3B7E1B}" presName="bgRect" presStyleLbl="bgShp" presStyleIdx="4" presStyleCnt="7"/>
      <dgm:spPr/>
    </dgm:pt>
    <dgm:pt modelId="{447CB485-2E7C-49B5-9699-963D12D390F9}" type="pres">
      <dgm:prSet presAssocID="{EFA8B588-0429-4773-9FF2-3E629C3B7E1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raser">
            <a:extLst>
              <a:ext uri="{C183D7F6-B498-43B3-948B-1728B52AA6E4}">
                <adec:decorative xmlns:adec="http://schemas.microsoft.com/office/drawing/2017/decorative" val="1"/>
              </a:ext>
            </a:extLst>
          </dgm14:cNvPr>
        </a:ext>
      </dgm:extLst>
    </dgm:pt>
    <dgm:pt modelId="{DB15059C-A356-40A7-9CE4-AA2F38CA55CE}" type="pres">
      <dgm:prSet presAssocID="{EFA8B588-0429-4773-9FF2-3E629C3B7E1B}" presName="spaceRect" presStyleCnt="0"/>
      <dgm:spPr/>
    </dgm:pt>
    <dgm:pt modelId="{D752ED5B-FA61-430E-801D-41E643CCAE7D}" type="pres">
      <dgm:prSet presAssocID="{EFA8B588-0429-4773-9FF2-3E629C3B7E1B}" presName="parTx" presStyleLbl="revTx" presStyleIdx="4" presStyleCnt="7">
        <dgm:presLayoutVars>
          <dgm:chMax val="0"/>
          <dgm:chPref val="0"/>
        </dgm:presLayoutVars>
      </dgm:prSet>
      <dgm:spPr/>
    </dgm:pt>
    <dgm:pt modelId="{604420CE-3EE0-49B1-911D-5967C025409E}" type="pres">
      <dgm:prSet presAssocID="{9062E990-21FD-4D9B-80FD-626FA9DA4367}" presName="sibTrans" presStyleCnt="0"/>
      <dgm:spPr/>
    </dgm:pt>
    <dgm:pt modelId="{6531DDD4-4106-49F9-95A6-E38148B45ABA}" type="pres">
      <dgm:prSet presAssocID="{F4365EA7-D89E-44F5-88CB-54E85322AC71}" presName="compNode" presStyleCnt="0"/>
      <dgm:spPr/>
    </dgm:pt>
    <dgm:pt modelId="{34A43029-E348-40E5-ACEB-86F90FBE5452}" type="pres">
      <dgm:prSet presAssocID="{F4365EA7-D89E-44F5-88CB-54E85322AC71}" presName="bgRect" presStyleLbl="bgShp" presStyleIdx="5" presStyleCnt="7"/>
      <dgm:spPr/>
    </dgm:pt>
    <dgm:pt modelId="{86EF1F20-7125-4349-AC76-814A2E1B6E5B}" type="pres">
      <dgm:prSet presAssocID="{F4365EA7-D89E-44F5-88CB-54E85322AC7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50738DF-FA11-49C0-9F53-820EC09CBC8C}" type="pres">
      <dgm:prSet presAssocID="{F4365EA7-D89E-44F5-88CB-54E85322AC71}" presName="spaceRect" presStyleCnt="0"/>
      <dgm:spPr/>
    </dgm:pt>
    <dgm:pt modelId="{3949B1A0-F131-4378-A65C-61463C3D2085}" type="pres">
      <dgm:prSet presAssocID="{F4365EA7-D89E-44F5-88CB-54E85322AC71}" presName="parTx" presStyleLbl="revTx" presStyleIdx="5" presStyleCnt="7">
        <dgm:presLayoutVars>
          <dgm:chMax val="0"/>
          <dgm:chPref val="0"/>
        </dgm:presLayoutVars>
      </dgm:prSet>
      <dgm:spPr/>
    </dgm:pt>
    <dgm:pt modelId="{8681FE75-179A-478D-8F5F-1F37BA1730FD}" type="pres">
      <dgm:prSet presAssocID="{9F34A79A-5B1D-4A17-B666-07D4029D1104}" presName="sibTrans" presStyleCnt="0"/>
      <dgm:spPr/>
    </dgm:pt>
    <dgm:pt modelId="{0AB30905-ACBC-4CA9-96E1-4661C29182F6}" type="pres">
      <dgm:prSet presAssocID="{EF1FED46-9C0B-4C5E-AD99-796A2FB31B92}" presName="compNode" presStyleCnt="0"/>
      <dgm:spPr/>
    </dgm:pt>
    <dgm:pt modelId="{D463DAA3-68DA-4BBA-A86B-2BE788845BCE}" type="pres">
      <dgm:prSet presAssocID="{EF1FED46-9C0B-4C5E-AD99-796A2FB31B92}" presName="bgRect" presStyleLbl="bgShp" presStyleIdx="6" presStyleCnt="7"/>
      <dgm:spPr/>
    </dgm:pt>
    <dgm:pt modelId="{F868F632-7764-46A7-BA92-048320E852B6}" type="pres">
      <dgm:prSet presAssocID="{EF1FED46-9C0B-4C5E-AD99-796A2FB31B9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aised hand"/>
        </a:ext>
      </dgm:extLst>
    </dgm:pt>
    <dgm:pt modelId="{F7B8A27D-8280-47BA-BBE5-683713C85FBD}" type="pres">
      <dgm:prSet presAssocID="{EF1FED46-9C0B-4C5E-AD99-796A2FB31B92}" presName="spaceRect" presStyleCnt="0"/>
      <dgm:spPr/>
    </dgm:pt>
    <dgm:pt modelId="{7441A5B5-F057-4204-81A2-4473004524EA}" type="pres">
      <dgm:prSet presAssocID="{EF1FED46-9C0B-4C5E-AD99-796A2FB31B92}" presName="parTx" presStyleLbl="revTx" presStyleIdx="6" presStyleCnt="7">
        <dgm:presLayoutVars>
          <dgm:chMax val="0"/>
          <dgm:chPref val="0"/>
        </dgm:presLayoutVars>
      </dgm:prSet>
      <dgm:spPr/>
    </dgm:pt>
  </dgm:ptLst>
  <dgm:cxnLst>
    <dgm:cxn modelId="{33B8F91F-48B1-4321-AE32-895ED85E65F1}" type="presOf" srcId="{471FC021-EA3A-492B-9F40-CD4E8C3B4B46}" destId="{95E302C1-B6B0-4725-9A76-1C7777DC69DE}" srcOrd="0" destOrd="0" presId="urn:microsoft.com/office/officeart/2018/2/layout/IconVerticalSolidList"/>
    <dgm:cxn modelId="{7985B92C-0283-401F-A4E9-027A7C6E7090}" type="presOf" srcId="{A2D35C74-7DD5-4F16-B5A0-50FE32EAEF88}" destId="{95711B03-AF81-43C9-ADCB-6E54EFA30ED4}" srcOrd="0" destOrd="0" presId="urn:microsoft.com/office/officeart/2018/2/layout/IconVerticalSolidList"/>
    <dgm:cxn modelId="{BC6B9B33-0105-4C9E-ADC6-C19A8F7052C3}" srcId="{FE72A4A3-4355-404B-85B3-95BB2CD6E6D2}" destId="{F4365EA7-D89E-44F5-88CB-54E85322AC71}" srcOrd="5" destOrd="0" parTransId="{C8756253-19AF-4403-A6E8-6D920A96B6D6}" sibTransId="{9F34A79A-5B1D-4A17-B666-07D4029D1104}"/>
    <dgm:cxn modelId="{835FB54A-8BEC-4B62-97DD-E281AC6A9C1E}" type="presOf" srcId="{FE72A4A3-4355-404B-85B3-95BB2CD6E6D2}" destId="{62602530-1761-4390-94BC-B89E045F3B41}" srcOrd="0" destOrd="0" presId="urn:microsoft.com/office/officeart/2018/2/layout/IconVerticalSolidList"/>
    <dgm:cxn modelId="{0EBC4376-BB1F-45C2-99A7-EF8789E2C907}" srcId="{FE72A4A3-4355-404B-85B3-95BB2CD6E6D2}" destId="{471FC021-EA3A-492B-9F40-CD4E8C3B4B46}" srcOrd="2" destOrd="0" parTransId="{FF52A869-EE21-4153-952F-0A5ECB7EDB5B}" sibTransId="{42965940-F1E3-420F-A0FB-F0CBC43BEE1C}"/>
    <dgm:cxn modelId="{FF50EF76-876F-4912-8DFD-CDDDB0A76C35}" type="presOf" srcId="{EFA8B588-0429-4773-9FF2-3E629C3B7E1B}" destId="{D752ED5B-FA61-430E-801D-41E643CCAE7D}" srcOrd="0" destOrd="0" presId="urn:microsoft.com/office/officeart/2018/2/layout/IconVerticalSolidList"/>
    <dgm:cxn modelId="{DF17E18E-B12B-4AF0-8E97-C78A2E710EF7}" srcId="{FE72A4A3-4355-404B-85B3-95BB2CD6E6D2}" destId="{B0C35ED1-973C-42C4-A731-4423945FA465}" srcOrd="1" destOrd="0" parTransId="{CB4DA2E5-97E1-4D1D-8589-E754CE94F1CD}" sibTransId="{B6934BEE-F11F-41B8-92DB-70E61A177698}"/>
    <dgm:cxn modelId="{23B66F91-E06F-4C08-A1E7-3CF9BD6EED78}" type="presOf" srcId="{B0C35ED1-973C-42C4-A731-4423945FA465}" destId="{2248B9B5-F67E-4C44-8144-66CE42BFE407}" srcOrd="0" destOrd="0" presId="urn:microsoft.com/office/officeart/2018/2/layout/IconVerticalSolidList"/>
    <dgm:cxn modelId="{E0234295-5944-4C0E-9FF1-495C48BAE90F}" type="presOf" srcId="{F4365EA7-D89E-44F5-88CB-54E85322AC71}" destId="{3949B1A0-F131-4378-A65C-61463C3D2085}" srcOrd="0" destOrd="0" presId="urn:microsoft.com/office/officeart/2018/2/layout/IconVerticalSolidList"/>
    <dgm:cxn modelId="{9DACE6A5-30DB-4674-90E9-7895C501E8F2}" srcId="{FE72A4A3-4355-404B-85B3-95BB2CD6E6D2}" destId="{A2D35C74-7DD5-4F16-B5A0-50FE32EAEF88}" srcOrd="3" destOrd="0" parTransId="{2920F8CA-6A8B-4972-BF22-5AFF998C8CAA}" sibTransId="{F801D2CE-BF7D-4A2A-A248-CC59F88DF67D}"/>
    <dgm:cxn modelId="{4AB292AB-B654-43C5-8896-079076983692}" type="presOf" srcId="{EF1FED46-9C0B-4C5E-AD99-796A2FB31B92}" destId="{7441A5B5-F057-4204-81A2-4473004524EA}" srcOrd="0" destOrd="0" presId="urn:microsoft.com/office/officeart/2018/2/layout/IconVerticalSolidList"/>
    <dgm:cxn modelId="{01A020B1-7E21-405B-B75E-CEB0EC4979A6}" srcId="{FE72A4A3-4355-404B-85B3-95BB2CD6E6D2}" destId="{EFA8B588-0429-4773-9FF2-3E629C3B7E1B}" srcOrd="4" destOrd="0" parTransId="{A4C10FB7-7FDA-4C6C-8CF4-AAF77BC2FB77}" sibTransId="{9062E990-21FD-4D9B-80FD-626FA9DA4367}"/>
    <dgm:cxn modelId="{EE2E42D7-A427-4C60-9D5D-17680347586A}" srcId="{FE72A4A3-4355-404B-85B3-95BB2CD6E6D2}" destId="{CBD5F391-09B0-4D62-8911-81D6AA2C448C}" srcOrd="0" destOrd="0" parTransId="{ABA26405-9BA1-4492-8130-7013D85EAA73}" sibTransId="{3A69E562-59AA-4B65-A49C-4FCB84612F3D}"/>
    <dgm:cxn modelId="{F3BD9BDE-41A2-4BCE-810A-6866CDE47705}" srcId="{FE72A4A3-4355-404B-85B3-95BB2CD6E6D2}" destId="{EF1FED46-9C0B-4C5E-AD99-796A2FB31B92}" srcOrd="6" destOrd="0" parTransId="{0A6B1153-9AD7-4734-BC2F-61BDD33E72FB}" sibTransId="{2D371A1D-06CE-46AA-B1CB-9A893703BB3B}"/>
    <dgm:cxn modelId="{B04387FB-BDED-476C-B93E-67C3D0037FB0}" type="presOf" srcId="{CBD5F391-09B0-4D62-8911-81D6AA2C448C}" destId="{E9C0DAA7-FDB1-49C3-AD91-5C4EAE0F7283}" srcOrd="0" destOrd="0" presId="urn:microsoft.com/office/officeart/2018/2/layout/IconVerticalSolidList"/>
    <dgm:cxn modelId="{E740456B-0592-4CC3-A66A-CB589037D05B}" type="presParOf" srcId="{62602530-1761-4390-94BC-B89E045F3B41}" destId="{6BA0A219-ECEB-4998-92A2-3A294A6EB2DC}" srcOrd="0" destOrd="0" presId="urn:microsoft.com/office/officeart/2018/2/layout/IconVerticalSolidList"/>
    <dgm:cxn modelId="{72AFB068-D606-4386-977B-0B189186A8E5}" type="presParOf" srcId="{6BA0A219-ECEB-4998-92A2-3A294A6EB2DC}" destId="{1CFBD8EB-8F31-48EF-83A3-47C3732C13A5}" srcOrd="0" destOrd="0" presId="urn:microsoft.com/office/officeart/2018/2/layout/IconVerticalSolidList"/>
    <dgm:cxn modelId="{E7B25619-E6D1-4D58-B786-60605C6292EE}" type="presParOf" srcId="{6BA0A219-ECEB-4998-92A2-3A294A6EB2DC}" destId="{F890793B-E92F-45D0-95EA-74B22ABD1E6D}" srcOrd="1" destOrd="0" presId="urn:microsoft.com/office/officeart/2018/2/layout/IconVerticalSolidList"/>
    <dgm:cxn modelId="{163E4B73-26E2-4178-AA4C-E62AB9D04DE8}" type="presParOf" srcId="{6BA0A219-ECEB-4998-92A2-3A294A6EB2DC}" destId="{DB6CA5BE-3E54-441E-BEED-0EF8FD91196F}" srcOrd="2" destOrd="0" presId="urn:microsoft.com/office/officeart/2018/2/layout/IconVerticalSolidList"/>
    <dgm:cxn modelId="{756E6E68-AE87-46E0-9413-E580CCBDEB84}" type="presParOf" srcId="{6BA0A219-ECEB-4998-92A2-3A294A6EB2DC}" destId="{E9C0DAA7-FDB1-49C3-AD91-5C4EAE0F7283}" srcOrd="3" destOrd="0" presId="urn:microsoft.com/office/officeart/2018/2/layout/IconVerticalSolidList"/>
    <dgm:cxn modelId="{5AAD0239-3DF4-4C04-9047-7B9B2883B6ED}" type="presParOf" srcId="{62602530-1761-4390-94BC-B89E045F3B41}" destId="{1139C877-D28E-452D-811F-4729B7137DB9}" srcOrd="1" destOrd="0" presId="urn:microsoft.com/office/officeart/2018/2/layout/IconVerticalSolidList"/>
    <dgm:cxn modelId="{17A48CFC-36F6-4C0A-8001-8CF3BBA21ADF}" type="presParOf" srcId="{62602530-1761-4390-94BC-B89E045F3B41}" destId="{DC57EEAF-96B4-49B9-B086-29AB806AF615}" srcOrd="2" destOrd="0" presId="urn:microsoft.com/office/officeart/2018/2/layout/IconVerticalSolidList"/>
    <dgm:cxn modelId="{F57D21A7-A078-4FC1-91C9-A9B071574B09}" type="presParOf" srcId="{DC57EEAF-96B4-49B9-B086-29AB806AF615}" destId="{073B59A2-EEA3-456B-AF7E-23B754B6AC91}" srcOrd="0" destOrd="0" presId="urn:microsoft.com/office/officeart/2018/2/layout/IconVerticalSolidList"/>
    <dgm:cxn modelId="{F6E6A2ED-B3A2-44CC-818E-F5876ECEF44D}" type="presParOf" srcId="{DC57EEAF-96B4-49B9-B086-29AB806AF615}" destId="{DBEE773C-BA69-4CA2-BC85-32DE33A0BD39}" srcOrd="1" destOrd="0" presId="urn:microsoft.com/office/officeart/2018/2/layout/IconVerticalSolidList"/>
    <dgm:cxn modelId="{7E22AFC7-5332-4737-90CF-5C29B7B11716}" type="presParOf" srcId="{DC57EEAF-96B4-49B9-B086-29AB806AF615}" destId="{D4C910B8-50A1-4BEB-A8F8-FE3C11C337FE}" srcOrd="2" destOrd="0" presId="urn:microsoft.com/office/officeart/2018/2/layout/IconVerticalSolidList"/>
    <dgm:cxn modelId="{93D0CF58-C3C5-4810-AB9B-50FA27129266}" type="presParOf" srcId="{DC57EEAF-96B4-49B9-B086-29AB806AF615}" destId="{2248B9B5-F67E-4C44-8144-66CE42BFE407}" srcOrd="3" destOrd="0" presId="urn:microsoft.com/office/officeart/2018/2/layout/IconVerticalSolidList"/>
    <dgm:cxn modelId="{1A7D5168-74CC-45AA-BF5D-13CFCEB69823}" type="presParOf" srcId="{62602530-1761-4390-94BC-B89E045F3B41}" destId="{BB250325-86A1-4660-9D5A-B0387426C33A}" srcOrd="3" destOrd="0" presId="urn:microsoft.com/office/officeart/2018/2/layout/IconVerticalSolidList"/>
    <dgm:cxn modelId="{F2B58398-48E7-43E2-AAF8-3F5973DB6308}" type="presParOf" srcId="{62602530-1761-4390-94BC-B89E045F3B41}" destId="{CE31C98C-C3E7-464C-8AD0-94D4BCFD43C9}" srcOrd="4" destOrd="0" presId="urn:microsoft.com/office/officeart/2018/2/layout/IconVerticalSolidList"/>
    <dgm:cxn modelId="{63280196-1D14-4D8C-A17E-ACA48A06DF75}" type="presParOf" srcId="{CE31C98C-C3E7-464C-8AD0-94D4BCFD43C9}" destId="{FFEDDD03-F4A9-4FF5-BE33-D18C3788ED67}" srcOrd="0" destOrd="0" presId="urn:microsoft.com/office/officeart/2018/2/layout/IconVerticalSolidList"/>
    <dgm:cxn modelId="{A13384FD-6653-456E-BDD0-0514BCB50B2F}" type="presParOf" srcId="{CE31C98C-C3E7-464C-8AD0-94D4BCFD43C9}" destId="{CB18B3B3-100A-4265-B1B2-DD71C6E7AD04}" srcOrd="1" destOrd="0" presId="urn:microsoft.com/office/officeart/2018/2/layout/IconVerticalSolidList"/>
    <dgm:cxn modelId="{2B15E872-72D0-4D3A-BA96-88D0A6FA9F3C}" type="presParOf" srcId="{CE31C98C-C3E7-464C-8AD0-94D4BCFD43C9}" destId="{5B41A094-4E7C-4C91-8A23-77C4E3257403}" srcOrd="2" destOrd="0" presId="urn:microsoft.com/office/officeart/2018/2/layout/IconVerticalSolidList"/>
    <dgm:cxn modelId="{3536A10D-2335-446D-90DF-30D35C828305}" type="presParOf" srcId="{CE31C98C-C3E7-464C-8AD0-94D4BCFD43C9}" destId="{95E302C1-B6B0-4725-9A76-1C7777DC69DE}" srcOrd="3" destOrd="0" presId="urn:microsoft.com/office/officeart/2018/2/layout/IconVerticalSolidList"/>
    <dgm:cxn modelId="{4D377AF2-A69E-468A-B603-7DE91FBA9803}" type="presParOf" srcId="{62602530-1761-4390-94BC-B89E045F3B41}" destId="{ADE9098D-A071-4B1F-B483-9DA9E493E0BA}" srcOrd="5" destOrd="0" presId="urn:microsoft.com/office/officeart/2018/2/layout/IconVerticalSolidList"/>
    <dgm:cxn modelId="{78C06F4A-7736-4492-AA53-FEA6F38DDD6F}" type="presParOf" srcId="{62602530-1761-4390-94BC-B89E045F3B41}" destId="{1B31C90E-9BEB-48F0-8F2A-FFF64EE6D932}" srcOrd="6" destOrd="0" presId="urn:microsoft.com/office/officeart/2018/2/layout/IconVerticalSolidList"/>
    <dgm:cxn modelId="{55EC5684-5634-464B-8966-89DF1E46A0BF}" type="presParOf" srcId="{1B31C90E-9BEB-48F0-8F2A-FFF64EE6D932}" destId="{719827DE-BC08-46A8-98BD-1A1E873622A7}" srcOrd="0" destOrd="0" presId="urn:microsoft.com/office/officeart/2018/2/layout/IconVerticalSolidList"/>
    <dgm:cxn modelId="{7FC53A0E-BF0B-4BF5-8327-762FCE6A67C4}" type="presParOf" srcId="{1B31C90E-9BEB-48F0-8F2A-FFF64EE6D932}" destId="{BE1B9AF2-F756-47B6-AF7B-B72DDB8AB2F0}" srcOrd="1" destOrd="0" presId="urn:microsoft.com/office/officeart/2018/2/layout/IconVerticalSolidList"/>
    <dgm:cxn modelId="{13D5A6F4-EEFA-4A4B-8CF7-FD76FDC4AA51}" type="presParOf" srcId="{1B31C90E-9BEB-48F0-8F2A-FFF64EE6D932}" destId="{286B5453-5934-47DB-9ECE-75DD25569B3B}" srcOrd="2" destOrd="0" presId="urn:microsoft.com/office/officeart/2018/2/layout/IconVerticalSolidList"/>
    <dgm:cxn modelId="{1F457296-EFF1-4158-B291-43356BFA644F}" type="presParOf" srcId="{1B31C90E-9BEB-48F0-8F2A-FFF64EE6D932}" destId="{95711B03-AF81-43C9-ADCB-6E54EFA30ED4}" srcOrd="3" destOrd="0" presId="urn:microsoft.com/office/officeart/2018/2/layout/IconVerticalSolidList"/>
    <dgm:cxn modelId="{C5E72EF7-220A-491C-A6E6-7DE3F81907D3}" type="presParOf" srcId="{62602530-1761-4390-94BC-B89E045F3B41}" destId="{6437A143-68DF-40C4-9105-1338F70180A3}" srcOrd="7" destOrd="0" presId="urn:microsoft.com/office/officeart/2018/2/layout/IconVerticalSolidList"/>
    <dgm:cxn modelId="{4656E817-DADD-4A5E-A6D4-164A562EBD7B}" type="presParOf" srcId="{62602530-1761-4390-94BC-B89E045F3B41}" destId="{2F596089-D019-4FCD-9376-12B3945B8762}" srcOrd="8" destOrd="0" presId="urn:microsoft.com/office/officeart/2018/2/layout/IconVerticalSolidList"/>
    <dgm:cxn modelId="{68CF2DB0-9810-4C42-B6E1-83CF1B44B83B}" type="presParOf" srcId="{2F596089-D019-4FCD-9376-12B3945B8762}" destId="{488038E2-9DDD-4D92-8470-F616F56AA16D}" srcOrd="0" destOrd="0" presId="urn:microsoft.com/office/officeart/2018/2/layout/IconVerticalSolidList"/>
    <dgm:cxn modelId="{D6FD9FE2-73AF-4016-A746-99D124725B17}" type="presParOf" srcId="{2F596089-D019-4FCD-9376-12B3945B8762}" destId="{447CB485-2E7C-49B5-9699-963D12D390F9}" srcOrd="1" destOrd="0" presId="urn:microsoft.com/office/officeart/2018/2/layout/IconVerticalSolidList"/>
    <dgm:cxn modelId="{E103502B-182C-424C-84E1-B1630EAE61F6}" type="presParOf" srcId="{2F596089-D019-4FCD-9376-12B3945B8762}" destId="{DB15059C-A356-40A7-9CE4-AA2F38CA55CE}" srcOrd="2" destOrd="0" presId="urn:microsoft.com/office/officeart/2018/2/layout/IconVerticalSolidList"/>
    <dgm:cxn modelId="{41305FAC-3F26-4808-B198-3000DE3CA38A}" type="presParOf" srcId="{2F596089-D019-4FCD-9376-12B3945B8762}" destId="{D752ED5B-FA61-430E-801D-41E643CCAE7D}" srcOrd="3" destOrd="0" presId="urn:microsoft.com/office/officeart/2018/2/layout/IconVerticalSolidList"/>
    <dgm:cxn modelId="{C6A8AB6A-0BD6-426C-9A8F-64BF1D3ECE12}" type="presParOf" srcId="{62602530-1761-4390-94BC-B89E045F3B41}" destId="{604420CE-3EE0-49B1-911D-5967C025409E}" srcOrd="9" destOrd="0" presId="urn:microsoft.com/office/officeart/2018/2/layout/IconVerticalSolidList"/>
    <dgm:cxn modelId="{3F0F287E-0DDD-4BEB-A5C5-A2625A383B9D}" type="presParOf" srcId="{62602530-1761-4390-94BC-B89E045F3B41}" destId="{6531DDD4-4106-49F9-95A6-E38148B45ABA}" srcOrd="10" destOrd="0" presId="urn:microsoft.com/office/officeart/2018/2/layout/IconVerticalSolidList"/>
    <dgm:cxn modelId="{D4037B93-274D-4745-A8D3-0E8AF147FD27}" type="presParOf" srcId="{6531DDD4-4106-49F9-95A6-E38148B45ABA}" destId="{34A43029-E348-40E5-ACEB-86F90FBE5452}" srcOrd="0" destOrd="0" presId="urn:microsoft.com/office/officeart/2018/2/layout/IconVerticalSolidList"/>
    <dgm:cxn modelId="{992F57CE-D55B-490D-BBAB-4932519ACC77}" type="presParOf" srcId="{6531DDD4-4106-49F9-95A6-E38148B45ABA}" destId="{86EF1F20-7125-4349-AC76-814A2E1B6E5B}" srcOrd="1" destOrd="0" presId="urn:microsoft.com/office/officeart/2018/2/layout/IconVerticalSolidList"/>
    <dgm:cxn modelId="{7C19B1A0-C2F2-44BC-9828-48010C167A2C}" type="presParOf" srcId="{6531DDD4-4106-49F9-95A6-E38148B45ABA}" destId="{C50738DF-FA11-49C0-9F53-820EC09CBC8C}" srcOrd="2" destOrd="0" presId="urn:microsoft.com/office/officeart/2018/2/layout/IconVerticalSolidList"/>
    <dgm:cxn modelId="{71D9800E-6022-4549-9D26-E54A11E70EBC}" type="presParOf" srcId="{6531DDD4-4106-49F9-95A6-E38148B45ABA}" destId="{3949B1A0-F131-4378-A65C-61463C3D2085}" srcOrd="3" destOrd="0" presId="urn:microsoft.com/office/officeart/2018/2/layout/IconVerticalSolidList"/>
    <dgm:cxn modelId="{B00F56AF-AB89-46B3-B3E0-E2B4F991FEA4}" type="presParOf" srcId="{62602530-1761-4390-94BC-B89E045F3B41}" destId="{8681FE75-179A-478D-8F5F-1F37BA1730FD}" srcOrd="11" destOrd="0" presId="urn:microsoft.com/office/officeart/2018/2/layout/IconVerticalSolidList"/>
    <dgm:cxn modelId="{908FE80A-4EBB-44EF-8D86-718BEB44FB07}" type="presParOf" srcId="{62602530-1761-4390-94BC-B89E045F3B41}" destId="{0AB30905-ACBC-4CA9-96E1-4661C29182F6}" srcOrd="12" destOrd="0" presId="urn:microsoft.com/office/officeart/2018/2/layout/IconVerticalSolidList"/>
    <dgm:cxn modelId="{3E9BC61F-A049-4F20-80B1-69EA661C59AE}" type="presParOf" srcId="{0AB30905-ACBC-4CA9-96E1-4661C29182F6}" destId="{D463DAA3-68DA-4BBA-A86B-2BE788845BCE}" srcOrd="0" destOrd="0" presId="urn:microsoft.com/office/officeart/2018/2/layout/IconVerticalSolidList"/>
    <dgm:cxn modelId="{4D39ACFF-F8E5-47C4-99B0-3F6FA063DF4B}" type="presParOf" srcId="{0AB30905-ACBC-4CA9-96E1-4661C29182F6}" destId="{F868F632-7764-46A7-BA92-048320E852B6}" srcOrd="1" destOrd="0" presId="urn:microsoft.com/office/officeart/2018/2/layout/IconVerticalSolidList"/>
    <dgm:cxn modelId="{8886D93F-23DC-4274-B21E-105FEEE889F1}" type="presParOf" srcId="{0AB30905-ACBC-4CA9-96E1-4661C29182F6}" destId="{F7B8A27D-8280-47BA-BBE5-683713C85FBD}" srcOrd="2" destOrd="0" presId="urn:microsoft.com/office/officeart/2018/2/layout/IconVerticalSolidList"/>
    <dgm:cxn modelId="{B4501F4C-743B-45B6-AEA0-7A582D603644}" type="presParOf" srcId="{0AB30905-ACBC-4CA9-96E1-4661C29182F6}" destId="{7441A5B5-F057-4204-81A2-4473004524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9C6EC-1E33-414C-8DAC-01125CCB3875}"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3D00C21E-9ED3-4DD6-8593-DEC037497020}">
      <dgm:prSet custT="1"/>
      <dgm:spPr/>
      <dgm:t>
        <a:bodyPr/>
        <a:lstStyle/>
        <a:p>
          <a:pPr>
            <a:spcBef>
              <a:spcPts val="1200"/>
            </a:spcBef>
          </a:pPr>
          <a:r>
            <a:rPr lang="en-US" sz="1800" dirty="0">
              <a:latin typeface="Segoe UI Semibold" panose="020B0702040204020203" pitchFamily="34" charset="0"/>
              <a:cs typeface="Segoe UI Semibold" panose="020B0702040204020203" pitchFamily="34" charset="0"/>
            </a:rPr>
            <a:t>Whether intentional or by accident, failure to comply with rules, either by staff or students, constitutes a test incident that needs to be documented and reported</a:t>
          </a:r>
          <a:r>
            <a:rPr lang="en-US" sz="1600" dirty="0">
              <a:latin typeface="Segoe UI Semibold" panose="020B0702040204020203" pitchFamily="34" charset="0"/>
              <a:cs typeface="Segoe UI Semibold" panose="020B0702040204020203" pitchFamily="34" charset="0"/>
            </a:rPr>
            <a:t>. </a:t>
          </a:r>
        </a:p>
      </dgm:t>
    </dgm:pt>
    <dgm:pt modelId="{A6AE1A43-22E1-42E2-A931-0991D9A5BF3D}" type="parTrans" cxnId="{2E22177A-7CBD-4AFE-A40D-8D28786758F4}">
      <dgm:prSet/>
      <dgm:spPr/>
      <dgm:t>
        <a:bodyPr/>
        <a:lstStyle/>
        <a:p>
          <a:endParaRPr lang="en-US"/>
        </a:p>
      </dgm:t>
    </dgm:pt>
    <dgm:pt modelId="{6D211397-BC97-4A69-ABE7-2A0C9F6432C4}" type="sibTrans" cxnId="{2E22177A-7CBD-4AFE-A40D-8D28786758F4}">
      <dgm:prSet/>
      <dgm:spPr/>
      <dgm:t>
        <a:bodyPr/>
        <a:lstStyle/>
        <a:p>
          <a:endParaRPr lang="en-US"/>
        </a:p>
      </dgm:t>
    </dgm:pt>
    <dgm:pt modelId="{2DC7A668-78A9-49E3-937D-634469B38B40}">
      <dgm:prSet custT="1"/>
      <dgm:spPr/>
      <dgm:t>
        <a:bodyPr/>
        <a:lstStyle/>
        <a:p>
          <a:r>
            <a:rPr lang="en-US" sz="2000" dirty="0">
              <a:solidFill>
                <a:schemeClr val="tx1">
                  <a:lumMod val="50000"/>
                </a:schemeClr>
              </a:solidFill>
              <a:latin typeface="Segoe UI Semibold" panose="020B0702040204020203" pitchFamily="34" charset="0"/>
              <a:cs typeface="Segoe UI Semibold" panose="020B0702040204020203" pitchFamily="34" charset="0"/>
            </a:rPr>
            <a:t>When test incidents occur, it is important to</a:t>
          </a:r>
          <a:r>
            <a:rPr lang="en-US" sz="500" dirty="0">
              <a:solidFill>
                <a:schemeClr val="tx1">
                  <a:lumMod val="50000"/>
                </a:schemeClr>
              </a:solidFill>
              <a:latin typeface="Segoe UI Semibold" panose="020B0702040204020203" pitchFamily="34" charset="0"/>
              <a:cs typeface="Segoe UI Semibold" panose="020B0702040204020203" pitchFamily="34" charset="0"/>
            </a:rPr>
            <a:t>:</a:t>
          </a:r>
        </a:p>
      </dgm:t>
    </dgm:pt>
    <dgm:pt modelId="{BECBB553-7F0D-47D9-99F3-A62B651D08C9}" type="parTrans" cxnId="{236FCEE9-F979-49C8-8528-3B1B263B3275}">
      <dgm:prSet/>
      <dgm:spPr/>
      <dgm:t>
        <a:bodyPr/>
        <a:lstStyle/>
        <a:p>
          <a:endParaRPr lang="en-US"/>
        </a:p>
      </dgm:t>
    </dgm:pt>
    <dgm:pt modelId="{2D33FB0D-59C0-45BC-AFCF-1F299B40C866}" type="sibTrans" cxnId="{236FCEE9-F979-49C8-8528-3B1B263B3275}">
      <dgm:prSet/>
      <dgm:spPr/>
      <dgm:t>
        <a:bodyPr/>
        <a:lstStyle/>
        <a:p>
          <a:endParaRPr lang="en-US"/>
        </a:p>
      </dgm:t>
    </dgm:pt>
    <dgm:pt modelId="{0F3504FC-22D6-4DF6-A285-C498160E9739}">
      <dgm:prSet custT="1"/>
      <dgm:spPr/>
      <dgm:t>
        <a:bodyPr/>
        <a:lstStyle/>
        <a:p>
          <a:r>
            <a:rPr lang="en-US" sz="1800" b="1" dirty="0"/>
            <a:t>Stop the test session for the individual student or class. </a:t>
          </a:r>
          <a:endParaRPr lang="en-US" sz="1800" dirty="0"/>
        </a:p>
      </dgm:t>
    </dgm:pt>
    <dgm:pt modelId="{A1A02422-BFA5-41C1-AC4F-CCF98930FB6A}" type="parTrans" cxnId="{CB623387-4F8D-4A86-AFD0-EA779E5F30C1}">
      <dgm:prSet/>
      <dgm:spPr/>
      <dgm:t>
        <a:bodyPr/>
        <a:lstStyle/>
        <a:p>
          <a:endParaRPr lang="en-US"/>
        </a:p>
      </dgm:t>
    </dgm:pt>
    <dgm:pt modelId="{C798E23C-C285-42AC-B92E-C148C531C635}" type="sibTrans" cxnId="{CB623387-4F8D-4A86-AFD0-EA779E5F30C1}">
      <dgm:prSet/>
      <dgm:spPr/>
      <dgm:t>
        <a:bodyPr/>
        <a:lstStyle/>
        <a:p>
          <a:endParaRPr lang="en-US"/>
        </a:p>
      </dgm:t>
    </dgm:pt>
    <dgm:pt modelId="{51B5DDCA-28A0-433D-8FFC-E1986DC97F8E}">
      <dgm:prSet custT="1"/>
      <dgm:spPr/>
      <dgm:t>
        <a:bodyPr/>
        <a:lstStyle/>
        <a:p>
          <a:r>
            <a:rPr lang="en-US" sz="1800" dirty="0"/>
            <a:t>Take corrective action to mitigate the incident.</a:t>
          </a:r>
        </a:p>
      </dgm:t>
    </dgm:pt>
    <dgm:pt modelId="{81DEB4F9-F937-49C1-9F50-47C0C3224D46}" type="parTrans" cxnId="{8F8ED6F7-9EB8-42FC-83D3-C31B458955FE}">
      <dgm:prSet/>
      <dgm:spPr/>
      <dgm:t>
        <a:bodyPr/>
        <a:lstStyle/>
        <a:p>
          <a:endParaRPr lang="en-US"/>
        </a:p>
      </dgm:t>
    </dgm:pt>
    <dgm:pt modelId="{5F081F26-0752-46FC-B277-F32E7F9985F7}" type="sibTrans" cxnId="{8F8ED6F7-9EB8-42FC-83D3-C31B458955FE}">
      <dgm:prSet/>
      <dgm:spPr/>
      <dgm:t>
        <a:bodyPr/>
        <a:lstStyle/>
        <a:p>
          <a:endParaRPr lang="en-US"/>
        </a:p>
      </dgm:t>
    </dgm:pt>
    <dgm:pt modelId="{D395D779-EB7C-4E47-BED8-75C6B054A719}">
      <dgm:prSet custT="1"/>
      <dgm:spPr/>
      <dgm:t>
        <a:bodyPr/>
        <a:lstStyle/>
        <a:p>
          <a:r>
            <a:rPr lang="en-US" sz="1800" dirty="0"/>
            <a:t>Make sure TAs report incidents to the SC. The SC contacts the DC, and the DC works with OSPI when required.</a:t>
          </a:r>
        </a:p>
      </dgm:t>
    </dgm:pt>
    <dgm:pt modelId="{7CD338C5-B97D-4F6B-929C-75F529C91D1D}" type="parTrans" cxnId="{474D7A3A-5E7E-4D56-BB1D-C3AF47FA2664}">
      <dgm:prSet/>
      <dgm:spPr/>
      <dgm:t>
        <a:bodyPr/>
        <a:lstStyle/>
        <a:p>
          <a:endParaRPr lang="en-US"/>
        </a:p>
      </dgm:t>
    </dgm:pt>
    <dgm:pt modelId="{96918EC0-31F7-497A-ADAA-B307FA8CA17A}" type="sibTrans" cxnId="{474D7A3A-5E7E-4D56-BB1D-C3AF47FA2664}">
      <dgm:prSet/>
      <dgm:spPr/>
      <dgm:t>
        <a:bodyPr/>
        <a:lstStyle/>
        <a:p>
          <a:endParaRPr lang="en-US"/>
        </a:p>
      </dgm:t>
    </dgm:pt>
    <dgm:pt modelId="{55570727-FB7D-48DA-862E-A07E5D50BB26}">
      <dgm:prSet custT="1"/>
      <dgm:spPr/>
      <dgm:t>
        <a:bodyPr/>
        <a:lstStyle/>
        <a:p>
          <a:r>
            <a:rPr lang="en-US" sz="1800" dirty="0"/>
            <a:t>Document through a test incident report by the end of the day, which must be reviewed by the DC or state within 24 hours.</a:t>
          </a:r>
        </a:p>
      </dgm:t>
    </dgm:pt>
    <dgm:pt modelId="{8761BA1B-0825-4FFB-872D-CEE863251F34}" type="parTrans" cxnId="{C5AF6678-D3FC-4B00-94CC-BF41AC6319B9}">
      <dgm:prSet/>
      <dgm:spPr/>
      <dgm:t>
        <a:bodyPr/>
        <a:lstStyle/>
        <a:p>
          <a:endParaRPr lang="en-US"/>
        </a:p>
      </dgm:t>
    </dgm:pt>
    <dgm:pt modelId="{1C88EFE9-330C-4788-A863-B204C4180B5E}" type="sibTrans" cxnId="{C5AF6678-D3FC-4B00-94CC-BF41AC6319B9}">
      <dgm:prSet/>
      <dgm:spPr/>
      <dgm:t>
        <a:bodyPr/>
        <a:lstStyle/>
        <a:p>
          <a:endParaRPr lang="en-US"/>
        </a:p>
      </dgm:t>
    </dgm:pt>
    <dgm:pt modelId="{061A9251-5F09-4881-9F09-1BF850949EDA}">
      <dgm:prSet custT="1"/>
      <dgm:spPr/>
      <dgm:t>
        <a:bodyPr/>
        <a:lstStyle/>
        <a:p>
          <a:r>
            <a:rPr lang="en-US" sz="1800" dirty="0"/>
            <a:t>Submit an appeal in TIDE, if required. TIDE appeals are submitted by the DC or DA. Approval is required at a state level. </a:t>
          </a:r>
        </a:p>
      </dgm:t>
    </dgm:pt>
    <dgm:pt modelId="{8257CF8C-3979-4D29-9FA5-4358A52720E7}" type="parTrans" cxnId="{CC3017A0-898D-431B-8856-FE7EC08CC4EF}">
      <dgm:prSet/>
      <dgm:spPr/>
      <dgm:t>
        <a:bodyPr/>
        <a:lstStyle/>
        <a:p>
          <a:endParaRPr lang="en-US"/>
        </a:p>
      </dgm:t>
    </dgm:pt>
    <dgm:pt modelId="{8CF4627F-EA56-4E13-B5AC-1C9D5F4B18D2}" type="sibTrans" cxnId="{CC3017A0-898D-431B-8856-FE7EC08CC4EF}">
      <dgm:prSet/>
      <dgm:spPr/>
      <dgm:t>
        <a:bodyPr/>
        <a:lstStyle/>
        <a:p>
          <a:endParaRPr lang="en-US"/>
        </a:p>
      </dgm:t>
    </dgm:pt>
    <dgm:pt modelId="{EE3CAF82-51B8-4958-84A5-F95746CC619B}">
      <dgm:prSet custT="1"/>
      <dgm:spPr/>
      <dgm:t>
        <a:bodyPr/>
        <a:lstStyle/>
        <a:p>
          <a:r>
            <a:rPr lang="en-US" sz="1800" dirty="0"/>
            <a:t>Breaches in test security must be reported </a:t>
          </a:r>
          <a:r>
            <a:rPr lang="en-US" sz="1800" b="1" dirty="0"/>
            <a:t>immediately </a:t>
          </a:r>
          <a:r>
            <a:rPr lang="en-US" sz="1800" dirty="0"/>
            <a:t>to the SC, DC, and the State. </a:t>
          </a:r>
        </a:p>
      </dgm:t>
    </dgm:pt>
    <dgm:pt modelId="{F2D94059-9381-489B-B38F-60D35011138F}" type="parTrans" cxnId="{1CD3F8AC-7880-4575-9CC0-EA6D772917DC}">
      <dgm:prSet/>
      <dgm:spPr/>
      <dgm:t>
        <a:bodyPr/>
        <a:lstStyle/>
        <a:p>
          <a:endParaRPr lang="en-US"/>
        </a:p>
      </dgm:t>
    </dgm:pt>
    <dgm:pt modelId="{65F19EEA-4724-45D7-AE2D-BF5F3F3DBA62}" type="sibTrans" cxnId="{1CD3F8AC-7880-4575-9CC0-EA6D772917DC}">
      <dgm:prSet/>
      <dgm:spPr/>
      <dgm:t>
        <a:bodyPr/>
        <a:lstStyle/>
        <a:p>
          <a:endParaRPr lang="en-US"/>
        </a:p>
      </dgm:t>
    </dgm:pt>
    <dgm:pt modelId="{0F11FF34-C643-44F1-BC65-4EAE6A9EF35D}">
      <dgm:prSet custT="1"/>
      <dgm:spPr/>
      <dgm:t>
        <a:bodyPr/>
        <a:lstStyle/>
        <a:p>
          <a:r>
            <a:rPr lang="en-US" sz="1800" dirty="0"/>
            <a:t>When required the DC submits a Test Incident Report to the state through ARMS.</a:t>
          </a:r>
        </a:p>
      </dgm:t>
    </dgm:pt>
    <dgm:pt modelId="{57248508-40BE-4F65-94B4-8F5D9263A67C}" type="parTrans" cxnId="{676A1622-C3BF-4EE9-A8B5-846B5E8B8849}">
      <dgm:prSet/>
      <dgm:spPr/>
      <dgm:t>
        <a:bodyPr/>
        <a:lstStyle/>
        <a:p>
          <a:endParaRPr lang="en-US"/>
        </a:p>
      </dgm:t>
    </dgm:pt>
    <dgm:pt modelId="{E250CC3C-429F-4E6D-A16B-BC236777BF6E}" type="sibTrans" cxnId="{676A1622-C3BF-4EE9-A8B5-846B5E8B8849}">
      <dgm:prSet/>
      <dgm:spPr/>
      <dgm:t>
        <a:bodyPr/>
        <a:lstStyle/>
        <a:p>
          <a:endParaRPr lang="en-US"/>
        </a:p>
      </dgm:t>
    </dgm:pt>
    <dgm:pt modelId="{572DE713-C7A8-46EE-8A95-BB43B33D67CA}">
      <dgm:prSet custT="1"/>
      <dgm:spPr/>
      <dgm:t>
        <a:bodyPr/>
        <a:lstStyle/>
        <a:p>
          <a:r>
            <a:rPr lang="en-US" sz="2000" dirty="0">
              <a:solidFill>
                <a:schemeClr val="tx1">
                  <a:lumMod val="50000"/>
                </a:schemeClr>
              </a:solidFill>
              <a:latin typeface="Segoe UI Semibold" panose="020B0702040204020203" pitchFamily="34" charset="0"/>
              <a:cs typeface="Segoe UI Semibold" panose="020B0702040204020203" pitchFamily="34" charset="0"/>
            </a:rPr>
            <a:t>Test Incident:</a:t>
          </a:r>
        </a:p>
      </dgm:t>
    </dgm:pt>
    <dgm:pt modelId="{3A75EE1D-74A7-42B4-BB0C-889BBE5FB44D}" type="sibTrans" cxnId="{5EA0AF96-88EE-48BA-B259-B02346495970}">
      <dgm:prSet/>
      <dgm:spPr/>
      <dgm:t>
        <a:bodyPr/>
        <a:lstStyle/>
        <a:p>
          <a:endParaRPr lang="en-US"/>
        </a:p>
      </dgm:t>
    </dgm:pt>
    <dgm:pt modelId="{2050A32D-0B92-4CD1-BFF2-6E79BB6A1811}" type="parTrans" cxnId="{5EA0AF96-88EE-48BA-B259-B02346495970}">
      <dgm:prSet/>
      <dgm:spPr/>
      <dgm:t>
        <a:bodyPr/>
        <a:lstStyle/>
        <a:p>
          <a:endParaRPr lang="en-US"/>
        </a:p>
      </dgm:t>
    </dgm:pt>
    <dgm:pt modelId="{919D0142-032A-4D5C-BA72-52FDC41D4060}" type="pres">
      <dgm:prSet presAssocID="{A9B9C6EC-1E33-414C-8DAC-01125CCB3875}" presName="linear" presStyleCnt="0">
        <dgm:presLayoutVars>
          <dgm:animLvl val="lvl"/>
          <dgm:resizeHandles val="exact"/>
        </dgm:presLayoutVars>
      </dgm:prSet>
      <dgm:spPr/>
    </dgm:pt>
    <dgm:pt modelId="{E4A4786F-C06C-42E8-8828-57B274E8FC43}" type="pres">
      <dgm:prSet presAssocID="{572DE713-C7A8-46EE-8A95-BB43B33D67CA}" presName="parentText" presStyleLbl="node1" presStyleIdx="0" presStyleCnt="2" custScaleY="37358" custLinFactNeighborY="-2185">
        <dgm:presLayoutVars>
          <dgm:chMax val="0"/>
          <dgm:bulletEnabled val="1"/>
        </dgm:presLayoutVars>
      </dgm:prSet>
      <dgm:spPr/>
    </dgm:pt>
    <dgm:pt modelId="{17C5F69C-569A-48EA-BBEC-E90B377B34B2}" type="pres">
      <dgm:prSet presAssocID="{572DE713-C7A8-46EE-8A95-BB43B33D67CA}" presName="childText" presStyleLbl="revTx" presStyleIdx="0" presStyleCnt="2" custScaleY="81702">
        <dgm:presLayoutVars>
          <dgm:bulletEnabled val="1"/>
        </dgm:presLayoutVars>
      </dgm:prSet>
      <dgm:spPr/>
    </dgm:pt>
    <dgm:pt modelId="{8B973622-52ED-4E06-A205-4F4C20A99925}" type="pres">
      <dgm:prSet presAssocID="{2DC7A668-78A9-49E3-937D-634469B38B40}" presName="parentText" presStyleLbl="node1" presStyleIdx="1" presStyleCnt="2" custScaleY="45769" custLinFactNeighborY="-1420">
        <dgm:presLayoutVars>
          <dgm:chMax val="0"/>
          <dgm:bulletEnabled val="1"/>
        </dgm:presLayoutVars>
      </dgm:prSet>
      <dgm:spPr/>
    </dgm:pt>
    <dgm:pt modelId="{1D597F8D-CB3D-4110-899E-5A0D3D81F9C4}" type="pres">
      <dgm:prSet presAssocID="{2DC7A668-78A9-49E3-937D-634469B38B40}" presName="childText" presStyleLbl="revTx" presStyleIdx="1" presStyleCnt="2">
        <dgm:presLayoutVars>
          <dgm:bulletEnabled val="1"/>
        </dgm:presLayoutVars>
      </dgm:prSet>
      <dgm:spPr/>
    </dgm:pt>
  </dgm:ptLst>
  <dgm:cxnLst>
    <dgm:cxn modelId="{676A1622-C3BF-4EE9-A8B5-846B5E8B8849}" srcId="{2DC7A668-78A9-49E3-937D-634469B38B40}" destId="{0F11FF34-C643-44F1-BC65-4EAE6A9EF35D}" srcOrd="6" destOrd="0" parTransId="{57248508-40BE-4F65-94B4-8F5D9263A67C}" sibTransId="{E250CC3C-429F-4E6D-A16B-BC236777BF6E}"/>
    <dgm:cxn modelId="{923A4022-8D3E-4A13-A4AD-B28F28AE2E43}" type="presOf" srcId="{061A9251-5F09-4881-9F09-1BF850949EDA}" destId="{1D597F8D-CB3D-4110-899E-5A0D3D81F9C4}" srcOrd="0" destOrd="4" presId="urn:microsoft.com/office/officeart/2005/8/layout/vList2"/>
    <dgm:cxn modelId="{99795E24-FB4C-4C0B-ACD2-1A688E8343B8}" type="presOf" srcId="{A9B9C6EC-1E33-414C-8DAC-01125CCB3875}" destId="{919D0142-032A-4D5C-BA72-52FDC41D4060}" srcOrd="0" destOrd="0" presId="urn:microsoft.com/office/officeart/2005/8/layout/vList2"/>
    <dgm:cxn modelId="{474D7A3A-5E7E-4D56-BB1D-C3AF47FA2664}" srcId="{2DC7A668-78A9-49E3-937D-634469B38B40}" destId="{D395D779-EB7C-4E47-BED8-75C6B054A719}" srcOrd="2" destOrd="0" parTransId="{7CD338C5-B97D-4F6B-929C-75F529C91D1D}" sibTransId="{96918EC0-31F7-497A-ADAA-B307FA8CA17A}"/>
    <dgm:cxn modelId="{3744215D-B2D7-487D-AEF1-298C8575071E}" type="presOf" srcId="{51B5DDCA-28A0-433D-8FFC-E1986DC97F8E}" destId="{1D597F8D-CB3D-4110-899E-5A0D3D81F9C4}" srcOrd="0" destOrd="1" presId="urn:microsoft.com/office/officeart/2005/8/layout/vList2"/>
    <dgm:cxn modelId="{8BAC826F-F412-4BDE-8C96-4591E83B8CE4}" type="presOf" srcId="{0F11FF34-C643-44F1-BC65-4EAE6A9EF35D}" destId="{1D597F8D-CB3D-4110-899E-5A0D3D81F9C4}" srcOrd="0" destOrd="6" presId="urn:microsoft.com/office/officeart/2005/8/layout/vList2"/>
    <dgm:cxn modelId="{8FA0C36F-3C1D-4926-9A2C-CFF97DA6D3B3}" type="presOf" srcId="{0F3504FC-22D6-4DF6-A285-C498160E9739}" destId="{1D597F8D-CB3D-4110-899E-5A0D3D81F9C4}" srcOrd="0" destOrd="0" presId="urn:microsoft.com/office/officeart/2005/8/layout/vList2"/>
    <dgm:cxn modelId="{0FCCD34F-236B-4C5E-BB43-EF1FE08A7DFE}" type="presOf" srcId="{572DE713-C7A8-46EE-8A95-BB43B33D67CA}" destId="{E4A4786F-C06C-42E8-8828-57B274E8FC43}" srcOrd="0" destOrd="0" presId="urn:microsoft.com/office/officeart/2005/8/layout/vList2"/>
    <dgm:cxn modelId="{C5AF6678-D3FC-4B00-94CC-BF41AC6319B9}" srcId="{2DC7A668-78A9-49E3-937D-634469B38B40}" destId="{55570727-FB7D-48DA-862E-A07E5D50BB26}" srcOrd="3" destOrd="0" parTransId="{8761BA1B-0825-4FFB-872D-CEE863251F34}" sibTransId="{1C88EFE9-330C-4788-A863-B204C4180B5E}"/>
    <dgm:cxn modelId="{2E22177A-7CBD-4AFE-A40D-8D28786758F4}" srcId="{572DE713-C7A8-46EE-8A95-BB43B33D67CA}" destId="{3D00C21E-9ED3-4DD6-8593-DEC037497020}" srcOrd="0" destOrd="0" parTransId="{A6AE1A43-22E1-42E2-A931-0991D9A5BF3D}" sibTransId="{6D211397-BC97-4A69-ABE7-2A0C9F6432C4}"/>
    <dgm:cxn modelId="{065F8C7B-DF92-409E-B04A-412DD26C173B}" type="presOf" srcId="{55570727-FB7D-48DA-862E-A07E5D50BB26}" destId="{1D597F8D-CB3D-4110-899E-5A0D3D81F9C4}" srcOrd="0" destOrd="3" presId="urn:microsoft.com/office/officeart/2005/8/layout/vList2"/>
    <dgm:cxn modelId="{CB623387-4F8D-4A86-AFD0-EA779E5F30C1}" srcId="{2DC7A668-78A9-49E3-937D-634469B38B40}" destId="{0F3504FC-22D6-4DF6-A285-C498160E9739}" srcOrd="0" destOrd="0" parTransId="{A1A02422-BFA5-41C1-AC4F-CCF98930FB6A}" sibTransId="{C798E23C-C285-42AC-B92E-C148C531C635}"/>
    <dgm:cxn modelId="{5EA0AF96-88EE-48BA-B259-B02346495970}" srcId="{A9B9C6EC-1E33-414C-8DAC-01125CCB3875}" destId="{572DE713-C7A8-46EE-8A95-BB43B33D67CA}" srcOrd="0" destOrd="0" parTransId="{2050A32D-0B92-4CD1-BFF2-6E79BB6A1811}" sibTransId="{3A75EE1D-74A7-42B4-BB0C-889BBE5FB44D}"/>
    <dgm:cxn modelId="{86877D99-B5C2-43F7-811E-8E7D368DE9AF}" type="presOf" srcId="{3D00C21E-9ED3-4DD6-8593-DEC037497020}" destId="{17C5F69C-569A-48EA-BBEC-E90B377B34B2}" srcOrd="0" destOrd="0" presId="urn:microsoft.com/office/officeart/2005/8/layout/vList2"/>
    <dgm:cxn modelId="{CC3017A0-898D-431B-8856-FE7EC08CC4EF}" srcId="{2DC7A668-78A9-49E3-937D-634469B38B40}" destId="{061A9251-5F09-4881-9F09-1BF850949EDA}" srcOrd="4" destOrd="0" parTransId="{8257CF8C-3979-4D29-9FA5-4358A52720E7}" sibTransId="{8CF4627F-EA56-4E13-B5AC-1C9D5F4B18D2}"/>
    <dgm:cxn modelId="{1CD3F8AC-7880-4575-9CC0-EA6D772917DC}" srcId="{2DC7A668-78A9-49E3-937D-634469B38B40}" destId="{EE3CAF82-51B8-4958-84A5-F95746CC619B}" srcOrd="5" destOrd="0" parTransId="{F2D94059-9381-489B-B38F-60D35011138F}" sibTransId="{65F19EEA-4724-45D7-AE2D-BF5F3F3DBA62}"/>
    <dgm:cxn modelId="{BB6002AE-72B5-4A33-B7BF-90BD7E75ACCF}" type="presOf" srcId="{2DC7A668-78A9-49E3-937D-634469B38B40}" destId="{8B973622-52ED-4E06-A205-4F4C20A99925}" srcOrd="0" destOrd="0" presId="urn:microsoft.com/office/officeart/2005/8/layout/vList2"/>
    <dgm:cxn modelId="{66170BAF-A7E6-4637-AFE4-069E7A4D3F58}" type="presOf" srcId="{D395D779-EB7C-4E47-BED8-75C6B054A719}" destId="{1D597F8D-CB3D-4110-899E-5A0D3D81F9C4}" srcOrd="0" destOrd="2" presId="urn:microsoft.com/office/officeart/2005/8/layout/vList2"/>
    <dgm:cxn modelId="{CE94C6BD-E971-4A95-988E-8D31CB4FE5BB}" type="presOf" srcId="{EE3CAF82-51B8-4958-84A5-F95746CC619B}" destId="{1D597F8D-CB3D-4110-899E-5A0D3D81F9C4}" srcOrd="0" destOrd="5" presId="urn:microsoft.com/office/officeart/2005/8/layout/vList2"/>
    <dgm:cxn modelId="{236FCEE9-F979-49C8-8528-3B1B263B3275}" srcId="{A9B9C6EC-1E33-414C-8DAC-01125CCB3875}" destId="{2DC7A668-78A9-49E3-937D-634469B38B40}" srcOrd="1" destOrd="0" parTransId="{BECBB553-7F0D-47D9-99F3-A62B651D08C9}" sibTransId="{2D33FB0D-59C0-45BC-AFCF-1F299B40C866}"/>
    <dgm:cxn modelId="{8F8ED6F7-9EB8-42FC-83D3-C31B458955FE}" srcId="{2DC7A668-78A9-49E3-937D-634469B38B40}" destId="{51B5DDCA-28A0-433D-8FFC-E1986DC97F8E}" srcOrd="1" destOrd="0" parTransId="{81DEB4F9-F937-49C1-9F50-47C0C3224D46}" sibTransId="{5F081F26-0752-46FC-B277-F32E7F9985F7}"/>
    <dgm:cxn modelId="{ADAD7AF0-33F9-43C9-98A2-B3715F692396}" type="presParOf" srcId="{919D0142-032A-4D5C-BA72-52FDC41D4060}" destId="{E4A4786F-C06C-42E8-8828-57B274E8FC43}" srcOrd="0" destOrd="0" presId="urn:microsoft.com/office/officeart/2005/8/layout/vList2"/>
    <dgm:cxn modelId="{D7FBF171-1B06-40E0-B443-D9B771C70696}" type="presParOf" srcId="{919D0142-032A-4D5C-BA72-52FDC41D4060}" destId="{17C5F69C-569A-48EA-BBEC-E90B377B34B2}" srcOrd="1" destOrd="0" presId="urn:microsoft.com/office/officeart/2005/8/layout/vList2"/>
    <dgm:cxn modelId="{CE14D48F-5DBC-4BF0-AB51-F9530D41A20C}" type="presParOf" srcId="{919D0142-032A-4D5C-BA72-52FDC41D4060}" destId="{8B973622-52ED-4E06-A205-4F4C20A99925}" srcOrd="2" destOrd="0" presId="urn:microsoft.com/office/officeart/2005/8/layout/vList2"/>
    <dgm:cxn modelId="{E376FCD6-A9F9-4B82-8873-C177F31048A4}" type="presParOf" srcId="{919D0142-032A-4D5C-BA72-52FDC41D4060}" destId="{1D597F8D-CB3D-4110-899E-5A0D3D81F9C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B2C2F9-CD16-4E82-B4F4-219A9DC72FD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11714D0-7EBF-4C8D-B494-8EC6E60EA9EB}">
      <dgm:prSet custT="1"/>
      <dgm:spPr/>
      <dgm:t>
        <a:bodyPr/>
        <a:lstStyle/>
        <a:p>
          <a:r>
            <a:rPr lang="en-US" sz="2200" dirty="0"/>
            <a:t>The Assessment Reporting Management System (ARMS) provides district-level users the opportunity to electronically document information on test incidents, which can then either be retained in district or submitted to OSPI. </a:t>
          </a:r>
        </a:p>
      </dgm:t>
      <dgm:extLst>
        <a:ext uri="{E40237B7-FDA0-4F09-8148-C483321AD2D9}">
          <dgm14:cNvPr xmlns:dgm14="http://schemas.microsoft.com/office/drawing/2010/diagram" id="0" name="" descr="The Assessment Reporting Management System (ARMS) provides district-level users the opportunity to electronically document information on test incidents, which can then either be retained in district or submitted to OSPI. &#10;"/>
        </a:ext>
      </dgm:extLst>
    </dgm:pt>
    <dgm:pt modelId="{EF903CC0-5E3A-4AA4-9BDA-A7E8F4B0AC19}" type="parTrans" cxnId="{0BB19BA3-CF42-40D7-BE3C-1B8F28794BA8}">
      <dgm:prSet/>
      <dgm:spPr/>
      <dgm:t>
        <a:bodyPr/>
        <a:lstStyle/>
        <a:p>
          <a:endParaRPr lang="en-US"/>
        </a:p>
      </dgm:t>
    </dgm:pt>
    <dgm:pt modelId="{200DFE0C-E5D4-459F-8296-AE93B5D6A957}" type="sibTrans" cxnId="{0BB19BA3-CF42-40D7-BE3C-1B8F28794BA8}">
      <dgm:prSet/>
      <dgm:spPr/>
      <dgm:t>
        <a:bodyPr/>
        <a:lstStyle/>
        <a:p>
          <a:endParaRPr lang="en-US"/>
        </a:p>
      </dgm:t>
    </dgm:pt>
    <dgm:pt modelId="{680EA460-44F0-43B2-AA2D-4765F95FBED5}">
      <dgm:prSet custT="1"/>
      <dgm:spPr/>
      <dgm:t>
        <a:bodyPr/>
        <a:lstStyle/>
        <a:p>
          <a:r>
            <a:rPr lang="en-US" sz="2200" dirty="0"/>
            <a:t>Security breaches must be reported immediately to the state. Do not rely on submitting the incident report in ARMS for communicating the situation with OSPI. </a:t>
          </a:r>
        </a:p>
      </dgm:t>
      <dgm:extLst>
        <a:ext uri="{E40237B7-FDA0-4F09-8148-C483321AD2D9}">
          <dgm14:cNvPr xmlns:dgm14="http://schemas.microsoft.com/office/drawing/2010/diagram" id="0" name="" descr="Security breaches must be reported immediately to the state. Do not rely on submitting the incident report in ARMS for communicating the situation with OSPI. &#10;"/>
        </a:ext>
      </dgm:extLst>
    </dgm:pt>
    <dgm:pt modelId="{B537A017-62D5-4B80-B829-91F42B7750A5}" type="parTrans" cxnId="{0E3EA1D5-60CB-4D9F-AAB1-541A8237280E}">
      <dgm:prSet/>
      <dgm:spPr/>
      <dgm:t>
        <a:bodyPr/>
        <a:lstStyle/>
        <a:p>
          <a:endParaRPr lang="en-US"/>
        </a:p>
      </dgm:t>
    </dgm:pt>
    <dgm:pt modelId="{38000A9C-3911-4FFA-9A4C-6B98DEB86E1A}" type="sibTrans" cxnId="{0E3EA1D5-60CB-4D9F-AAB1-541A8237280E}">
      <dgm:prSet/>
      <dgm:spPr/>
      <dgm:t>
        <a:bodyPr/>
        <a:lstStyle/>
        <a:p>
          <a:endParaRPr lang="en-US"/>
        </a:p>
      </dgm:t>
    </dgm:pt>
    <dgm:pt modelId="{08A5AA10-5E93-4C38-8BCF-55E3B5401F63}" type="pres">
      <dgm:prSet presAssocID="{57B2C2F9-CD16-4E82-B4F4-219A9DC72FD3}" presName="root" presStyleCnt="0">
        <dgm:presLayoutVars>
          <dgm:dir/>
          <dgm:resizeHandles val="exact"/>
        </dgm:presLayoutVars>
      </dgm:prSet>
      <dgm:spPr/>
    </dgm:pt>
    <dgm:pt modelId="{8EA65BF5-4155-4379-B240-8F73F0E9404D}" type="pres">
      <dgm:prSet presAssocID="{D11714D0-7EBF-4C8D-B494-8EC6E60EA9EB}" presName="compNode" presStyleCnt="0"/>
      <dgm:spPr/>
    </dgm:pt>
    <dgm:pt modelId="{1E4CFA92-9290-4BD0-93DE-D42856050DDB}" type="pres">
      <dgm:prSet presAssocID="{D11714D0-7EBF-4C8D-B494-8EC6E60EA9EB}" presName="bgRect" presStyleLbl="bgShp" presStyleIdx="0" presStyleCnt="2"/>
      <dgm:spPr/>
    </dgm:pt>
    <dgm:pt modelId="{A379D4D1-C534-46EF-B492-B3A314B12115}" type="pres">
      <dgm:prSet presAssocID="{D11714D0-7EBF-4C8D-B494-8EC6E60EA9E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uscular arm"/>
        </a:ext>
      </dgm:extLst>
    </dgm:pt>
    <dgm:pt modelId="{3E58764E-9B42-41D2-B103-3687D339B097}" type="pres">
      <dgm:prSet presAssocID="{D11714D0-7EBF-4C8D-B494-8EC6E60EA9EB}" presName="spaceRect" presStyleCnt="0"/>
      <dgm:spPr/>
    </dgm:pt>
    <dgm:pt modelId="{B07B0444-E17C-4726-8D11-5B3C5A73CF14}" type="pres">
      <dgm:prSet presAssocID="{D11714D0-7EBF-4C8D-B494-8EC6E60EA9EB}" presName="parTx" presStyleLbl="revTx" presStyleIdx="0" presStyleCnt="2">
        <dgm:presLayoutVars>
          <dgm:chMax val="0"/>
          <dgm:chPref val="0"/>
        </dgm:presLayoutVars>
      </dgm:prSet>
      <dgm:spPr/>
    </dgm:pt>
    <dgm:pt modelId="{2F2A8600-A8C0-4964-B0B8-3659BBC97C70}" type="pres">
      <dgm:prSet presAssocID="{200DFE0C-E5D4-459F-8296-AE93B5D6A957}" presName="sibTrans" presStyleCnt="0"/>
      <dgm:spPr/>
    </dgm:pt>
    <dgm:pt modelId="{E1380D4A-7AC9-4C41-A60B-D7AE0C79EDD0}" type="pres">
      <dgm:prSet presAssocID="{680EA460-44F0-43B2-AA2D-4765F95FBED5}" presName="compNode" presStyleCnt="0"/>
      <dgm:spPr/>
    </dgm:pt>
    <dgm:pt modelId="{9F83CBB2-7942-4344-9122-9E4D7867E3B2}" type="pres">
      <dgm:prSet presAssocID="{680EA460-44F0-43B2-AA2D-4765F95FBED5}" presName="bgRect" presStyleLbl="bgShp" presStyleIdx="1" presStyleCnt="2"/>
      <dgm:spPr/>
    </dgm:pt>
    <dgm:pt modelId="{B2B8E87C-9316-4C58-9936-EDD6C9BD7D96}" type="pres">
      <dgm:prSet presAssocID="{680EA460-44F0-43B2-AA2D-4765F95FBED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ock"/>
        </a:ext>
      </dgm:extLst>
    </dgm:pt>
    <dgm:pt modelId="{8F1EE469-E7D6-4FAD-A131-754256171EF8}" type="pres">
      <dgm:prSet presAssocID="{680EA460-44F0-43B2-AA2D-4765F95FBED5}" presName="spaceRect" presStyleCnt="0"/>
      <dgm:spPr/>
    </dgm:pt>
    <dgm:pt modelId="{B4F52C44-2A38-4923-BC93-E73A4F551F3F}" type="pres">
      <dgm:prSet presAssocID="{680EA460-44F0-43B2-AA2D-4765F95FBED5}" presName="parTx" presStyleLbl="revTx" presStyleIdx="1" presStyleCnt="2">
        <dgm:presLayoutVars>
          <dgm:chMax val="0"/>
          <dgm:chPref val="0"/>
        </dgm:presLayoutVars>
      </dgm:prSet>
      <dgm:spPr/>
    </dgm:pt>
  </dgm:ptLst>
  <dgm:cxnLst>
    <dgm:cxn modelId="{6E475301-A63C-47E3-91E1-6BECA99535DC}" type="presOf" srcId="{D11714D0-7EBF-4C8D-B494-8EC6E60EA9EB}" destId="{B07B0444-E17C-4726-8D11-5B3C5A73CF14}" srcOrd="0" destOrd="0" presId="urn:microsoft.com/office/officeart/2018/2/layout/IconVerticalSolidList"/>
    <dgm:cxn modelId="{9C7F915E-0F0B-4954-B171-8C0FEC0CFBE7}" type="presOf" srcId="{57B2C2F9-CD16-4E82-B4F4-219A9DC72FD3}" destId="{08A5AA10-5E93-4C38-8BCF-55E3B5401F63}" srcOrd="0" destOrd="0" presId="urn:microsoft.com/office/officeart/2018/2/layout/IconVerticalSolidList"/>
    <dgm:cxn modelId="{7776636A-09D0-470E-B662-8DAF4E70BEB4}" type="presOf" srcId="{680EA460-44F0-43B2-AA2D-4765F95FBED5}" destId="{B4F52C44-2A38-4923-BC93-E73A4F551F3F}" srcOrd="0" destOrd="0" presId="urn:microsoft.com/office/officeart/2018/2/layout/IconVerticalSolidList"/>
    <dgm:cxn modelId="{0BB19BA3-CF42-40D7-BE3C-1B8F28794BA8}" srcId="{57B2C2F9-CD16-4E82-B4F4-219A9DC72FD3}" destId="{D11714D0-7EBF-4C8D-B494-8EC6E60EA9EB}" srcOrd="0" destOrd="0" parTransId="{EF903CC0-5E3A-4AA4-9BDA-A7E8F4B0AC19}" sibTransId="{200DFE0C-E5D4-459F-8296-AE93B5D6A957}"/>
    <dgm:cxn modelId="{0E3EA1D5-60CB-4D9F-AAB1-541A8237280E}" srcId="{57B2C2F9-CD16-4E82-B4F4-219A9DC72FD3}" destId="{680EA460-44F0-43B2-AA2D-4765F95FBED5}" srcOrd="1" destOrd="0" parTransId="{B537A017-62D5-4B80-B829-91F42B7750A5}" sibTransId="{38000A9C-3911-4FFA-9A4C-6B98DEB86E1A}"/>
    <dgm:cxn modelId="{1D5EA4BB-E686-4834-8EE2-053F3B1478D0}" type="presParOf" srcId="{08A5AA10-5E93-4C38-8BCF-55E3B5401F63}" destId="{8EA65BF5-4155-4379-B240-8F73F0E9404D}" srcOrd="0" destOrd="0" presId="urn:microsoft.com/office/officeart/2018/2/layout/IconVerticalSolidList"/>
    <dgm:cxn modelId="{261A6EF7-620C-4593-A7E8-E1DC81FC5B85}" type="presParOf" srcId="{8EA65BF5-4155-4379-B240-8F73F0E9404D}" destId="{1E4CFA92-9290-4BD0-93DE-D42856050DDB}" srcOrd="0" destOrd="0" presId="urn:microsoft.com/office/officeart/2018/2/layout/IconVerticalSolidList"/>
    <dgm:cxn modelId="{0C6F5564-5F31-449F-A88D-FF6333FEF998}" type="presParOf" srcId="{8EA65BF5-4155-4379-B240-8F73F0E9404D}" destId="{A379D4D1-C534-46EF-B492-B3A314B12115}" srcOrd="1" destOrd="0" presId="urn:microsoft.com/office/officeart/2018/2/layout/IconVerticalSolidList"/>
    <dgm:cxn modelId="{E23C5214-6545-42F3-9D7F-C37A7E38CECA}" type="presParOf" srcId="{8EA65BF5-4155-4379-B240-8F73F0E9404D}" destId="{3E58764E-9B42-41D2-B103-3687D339B097}" srcOrd="2" destOrd="0" presId="urn:microsoft.com/office/officeart/2018/2/layout/IconVerticalSolidList"/>
    <dgm:cxn modelId="{BB64E668-F3AE-418B-A119-B7AADA3652A6}" type="presParOf" srcId="{8EA65BF5-4155-4379-B240-8F73F0E9404D}" destId="{B07B0444-E17C-4726-8D11-5B3C5A73CF14}" srcOrd="3" destOrd="0" presId="urn:microsoft.com/office/officeart/2018/2/layout/IconVerticalSolidList"/>
    <dgm:cxn modelId="{6AD1CE0E-C190-4C42-AA95-B7F937FF1BC5}" type="presParOf" srcId="{08A5AA10-5E93-4C38-8BCF-55E3B5401F63}" destId="{2F2A8600-A8C0-4964-B0B8-3659BBC97C70}" srcOrd="1" destOrd="0" presId="urn:microsoft.com/office/officeart/2018/2/layout/IconVerticalSolidList"/>
    <dgm:cxn modelId="{21100EAC-6217-4DE5-8211-967BD888691C}" type="presParOf" srcId="{08A5AA10-5E93-4C38-8BCF-55E3B5401F63}" destId="{E1380D4A-7AC9-4C41-A60B-D7AE0C79EDD0}" srcOrd="2" destOrd="0" presId="urn:microsoft.com/office/officeart/2018/2/layout/IconVerticalSolidList"/>
    <dgm:cxn modelId="{9C58C36E-A8B0-4586-BBDA-9FFFD21A964E}" type="presParOf" srcId="{E1380D4A-7AC9-4C41-A60B-D7AE0C79EDD0}" destId="{9F83CBB2-7942-4344-9122-9E4D7867E3B2}" srcOrd="0" destOrd="0" presId="urn:microsoft.com/office/officeart/2018/2/layout/IconVerticalSolidList"/>
    <dgm:cxn modelId="{12356729-ABA3-4A63-A124-76F13B556824}" type="presParOf" srcId="{E1380D4A-7AC9-4C41-A60B-D7AE0C79EDD0}" destId="{B2B8E87C-9316-4C58-9936-EDD6C9BD7D96}" srcOrd="1" destOrd="0" presId="urn:microsoft.com/office/officeart/2018/2/layout/IconVerticalSolidList"/>
    <dgm:cxn modelId="{CA092520-F8D8-4ECB-AD4A-A55DDB85B40E}" type="presParOf" srcId="{E1380D4A-7AC9-4C41-A60B-D7AE0C79EDD0}" destId="{8F1EE469-E7D6-4FAD-A131-754256171EF8}" srcOrd="2" destOrd="0" presId="urn:microsoft.com/office/officeart/2018/2/layout/IconVerticalSolidList"/>
    <dgm:cxn modelId="{37839122-6D28-4C87-89DD-ACE9598B50F0}" type="presParOf" srcId="{E1380D4A-7AC9-4C41-A60B-D7AE0C79EDD0}" destId="{B4F52C44-2A38-4923-BC93-E73A4F551F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C46C6-614E-4BE4-A04D-89B622A1C5AC}"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26677CB-A474-4A23-B0F9-44B096D87D08}">
      <dgm:prSet custT="1"/>
      <dgm:spPr/>
      <dgm:t>
        <a:bodyPr/>
        <a:lstStyle/>
        <a:p>
          <a:pPr>
            <a:lnSpc>
              <a:spcPct val="100000"/>
            </a:lnSpc>
            <a:defRPr b="1"/>
          </a:pPr>
          <a:r>
            <a:rPr lang="en-US" sz="1800" dirty="0"/>
            <a:t>Modified Testing Schedules</a:t>
          </a:r>
        </a:p>
      </dgm:t>
    </dgm:pt>
    <dgm:pt modelId="{E64966B1-1FB1-4E2B-B855-F5A36552CED7}" type="parTrans" cxnId="{996C750D-7D71-4ED8-8F64-07F21410630E}">
      <dgm:prSet/>
      <dgm:spPr/>
      <dgm:t>
        <a:bodyPr/>
        <a:lstStyle/>
        <a:p>
          <a:endParaRPr lang="en-US"/>
        </a:p>
      </dgm:t>
    </dgm:pt>
    <dgm:pt modelId="{AA729C7D-3BB8-43FF-9DDE-1B8A8EEC58A7}" type="sibTrans" cxnId="{996C750D-7D71-4ED8-8F64-07F21410630E}">
      <dgm:prSet/>
      <dgm:spPr/>
      <dgm:t>
        <a:bodyPr/>
        <a:lstStyle/>
        <a:p>
          <a:endParaRPr lang="en-US"/>
        </a:p>
      </dgm:t>
    </dgm:pt>
    <dgm:pt modelId="{37F6A81D-C356-48EF-9607-5C2C9A6FED38}">
      <dgm:prSet custT="1"/>
      <dgm:spPr/>
      <dgm:t>
        <a:bodyPr/>
        <a:lstStyle/>
        <a:p>
          <a:pPr>
            <a:lnSpc>
              <a:spcPct val="100000"/>
            </a:lnSpc>
            <a:defRPr b="1"/>
          </a:pPr>
          <a:r>
            <a:rPr lang="en-US" sz="1800" dirty="0"/>
            <a:t>Medical Exemption Requests</a:t>
          </a:r>
        </a:p>
      </dgm:t>
    </dgm:pt>
    <dgm:pt modelId="{F0773C7E-B138-4ECF-B3D8-8BA453B42A68}" type="parTrans" cxnId="{AA9B435F-AD70-47E4-AECE-5A418D783C5E}">
      <dgm:prSet/>
      <dgm:spPr/>
      <dgm:t>
        <a:bodyPr/>
        <a:lstStyle/>
        <a:p>
          <a:endParaRPr lang="en-US"/>
        </a:p>
      </dgm:t>
    </dgm:pt>
    <dgm:pt modelId="{3DD94C7F-5AFC-4E86-94D5-1C9D6BF61AEF}" type="sibTrans" cxnId="{AA9B435F-AD70-47E4-AECE-5A418D783C5E}">
      <dgm:prSet/>
      <dgm:spPr/>
      <dgm:t>
        <a:bodyPr/>
        <a:lstStyle/>
        <a:p>
          <a:endParaRPr lang="en-US"/>
        </a:p>
      </dgm:t>
    </dgm:pt>
    <dgm:pt modelId="{6950469C-65CE-47A6-863B-F3D5A6B3517A}">
      <dgm:prSet custT="1"/>
      <dgm:spPr/>
      <dgm:t>
        <a:bodyPr/>
        <a:lstStyle/>
        <a:p>
          <a:pPr>
            <a:lnSpc>
              <a:spcPct val="100000"/>
            </a:lnSpc>
            <a:defRPr b="1"/>
          </a:pPr>
          <a:r>
            <a:rPr lang="en-US" sz="1800" dirty="0"/>
            <a:t>Test Question Ambiguity </a:t>
          </a:r>
        </a:p>
      </dgm:t>
    </dgm:pt>
    <dgm:pt modelId="{8ACA65F3-790A-47C0-BA61-284EC86E41EB}" type="parTrans" cxnId="{E82360E1-3CF4-4C1A-A1FA-BBC162EC01BA}">
      <dgm:prSet/>
      <dgm:spPr/>
      <dgm:t>
        <a:bodyPr/>
        <a:lstStyle/>
        <a:p>
          <a:endParaRPr lang="en-US"/>
        </a:p>
      </dgm:t>
    </dgm:pt>
    <dgm:pt modelId="{AC9CB1E6-473E-4937-8872-34F7D5DE3A72}" type="sibTrans" cxnId="{E82360E1-3CF4-4C1A-A1FA-BBC162EC01BA}">
      <dgm:prSet/>
      <dgm:spPr/>
      <dgm:t>
        <a:bodyPr/>
        <a:lstStyle/>
        <a:p>
          <a:endParaRPr lang="en-US"/>
        </a:p>
      </dgm:t>
    </dgm:pt>
    <dgm:pt modelId="{78B7A662-8BE8-4E89-95E0-AAB0A464F957}">
      <dgm:prSet custT="1"/>
      <dgm:spPr/>
      <dgm:t>
        <a:bodyPr/>
        <a:lstStyle/>
        <a:p>
          <a:pPr>
            <a:lnSpc>
              <a:spcPct val="100000"/>
            </a:lnSpc>
            <a:defRPr b="1"/>
          </a:pPr>
          <a:r>
            <a:rPr lang="en-US" sz="1800" dirty="0"/>
            <a:t>Test Material Variance</a:t>
          </a:r>
        </a:p>
      </dgm:t>
    </dgm:pt>
    <dgm:pt modelId="{1187FB8D-75D6-4165-85E1-50B2A3236124}" type="parTrans" cxnId="{99921293-E2CA-4356-B8BF-7D029630AAB2}">
      <dgm:prSet/>
      <dgm:spPr/>
      <dgm:t>
        <a:bodyPr/>
        <a:lstStyle/>
        <a:p>
          <a:endParaRPr lang="en-US"/>
        </a:p>
      </dgm:t>
    </dgm:pt>
    <dgm:pt modelId="{697F678F-2EDE-49D4-9BCC-987E67E25482}" type="sibTrans" cxnId="{99921293-E2CA-4356-B8BF-7D029630AAB2}">
      <dgm:prSet/>
      <dgm:spPr/>
      <dgm:t>
        <a:bodyPr/>
        <a:lstStyle/>
        <a:p>
          <a:endParaRPr lang="en-US"/>
        </a:p>
      </dgm:t>
    </dgm:pt>
    <dgm:pt modelId="{FA1ADF3F-1A59-4853-B45D-013070F36661}">
      <dgm:prSet custT="1"/>
      <dgm:spPr/>
      <dgm:t>
        <a:bodyPr/>
        <a:lstStyle/>
        <a:p>
          <a:pPr>
            <a:lnSpc>
              <a:spcPct val="100000"/>
            </a:lnSpc>
            <a:defRPr b="1"/>
          </a:pPr>
          <a:r>
            <a:rPr lang="en-US" sz="1800" dirty="0"/>
            <a:t>Non-Standard Accommodation Requests</a:t>
          </a:r>
        </a:p>
      </dgm:t>
    </dgm:pt>
    <dgm:pt modelId="{396FF784-2006-4F7D-BBCA-7A198966E5BD}" type="parTrans" cxnId="{D2486169-EFCD-41E6-9312-3534E9A795F6}">
      <dgm:prSet/>
      <dgm:spPr/>
      <dgm:t>
        <a:bodyPr/>
        <a:lstStyle/>
        <a:p>
          <a:endParaRPr lang="en-US"/>
        </a:p>
      </dgm:t>
    </dgm:pt>
    <dgm:pt modelId="{0B6B0044-36B0-49B5-81BD-3D0A73C09A01}" type="sibTrans" cxnId="{D2486169-EFCD-41E6-9312-3534E9A795F6}">
      <dgm:prSet/>
      <dgm:spPr/>
      <dgm:t>
        <a:bodyPr/>
        <a:lstStyle/>
        <a:p>
          <a:endParaRPr lang="en-US"/>
        </a:p>
      </dgm:t>
    </dgm:pt>
    <dgm:pt modelId="{326A7485-0105-484B-B22A-C8A8B234A2AC}" type="pres">
      <dgm:prSet presAssocID="{165C46C6-614E-4BE4-A04D-89B622A1C5AC}" presName="root" presStyleCnt="0">
        <dgm:presLayoutVars>
          <dgm:dir/>
          <dgm:resizeHandles val="exact"/>
        </dgm:presLayoutVars>
      </dgm:prSet>
      <dgm:spPr/>
    </dgm:pt>
    <dgm:pt modelId="{42624370-BF59-45A2-98F0-2269BF504799}" type="pres">
      <dgm:prSet presAssocID="{626677CB-A474-4A23-B0F9-44B096D87D08}" presName="compNode" presStyleCnt="0"/>
      <dgm:spPr/>
    </dgm:pt>
    <dgm:pt modelId="{67787491-C219-4845-8DC5-44021A304EA2}" type="pres">
      <dgm:prSet presAssocID="{626677CB-A474-4A23-B0F9-44B096D87D08}"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D6FE5FC-928D-424D-9D7D-8E26EE41605C}" type="pres">
      <dgm:prSet presAssocID="{626677CB-A474-4A23-B0F9-44B096D87D08}" presName="iconSpace" presStyleCnt="0"/>
      <dgm:spPr/>
    </dgm:pt>
    <dgm:pt modelId="{8CE2A3EA-0FBB-4F0B-8C1C-445D4E06C68C}" type="pres">
      <dgm:prSet presAssocID="{626677CB-A474-4A23-B0F9-44B096D87D08}" presName="parTx" presStyleLbl="revTx" presStyleIdx="0" presStyleCnt="10">
        <dgm:presLayoutVars>
          <dgm:chMax val="0"/>
          <dgm:chPref val="0"/>
        </dgm:presLayoutVars>
      </dgm:prSet>
      <dgm:spPr/>
    </dgm:pt>
    <dgm:pt modelId="{C7C5805F-E45F-4341-9BF0-AEE312A503F2}" type="pres">
      <dgm:prSet presAssocID="{626677CB-A474-4A23-B0F9-44B096D87D08}" presName="txSpace" presStyleCnt="0"/>
      <dgm:spPr/>
    </dgm:pt>
    <dgm:pt modelId="{7FFE305C-FEE2-4A71-9900-3ACE464A6662}" type="pres">
      <dgm:prSet presAssocID="{626677CB-A474-4A23-B0F9-44B096D87D08}" presName="desTx" presStyleLbl="revTx" presStyleIdx="1" presStyleCnt="10">
        <dgm:presLayoutVars/>
      </dgm:prSet>
      <dgm:spPr/>
    </dgm:pt>
    <dgm:pt modelId="{E0B45971-8594-4C68-9BDF-C7870BAEEF24}" type="pres">
      <dgm:prSet presAssocID="{AA729C7D-3BB8-43FF-9DDE-1B8A8EEC58A7}" presName="sibTrans" presStyleCnt="0"/>
      <dgm:spPr/>
    </dgm:pt>
    <dgm:pt modelId="{C22960BF-AE0B-4879-80E6-9DB5483939B2}" type="pres">
      <dgm:prSet presAssocID="{37F6A81D-C356-48EF-9607-5C2C9A6FED38}" presName="compNode" presStyleCnt="0"/>
      <dgm:spPr/>
    </dgm:pt>
    <dgm:pt modelId="{8EA27DCD-4EDF-4597-9A26-7599F5500AAA}" type="pres">
      <dgm:prSet presAssocID="{37F6A81D-C356-48EF-9607-5C2C9A6FED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F0D7EB6-8B86-414F-ACCA-ADF0074F9C97}" type="pres">
      <dgm:prSet presAssocID="{37F6A81D-C356-48EF-9607-5C2C9A6FED38}" presName="iconSpace" presStyleCnt="0"/>
      <dgm:spPr/>
    </dgm:pt>
    <dgm:pt modelId="{E826CC2F-25DF-40AD-914A-274EF7C55BC8}" type="pres">
      <dgm:prSet presAssocID="{37F6A81D-C356-48EF-9607-5C2C9A6FED38}" presName="parTx" presStyleLbl="revTx" presStyleIdx="2" presStyleCnt="10">
        <dgm:presLayoutVars>
          <dgm:chMax val="0"/>
          <dgm:chPref val="0"/>
        </dgm:presLayoutVars>
      </dgm:prSet>
      <dgm:spPr/>
    </dgm:pt>
    <dgm:pt modelId="{009CAEE1-DF58-4400-AE34-A1E0C31128BA}" type="pres">
      <dgm:prSet presAssocID="{37F6A81D-C356-48EF-9607-5C2C9A6FED38}" presName="txSpace" presStyleCnt="0"/>
      <dgm:spPr/>
    </dgm:pt>
    <dgm:pt modelId="{5071443D-2294-4BC8-B1FD-91F3EDBF7813}" type="pres">
      <dgm:prSet presAssocID="{37F6A81D-C356-48EF-9607-5C2C9A6FED38}" presName="desTx" presStyleLbl="revTx" presStyleIdx="3" presStyleCnt="10">
        <dgm:presLayoutVars/>
      </dgm:prSet>
      <dgm:spPr/>
    </dgm:pt>
    <dgm:pt modelId="{BDCBF578-AE87-4F30-B031-0F525C284B7E}" type="pres">
      <dgm:prSet presAssocID="{3DD94C7F-5AFC-4E86-94D5-1C9D6BF61AEF}" presName="sibTrans" presStyleCnt="0"/>
      <dgm:spPr/>
    </dgm:pt>
    <dgm:pt modelId="{ECF01453-CF42-4354-9398-45D672A0FFD3}" type="pres">
      <dgm:prSet presAssocID="{6950469C-65CE-47A6-863B-F3D5A6B3517A}" presName="compNode" presStyleCnt="0"/>
      <dgm:spPr/>
    </dgm:pt>
    <dgm:pt modelId="{013EB9A2-6DE4-439F-96CB-DDB0AF80DE71}" type="pres">
      <dgm:prSet presAssocID="{6950469C-65CE-47A6-863B-F3D5A6B3517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23DDAB-C147-44A3-888B-E2A247D9C557}" type="pres">
      <dgm:prSet presAssocID="{6950469C-65CE-47A6-863B-F3D5A6B3517A}" presName="iconSpace" presStyleCnt="0"/>
      <dgm:spPr/>
    </dgm:pt>
    <dgm:pt modelId="{EBAEC5CA-6DD0-4A3B-81A9-53D8D38E1325}" type="pres">
      <dgm:prSet presAssocID="{6950469C-65CE-47A6-863B-F3D5A6B3517A}" presName="parTx" presStyleLbl="revTx" presStyleIdx="4" presStyleCnt="10">
        <dgm:presLayoutVars>
          <dgm:chMax val="0"/>
          <dgm:chPref val="0"/>
        </dgm:presLayoutVars>
      </dgm:prSet>
      <dgm:spPr/>
    </dgm:pt>
    <dgm:pt modelId="{278AC9CC-EF1E-433F-8DFA-0B0E88CD1CD8}" type="pres">
      <dgm:prSet presAssocID="{6950469C-65CE-47A6-863B-F3D5A6B3517A}" presName="txSpace" presStyleCnt="0"/>
      <dgm:spPr/>
    </dgm:pt>
    <dgm:pt modelId="{4517AFD3-2AC5-4351-9DE4-7DF4F478454D}" type="pres">
      <dgm:prSet presAssocID="{6950469C-65CE-47A6-863B-F3D5A6B3517A}" presName="desTx" presStyleLbl="revTx" presStyleIdx="5" presStyleCnt="10">
        <dgm:presLayoutVars/>
      </dgm:prSet>
      <dgm:spPr/>
    </dgm:pt>
    <dgm:pt modelId="{797C7958-666F-445B-9A06-FA53ABEDA146}" type="pres">
      <dgm:prSet presAssocID="{AC9CB1E6-473E-4937-8872-34F7D5DE3A72}" presName="sibTrans" presStyleCnt="0"/>
      <dgm:spPr/>
    </dgm:pt>
    <dgm:pt modelId="{AF191A08-DC5E-4F37-AF6F-DD5692001FC3}" type="pres">
      <dgm:prSet presAssocID="{78B7A662-8BE8-4E89-95E0-AAB0A464F957}" presName="compNode" presStyleCnt="0"/>
      <dgm:spPr/>
    </dgm:pt>
    <dgm:pt modelId="{93E98459-884A-4FEA-96AF-E047FE823F50}" type="pres">
      <dgm:prSet presAssocID="{78B7A662-8BE8-4E89-95E0-AAB0A464F957}"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AE2C729-4733-4F9F-A2AD-607557AC9549}" type="pres">
      <dgm:prSet presAssocID="{78B7A662-8BE8-4E89-95E0-AAB0A464F957}" presName="iconSpace" presStyleCnt="0"/>
      <dgm:spPr/>
    </dgm:pt>
    <dgm:pt modelId="{6BD392B6-CEDB-4DBD-8656-30D2A600A849}" type="pres">
      <dgm:prSet presAssocID="{78B7A662-8BE8-4E89-95E0-AAB0A464F957}" presName="parTx" presStyleLbl="revTx" presStyleIdx="6" presStyleCnt="10">
        <dgm:presLayoutVars>
          <dgm:chMax val="0"/>
          <dgm:chPref val="0"/>
        </dgm:presLayoutVars>
      </dgm:prSet>
      <dgm:spPr/>
    </dgm:pt>
    <dgm:pt modelId="{56E0B218-3045-40AE-8127-24766B410965}" type="pres">
      <dgm:prSet presAssocID="{78B7A662-8BE8-4E89-95E0-AAB0A464F957}" presName="txSpace" presStyleCnt="0"/>
      <dgm:spPr/>
    </dgm:pt>
    <dgm:pt modelId="{1E018F8D-8A77-4059-BF2D-101C42542876}" type="pres">
      <dgm:prSet presAssocID="{78B7A662-8BE8-4E89-95E0-AAB0A464F957}" presName="desTx" presStyleLbl="revTx" presStyleIdx="7" presStyleCnt="10">
        <dgm:presLayoutVars/>
      </dgm:prSet>
      <dgm:spPr/>
    </dgm:pt>
    <dgm:pt modelId="{D6B96EF1-7F2C-4CCC-9B11-4AAD4BE46177}" type="pres">
      <dgm:prSet presAssocID="{697F678F-2EDE-49D4-9BCC-987E67E25482}" presName="sibTrans" presStyleCnt="0"/>
      <dgm:spPr/>
    </dgm:pt>
    <dgm:pt modelId="{1875B04B-0AE0-4372-981F-8B6CA859C19D}" type="pres">
      <dgm:prSet presAssocID="{FA1ADF3F-1A59-4853-B45D-013070F36661}" presName="compNode" presStyleCnt="0"/>
      <dgm:spPr/>
    </dgm:pt>
    <dgm:pt modelId="{44637557-F918-4529-9DF4-D1C1B7135017}" type="pres">
      <dgm:prSet presAssocID="{FA1ADF3F-1A59-4853-B45D-013070F36661}"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Newton's Cradle with solid fill"/>
        </a:ext>
      </dgm:extLst>
    </dgm:pt>
    <dgm:pt modelId="{7AA7C57A-4CA3-4C0A-A88B-B09C73CCB4BA}" type="pres">
      <dgm:prSet presAssocID="{FA1ADF3F-1A59-4853-B45D-013070F36661}" presName="iconSpace" presStyleCnt="0"/>
      <dgm:spPr/>
    </dgm:pt>
    <dgm:pt modelId="{804CA064-FBA6-483F-BF1A-DA71CBE58D71}" type="pres">
      <dgm:prSet presAssocID="{FA1ADF3F-1A59-4853-B45D-013070F36661}" presName="parTx" presStyleLbl="revTx" presStyleIdx="8" presStyleCnt="10">
        <dgm:presLayoutVars>
          <dgm:chMax val="0"/>
          <dgm:chPref val="0"/>
        </dgm:presLayoutVars>
      </dgm:prSet>
      <dgm:spPr/>
    </dgm:pt>
    <dgm:pt modelId="{80183C76-531D-4A00-956B-87C6F45D5534}" type="pres">
      <dgm:prSet presAssocID="{FA1ADF3F-1A59-4853-B45D-013070F36661}" presName="txSpace" presStyleCnt="0"/>
      <dgm:spPr/>
    </dgm:pt>
    <dgm:pt modelId="{C57B2CFC-E4E8-4B6D-BA6E-23BE039DF2EC}" type="pres">
      <dgm:prSet presAssocID="{FA1ADF3F-1A59-4853-B45D-013070F36661}" presName="desTx" presStyleLbl="revTx" presStyleIdx="9" presStyleCnt="10">
        <dgm:presLayoutVars/>
      </dgm:prSet>
      <dgm:spPr/>
    </dgm:pt>
  </dgm:ptLst>
  <dgm:cxnLst>
    <dgm:cxn modelId="{996C750D-7D71-4ED8-8F64-07F21410630E}" srcId="{165C46C6-614E-4BE4-A04D-89B622A1C5AC}" destId="{626677CB-A474-4A23-B0F9-44B096D87D08}" srcOrd="0" destOrd="0" parTransId="{E64966B1-1FB1-4E2B-B855-F5A36552CED7}" sibTransId="{AA729C7D-3BB8-43FF-9DDE-1B8A8EEC58A7}"/>
    <dgm:cxn modelId="{C4853A32-7A34-4BC9-BA1F-A05A7C11DD13}" type="presOf" srcId="{165C46C6-614E-4BE4-A04D-89B622A1C5AC}" destId="{326A7485-0105-484B-B22A-C8A8B234A2AC}" srcOrd="0" destOrd="0" presId="urn:microsoft.com/office/officeart/2018/2/layout/IconLabelDescriptionList"/>
    <dgm:cxn modelId="{B9715B40-2F47-4739-8725-BD8CFF4502FF}" type="presOf" srcId="{626677CB-A474-4A23-B0F9-44B096D87D08}" destId="{8CE2A3EA-0FBB-4F0B-8C1C-445D4E06C68C}" srcOrd="0" destOrd="0" presId="urn:microsoft.com/office/officeart/2018/2/layout/IconLabelDescriptionList"/>
    <dgm:cxn modelId="{AA9B435F-AD70-47E4-AECE-5A418D783C5E}" srcId="{165C46C6-614E-4BE4-A04D-89B622A1C5AC}" destId="{37F6A81D-C356-48EF-9607-5C2C9A6FED38}" srcOrd="1" destOrd="0" parTransId="{F0773C7E-B138-4ECF-B3D8-8BA453B42A68}" sibTransId="{3DD94C7F-5AFC-4E86-94D5-1C9D6BF61AEF}"/>
    <dgm:cxn modelId="{F267F264-109C-4A65-AA0C-883C410FD64E}" type="presOf" srcId="{FA1ADF3F-1A59-4853-B45D-013070F36661}" destId="{804CA064-FBA6-483F-BF1A-DA71CBE58D71}" srcOrd="0" destOrd="0" presId="urn:microsoft.com/office/officeart/2018/2/layout/IconLabelDescriptionList"/>
    <dgm:cxn modelId="{D2486169-EFCD-41E6-9312-3534E9A795F6}" srcId="{165C46C6-614E-4BE4-A04D-89B622A1C5AC}" destId="{FA1ADF3F-1A59-4853-B45D-013070F36661}" srcOrd="4" destOrd="0" parTransId="{396FF784-2006-4F7D-BBCA-7A198966E5BD}" sibTransId="{0B6B0044-36B0-49B5-81BD-3D0A73C09A01}"/>
    <dgm:cxn modelId="{63621486-767E-4E47-AC54-887024DFADDC}" type="presOf" srcId="{6950469C-65CE-47A6-863B-F3D5A6B3517A}" destId="{EBAEC5CA-6DD0-4A3B-81A9-53D8D38E1325}" srcOrd="0" destOrd="0" presId="urn:microsoft.com/office/officeart/2018/2/layout/IconLabelDescriptionList"/>
    <dgm:cxn modelId="{99921293-E2CA-4356-B8BF-7D029630AAB2}" srcId="{165C46C6-614E-4BE4-A04D-89B622A1C5AC}" destId="{78B7A662-8BE8-4E89-95E0-AAB0A464F957}" srcOrd="3" destOrd="0" parTransId="{1187FB8D-75D6-4165-85E1-50B2A3236124}" sibTransId="{697F678F-2EDE-49D4-9BCC-987E67E25482}"/>
    <dgm:cxn modelId="{31C63FBD-CB94-4E2B-A6CB-FDAB80F61B84}" type="presOf" srcId="{37F6A81D-C356-48EF-9607-5C2C9A6FED38}" destId="{E826CC2F-25DF-40AD-914A-274EF7C55BC8}" srcOrd="0" destOrd="0" presId="urn:microsoft.com/office/officeart/2018/2/layout/IconLabelDescriptionList"/>
    <dgm:cxn modelId="{3D8A1CC0-1E15-42C8-BB81-A102519AE5B2}" type="presOf" srcId="{78B7A662-8BE8-4E89-95E0-AAB0A464F957}" destId="{6BD392B6-CEDB-4DBD-8656-30D2A600A849}" srcOrd="0" destOrd="0" presId="urn:microsoft.com/office/officeart/2018/2/layout/IconLabelDescriptionList"/>
    <dgm:cxn modelId="{E82360E1-3CF4-4C1A-A1FA-BBC162EC01BA}" srcId="{165C46C6-614E-4BE4-A04D-89B622A1C5AC}" destId="{6950469C-65CE-47A6-863B-F3D5A6B3517A}" srcOrd="2" destOrd="0" parTransId="{8ACA65F3-790A-47C0-BA61-284EC86E41EB}" sibTransId="{AC9CB1E6-473E-4937-8872-34F7D5DE3A72}"/>
    <dgm:cxn modelId="{E6B2F245-70BE-47B9-B623-260D19AE15F4}" type="presParOf" srcId="{326A7485-0105-484B-B22A-C8A8B234A2AC}" destId="{42624370-BF59-45A2-98F0-2269BF504799}" srcOrd="0" destOrd="0" presId="urn:microsoft.com/office/officeart/2018/2/layout/IconLabelDescriptionList"/>
    <dgm:cxn modelId="{01E5D961-C9F1-4FF1-A6A5-D61D15DB0CBD}" type="presParOf" srcId="{42624370-BF59-45A2-98F0-2269BF504799}" destId="{67787491-C219-4845-8DC5-44021A304EA2}" srcOrd="0" destOrd="0" presId="urn:microsoft.com/office/officeart/2018/2/layout/IconLabelDescriptionList"/>
    <dgm:cxn modelId="{4BCEC1F8-152C-44CE-A879-E77AFC5A9019}" type="presParOf" srcId="{42624370-BF59-45A2-98F0-2269BF504799}" destId="{ED6FE5FC-928D-424D-9D7D-8E26EE41605C}" srcOrd="1" destOrd="0" presId="urn:microsoft.com/office/officeart/2018/2/layout/IconLabelDescriptionList"/>
    <dgm:cxn modelId="{C03AADF0-9E74-4ED1-AC26-A2F18DFF6A03}" type="presParOf" srcId="{42624370-BF59-45A2-98F0-2269BF504799}" destId="{8CE2A3EA-0FBB-4F0B-8C1C-445D4E06C68C}" srcOrd="2" destOrd="0" presId="urn:microsoft.com/office/officeart/2018/2/layout/IconLabelDescriptionList"/>
    <dgm:cxn modelId="{646565D3-93E7-4CC1-B218-A1C68BE43792}" type="presParOf" srcId="{42624370-BF59-45A2-98F0-2269BF504799}" destId="{C7C5805F-E45F-4341-9BF0-AEE312A503F2}" srcOrd="3" destOrd="0" presId="urn:microsoft.com/office/officeart/2018/2/layout/IconLabelDescriptionList"/>
    <dgm:cxn modelId="{CD8E6685-4D0C-4246-87F9-415D009C7135}" type="presParOf" srcId="{42624370-BF59-45A2-98F0-2269BF504799}" destId="{7FFE305C-FEE2-4A71-9900-3ACE464A6662}" srcOrd="4" destOrd="0" presId="urn:microsoft.com/office/officeart/2018/2/layout/IconLabelDescriptionList"/>
    <dgm:cxn modelId="{47B39CCF-FF46-4628-9FF1-83C7FD3B6EB5}" type="presParOf" srcId="{326A7485-0105-484B-B22A-C8A8B234A2AC}" destId="{E0B45971-8594-4C68-9BDF-C7870BAEEF24}" srcOrd="1" destOrd="0" presId="urn:microsoft.com/office/officeart/2018/2/layout/IconLabelDescriptionList"/>
    <dgm:cxn modelId="{E5F1DA5A-95C4-40EA-8520-659EFF57F510}" type="presParOf" srcId="{326A7485-0105-484B-B22A-C8A8B234A2AC}" destId="{C22960BF-AE0B-4879-80E6-9DB5483939B2}" srcOrd="2" destOrd="0" presId="urn:microsoft.com/office/officeart/2018/2/layout/IconLabelDescriptionList"/>
    <dgm:cxn modelId="{9F4EFB23-9514-4635-AF2C-3F7348D63283}" type="presParOf" srcId="{C22960BF-AE0B-4879-80E6-9DB5483939B2}" destId="{8EA27DCD-4EDF-4597-9A26-7599F5500AAA}" srcOrd="0" destOrd="0" presId="urn:microsoft.com/office/officeart/2018/2/layout/IconLabelDescriptionList"/>
    <dgm:cxn modelId="{3BCEFD8E-B1F0-4647-B0F0-E8FAC7E6CE79}" type="presParOf" srcId="{C22960BF-AE0B-4879-80E6-9DB5483939B2}" destId="{DF0D7EB6-8B86-414F-ACCA-ADF0074F9C97}" srcOrd="1" destOrd="0" presId="urn:microsoft.com/office/officeart/2018/2/layout/IconLabelDescriptionList"/>
    <dgm:cxn modelId="{B9766402-8C98-4A4B-9E21-0EFB6D33E95B}" type="presParOf" srcId="{C22960BF-AE0B-4879-80E6-9DB5483939B2}" destId="{E826CC2F-25DF-40AD-914A-274EF7C55BC8}" srcOrd="2" destOrd="0" presId="urn:microsoft.com/office/officeart/2018/2/layout/IconLabelDescriptionList"/>
    <dgm:cxn modelId="{A79E3676-C254-41BD-9566-F7C16B2DB162}" type="presParOf" srcId="{C22960BF-AE0B-4879-80E6-9DB5483939B2}" destId="{009CAEE1-DF58-4400-AE34-A1E0C31128BA}" srcOrd="3" destOrd="0" presId="urn:microsoft.com/office/officeart/2018/2/layout/IconLabelDescriptionList"/>
    <dgm:cxn modelId="{0FAC3547-2701-4C59-948D-5285D1D4198F}" type="presParOf" srcId="{C22960BF-AE0B-4879-80E6-9DB5483939B2}" destId="{5071443D-2294-4BC8-B1FD-91F3EDBF7813}" srcOrd="4" destOrd="0" presId="urn:microsoft.com/office/officeart/2018/2/layout/IconLabelDescriptionList"/>
    <dgm:cxn modelId="{9DF207C7-F9EA-4F01-9F05-D9D24FFD57AD}" type="presParOf" srcId="{326A7485-0105-484B-B22A-C8A8B234A2AC}" destId="{BDCBF578-AE87-4F30-B031-0F525C284B7E}" srcOrd="3" destOrd="0" presId="urn:microsoft.com/office/officeart/2018/2/layout/IconLabelDescriptionList"/>
    <dgm:cxn modelId="{9290F7C0-0029-47E3-B8A7-9D3F832AC384}" type="presParOf" srcId="{326A7485-0105-484B-B22A-C8A8B234A2AC}" destId="{ECF01453-CF42-4354-9398-45D672A0FFD3}" srcOrd="4" destOrd="0" presId="urn:microsoft.com/office/officeart/2018/2/layout/IconLabelDescriptionList"/>
    <dgm:cxn modelId="{7660FFE0-FA62-4B64-B341-31DA115B573A}" type="presParOf" srcId="{ECF01453-CF42-4354-9398-45D672A0FFD3}" destId="{013EB9A2-6DE4-439F-96CB-DDB0AF80DE71}" srcOrd="0" destOrd="0" presId="urn:microsoft.com/office/officeart/2018/2/layout/IconLabelDescriptionList"/>
    <dgm:cxn modelId="{0AABDF9B-F23A-49D3-8B72-FE7EF1D34714}" type="presParOf" srcId="{ECF01453-CF42-4354-9398-45D672A0FFD3}" destId="{1B23DDAB-C147-44A3-888B-E2A247D9C557}" srcOrd="1" destOrd="0" presId="urn:microsoft.com/office/officeart/2018/2/layout/IconLabelDescriptionList"/>
    <dgm:cxn modelId="{FED08617-CE53-47CB-B7A9-4231FE75BB70}" type="presParOf" srcId="{ECF01453-CF42-4354-9398-45D672A0FFD3}" destId="{EBAEC5CA-6DD0-4A3B-81A9-53D8D38E1325}" srcOrd="2" destOrd="0" presId="urn:microsoft.com/office/officeart/2018/2/layout/IconLabelDescriptionList"/>
    <dgm:cxn modelId="{80B781B9-EBEB-4BAE-8EEC-47FC0319565D}" type="presParOf" srcId="{ECF01453-CF42-4354-9398-45D672A0FFD3}" destId="{278AC9CC-EF1E-433F-8DFA-0B0E88CD1CD8}" srcOrd="3" destOrd="0" presId="urn:microsoft.com/office/officeart/2018/2/layout/IconLabelDescriptionList"/>
    <dgm:cxn modelId="{5880212E-2D12-4B63-81A3-ED16E2F6721F}" type="presParOf" srcId="{ECF01453-CF42-4354-9398-45D672A0FFD3}" destId="{4517AFD3-2AC5-4351-9DE4-7DF4F478454D}" srcOrd="4" destOrd="0" presId="urn:microsoft.com/office/officeart/2018/2/layout/IconLabelDescriptionList"/>
    <dgm:cxn modelId="{AF8F3AC4-7E29-415D-94BB-7FDDC187823B}" type="presParOf" srcId="{326A7485-0105-484B-B22A-C8A8B234A2AC}" destId="{797C7958-666F-445B-9A06-FA53ABEDA146}" srcOrd="5" destOrd="0" presId="urn:microsoft.com/office/officeart/2018/2/layout/IconLabelDescriptionList"/>
    <dgm:cxn modelId="{8AEDA8C8-032A-48B2-864D-BE126F719C81}" type="presParOf" srcId="{326A7485-0105-484B-B22A-C8A8B234A2AC}" destId="{AF191A08-DC5E-4F37-AF6F-DD5692001FC3}" srcOrd="6" destOrd="0" presId="urn:microsoft.com/office/officeart/2018/2/layout/IconLabelDescriptionList"/>
    <dgm:cxn modelId="{A8C41D14-25B1-4330-9700-3680690B274C}" type="presParOf" srcId="{AF191A08-DC5E-4F37-AF6F-DD5692001FC3}" destId="{93E98459-884A-4FEA-96AF-E047FE823F50}" srcOrd="0" destOrd="0" presId="urn:microsoft.com/office/officeart/2018/2/layout/IconLabelDescriptionList"/>
    <dgm:cxn modelId="{B4E27D1A-01C5-4F34-A51E-F62F7EEEE2B4}" type="presParOf" srcId="{AF191A08-DC5E-4F37-AF6F-DD5692001FC3}" destId="{7AE2C729-4733-4F9F-A2AD-607557AC9549}" srcOrd="1" destOrd="0" presId="urn:microsoft.com/office/officeart/2018/2/layout/IconLabelDescriptionList"/>
    <dgm:cxn modelId="{B3DA62CD-5BA3-41DB-B15A-DF37048C7A88}" type="presParOf" srcId="{AF191A08-DC5E-4F37-AF6F-DD5692001FC3}" destId="{6BD392B6-CEDB-4DBD-8656-30D2A600A849}" srcOrd="2" destOrd="0" presId="urn:microsoft.com/office/officeart/2018/2/layout/IconLabelDescriptionList"/>
    <dgm:cxn modelId="{34FBD1F7-B822-4343-807C-A28CCC68091E}" type="presParOf" srcId="{AF191A08-DC5E-4F37-AF6F-DD5692001FC3}" destId="{56E0B218-3045-40AE-8127-24766B410965}" srcOrd="3" destOrd="0" presId="urn:microsoft.com/office/officeart/2018/2/layout/IconLabelDescriptionList"/>
    <dgm:cxn modelId="{B9803A7E-D9B4-4020-B7A9-84C4FA3631A4}" type="presParOf" srcId="{AF191A08-DC5E-4F37-AF6F-DD5692001FC3}" destId="{1E018F8D-8A77-4059-BF2D-101C42542876}" srcOrd="4" destOrd="0" presId="urn:microsoft.com/office/officeart/2018/2/layout/IconLabelDescriptionList"/>
    <dgm:cxn modelId="{376261CB-9D23-4F5D-B32D-3FBDB0EC5F07}" type="presParOf" srcId="{326A7485-0105-484B-B22A-C8A8B234A2AC}" destId="{D6B96EF1-7F2C-4CCC-9B11-4AAD4BE46177}" srcOrd="7" destOrd="0" presId="urn:microsoft.com/office/officeart/2018/2/layout/IconLabelDescriptionList"/>
    <dgm:cxn modelId="{F4112CB7-132E-4F3B-AAB0-352BCC31AC6B}" type="presParOf" srcId="{326A7485-0105-484B-B22A-C8A8B234A2AC}" destId="{1875B04B-0AE0-4372-981F-8B6CA859C19D}" srcOrd="8" destOrd="0" presId="urn:microsoft.com/office/officeart/2018/2/layout/IconLabelDescriptionList"/>
    <dgm:cxn modelId="{E43EEBE2-5829-4B53-B765-6DC7CE08E05F}" type="presParOf" srcId="{1875B04B-0AE0-4372-981F-8B6CA859C19D}" destId="{44637557-F918-4529-9DF4-D1C1B7135017}" srcOrd="0" destOrd="0" presId="urn:microsoft.com/office/officeart/2018/2/layout/IconLabelDescriptionList"/>
    <dgm:cxn modelId="{4655A3E4-6963-4371-8863-4B0E45FD6087}" type="presParOf" srcId="{1875B04B-0AE0-4372-981F-8B6CA859C19D}" destId="{7AA7C57A-4CA3-4C0A-A88B-B09C73CCB4BA}" srcOrd="1" destOrd="0" presId="urn:microsoft.com/office/officeart/2018/2/layout/IconLabelDescriptionList"/>
    <dgm:cxn modelId="{BAF9C559-EC34-4F30-8503-52164017BAA4}" type="presParOf" srcId="{1875B04B-0AE0-4372-981F-8B6CA859C19D}" destId="{804CA064-FBA6-483F-BF1A-DA71CBE58D71}" srcOrd="2" destOrd="0" presId="urn:microsoft.com/office/officeart/2018/2/layout/IconLabelDescriptionList"/>
    <dgm:cxn modelId="{85D95B4D-6089-4A5D-942E-78AC6391F697}" type="presParOf" srcId="{1875B04B-0AE0-4372-981F-8B6CA859C19D}" destId="{80183C76-531D-4A00-956B-87C6F45D5534}" srcOrd="3" destOrd="0" presId="urn:microsoft.com/office/officeart/2018/2/layout/IconLabelDescriptionList"/>
    <dgm:cxn modelId="{666CA53E-32AA-4F30-ACE7-2F9200E83F08}" type="presParOf" srcId="{1875B04B-0AE0-4372-981F-8B6CA859C19D}" destId="{C57B2CFC-E4E8-4B6D-BA6E-23BE039DF2E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BD8EB-8F31-48EF-83A3-47C3732C13A5}">
      <dsp:nvSpPr>
        <dsp:cNvPr id="0" name=""/>
        <dsp:cNvSpPr/>
      </dsp:nvSpPr>
      <dsp:spPr>
        <a:xfrm>
          <a:off x="0" y="3376"/>
          <a:ext cx="6513603" cy="6147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90793B-E92F-45D0-95EA-74B22ABD1E6D}">
      <dsp:nvSpPr>
        <dsp:cNvPr id="0" name=""/>
        <dsp:cNvSpPr/>
      </dsp:nvSpPr>
      <dsp:spPr>
        <a:xfrm>
          <a:off x="185965" y="141697"/>
          <a:ext cx="338450" cy="338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9C0DAA7-FDB1-49C3-AD91-5C4EAE0F7283}">
      <dsp:nvSpPr>
        <dsp:cNvPr id="0" name=""/>
        <dsp:cNvSpPr/>
      </dsp:nvSpPr>
      <dsp:spPr>
        <a:xfrm>
          <a:off x="710382" y="3376"/>
          <a:ext cx="5760552"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89000">
            <a:lnSpc>
              <a:spcPct val="100000"/>
            </a:lnSpc>
            <a:spcBef>
              <a:spcPct val="0"/>
            </a:spcBef>
            <a:spcAft>
              <a:spcPct val="35000"/>
            </a:spcAft>
            <a:buNone/>
          </a:pPr>
          <a:r>
            <a:rPr lang="en-US" sz="2000" b="1" kern="1200" dirty="0"/>
            <a:t>Under no circumstances should staff:</a:t>
          </a:r>
        </a:p>
      </dsp:txBody>
      <dsp:txXfrm>
        <a:off x="710382" y="3376"/>
        <a:ext cx="5760552" cy="691608"/>
      </dsp:txXfrm>
    </dsp:sp>
    <dsp:sp modelId="{073B59A2-EEA3-456B-AF7E-23B754B6AC91}">
      <dsp:nvSpPr>
        <dsp:cNvPr id="0" name=""/>
        <dsp:cNvSpPr/>
      </dsp:nvSpPr>
      <dsp:spPr>
        <a:xfrm>
          <a:off x="0" y="867886"/>
          <a:ext cx="6513603" cy="6147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BEE773C-BA69-4CA2-BC85-32DE33A0BD39}">
      <dsp:nvSpPr>
        <dsp:cNvPr id="0" name=""/>
        <dsp:cNvSpPr/>
      </dsp:nvSpPr>
      <dsp:spPr>
        <a:xfrm>
          <a:off x="185965" y="1006208"/>
          <a:ext cx="338450" cy="338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248B9B5-F67E-4C44-8144-66CE42BFE407}">
      <dsp:nvSpPr>
        <dsp:cNvPr id="0" name=""/>
        <dsp:cNvSpPr/>
      </dsp:nvSpPr>
      <dsp:spPr>
        <a:xfrm>
          <a:off x="710382" y="867886"/>
          <a:ext cx="5760552"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00100">
            <a:lnSpc>
              <a:spcPct val="100000"/>
            </a:lnSpc>
            <a:spcBef>
              <a:spcPct val="0"/>
            </a:spcBef>
            <a:spcAft>
              <a:spcPct val="35000"/>
            </a:spcAft>
            <a:buNone/>
          </a:pPr>
          <a:r>
            <a:rPr lang="en-US" sz="1800" kern="1200" dirty="0"/>
            <a:t>Review, discuss, or copy secure test content or student responses</a:t>
          </a:r>
        </a:p>
      </dsp:txBody>
      <dsp:txXfrm>
        <a:off x="710382" y="867886"/>
        <a:ext cx="5760552" cy="691608"/>
      </dsp:txXfrm>
    </dsp:sp>
    <dsp:sp modelId="{FFEDDD03-F4A9-4FF5-BE33-D18C3788ED67}">
      <dsp:nvSpPr>
        <dsp:cNvPr id="0" name=""/>
        <dsp:cNvSpPr/>
      </dsp:nvSpPr>
      <dsp:spPr>
        <a:xfrm>
          <a:off x="0" y="1732397"/>
          <a:ext cx="6513603" cy="6147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B18B3B3-100A-4265-B1B2-DD71C6E7AD04}">
      <dsp:nvSpPr>
        <dsp:cNvPr id="0" name=""/>
        <dsp:cNvSpPr/>
      </dsp:nvSpPr>
      <dsp:spPr>
        <a:xfrm>
          <a:off x="185965" y="1870719"/>
          <a:ext cx="338450" cy="338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E302C1-B6B0-4725-9A76-1C7777DC69DE}">
      <dsp:nvSpPr>
        <dsp:cNvPr id="0" name=""/>
        <dsp:cNvSpPr/>
      </dsp:nvSpPr>
      <dsp:spPr>
        <a:xfrm>
          <a:off x="710382" y="1732397"/>
          <a:ext cx="5760552"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00100">
            <a:lnSpc>
              <a:spcPct val="100000"/>
            </a:lnSpc>
            <a:spcBef>
              <a:spcPct val="0"/>
            </a:spcBef>
            <a:spcAft>
              <a:spcPct val="35000"/>
            </a:spcAft>
            <a:buNone/>
          </a:pPr>
          <a:r>
            <a:rPr lang="en-US" sz="1800" kern="1200" dirty="0"/>
            <a:t>Use secure test content to develop instructional resources</a:t>
          </a:r>
        </a:p>
      </dsp:txBody>
      <dsp:txXfrm>
        <a:off x="710382" y="1732397"/>
        <a:ext cx="5760552" cy="691608"/>
      </dsp:txXfrm>
    </dsp:sp>
    <dsp:sp modelId="{719827DE-BC08-46A8-98BD-1A1E873622A7}">
      <dsp:nvSpPr>
        <dsp:cNvPr id="0" name=""/>
        <dsp:cNvSpPr/>
      </dsp:nvSpPr>
      <dsp:spPr>
        <a:xfrm>
          <a:off x="0" y="2596908"/>
          <a:ext cx="6513603" cy="6147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1B9AF2-F756-47B6-AF7B-B72DDB8AB2F0}">
      <dsp:nvSpPr>
        <dsp:cNvPr id="0" name=""/>
        <dsp:cNvSpPr/>
      </dsp:nvSpPr>
      <dsp:spPr>
        <a:xfrm>
          <a:off x="185965" y="2735230"/>
          <a:ext cx="338450" cy="3381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711B03-AF81-43C9-ADCB-6E54EFA30ED4}">
      <dsp:nvSpPr>
        <dsp:cNvPr id="0" name=""/>
        <dsp:cNvSpPr/>
      </dsp:nvSpPr>
      <dsp:spPr>
        <a:xfrm>
          <a:off x="710382" y="2596908"/>
          <a:ext cx="5760552"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00100">
            <a:lnSpc>
              <a:spcPct val="100000"/>
            </a:lnSpc>
            <a:spcBef>
              <a:spcPct val="0"/>
            </a:spcBef>
            <a:spcAft>
              <a:spcPct val="35000"/>
            </a:spcAft>
            <a:buNone/>
          </a:pPr>
          <a:r>
            <a:rPr lang="en-US" sz="1800" kern="1200" dirty="0"/>
            <a:t>Assist with or interpret test content for students</a:t>
          </a:r>
        </a:p>
      </dsp:txBody>
      <dsp:txXfrm>
        <a:off x="710382" y="2596908"/>
        <a:ext cx="5760552" cy="691608"/>
      </dsp:txXfrm>
    </dsp:sp>
    <dsp:sp modelId="{488038E2-9DDD-4D92-8470-F616F56AA16D}">
      <dsp:nvSpPr>
        <dsp:cNvPr id="0" name=""/>
        <dsp:cNvSpPr/>
      </dsp:nvSpPr>
      <dsp:spPr>
        <a:xfrm>
          <a:off x="0" y="3461419"/>
          <a:ext cx="6513603" cy="6147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7CB485-2E7C-49B5-9699-963D12D390F9}">
      <dsp:nvSpPr>
        <dsp:cNvPr id="0" name=""/>
        <dsp:cNvSpPr/>
      </dsp:nvSpPr>
      <dsp:spPr>
        <a:xfrm>
          <a:off x="185965" y="3599741"/>
          <a:ext cx="338450" cy="3381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752ED5B-FA61-430E-801D-41E643CCAE7D}">
      <dsp:nvSpPr>
        <dsp:cNvPr id="0" name=""/>
        <dsp:cNvSpPr/>
      </dsp:nvSpPr>
      <dsp:spPr>
        <a:xfrm>
          <a:off x="710382" y="3461419"/>
          <a:ext cx="5760552"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00100">
            <a:lnSpc>
              <a:spcPct val="100000"/>
            </a:lnSpc>
            <a:spcBef>
              <a:spcPct val="0"/>
            </a:spcBef>
            <a:spcAft>
              <a:spcPct val="35000"/>
            </a:spcAft>
            <a:buNone/>
          </a:pPr>
          <a:r>
            <a:rPr lang="en-US" sz="1800" kern="1200" dirty="0"/>
            <a:t>Alter student responses in any way</a:t>
          </a:r>
        </a:p>
      </dsp:txBody>
      <dsp:txXfrm>
        <a:off x="710382" y="3461419"/>
        <a:ext cx="5760552" cy="691608"/>
      </dsp:txXfrm>
    </dsp:sp>
    <dsp:sp modelId="{34A43029-E348-40E5-ACEB-86F90FBE5452}">
      <dsp:nvSpPr>
        <dsp:cNvPr id="0" name=""/>
        <dsp:cNvSpPr/>
      </dsp:nvSpPr>
      <dsp:spPr>
        <a:xfrm>
          <a:off x="0" y="4325930"/>
          <a:ext cx="6513603" cy="6147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6EF1F20-7125-4349-AC76-814A2E1B6E5B}">
      <dsp:nvSpPr>
        <dsp:cNvPr id="0" name=""/>
        <dsp:cNvSpPr/>
      </dsp:nvSpPr>
      <dsp:spPr>
        <a:xfrm>
          <a:off x="185965" y="4464252"/>
          <a:ext cx="338450" cy="3381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949B1A0-F131-4378-A65C-61463C3D2085}">
      <dsp:nvSpPr>
        <dsp:cNvPr id="0" name=""/>
        <dsp:cNvSpPr/>
      </dsp:nvSpPr>
      <dsp:spPr>
        <a:xfrm>
          <a:off x="710382" y="4325930"/>
          <a:ext cx="5760552"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00100">
            <a:lnSpc>
              <a:spcPct val="100000"/>
            </a:lnSpc>
            <a:spcBef>
              <a:spcPct val="0"/>
            </a:spcBef>
            <a:spcAft>
              <a:spcPct val="35000"/>
            </a:spcAft>
            <a:buNone/>
          </a:pPr>
          <a:r>
            <a:rPr lang="en-US" sz="1800" kern="1200" dirty="0"/>
            <a:t>Leave secure test content unattended in a non-secure location</a:t>
          </a:r>
        </a:p>
      </dsp:txBody>
      <dsp:txXfrm>
        <a:off x="710382" y="4325930"/>
        <a:ext cx="5760552" cy="691608"/>
      </dsp:txXfrm>
    </dsp:sp>
    <dsp:sp modelId="{D463DAA3-68DA-4BBA-A86B-2BE788845BCE}">
      <dsp:nvSpPr>
        <dsp:cNvPr id="0" name=""/>
        <dsp:cNvSpPr/>
      </dsp:nvSpPr>
      <dsp:spPr>
        <a:xfrm>
          <a:off x="0" y="5190441"/>
          <a:ext cx="6513603" cy="6147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68F632-7764-46A7-BA92-048320E852B6}">
      <dsp:nvSpPr>
        <dsp:cNvPr id="0" name=""/>
        <dsp:cNvSpPr/>
      </dsp:nvSpPr>
      <dsp:spPr>
        <a:xfrm>
          <a:off x="185965" y="5328762"/>
          <a:ext cx="338450" cy="33811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41A5B5-F057-4204-81A2-4473004524EA}">
      <dsp:nvSpPr>
        <dsp:cNvPr id="0" name=""/>
        <dsp:cNvSpPr/>
      </dsp:nvSpPr>
      <dsp:spPr>
        <a:xfrm>
          <a:off x="710382" y="5190441"/>
          <a:ext cx="5760552"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00100">
            <a:lnSpc>
              <a:spcPct val="100000"/>
            </a:lnSpc>
            <a:spcBef>
              <a:spcPct val="0"/>
            </a:spcBef>
            <a:spcAft>
              <a:spcPct val="35000"/>
            </a:spcAft>
            <a:buNone/>
          </a:pPr>
          <a:r>
            <a:rPr lang="en-US" sz="1800" kern="1200" dirty="0"/>
            <a:t>Leave students unattended during testing</a:t>
          </a:r>
        </a:p>
      </dsp:txBody>
      <dsp:txXfrm>
        <a:off x="710382" y="5190441"/>
        <a:ext cx="5760552" cy="69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786F-C06C-42E8-8828-57B274E8FC43}">
      <dsp:nvSpPr>
        <dsp:cNvPr id="0" name=""/>
        <dsp:cNvSpPr/>
      </dsp:nvSpPr>
      <dsp:spPr>
        <a:xfrm>
          <a:off x="0" y="0"/>
          <a:ext cx="10515600" cy="37764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50000"/>
                </a:schemeClr>
              </a:solidFill>
              <a:latin typeface="Segoe UI Semibold" panose="020B0702040204020203" pitchFamily="34" charset="0"/>
              <a:cs typeface="Segoe UI Semibold" panose="020B0702040204020203" pitchFamily="34" charset="0"/>
            </a:rPr>
            <a:t>Test Incident:</a:t>
          </a:r>
        </a:p>
      </dsp:txBody>
      <dsp:txXfrm>
        <a:off x="18435" y="18435"/>
        <a:ext cx="10478730" cy="340774"/>
      </dsp:txXfrm>
    </dsp:sp>
    <dsp:sp modelId="{17C5F69C-569A-48EA-BBEC-E90B377B34B2}">
      <dsp:nvSpPr>
        <dsp:cNvPr id="0" name=""/>
        <dsp:cNvSpPr/>
      </dsp:nvSpPr>
      <dsp:spPr>
        <a:xfrm>
          <a:off x="0" y="380318"/>
          <a:ext cx="10515600" cy="730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Segoe UI Semibold" panose="020B0702040204020203" pitchFamily="34" charset="0"/>
              <a:cs typeface="Segoe UI Semibold" panose="020B0702040204020203" pitchFamily="34" charset="0"/>
            </a:rPr>
            <a:t>Whether intentional or by accident, failure to comply with rules, either by staff or students, constitutes a test incident that needs to be documented and reported</a:t>
          </a:r>
          <a:r>
            <a:rPr lang="en-US" sz="1600" kern="1200" dirty="0">
              <a:latin typeface="Segoe UI Semibold" panose="020B0702040204020203" pitchFamily="34" charset="0"/>
              <a:cs typeface="Segoe UI Semibold" panose="020B0702040204020203" pitchFamily="34" charset="0"/>
            </a:rPr>
            <a:t>. </a:t>
          </a:r>
        </a:p>
      </dsp:txBody>
      <dsp:txXfrm>
        <a:off x="0" y="380318"/>
        <a:ext cx="10515600" cy="730611"/>
      </dsp:txXfrm>
    </dsp:sp>
    <dsp:sp modelId="{8B973622-52ED-4E06-A205-4F4C20A99925}">
      <dsp:nvSpPr>
        <dsp:cNvPr id="0" name=""/>
        <dsp:cNvSpPr/>
      </dsp:nvSpPr>
      <dsp:spPr>
        <a:xfrm>
          <a:off x="0" y="1065693"/>
          <a:ext cx="10515600" cy="4626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50000"/>
                </a:schemeClr>
              </a:solidFill>
              <a:latin typeface="Segoe UI Semibold" panose="020B0702040204020203" pitchFamily="34" charset="0"/>
              <a:cs typeface="Segoe UI Semibold" panose="020B0702040204020203" pitchFamily="34" charset="0"/>
            </a:rPr>
            <a:t>When test incidents occur, it is important to</a:t>
          </a:r>
          <a:r>
            <a:rPr lang="en-US" sz="500" kern="1200" dirty="0">
              <a:solidFill>
                <a:schemeClr val="tx1">
                  <a:lumMod val="50000"/>
                </a:schemeClr>
              </a:solidFill>
              <a:latin typeface="Segoe UI Semibold" panose="020B0702040204020203" pitchFamily="34" charset="0"/>
              <a:cs typeface="Segoe UI Semibold" panose="020B0702040204020203" pitchFamily="34" charset="0"/>
            </a:rPr>
            <a:t>:</a:t>
          </a:r>
        </a:p>
      </dsp:txBody>
      <dsp:txXfrm>
        <a:off x="22586" y="1088279"/>
        <a:ext cx="10470428" cy="417497"/>
      </dsp:txXfrm>
    </dsp:sp>
    <dsp:sp modelId="{1D597F8D-CB3D-4110-899E-5A0D3D81F9C4}">
      <dsp:nvSpPr>
        <dsp:cNvPr id="0" name=""/>
        <dsp:cNvSpPr/>
      </dsp:nvSpPr>
      <dsp:spPr>
        <a:xfrm>
          <a:off x="0" y="1573600"/>
          <a:ext cx="10515600" cy="318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Stop the test session for the individual student or class. </a:t>
          </a:r>
          <a:endParaRPr lang="en-US" sz="1800" kern="1200" dirty="0"/>
        </a:p>
        <a:p>
          <a:pPr marL="171450" lvl="1" indent="-171450" algn="l" defTabSz="800100">
            <a:lnSpc>
              <a:spcPct val="90000"/>
            </a:lnSpc>
            <a:spcBef>
              <a:spcPct val="0"/>
            </a:spcBef>
            <a:spcAft>
              <a:spcPct val="20000"/>
            </a:spcAft>
            <a:buChar char="•"/>
          </a:pPr>
          <a:r>
            <a:rPr lang="en-US" sz="1800" kern="1200" dirty="0"/>
            <a:t>Take corrective action to mitigate the incident.</a:t>
          </a:r>
        </a:p>
        <a:p>
          <a:pPr marL="171450" lvl="1" indent="-171450" algn="l" defTabSz="800100">
            <a:lnSpc>
              <a:spcPct val="90000"/>
            </a:lnSpc>
            <a:spcBef>
              <a:spcPct val="0"/>
            </a:spcBef>
            <a:spcAft>
              <a:spcPct val="20000"/>
            </a:spcAft>
            <a:buChar char="•"/>
          </a:pPr>
          <a:r>
            <a:rPr lang="en-US" sz="1800" kern="1200" dirty="0"/>
            <a:t>Make sure TAs report incidents to the SC. The SC contacts the DC, and the DC works with OSPI when required.</a:t>
          </a:r>
        </a:p>
        <a:p>
          <a:pPr marL="171450" lvl="1" indent="-171450" algn="l" defTabSz="800100">
            <a:lnSpc>
              <a:spcPct val="90000"/>
            </a:lnSpc>
            <a:spcBef>
              <a:spcPct val="0"/>
            </a:spcBef>
            <a:spcAft>
              <a:spcPct val="20000"/>
            </a:spcAft>
            <a:buChar char="•"/>
          </a:pPr>
          <a:r>
            <a:rPr lang="en-US" sz="1800" kern="1200" dirty="0"/>
            <a:t>Document through a test incident report by the end of the day, which must be reviewed by the DC or state within 24 hours.</a:t>
          </a:r>
        </a:p>
        <a:p>
          <a:pPr marL="171450" lvl="1" indent="-171450" algn="l" defTabSz="800100">
            <a:lnSpc>
              <a:spcPct val="90000"/>
            </a:lnSpc>
            <a:spcBef>
              <a:spcPct val="0"/>
            </a:spcBef>
            <a:spcAft>
              <a:spcPct val="20000"/>
            </a:spcAft>
            <a:buChar char="•"/>
          </a:pPr>
          <a:r>
            <a:rPr lang="en-US" sz="1800" kern="1200" dirty="0"/>
            <a:t>Submit an appeal in TIDE, if required. TIDE appeals are submitted by the DC or DA. Approval is required at a state level. </a:t>
          </a:r>
        </a:p>
        <a:p>
          <a:pPr marL="171450" lvl="1" indent="-171450" algn="l" defTabSz="800100">
            <a:lnSpc>
              <a:spcPct val="90000"/>
            </a:lnSpc>
            <a:spcBef>
              <a:spcPct val="0"/>
            </a:spcBef>
            <a:spcAft>
              <a:spcPct val="20000"/>
            </a:spcAft>
            <a:buChar char="•"/>
          </a:pPr>
          <a:r>
            <a:rPr lang="en-US" sz="1800" kern="1200" dirty="0"/>
            <a:t>Breaches in test security must be reported </a:t>
          </a:r>
          <a:r>
            <a:rPr lang="en-US" sz="1800" b="1" kern="1200" dirty="0"/>
            <a:t>immediately </a:t>
          </a:r>
          <a:r>
            <a:rPr lang="en-US" sz="1800" kern="1200" dirty="0"/>
            <a:t>to the SC, DC, and the State. </a:t>
          </a:r>
        </a:p>
        <a:p>
          <a:pPr marL="171450" lvl="1" indent="-171450" algn="l" defTabSz="800100">
            <a:lnSpc>
              <a:spcPct val="90000"/>
            </a:lnSpc>
            <a:spcBef>
              <a:spcPct val="0"/>
            </a:spcBef>
            <a:spcAft>
              <a:spcPct val="20000"/>
            </a:spcAft>
            <a:buChar char="•"/>
          </a:pPr>
          <a:r>
            <a:rPr lang="en-US" sz="1800" kern="1200" dirty="0"/>
            <a:t>When required the DC submits a Test Incident Report to the state through ARMS.</a:t>
          </a:r>
        </a:p>
      </dsp:txBody>
      <dsp:txXfrm>
        <a:off x="0" y="1573600"/>
        <a:ext cx="10515600" cy="3185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CFA92-9290-4BD0-93DE-D42856050DDB}">
      <dsp:nvSpPr>
        <dsp:cNvPr id="0" name=""/>
        <dsp:cNvSpPr/>
      </dsp:nvSpPr>
      <dsp:spPr>
        <a:xfrm>
          <a:off x="0" y="252691"/>
          <a:ext cx="10515600" cy="17156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9D4D1-C534-46EF-B492-B3A314B12115}">
      <dsp:nvSpPr>
        <dsp:cNvPr id="0" name=""/>
        <dsp:cNvSpPr/>
      </dsp:nvSpPr>
      <dsp:spPr>
        <a:xfrm>
          <a:off x="518982" y="638711"/>
          <a:ext cx="943604" cy="9436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7B0444-E17C-4726-8D11-5B3C5A73CF14}">
      <dsp:nvSpPr>
        <dsp:cNvPr id="0" name=""/>
        <dsp:cNvSpPr/>
      </dsp:nvSpPr>
      <dsp:spPr>
        <a:xfrm>
          <a:off x="1981568" y="252691"/>
          <a:ext cx="8534031" cy="1715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572" tIns="181572" rIns="181572" bIns="181572" numCol="1" spcCol="1270" anchor="ctr" anchorCtr="0">
          <a:noAutofit/>
        </a:bodyPr>
        <a:lstStyle/>
        <a:p>
          <a:pPr marL="0" lvl="0" indent="0" algn="l" defTabSz="977900">
            <a:lnSpc>
              <a:spcPct val="90000"/>
            </a:lnSpc>
            <a:spcBef>
              <a:spcPct val="0"/>
            </a:spcBef>
            <a:spcAft>
              <a:spcPct val="35000"/>
            </a:spcAft>
            <a:buNone/>
          </a:pPr>
          <a:r>
            <a:rPr lang="en-US" sz="2200" kern="1200" dirty="0"/>
            <a:t>The Assessment Reporting Management System (ARMS) provides district-level users the opportunity to electronically document information on test incidents, which can then either be retained in district or submitted to OSPI. </a:t>
          </a:r>
        </a:p>
      </dsp:txBody>
      <dsp:txXfrm>
        <a:off x="1981568" y="252691"/>
        <a:ext cx="8534031" cy="1715643"/>
      </dsp:txXfrm>
    </dsp:sp>
    <dsp:sp modelId="{9F83CBB2-7942-4344-9122-9E4D7867E3B2}">
      <dsp:nvSpPr>
        <dsp:cNvPr id="0" name=""/>
        <dsp:cNvSpPr/>
      </dsp:nvSpPr>
      <dsp:spPr>
        <a:xfrm>
          <a:off x="0" y="2287525"/>
          <a:ext cx="10515600" cy="17156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8E87C-9316-4C58-9936-EDD6C9BD7D96}">
      <dsp:nvSpPr>
        <dsp:cNvPr id="0" name=""/>
        <dsp:cNvSpPr/>
      </dsp:nvSpPr>
      <dsp:spPr>
        <a:xfrm>
          <a:off x="518982" y="2673545"/>
          <a:ext cx="943604" cy="9436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F52C44-2A38-4923-BC93-E73A4F551F3F}">
      <dsp:nvSpPr>
        <dsp:cNvPr id="0" name=""/>
        <dsp:cNvSpPr/>
      </dsp:nvSpPr>
      <dsp:spPr>
        <a:xfrm>
          <a:off x="1981568" y="2287525"/>
          <a:ext cx="8534031" cy="1715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572" tIns="181572" rIns="181572" bIns="181572" numCol="1" spcCol="1270" anchor="ctr" anchorCtr="0">
          <a:noAutofit/>
        </a:bodyPr>
        <a:lstStyle/>
        <a:p>
          <a:pPr marL="0" lvl="0" indent="0" algn="l" defTabSz="977900">
            <a:lnSpc>
              <a:spcPct val="90000"/>
            </a:lnSpc>
            <a:spcBef>
              <a:spcPct val="0"/>
            </a:spcBef>
            <a:spcAft>
              <a:spcPct val="35000"/>
            </a:spcAft>
            <a:buNone/>
          </a:pPr>
          <a:r>
            <a:rPr lang="en-US" sz="2200" kern="1200" dirty="0"/>
            <a:t>Security breaches must be reported immediately to the state. Do not rely on submitting the incident report in ARMS for communicating the situation with OSPI. </a:t>
          </a:r>
        </a:p>
      </dsp:txBody>
      <dsp:txXfrm>
        <a:off x="1981568" y="2287525"/>
        <a:ext cx="8534031" cy="1715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87491-C219-4845-8DC5-44021A304EA2}">
      <dsp:nvSpPr>
        <dsp:cNvPr id="0" name=""/>
        <dsp:cNvSpPr/>
      </dsp:nvSpPr>
      <dsp:spPr>
        <a:xfrm>
          <a:off x="502" y="1104200"/>
          <a:ext cx="640828" cy="64082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E2A3EA-0FBB-4F0B-8C1C-445D4E06C68C}">
      <dsp:nvSpPr>
        <dsp:cNvPr id="0" name=""/>
        <dsp:cNvSpPr/>
      </dsp:nvSpPr>
      <dsp:spPr>
        <a:xfrm>
          <a:off x="502" y="1822724"/>
          <a:ext cx="1830937" cy="91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Modified Testing Schedules</a:t>
          </a:r>
        </a:p>
      </dsp:txBody>
      <dsp:txXfrm>
        <a:off x="502" y="1822724"/>
        <a:ext cx="1830937" cy="917256"/>
      </dsp:txXfrm>
    </dsp:sp>
    <dsp:sp modelId="{7FFE305C-FEE2-4A71-9900-3ACE464A6662}">
      <dsp:nvSpPr>
        <dsp:cNvPr id="0" name=""/>
        <dsp:cNvSpPr/>
      </dsp:nvSpPr>
      <dsp:spPr>
        <a:xfrm>
          <a:off x="502" y="2776118"/>
          <a:ext cx="1830937" cy="134955"/>
        </a:xfrm>
        <a:prstGeom prst="rect">
          <a:avLst/>
        </a:prstGeom>
        <a:noFill/>
        <a:ln>
          <a:noFill/>
        </a:ln>
        <a:effectLst/>
      </dsp:spPr>
      <dsp:style>
        <a:lnRef idx="0">
          <a:scrgbClr r="0" g="0" b="0"/>
        </a:lnRef>
        <a:fillRef idx="0">
          <a:scrgbClr r="0" g="0" b="0"/>
        </a:fillRef>
        <a:effectRef idx="0">
          <a:scrgbClr r="0" g="0" b="0"/>
        </a:effectRef>
        <a:fontRef idx="minor"/>
      </dsp:style>
    </dsp:sp>
    <dsp:sp modelId="{8EA27DCD-4EDF-4597-9A26-7599F5500AAA}">
      <dsp:nvSpPr>
        <dsp:cNvPr id="0" name=""/>
        <dsp:cNvSpPr/>
      </dsp:nvSpPr>
      <dsp:spPr>
        <a:xfrm>
          <a:off x="2151854" y="1104200"/>
          <a:ext cx="640828" cy="640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26CC2F-25DF-40AD-914A-274EF7C55BC8}">
      <dsp:nvSpPr>
        <dsp:cNvPr id="0" name=""/>
        <dsp:cNvSpPr/>
      </dsp:nvSpPr>
      <dsp:spPr>
        <a:xfrm>
          <a:off x="2151854" y="1822724"/>
          <a:ext cx="1830937" cy="91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Medical Exemption Requests</a:t>
          </a:r>
        </a:p>
      </dsp:txBody>
      <dsp:txXfrm>
        <a:off x="2151854" y="1822724"/>
        <a:ext cx="1830937" cy="917256"/>
      </dsp:txXfrm>
    </dsp:sp>
    <dsp:sp modelId="{5071443D-2294-4BC8-B1FD-91F3EDBF7813}">
      <dsp:nvSpPr>
        <dsp:cNvPr id="0" name=""/>
        <dsp:cNvSpPr/>
      </dsp:nvSpPr>
      <dsp:spPr>
        <a:xfrm>
          <a:off x="2151854" y="2776118"/>
          <a:ext cx="1830937" cy="134955"/>
        </a:xfrm>
        <a:prstGeom prst="rect">
          <a:avLst/>
        </a:prstGeom>
        <a:noFill/>
        <a:ln>
          <a:noFill/>
        </a:ln>
        <a:effectLst/>
      </dsp:spPr>
      <dsp:style>
        <a:lnRef idx="0">
          <a:scrgbClr r="0" g="0" b="0"/>
        </a:lnRef>
        <a:fillRef idx="0">
          <a:scrgbClr r="0" g="0" b="0"/>
        </a:fillRef>
        <a:effectRef idx="0">
          <a:scrgbClr r="0" g="0" b="0"/>
        </a:effectRef>
        <a:fontRef idx="minor"/>
      </dsp:style>
    </dsp:sp>
    <dsp:sp modelId="{013EB9A2-6DE4-439F-96CB-DDB0AF80DE71}">
      <dsp:nvSpPr>
        <dsp:cNvPr id="0" name=""/>
        <dsp:cNvSpPr/>
      </dsp:nvSpPr>
      <dsp:spPr>
        <a:xfrm>
          <a:off x="4303205" y="1104200"/>
          <a:ext cx="640828" cy="640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AEC5CA-6DD0-4A3B-81A9-53D8D38E1325}">
      <dsp:nvSpPr>
        <dsp:cNvPr id="0" name=""/>
        <dsp:cNvSpPr/>
      </dsp:nvSpPr>
      <dsp:spPr>
        <a:xfrm>
          <a:off x="4303205" y="1822724"/>
          <a:ext cx="1830937" cy="91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Test Question Ambiguity </a:t>
          </a:r>
        </a:p>
      </dsp:txBody>
      <dsp:txXfrm>
        <a:off x="4303205" y="1822724"/>
        <a:ext cx="1830937" cy="917256"/>
      </dsp:txXfrm>
    </dsp:sp>
    <dsp:sp modelId="{4517AFD3-2AC5-4351-9DE4-7DF4F478454D}">
      <dsp:nvSpPr>
        <dsp:cNvPr id="0" name=""/>
        <dsp:cNvSpPr/>
      </dsp:nvSpPr>
      <dsp:spPr>
        <a:xfrm>
          <a:off x="4303205" y="2776118"/>
          <a:ext cx="1830937" cy="134955"/>
        </a:xfrm>
        <a:prstGeom prst="rect">
          <a:avLst/>
        </a:prstGeom>
        <a:noFill/>
        <a:ln>
          <a:noFill/>
        </a:ln>
        <a:effectLst/>
      </dsp:spPr>
      <dsp:style>
        <a:lnRef idx="0">
          <a:scrgbClr r="0" g="0" b="0"/>
        </a:lnRef>
        <a:fillRef idx="0">
          <a:scrgbClr r="0" g="0" b="0"/>
        </a:fillRef>
        <a:effectRef idx="0">
          <a:scrgbClr r="0" g="0" b="0"/>
        </a:effectRef>
        <a:fontRef idx="minor"/>
      </dsp:style>
    </dsp:sp>
    <dsp:sp modelId="{93E98459-884A-4FEA-96AF-E047FE823F50}">
      <dsp:nvSpPr>
        <dsp:cNvPr id="0" name=""/>
        <dsp:cNvSpPr/>
      </dsp:nvSpPr>
      <dsp:spPr>
        <a:xfrm>
          <a:off x="6454557" y="1104200"/>
          <a:ext cx="640828" cy="64082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D392B6-CEDB-4DBD-8656-30D2A600A849}">
      <dsp:nvSpPr>
        <dsp:cNvPr id="0" name=""/>
        <dsp:cNvSpPr/>
      </dsp:nvSpPr>
      <dsp:spPr>
        <a:xfrm>
          <a:off x="6454557" y="1822724"/>
          <a:ext cx="1830937" cy="91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Test Material Variance</a:t>
          </a:r>
        </a:p>
      </dsp:txBody>
      <dsp:txXfrm>
        <a:off x="6454557" y="1822724"/>
        <a:ext cx="1830937" cy="917256"/>
      </dsp:txXfrm>
    </dsp:sp>
    <dsp:sp modelId="{1E018F8D-8A77-4059-BF2D-101C42542876}">
      <dsp:nvSpPr>
        <dsp:cNvPr id="0" name=""/>
        <dsp:cNvSpPr/>
      </dsp:nvSpPr>
      <dsp:spPr>
        <a:xfrm>
          <a:off x="6454557" y="2776118"/>
          <a:ext cx="1830937" cy="134955"/>
        </a:xfrm>
        <a:prstGeom prst="rect">
          <a:avLst/>
        </a:prstGeom>
        <a:noFill/>
        <a:ln>
          <a:noFill/>
        </a:ln>
        <a:effectLst/>
      </dsp:spPr>
      <dsp:style>
        <a:lnRef idx="0">
          <a:scrgbClr r="0" g="0" b="0"/>
        </a:lnRef>
        <a:fillRef idx="0">
          <a:scrgbClr r="0" g="0" b="0"/>
        </a:fillRef>
        <a:effectRef idx="0">
          <a:scrgbClr r="0" g="0" b="0"/>
        </a:effectRef>
        <a:fontRef idx="minor"/>
      </dsp:style>
    </dsp:sp>
    <dsp:sp modelId="{44637557-F918-4529-9DF4-D1C1B7135017}">
      <dsp:nvSpPr>
        <dsp:cNvPr id="0" name=""/>
        <dsp:cNvSpPr/>
      </dsp:nvSpPr>
      <dsp:spPr>
        <a:xfrm>
          <a:off x="8605908" y="1104200"/>
          <a:ext cx="640828" cy="64082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CA064-FBA6-483F-BF1A-DA71CBE58D71}">
      <dsp:nvSpPr>
        <dsp:cNvPr id="0" name=""/>
        <dsp:cNvSpPr/>
      </dsp:nvSpPr>
      <dsp:spPr>
        <a:xfrm>
          <a:off x="8605908" y="1822724"/>
          <a:ext cx="1830937" cy="91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Non-Standard Accommodation Requests</a:t>
          </a:r>
        </a:p>
      </dsp:txBody>
      <dsp:txXfrm>
        <a:off x="8605908" y="1822724"/>
        <a:ext cx="1830937" cy="917256"/>
      </dsp:txXfrm>
    </dsp:sp>
    <dsp:sp modelId="{C57B2CFC-E4E8-4B6D-BA6E-23BE039DF2EC}">
      <dsp:nvSpPr>
        <dsp:cNvPr id="0" name=""/>
        <dsp:cNvSpPr/>
      </dsp:nvSpPr>
      <dsp:spPr>
        <a:xfrm>
          <a:off x="8605908" y="2776118"/>
          <a:ext cx="1830937" cy="1349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12/29/2023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dirty="0"/>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12/29/2023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dirty="0"/>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Welcome to the Test Coordinator Training for Smarter Balanced and WCAS testing.</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dirty="0"/>
          </a:p>
        </p:txBody>
      </p:sp>
    </p:spTree>
    <p:extLst>
      <p:ext uri="{BB962C8B-B14F-4D97-AF65-F5344CB8AC3E}">
        <p14:creationId xmlns:p14="http://schemas.microsoft.com/office/powerpoint/2010/main" val="27797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the responsibility of the DC, principals, and SCs to ensure all staff who oversee or administer state tests are trained on test security and administration procedures and have access to the appropriate administration systems and 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Coordinators are responsible for making sure all staff involved with state testing in any way are appropriately trained on security policies; this includes staff who may be present in, or assisting in the testing location, or handling secure materials.</a:t>
            </a:r>
          </a:p>
        </p:txBody>
      </p:sp>
      <p:sp>
        <p:nvSpPr>
          <p:cNvPr id="4" name="Slide Number Placeholder 3"/>
          <p:cNvSpPr>
            <a:spLocks noGrp="1"/>
          </p:cNvSpPr>
          <p:nvPr>
            <p:ph type="sldNum" sz="quarter" idx="5"/>
          </p:nvPr>
        </p:nvSpPr>
        <p:spPr/>
        <p:txBody>
          <a:bodyPr/>
          <a:lstStyle/>
          <a:p>
            <a:fld id="{71CD1C34-72C1-4C67-AAFF-0B8CE9936A77}" type="slidenum">
              <a:rPr lang="en-US" smtClean="0"/>
              <a:t>10</a:t>
            </a:fld>
            <a:endParaRPr lang="en-US" dirty="0"/>
          </a:p>
        </p:txBody>
      </p:sp>
    </p:spTree>
    <p:extLst>
      <p:ext uri="{BB962C8B-B14F-4D97-AF65-F5344CB8AC3E}">
        <p14:creationId xmlns:p14="http://schemas.microsoft.com/office/powerpoint/2010/main" val="352395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52" lvl="0" indent="0" defTabSz="914303">
              <a:buFont typeface="Arial" panose="020B0604020202020204" pitchFamily="34" charset="0"/>
              <a:buNone/>
              <a:defRPr/>
            </a:pPr>
            <a:r>
              <a:rPr lang="en-US" sz="1200" baseline="0" dirty="0">
                <a:latin typeface="Segoe UI" panose="020B0502040204020203" pitchFamily="34" charset="0"/>
                <a:cs typeface="Segoe UI" panose="020B0502040204020203" pitchFamily="34" charset="0"/>
              </a:rPr>
              <a:t>DCs, DAs and SCs must become proficient with the information and applications described in user guides, manuals, modules, and PPTs posted to the WCAP Portal which are listed here.</a:t>
            </a:r>
          </a:p>
          <a:p>
            <a:pPr marL="1052" lvl="0" indent="0" defTabSz="914303">
              <a:buFont typeface="Arial" panose="020B0604020202020204" pitchFamily="34" charset="0"/>
              <a:buNone/>
              <a:defRPr/>
            </a:pPr>
            <a:r>
              <a:rPr lang="en-US" sz="1200" baseline="0" dirty="0">
                <a:latin typeface="Segoe UI" panose="020B0502040204020203" pitchFamily="34" charset="0"/>
                <a:cs typeface="Segoe UI" panose="020B0502040204020203" pitchFamily="34" charset="0"/>
              </a:rPr>
              <a:t>All of the materials listed here can be found on the WCAP Portal, </a:t>
            </a:r>
            <a:r>
              <a:rPr lang="en-US" sz="1200" dirty="0">
                <a:latin typeface="Segoe UI" panose="020B0502040204020203" pitchFamily="34" charset="0"/>
                <a:cs typeface="Segoe UI" panose="020B0502040204020203" pitchFamily="34" charset="0"/>
              </a:rPr>
              <a:t>so next we will give a brief overview of the Portal, focusing on where you will find these materials.</a:t>
            </a:r>
            <a:endParaRPr lang="en-US" sz="1200" baseline="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dirty="0"/>
          </a:p>
        </p:txBody>
      </p:sp>
    </p:spTree>
    <p:extLst>
      <p:ext uri="{BB962C8B-B14F-4D97-AF65-F5344CB8AC3E}">
        <p14:creationId xmlns:p14="http://schemas.microsoft.com/office/powerpoint/2010/main" val="3842625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WCAP Portal is located at the </a:t>
            </a:r>
            <a:r>
              <a:rPr lang="en-US" dirty="0" err="1">
                <a:latin typeface="Segoe UI" panose="020B0502040204020203" pitchFamily="34" charset="0"/>
                <a:cs typeface="Segoe UI" panose="020B0502040204020203" pitchFamily="34" charset="0"/>
              </a:rPr>
              <a:t>url</a:t>
            </a:r>
            <a:r>
              <a:rPr lang="en-US" dirty="0">
                <a:latin typeface="Segoe UI" panose="020B0502040204020203" pitchFamily="34" charset="0"/>
                <a:cs typeface="Segoe UI" panose="020B0502040204020203" pitchFamily="34" charset="0"/>
              </a:rPr>
              <a:t> shown on the screen, which is wa.portal.cambiumast.com . You can also find it if you google “WCAP portal”. </a:t>
            </a:r>
          </a:p>
          <a:p>
            <a:r>
              <a:rPr lang="en-US" dirty="0">
                <a:latin typeface="Segoe"/>
              </a:rPr>
              <a:t>The portal is a test/task-based system. </a:t>
            </a:r>
            <a:r>
              <a:rPr lang="en-US" sz="1200" dirty="0">
                <a:latin typeface="Segoe"/>
              </a:rPr>
              <a:t>When you select a test, it takes you to a page with only the tasks and systems needed for administration of that test. </a:t>
            </a:r>
          </a:p>
          <a:p>
            <a:r>
              <a:rPr lang="en-US" sz="1200" dirty="0">
                <a:latin typeface="Segoe"/>
              </a:rPr>
              <a:t>A training on navigating the Portal can be found on the Portal by selecting a test, and then selecting the “Webinars and Trainings” Task.</a:t>
            </a:r>
          </a:p>
          <a:p>
            <a:endParaRPr lang="en-US" sz="1200" dirty="0">
              <a:latin typeface="Segoe"/>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12</a:t>
            </a:fld>
            <a:endParaRPr lang="en-US" dirty="0"/>
          </a:p>
        </p:txBody>
      </p:sp>
    </p:spTree>
    <p:extLst>
      <p:ext uri="{BB962C8B-B14F-4D97-AF65-F5344CB8AC3E}">
        <p14:creationId xmlns:p14="http://schemas.microsoft.com/office/powerpoint/2010/main" val="107114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search for documents using the Advanced Search, which is accessed from the button on the Portal home page. You can filter by Resource Type, the Assessment, etc.  You can also find a list of definitions of terms by browsing the glossary.</a:t>
            </a:r>
          </a:p>
          <a:p>
            <a:r>
              <a:rPr lang="en-US" dirty="0">
                <a:latin typeface="Segoe UI" panose="020B0502040204020203" pitchFamily="34" charset="0"/>
                <a:cs typeface="Segoe UI" panose="020B0502040204020203" pitchFamily="34" charset="0"/>
              </a:rPr>
              <a:t>When you go to the Advanced Search page, the most recently posted documents will be posted with the newest at the top. This is an easy way to find the newest documents posted.</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13</a:t>
            </a:fld>
            <a:endParaRPr lang="en-US" dirty="0"/>
          </a:p>
        </p:txBody>
      </p:sp>
    </p:spTree>
    <p:extLst>
      <p:ext uri="{BB962C8B-B14F-4D97-AF65-F5344CB8AC3E}">
        <p14:creationId xmlns:p14="http://schemas.microsoft.com/office/powerpoint/2010/main" val="15690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As an example, if you were preparing to give the Smarter Balanced Summative Assessment, on the home page of the Portal you would select the test you are preparing to administer, in this case, the Summative Smarter Balanced ELA and Math Assessments. On the Summative Smarter Balanced ELA and Math Assessments page, you would see “Tasks Associated with Summative Testing,” and would select the “Preparing for the Summative Administration” task.</a:t>
            </a:r>
          </a:p>
        </p:txBody>
      </p:sp>
      <p:sp>
        <p:nvSpPr>
          <p:cNvPr id="4" name="Slide Number Placeholder 3"/>
          <p:cNvSpPr>
            <a:spLocks noGrp="1"/>
          </p:cNvSpPr>
          <p:nvPr>
            <p:ph type="sldNum" sz="quarter" idx="5"/>
          </p:nvPr>
        </p:nvSpPr>
        <p:spPr/>
        <p:txBody>
          <a:bodyPr/>
          <a:lstStyle/>
          <a:p>
            <a:fld id="{71CD1C34-72C1-4C67-AAFF-0B8CE9936A77}" type="slidenum">
              <a:rPr lang="en-US" smtClean="0"/>
              <a:t>14</a:t>
            </a:fld>
            <a:endParaRPr lang="en-US" dirty="0"/>
          </a:p>
        </p:txBody>
      </p:sp>
    </p:spTree>
    <p:extLst>
      <p:ext uri="{BB962C8B-B14F-4D97-AF65-F5344CB8AC3E}">
        <p14:creationId xmlns:p14="http://schemas.microsoft.com/office/powerpoint/2010/main" val="375568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pPr>
              <a:spcBef>
                <a:spcPts val="600"/>
              </a:spcBef>
              <a:spcAft>
                <a:spcPts val="600"/>
              </a:spcAft>
            </a:pPr>
            <a:r>
              <a:rPr lang="en-US" sz="1100" dirty="0">
                <a:latin typeface="Segoe UI" panose="020B0502040204020203" pitchFamily="34" charset="0"/>
                <a:cs typeface="Segoe UI" panose="020B0502040204020203" pitchFamily="34" charset="0"/>
              </a:rPr>
              <a:t>When you click on the “Preparing for the Summative Administration” task, you will go to the “Prepare for the Summative Administration” page, where you will see all the systems used in preparing for testing, such as the Practice and Training Tests, TA Practice Interface, TA Certification, and TIDE.</a:t>
            </a:r>
          </a:p>
          <a:p>
            <a:pPr>
              <a:spcBef>
                <a:spcPts val="600"/>
              </a:spcBef>
              <a:spcAft>
                <a:spcPts val="600"/>
              </a:spcAft>
            </a:pPr>
            <a:r>
              <a:rPr lang="en-US" sz="1100" dirty="0">
                <a:latin typeface="Segoe UI" panose="020B0502040204020203" pitchFamily="34" charset="0"/>
                <a:cs typeface="Segoe UI" panose="020B0502040204020203" pitchFamily="34" charset="0"/>
              </a:rPr>
              <a:t>Under the Associated Resources, you can look in the General Information tab to find things like the Duties and Responsibility Checklists, in the User Guides and Manuals tab you can find resources like the TAM, the TA Script Of Student Directions, or the TIDE User Guide. The Trainings tab is where you will find the Test Administrator Interface for Online Testing module, and the TIDE Training Module. The Known Issues tab is where you can look at any known issues for the current school year.</a:t>
            </a:r>
          </a:p>
        </p:txBody>
      </p:sp>
      <p:sp>
        <p:nvSpPr>
          <p:cNvPr id="4" name="Slide Number Placeholder 3"/>
          <p:cNvSpPr>
            <a:spLocks noGrp="1"/>
          </p:cNvSpPr>
          <p:nvPr>
            <p:ph type="sldNum" sz="quarter" idx="5"/>
          </p:nvPr>
        </p:nvSpPr>
        <p:spPr/>
        <p:txBody>
          <a:bodyPr/>
          <a:lstStyle/>
          <a:p>
            <a:fld id="{71CD1C34-72C1-4C67-AAFF-0B8CE9936A77}" type="slidenum">
              <a:rPr lang="en-US" smtClean="0"/>
              <a:t>15</a:t>
            </a:fld>
            <a:endParaRPr lang="en-US"/>
          </a:p>
        </p:txBody>
      </p:sp>
    </p:spTree>
    <p:extLst>
      <p:ext uri="{BB962C8B-B14F-4D97-AF65-F5344CB8AC3E}">
        <p14:creationId xmlns:p14="http://schemas.microsoft.com/office/powerpoint/2010/main" val="2759523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r>
              <a:rPr lang="en-US" sz="1100" dirty="0">
                <a:latin typeface="Segoe UI" panose="020B0502040204020203" pitchFamily="34" charset="0"/>
                <a:cs typeface="Segoe UI" panose="020B0502040204020203" pitchFamily="34" charset="0"/>
              </a:rPr>
              <a:t>Use the Register for Email Updates button to sign up to get notifications when new resources and/or announcements are posted to the portal.</a:t>
            </a:r>
          </a:p>
        </p:txBody>
      </p:sp>
      <p:sp>
        <p:nvSpPr>
          <p:cNvPr id="4" name="Slide Number Placeholder 3"/>
          <p:cNvSpPr>
            <a:spLocks noGrp="1"/>
          </p:cNvSpPr>
          <p:nvPr>
            <p:ph type="sldNum" sz="quarter" idx="5"/>
          </p:nvPr>
        </p:nvSpPr>
        <p:spPr/>
        <p:txBody>
          <a:bodyPr/>
          <a:lstStyle/>
          <a:p>
            <a:fld id="{D66AA3FC-0EAD-4A40-ADBB-E4EE01557051}" type="slidenum">
              <a:rPr lang="en-US" smtClean="0"/>
              <a:t>16</a:t>
            </a:fld>
            <a:endParaRPr lang="en-US"/>
          </a:p>
        </p:txBody>
      </p:sp>
    </p:spTree>
    <p:extLst>
      <p:ext uri="{BB962C8B-B14F-4D97-AF65-F5344CB8AC3E}">
        <p14:creationId xmlns:p14="http://schemas.microsoft.com/office/powerpoint/2010/main" val="3397405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Now we’ll go over tasks coordinators and administrators need to do to prepare for testing.</a:t>
            </a:r>
          </a:p>
        </p:txBody>
      </p:sp>
      <p:sp>
        <p:nvSpPr>
          <p:cNvPr id="4" name="Slide Number Placeholder 3"/>
          <p:cNvSpPr>
            <a:spLocks noGrp="1"/>
          </p:cNvSpPr>
          <p:nvPr>
            <p:ph type="sldNum" sz="quarter" idx="10"/>
          </p:nvPr>
        </p:nvSpPr>
        <p:spPr/>
        <p:txBody>
          <a:bodyPr/>
          <a:lstStyle/>
          <a:p>
            <a:fld id="{E881032E-8435-4810-B872-D429860A9133}" type="slidenum">
              <a:rPr lang="en-US" smtClean="0"/>
              <a:t>17</a:t>
            </a:fld>
            <a:endParaRPr lang="en-US" dirty="0"/>
          </a:p>
        </p:txBody>
      </p:sp>
    </p:spTree>
    <p:extLst>
      <p:ext uri="{BB962C8B-B14F-4D97-AF65-F5344CB8AC3E}">
        <p14:creationId xmlns:p14="http://schemas.microsoft.com/office/powerpoint/2010/main" val="119494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There are a number of tasks District and School Coordinators need to tackle prior to testing. We will discuss the tasks listed here.</a:t>
            </a:r>
          </a:p>
        </p:txBody>
      </p:sp>
      <p:sp>
        <p:nvSpPr>
          <p:cNvPr id="4" name="Slide Number Placeholder 3"/>
          <p:cNvSpPr>
            <a:spLocks noGrp="1"/>
          </p:cNvSpPr>
          <p:nvPr>
            <p:ph type="sldNum" sz="quarter" idx="5"/>
          </p:nvPr>
        </p:nvSpPr>
        <p:spPr/>
        <p:txBody>
          <a:bodyPr/>
          <a:lstStyle/>
          <a:p>
            <a:fld id="{71CD1C34-72C1-4C67-AAFF-0B8CE9936A77}" type="slidenum">
              <a:rPr lang="en-US" smtClean="0"/>
              <a:t>18</a:t>
            </a:fld>
            <a:endParaRPr lang="en-US" dirty="0"/>
          </a:p>
        </p:txBody>
      </p:sp>
    </p:spTree>
    <p:extLst>
      <p:ext uri="{BB962C8B-B14F-4D97-AF65-F5344CB8AC3E}">
        <p14:creationId xmlns:p14="http://schemas.microsoft.com/office/powerpoint/2010/main" val="405742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a:cs typeface="Segoe UI"/>
              </a:rPr>
              <a:t>The </a:t>
            </a:r>
            <a:r>
              <a:rPr lang="en-US" i="1" dirty="0">
                <a:latin typeface="Segoe UI"/>
                <a:cs typeface="Segoe UI"/>
              </a:rPr>
              <a:t>Test Security and Building Plan</a:t>
            </a:r>
            <a:r>
              <a:rPr lang="en-US" dirty="0">
                <a:latin typeface="Segoe UI"/>
                <a:cs typeface="Segoe UI"/>
              </a:rPr>
              <a:t> outlines the plan for state testing for each school. The plan details the testing schedule, staff roles and responsibilities, training, security, and the plan for secure handling of test materials.</a:t>
            </a:r>
          </a:p>
          <a:p>
            <a:r>
              <a:rPr lang="en-US" dirty="0">
                <a:latin typeface="Segoe UI"/>
                <a:cs typeface="Segoe UI"/>
              </a:rPr>
              <a:t>The SC creates the plan with the principal and submits it to the DC for approval. The DC reviews and approves the plan, and schools’ testing schedules. A state created a </a:t>
            </a:r>
            <a:r>
              <a:rPr lang="en-US" i="1" dirty="0">
                <a:latin typeface="Segoe UI"/>
                <a:cs typeface="Segoe UI"/>
              </a:rPr>
              <a:t>Test Security and Building Plan</a:t>
            </a:r>
            <a:r>
              <a:rPr lang="en-US" dirty="0">
                <a:latin typeface="Segoe UI"/>
                <a:cs typeface="Segoe UI"/>
              </a:rPr>
              <a:t> template and process document that are available on the WCAP Portal. The template should be adjusted with information to meet the needs of your school district.</a:t>
            </a: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To assist in establishing the number of TAs needing to be trained, consider that at least one trained TA is required to be present during each test session at all times. If students are left unattended their scores will need to be invalidated. </a:t>
            </a:r>
          </a:p>
          <a:p>
            <a:pPr marL="628650" lvl="1"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Also, the WCAS accommodated paper-pencil assessments require one TA for no more than three students in a test session.</a:t>
            </a:r>
          </a:p>
        </p:txBody>
      </p:sp>
      <p:sp>
        <p:nvSpPr>
          <p:cNvPr id="4" name="Slide Number Placeholder 3"/>
          <p:cNvSpPr>
            <a:spLocks noGrp="1"/>
          </p:cNvSpPr>
          <p:nvPr>
            <p:ph type="sldNum" sz="quarter" idx="5"/>
          </p:nvPr>
        </p:nvSpPr>
        <p:spPr/>
        <p:txBody>
          <a:bodyPr/>
          <a:lstStyle/>
          <a:p>
            <a:fld id="{71CD1C34-72C1-4C67-AAFF-0B8CE9936A77}" type="slidenum">
              <a:rPr lang="en-US" smtClean="0"/>
              <a:t>19</a:t>
            </a:fld>
            <a:endParaRPr lang="en-US" dirty="0"/>
          </a:p>
        </p:txBody>
      </p:sp>
    </p:spTree>
    <p:extLst>
      <p:ext uri="{BB962C8B-B14F-4D97-AF65-F5344CB8AC3E}">
        <p14:creationId xmlns:p14="http://schemas.microsoft.com/office/powerpoint/2010/main" val="225688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Let’s begin with a list of some common acronyms that we will use in this training.</a:t>
            </a:r>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dirty="0"/>
          </a:p>
        </p:txBody>
      </p:sp>
    </p:spTree>
    <p:extLst>
      <p:ext uri="{BB962C8B-B14F-4D97-AF65-F5344CB8AC3E}">
        <p14:creationId xmlns:p14="http://schemas.microsoft.com/office/powerpoint/2010/main" val="4245315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0403D"/>
                </a:solidFill>
                <a:latin typeface="Segoe UI" panose="020B0502040204020203" pitchFamily="34" charset="0"/>
                <a:cs typeface="Segoe UI" panose="020B0502040204020203" pitchFamily="34" charset="0"/>
              </a:rPr>
              <a:t>In advance of testing, you should work with your Technology Coordinator to prepare for online testing. Make sure all computer software is up to date and supported, and that the current school year’s secure browser is installed. </a:t>
            </a:r>
          </a:p>
          <a:p>
            <a:r>
              <a:rPr lang="en-US">
                <a:solidFill>
                  <a:srgbClr val="40403D"/>
                </a:solidFill>
                <a:latin typeface="Segoe UI" panose="020B0502040204020203" pitchFamily="34" charset="0"/>
                <a:cs typeface="Segoe UI" panose="020B0502040204020203" pitchFamily="34" charset="0"/>
              </a:rPr>
              <a:t>Your Technology Coordinator will also need to set up any non-embedded assistive technology devices needed by students. Dual monitors should be disabled on computers used for student testing, unless needed for an accessibility feature, in which case they should be set up to mirror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403D"/>
                </a:solidFill>
                <a:latin typeface="Segoe UI" panose="020B0502040204020203" pitchFamily="34" charset="0"/>
                <a:cs typeface="Segoe UI" panose="020B0502040204020203" pitchFamily="34" charset="0"/>
              </a:rPr>
              <a:t>If there are any students who may need non-embedded assistive technology, coordinators need to work with their Technology Coordinator to ensure that the device is set up appropriately prior to the student’s testing session. Students eligible for assistive technology require Permissive Mode to be set in TIDE, and computers need current browser and system software.</a:t>
            </a:r>
          </a:p>
          <a:p>
            <a:r>
              <a:rPr lang="en-US" dirty="0">
                <a:solidFill>
                  <a:srgbClr val="40403D"/>
                </a:solidFill>
                <a:latin typeface="Segoe UI" panose="020B0502040204020203" pitchFamily="34" charset="0"/>
                <a:cs typeface="Segoe UI" panose="020B0502040204020203" pitchFamily="34" charset="0"/>
              </a:rPr>
              <a:t>It is strongly recommended that students are allowed to use the accessibility feature and device during a practice and/or training test to ensure compatibility and student familiarity.</a:t>
            </a:r>
          </a:p>
        </p:txBody>
      </p:sp>
      <p:sp>
        <p:nvSpPr>
          <p:cNvPr id="4" name="Slide Number Placeholder 3"/>
          <p:cNvSpPr>
            <a:spLocks noGrp="1"/>
          </p:cNvSpPr>
          <p:nvPr>
            <p:ph type="sldNum" sz="quarter" idx="5"/>
          </p:nvPr>
        </p:nvSpPr>
        <p:spPr/>
        <p:txBody>
          <a:bodyPr/>
          <a:lstStyle/>
          <a:p>
            <a:fld id="{71CD1C34-72C1-4C67-AAFF-0B8CE9936A77}" type="slidenum">
              <a:rPr lang="en-US" smtClean="0"/>
              <a:t>20</a:t>
            </a:fld>
            <a:endParaRPr lang="en-US" dirty="0"/>
          </a:p>
        </p:txBody>
      </p:sp>
    </p:spTree>
    <p:extLst>
      <p:ext uri="{BB962C8B-B14F-4D97-AF65-F5344CB8AC3E}">
        <p14:creationId xmlns:p14="http://schemas.microsoft.com/office/powerpoint/2010/main" val="495603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0403D"/>
                </a:solidFill>
                <a:latin typeface="Segoe UI" panose="020B0502040204020203" pitchFamily="34" charset="0"/>
                <a:cs typeface="Segoe UI" panose="020B0502040204020203" pitchFamily="34" charset="0"/>
              </a:rPr>
              <a:t>District Assessment Coordinators and/or School Test Coordinators and principals should work with TAs to prepare for student testing by:</a:t>
            </a:r>
          </a:p>
          <a:p>
            <a:pPr marL="171450" lvl="0" indent="-171450">
              <a:buFont typeface="Arial" panose="020B0604020202020204" pitchFamily="34" charset="0"/>
              <a:buChar char="•"/>
            </a:pPr>
            <a:r>
              <a:rPr lang="en-US" dirty="0">
                <a:solidFill>
                  <a:srgbClr val="40403D"/>
                </a:solidFill>
                <a:latin typeface="Segoe UI" panose="020B0502040204020203" pitchFamily="34" charset="0"/>
                <a:cs typeface="Segoe UI" panose="020B0502040204020203" pitchFamily="34" charset="0"/>
              </a:rPr>
              <a:t>Identifying an area for students who need extra time to go to complete testing, if they will be moving to a different location.</a:t>
            </a:r>
          </a:p>
          <a:p>
            <a:pPr marL="171450" lvl="0" indent="-171450">
              <a:buFont typeface="Arial" panose="020B0604020202020204" pitchFamily="34" charset="0"/>
              <a:buChar char="•"/>
            </a:pPr>
            <a:r>
              <a:rPr lang="en-US" dirty="0">
                <a:solidFill>
                  <a:srgbClr val="40403D"/>
                </a:solidFill>
                <a:latin typeface="Segoe UI" panose="020B0502040204020203" pitchFamily="34" charset="0"/>
                <a:cs typeface="Segoe UI" panose="020B0502040204020203" pitchFamily="34" charset="0"/>
              </a:rPr>
              <a:t>Ensuring all instructional materials are removed or covered.</a:t>
            </a:r>
          </a:p>
          <a:p>
            <a:pPr marL="171450" lvl="0" indent="-171450">
              <a:buFont typeface="Arial" panose="020B0604020202020204" pitchFamily="34" charset="0"/>
              <a:buChar char="•"/>
            </a:pPr>
            <a:r>
              <a:rPr lang="en-US" dirty="0">
                <a:solidFill>
                  <a:srgbClr val="40403D"/>
                </a:solidFill>
                <a:latin typeface="Segoe UI" panose="020B0502040204020203" pitchFamily="34" charset="0"/>
                <a:cs typeface="Segoe UI" panose="020B0502040204020203" pitchFamily="34" charset="0"/>
              </a:rPr>
              <a:t>Creating a seating plan so students are seated far enough apart to not see others’ work or provided partitions.</a:t>
            </a:r>
          </a:p>
          <a:p>
            <a:pPr marL="171450" lvl="0" indent="-171450">
              <a:buFont typeface="Arial" panose="020B0604020202020204" pitchFamily="34" charset="0"/>
              <a:buChar char="•"/>
            </a:pPr>
            <a:r>
              <a:rPr lang="en-US" dirty="0">
                <a:solidFill>
                  <a:srgbClr val="40403D"/>
                </a:solidFill>
                <a:latin typeface="Segoe UI"/>
                <a:cs typeface="Segoe UI"/>
              </a:rPr>
              <a:t>Making sure all the materials needed by students and TAs for testing are available to them. </a:t>
            </a:r>
          </a:p>
        </p:txBody>
      </p:sp>
      <p:sp>
        <p:nvSpPr>
          <p:cNvPr id="4" name="Slide Number Placeholder 3"/>
          <p:cNvSpPr>
            <a:spLocks noGrp="1"/>
          </p:cNvSpPr>
          <p:nvPr>
            <p:ph type="sldNum" sz="quarter" idx="5"/>
          </p:nvPr>
        </p:nvSpPr>
        <p:spPr/>
        <p:txBody>
          <a:bodyPr/>
          <a:lstStyle/>
          <a:p>
            <a:fld id="{71CD1C34-72C1-4C67-AAFF-0B8CE9936A77}" type="slidenum">
              <a:rPr lang="en-US" smtClean="0"/>
              <a:t>21</a:t>
            </a:fld>
            <a:endParaRPr lang="en-US" dirty="0"/>
          </a:p>
        </p:txBody>
      </p:sp>
    </p:spTree>
    <p:extLst>
      <p:ext uri="{BB962C8B-B14F-4D97-AF65-F5344CB8AC3E}">
        <p14:creationId xmlns:p14="http://schemas.microsoft.com/office/powerpoint/2010/main" val="2009711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lumMod val="50000"/>
                  </a:schemeClr>
                </a:solidFill>
                <a:latin typeface="Segoe UI" panose="020B0502040204020203" pitchFamily="34" charset="0"/>
                <a:cs typeface="Segoe UI" panose="020B0502040204020203" pitchFamily="34" charset="0"/>
              </a:rPr>
              <a:t>This</a:t>
            </a:r>
            <a:r>
              <a:rPr lang="en-US" sz="1200" baseline="0" dirty="0">
                <a:solidFill>
                  <a:schemeClr val="tx2">
                    <a:lumMod val="50000"/>
                  </a:schemeClr>
                </a:solidFill>
                <a:latin typeface="Segoe UI" panose="020B0502040204020203" pitchFamily="34" charset="0"/>
                <a:cs typeface="Segoe UI" panose="020B0502040204020203" pitchFamily="34" charset="0"/>
              </a:rPr>
              <a:t> table </a:t>
            </a:r>
            <a:r>
              <a:rPr lang="en-US" sz="1200" baseline="0" dirty="0">
                <a:latin typeface="Segoe UI" panose="020B0502040204020203" pitchFamily="34" charset="0"/>
                <a:cs typeface="Segoe UI" panose="020B0502040204020203" pitchFamily="34" charset="0"/>
              </a:rPr>
              <a:t>provides the mat</a:t>
            </a:r>
            <a:r>
              <a:rPr lang="en-US" sz="1200" dirty="0">
                <a:latin typeface="Segoe UI" panose="020B0502040204020203" pitchFamily="34" charset="0"/>
                <a:cs typeface="Segoe UI" panose="020B0502040204020203" pitchFamily="34" charset="0"/>
              </a:rPr>
              <a:t>erials allowed for Smarter Balanced and WCAS assessments </a:t>
            </a:r>
            <a:r>
              <a:rPr lang="en-US" sz="1200" baseline="0" dirty="0">
                <a:latin typeface="Segoe UI" panose="020B0502040204020203" pitchFamily="34" charset="0"/>
                <a:cs typeface="Segoe UI" panose="020B0502040204020203" pitchFamily="34" charset="0"/>
              </a:rPr>
              <a:t>that are provided locally by the school district. Some of these are only available as designated supports or accommodations. </a:t>
            </a:r>
            <a:r>
              <a:rPr lang="en-US" sz="1200" b="1" baseline="0" dirty="0">
                <a:latin typeface="Segoe UI" panose="020B0502040204020203" pitchFamily="34" charset="0"/>
                <a:cs typeface="Segoe UI" panose="020B0502040204020203" pitchFamily="34" charset="0"/>
              </a:rPr>
              <a:t>Follow the information provided within the GTSA for use and restrictions of these materials.</a:t>
            </a:r>
            <a:endParaRPr lang="en-US" sz="1200" b="1"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Segoe UI" panose="020B0502040204020203" pitchFamily="34" charset="0"/>
                <a:cs typeface="Segoe UI" panose="020B0502040204020203" pitchFamily="34" charset="0"/>
              </a:rPr>
              <a:t>Materials </a:t>
            </a:r>
            <a:r>
              <a:rPr lang="en-US" sz="1200" dirty="0">
                <a:latin typeface="Segoe UI" panose="020B0502040204020203" pitchFamily="34" charset="0"/>
                <a:cs typeface="Segoe UI" panose="020B0502040204020203" pitchFamily="34" charset="0"/>
              </a:rPr>
              <a:t>should be inventoried for availability early enough to obtain</a:t>
            </a:r>
            <a:r>
              <a:rPr lang="en-US" sz="1200" baseline="0" dirty="0">
                <a:latin typeface="Segoe UI" panose="020B0502040204020203" pitchFamily="34" charset="0"/>
                <a:cs typeface="Segoe UI" panose="020B0502040204020203" pitchFamily="34" charset="0"/>
              </a:rPr>
              <a:t> additional quantities, if needed</a:t>
            </a:r>
            <a:r>
              <a:rPr lang="en-US" sz="1200" dirty="0">
                <a:latin typeface="Segoe UI" panose="020B0502040204020203" pitchFamily="34" charset="0"/>
                <a:cs typeface="Segoe UI" panose="020B0502040204020203"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baseline="0" dirty="0">
                <a:latin typeface="Segoe UI" panose="020B0502040204020203" pitchFamily="34" charset="0"/>
                <a:cs typeface="Segoe UI" panose="020B0502040204020203" pitchFamily="34" charset="0"/>
              </a:rPr>
              <a:t>The items marked with a star will be included with the accommodated paper-pencil test. But if you need additional copies, they are also available on the Portal.</a:t>
            </a:r>
            <a:endParaRPr lang="en-US"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22</a:t>
            </a:fld>
            <a:endParaRPr lang="en-US" dirty="0"/>
          </a:p>
        </p:txBody>
      </p:sp>
    </p:spTree>
    <p:extLst>
      <p:ext uri="{BB962C8B-B14F-4D97-AF65-F5344CB8AC3E}">
        <p14:creationId xmlns:p14="http://schemas.microsoft.com/office/powerpoint/2010/main" val="837927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sz="1200" dirty="0">
                <a:latin typeface="Segoe UI" panose="020B0502040204020203" pitchFamily="34" charset="0"/>
                <a:cs typeface="Segoe UI" panose="020B0502040204020203" pitchFamily="34" charset="0"/>
              </a:rPr>
              <a:t>Accessibility features</a:t>
            </a:r>
            <a:r>
              <a:rPr lang="en-US" sz="1200" baseline="0" dirty="0">
                <a:latin typeface="Segoe UI" panose="020B0502040204020203" pitchFamily="34" charset="0"/>
                <a:cs typeface="Segoe UI" panose="020B0502040204020203" pitchFamily="34" charset="0"/>
              </a:rPr>
              <a:t> can be helpful for some students who use them regularly during classroom instruction, or who have a documented need.</a:t>
            </a:r>
          </a:p>
          <a:p>
            <a:pPr marL="171432" marR="0" lvl="0" indent="-171432"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SCs enter and verify student test settings and accessibility features, including identifying for initial orders of accommodated paper tests. If the deadline for the initial orders is missed, SCs will need to submit additional orders in TIDE for accommodated paper test materials.</a:t>
            </a:r>
          </a:p>
          <a:p>
            <a:pPr marL="171432" indent="-171432">
              <a:spcAft>
                <a:spcPts val="300"/>
              </a:spcAft>
              <a:buFont typeface="Arial" panose="020B0604020202020204" pitchFamily="34" charset="0"/>
              <a:buChar char="•"/>
            </a:pPr>
            <a:r>
              <a:rPr lang="en-US" sz="1200" baseline="0" dirty="0">
                <a:latin typeface="Segoe UI" panose="020B0502040204020203" pitchFamily="34" charset="0"/>
                <a:cs typeface="Segoe UI" panose="020B0502040204020203" pitchFamily="34" charset="0"/>
              </a:rPr>
              <a:t>Refer to the </a:t>
            </a:r>
            <a:r>
              <a:rPr lang="en-US" sz="1200" i="0" baseline="0" dirty="0">
                <a:latin typeface="Segoe UI" panose="020B0502040204020203" pitchFamily="34" charset="0"/>
                <a:cs typeface="Segoe UI" panose="020B0502040204020203" pitchFamily="34" charset="0"/>
              </a:rPr>
              <a:t>GTSA </a:t>
            </a:r>
            <a:r>
              <a:rPr lang="en-US" sz="1200" baseline="0" dirty="0">
                <a:latin typeface="Segoe UI" panose="020B0502040204020203" pitchFamily="34" charset="0"/>
                <a:cs typeface="Segoe UI" panose="020B0502040204020203" pitchFamily="34" charset="0"/>
              </a:rPr>
              <a:t>for specific questions about restrictions and use.</a:t>
            </a:r>
          </a:p>
          <a:p>
            <a:pPr marL="628650" marR="0" lvl="5" indent="-171450" algn="l" defTabSz="91650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aseline="0" dirty="0">
                <a:latin typeface="Segoe UI" panose="020B0502040204020203" pitchFamily="34" charset="0"/>
                <a:cs typeface="Segoe UI" panose="020B0502040204020203" pitchFamily="34" charset="0"/>
              </a:rPr>
              <a:t>Student accessibility features not listed in the GTSA, are </a:t>
            </a:r>
            <a:r>
              <a:rPr lang="en-US" sz="1200" b="1" u="none" baseline="0" dirty="0">
                <a:latin typeface="Segoe UI" panose="020B0502040204020203" pitchFamily="34" charset="0"/>
                <a:cs typeface="Segoe UI" panose="020B0502040204020203" pitchFamily="34" charset="0"/>
              </a:rPr>
              <a:t>not</a:t>
            </a:r>
            <a:r>
              <a:rPr lang="en-US" sz="1200" b="1" baseline="0" dirty="0">
                <a:latin typeface="Segoe UI" panose="020B0502040204020203" pitchFamily="34" charset="0"/>
                <a:cs typeface="Segoe UI" panose="020B0502040204020203" pitchFamily="34" charset="0"/>
              </a:rPr>
              <a:t> </a:t>
            </a:r>
            <a:r>
              <a:rPr lang="en-US" sz="1200" b="0" baseline="0" dirty="0">
                <a:latin typeface="Segoe UI" panose="020B0502040204020203" pitchFamily="34" charset="0"/>
                <a:cs typeface="Segoe UI" panose="020B0502040204020203" pitchFamily="34" charset="0"/>
              </a:rPr>
              <a:t>allowed.</a:t>
            </a:r>
          </a:p>
          <a:p>
            <a:pPr marL="628650" marR="0" lvl="5" indent="-171450" algn="l" defTabSz="91650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0" baseline="0" dirty="0">
                <a:latin typeface="Segoe UI" panose="020B0502040204020203" pitchFamily="34" charset="0"/>
                <a:cs typeface="Segoe UI" panose="020B0502040204020203" pitchFamily="34" charset="0"/>
              </a:rPr>
              <a:t>In unique circumstances in which a student with a documented disability requires a support or accommodation not detailed in the GTSA, the DC may submit a </a:t>
            </a:r>
            <a:r>
              <a:rPr lang="en-US" sz="1200" b="0" i="1" baseline="0" dirty="0">
                <a:latin typeface="Segoe UI" panose="020B0502040204020203" pitchFamily="34" charset="0"/>
                <a:cs typeface="Segoe UI" panose="020B0502040204020203" pitchFamily="34" charset="0"/>
              </a:rPr>
              <a:t>Non-Standard Accommodation and Designated Support Request </a:t>
            </a:r>
            <a:r>
              <a:rPr lang="en-US" sz="1200" b="0" baseline="0" dirty="0">
                <a:latin typeface="Segoe UI" panose="020B0502040204020203" pitchFamily="34" charset="0"/>
                <a:cs typeface="Segoe UI" panose="020B0502040204020203" pitchFamily="34" charset="0"/>
              </a:rPr>
              <a:t>in ARMS for OSPI review. </a:t>
            </a:r>
            <a:endParaRPr lang="en-US" sz="1200" dirty="0">
              <a:latin typeface="Segoe UI" panose="020B0502040204020203" pitchFamily="34" charset="0"/>
              <a:cs typeface="Segoe UI" panose="020B0502040204020203" pitchFamily="34" charset="0"/>
            </a:endParaRPr>
          </a:p>
          <a:p>
            <a:pPr marL="628650" marR="0" lvl="1"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aseline="0" dirty="0">
                <a:latin typeface="Segoe UI" panose="020B0502040204020203" pitchFamily="34" charset="0"/>
                <a:cs typeface="Segoe UI" panose="020B0502040204020203" pitchFamily="34" charset="0"/>
              </a:rPr>
              <a:t>Verify that accessibility features have been accurately entered for students in TIDE.  </a:t>
            </a:r>
          </a:p>
          <a:p>
            <a:pPr marL="628650" marR="0" lvl="2"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latin typeface="Segoe UI" panose="020B0502040204020203" pitchFamily="34" charset="0"/>
                <a:cs typeface="Segoe UI" panose="020B0502040204020203" pitchFamily="34" charset="0"/>
              </a:rPr>
              <a:t>Any allowed tool,</a:t>
            </a:r>
            <a:r>
              <a:rPr lang="en-US" sz="1200" baseline="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support, or accommodation used on a state assessment should be familiar to the student. </a:t>
            </a:r>
          </a:p>
        </p:txBody>
      </p:sp>
      <p:sp>
        <p:nvSpPr>
          <p:cNvPr id="4" name="Slide Number Placeholder 3"/>
          <p:cNvSpPr>
            <a:spLocks noGrp="1"/>
          </p:cNvSpPr>
          <p:nvPr>
            <p:ph type="sldNum" sz="quarter" idx="10"/>
          </p:nvPr>
        </p:nvSpPr>
        <p:spPr/>
        <p:txBody>
          <a:bodyPr/>
          <a:lstStyle/>
          <a:p>
            <a:fld id="{E881032E-8435-4810-B872-D429860A9133}" type="slidenum">
              <a:rPr lang="en-US" smtClean="0"/>
              <a:t>23</a:t>
            </a:fld>
            <a:endParaRPr lang="en-US" dirty="0"/>
          </a:p>
        </p:txBody>
      </p:sp>
    </p:spTree>
    <p:extLst>
      <p:ext uri="{BB962C8B-B14F-4D97-AF65-F5344CB8AC3E}">
        <p14:creationId xmlns:p14="http://schemas.microsoft.com/office/powerpoint/2010/main" val="2878862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Now we will go over tasks before and during testing which are done in TIDE.</a:t>
            </a:r>
          </a:p>
        </p:txBody>
      </p:sp>
      <p:sp>
        <p:nvSpPr>
          <p:cNvPr id="4" name="Slide Number Placeholder 3"/>
          <p:cNvSpPr>
            <a:spLocks noGrp="1"/>
          </p:cNvSpPr>
          <p:nvPr>
            <p:ph type="sldNum" sz="quarter" idx="10"/>
          </p:nvPr>
        </p:nvSpPr>
        <p:spPr/>
        <p:txBody>
          <a:bodyPr/>
          <a:lstStyle/>
          <a:p>
            <a:fld id="{E881032E-8435-4810-B872-D429860A9133}" type="slidenum">
              <a:rPr lang="en-US" smtClean="0"/>
              <a:t>24</a:t>
            </a:fld>
            <a:endParaRPr lang="en-US" dirty="0"/>
          </a:p>
        </p:txBody>
      </p:sp>
    </p:spTree>
    <p:extLst>
      <p:ext uri="{BB962C8B-B14F-4D97-AF65-F5344CB8AC3E}">
        <p14:creationId xmlns:p14="http://schemas.microsoft.com/office/powerpoint/2010/main" val="284927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DCs, DAs and SCs have the permissions to add and manage users in TIDE. Do not assign multiple roles to users in TIDE – only assign the highest role a person has (DA, SC). If a person has a higher role assigned to them, they will be able to perform all tasks of lower roles. For example, if a person has the role of SC assigned to them in TIDE, they will be able to perform all the tasks of a TA as well, such as administering tests.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DCs and/or SCs can enter and verify student test settings and accessibility features, including identifying for initial orders of accommodated paper tests.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Test windows for the spring administration are set in TIDE by the DC.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Additional orders of accommodated paper test materials are entered by DCs in TIDE.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Rosters are managed in TIDE.</a:t>
            </a:r>
          </a:p>
        </p:txBody>
      </p:sp>
      <p:sp>
        <p:nvSpPr>
          <p:cNvPr id="4" name="Slide Number Placeholder 3"/>
          <p:cNvSpPr>
            <a:spLocks noGrp="1"/>
          </p:cNvSpPr>
          <p:nvPr>
            <p:ph type="sldNum" sz="quarter" idx="10"/>
          </p:nvPr>
        </p:nvSpPr>
        <p:spPr/>
        <p:txBody>
          <a:bodyPr/>
          <a:lstStyle/>
          <a:p>
            <a:fld id="{E881032E-8435-4810-B872-D429860A9133}" type="slidenum">
              <a:rPr lang="en-US" smtClean="0"/>
              <a:t>25</a:t>
            </a:fld>
            <a:endParaRPr lang="en-US" dirty="0"/>
          </a:p>
        </p:txBody>
      </p:sp>
    </p:spTree>
    <p:extLst>
      <p:ext uri="{BB962C8B-B14F-4D97-AF65-F5344CB8AC3E}">
        <p14:creationId xmlns:p14="http://schemas.microsoft.com/office/powerpoint/2010/main" val="3453288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The</a:t>
            </a:r>
            <a:r>
              <a:rPr lang="en-US" sz="1200" b="1" kern="1200" dirty="0">
                <a:effectLst/>
                <a:latin typeface="Segoe UI" panose="020B0502040204020203" pitchFamily="34" charset="0"/>
                <a:ea typeface="Segoe UI" panose="020B0502040204020203" pitchFamily="34" charset="0"/>
                <a:cs typeface="Segoe UI" panose="020B0502040204020203" pitchFamily="34" charset="0"/>
              </a:rPr>
              <a:t> Preparing for Testing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section of TIDE is where you will find the following applications that support activities in preparation for testing:</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Depending on your user role, the </a:t>
            </a:r>
            <a:r>
              <a:rPr lang="en-US" sz="1200" b="1" kern="1200" dirty="0">
                <a:effectLst/>
                <a:latin typeface="Segoe UI" panose="020B0502040204020203" pitchFamily="34" charset="0"/>
                <a:ea typeface="Segoe UI" panose="020B0502040204020203" pitchFamily="34" charset="0"/>
                <a:cs typeface="Segoe UI" panose="020B0502040204020203" pitchFamily="34" charset="0"/>
              </a:rPr>
              <a:t>Users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application may allow you to add, delete, or upload users and view, edit, or export users already in the system.</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The </a:t>
            </a:r>
            <a:r>
              <a:rPr lang="en-US" sz="1200" b="1" kern="1200" dirty="0">
                <a:effectLst/>
                <a:latin typeface="Segoe UI" panose="020B0502040204020203" pitchFamily="34" charset="0"/>
                <a:ea typeface="Segoe UI" panose="020B0502040204020203" pitchFamily="34" charset="0"/>
                <a:cs typeface="Segoe UI" panose="020B0502040204020203" pitchFamily="34" charset="0"/>
              </a:rPr>
              <a:t>Students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section is where you can view, edit, upload, or export student information and test settings (tools, supports, and accommodations). You can also:</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Upload Interim Grades</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Access the Frequency Distribution Report</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Print pre-ID labels for paper test booklets</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In the </a:t>
            </a:r>
            <a:r>
              <a:rPr lang="en-US" sz="1200" b="1" kern="1200" dirty="0">
                <a:effectLst/>
                <a:latin typeface="Segoe UI" panose="020B0502040204020203" pitchFamily="34" charset="0"/>
                <a:ea typeface="Segoe UI" panose="020B0502040204020203" pitchFamily="34" charset="0"/>
                <a:cs typeface="Segoe UI" panose="020B0502040204020203" pitchFamily="34" charset="0"/>
              </a:rPr>
              <a:t>Test Settings and Tools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section you can view, edit, and export student test settings. Users can also upload student test settings and tools. </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The View/Edit/Export Test Settings and Tools section is where you can pre-ID students to receive accommodated paper-pencil test forms in an </a:t>
            </a:r>
            <a:r>
              <a:rPr lang="en-US" sz="1200" b="1" kern="1200" dirty="0">
                <a:effectLst/>
                <a:latin typeface="Segoe UI" panose="020B0502040204020203" pitchFamily="34" charset="0"/>
                <a:ea typeface="Segoe UI" panose="020B0502040204020203" pitchFamily="34" charset="0"/>
                <a:cs typeface="Segoe UI" panose="020B0502040204020203" pitchFamily="34" charset="0"/>
              </a:rPr>
              <a:t>initial</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 shipment for the spring administration, by selecting the form in the </a:t>
            </a:r>
            <a:r>
              <a:rPr lang="en-US" sz="1200" kern="1200" dirty="0">
                <a:effectLst/>
                <a:latin typeface="Times New Roman" panose="02020603050405020304" pitchFamily="18" charset="0"/>
                <a:ea typeface="Segoe UI" panose="020B0502040204020203" pitchFamily="34" charset="0"/>
                <a:cs typeface="Segoe UI" panose="020B0502040204020203" pitchFamily="34" charset="0"/>
              </a:rPr>
              <a:t>“</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non-embedded accommodations</a:t>
            </a:r>
            <a:r>
              <a:rPr lang="en-US" sz="1200" kern="1200" dirty="0">
                <a:effectLst/>
                <a:latin typeface="Times New Roman" panose="02020603050405020304" pitchFamily="18" charset="0"/>
                <a:ea typeface="Segoe UI" panose="020B0502040204020203" pitchFamily="34" charset="0"/>
                <a:cs typeface="Segoe UI" panose="020B0502040204020203" pitchFamily="34" charset="0"/>
              </a:rPr>
              <a:t>”</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 drop down.</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b="1" kern="1200" dirty="0">
                <a:effectLst/>
                <a:latin typeface="Segoe UI" panose="020B0502040204020203" pitchFamily="34" charset="0"/>
                <a:ea typeface="Segoe UI" panose="020B0502040204020203" pitchFamily="34" charset="0"/>
                <a:cs typeface="Segoe UI" panose="020B0502040204020203" pitchFamily="34" charset="0"/>
              </a:rPr>
              <a:t>Rosters</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 are groups of students associated with a teacher in a particular school. Rosters typically represent entire classrooms in lower grades, or individual classroom periods in upper grades.</a:t>
            </a:r>
            <a:r>
              <a:rPr lang="en-US" sz="1200" kern="1200" dirty="0">
                <a:effectLst/>
                <a:latin typeface="Times New Roman" panose="02020603050405020304" pitchFamily="18" charset="0"/>
                <a:ea typeface="Segoe UI" panose="020B0502040204020203" pitchFamily="34" charset="0"/>
                <a:cs typeface="Segoe UI" panose="020B0502040204020203" pitchFamily="34" charset="0"/>
              </a:rPr>
              <a:t>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Rosters can also represent special courses offered to groups of students. In the Roster section, you can add, view, edit, and upload rosters </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The </a:t>
            </a:r>
            <a:r>
              <a:rPr lang="en-US" sz="1200" b="1" kern="1200" dirty="0">
                <a:effectLst/>
                <a:latin typeface="Segoe UI" panose="020B0502040204020203" pitchFamily="34" charset="0"/>
                <a:ea typeface="Segoe UI" panose="020B0502040204020203" pitchFamily="34" charset="0"/>
                <a:cs typeface="Segoe UI" panose="020B0502040204020203" pitchFamily="34" charset="0"/>
              </a:rPr>
              <a:t>Test Windows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section is utilized by DCs to establish school testing schedules for the summative assessments.  </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For more information on how to do these tasks in TIDE, see the </a:t>
            </a:r>
            <a:r>
              <a:rPr lang="en-US" sz="1200" i="1" kern="1200" dirty="0">
                <a:effectLst/>
                <a:latin typeface="Segoe UI" panose="020B0502040204020203" pitchFamily="34" charset="0"/>
                <a:ea typeface="Segoe UI" panose="020B0502040204020203" pitchFamily="34" charset="0"/>
                <a:cs typeface="Segoe UI" panose="020B0502040204020203" pitchFamily="34" charset="0"/>
              </a:rPr>
              <a:t>TIDE User Guide</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 and the TIDE User module, both posted to the portal. </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The one task for before testing in TIDE that is not done through Preparing for Testing, is ordering any </a:t>
            </a:r>
            <a:r>
              <a:rPr lang="en-US" sz="1200" b="1" kern="1200" dirty="0">
                <a:effectLst/>
                <a:latin typeface="Segoe UI" panose="020B0502040204020203" pitchFamily="34" charset="0"/>
                <a:ea typeface="Segoe UI" panose="020B0502040204020203" pitchFamily="34" charset="0"/>
                <a:cs typeface="Segoe UI" panose="020B0502040204020203" pitchFamily="34" charset="0"/>
              </a:rPr>
              <a:t>additional</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 accommodated paper-pencil materials needed. We will cover how to do that in TIDE on the next slide.</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26</a:t>
            </a:fld>
            <a:endParaRPr lang="en-US" dirty="0"/>
          </a:p>
        </p:txBody>
      </p:sp>
    </p:spTree>
    <p:extLst>
      <p:ext uri="{BB962C8B-B14F-4D97-AF65-F5344CB8AC3E}">
        <p14:creationId xmlns:p14="http://schemas.microsoft.com/office/powerpoint/2010/main" val="206500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To place additional orders for accommodated paper-pencil materials in TIDE, you will select Additional Paper Orders – Spring Summative from the Test Administration drop-down.  The additional orders for Summative tests will not appear in the drop down until the additional order window opens.</a:t>
            </a:r>
          </a:p>
        </p:txBody>
      </p:sp>
      <p:sp>
        <p:nvSpPr>
          <p:cNvPr id="4" name="Slide Number Placeholder 3"/>
          <p:cNvSpPr>
            <a:spLocks noGrp="1"/>
          </p:cNvSpPr>
          <p:nvPr>
            <p:ph type="sldNum" sz="quarter" idx="5"/>
          </p:nvPr>
        </p:nvSpPr>
        <p:spPr/>
        <p:txBody>
          <a:bodyPr/>
          <a:lstStyle/>
          <a:p>
            <a:fld id="{71CD1C34-72C1-4C67-AAFF-0B8CE9936A77}" type="slidenum">
              <a:rPr lang="en-US" smtClean="0"/>
              <a:t>27</a:t>
            </a:fld>
            <a:endParaRPr lang="en-US" dirty="0"/>
          </a:p>
        </p:txBody>
      </p:sp>
    </p:spTree>
    <p:extLst>
      <p:ext uri="{BB962C8B-B14F-4D97-AF65-F5344CB8AC3E}">
        <p14:creationId xmlns:p14="http://schemas.microsoft.com/office/powerpoint/2010/main" val="731924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egoe UI"/>
                <a:cs typeface="Segoe UI"/>
              </a:rPr>
              <a:t>Appeals</a:t>
            </a:r>
            <a:r>
              <a:rPr lang="en-US" dirty="0">
                <a:latin typeface="Segoe UI"/>
                <a:cs typeface="Segoe UI"/>
              </a:rPr>
              <a:t> are set in TIDE and submitted by a DC or DA during test administrations. Appeals are submitted for online testers to either allow a student access to their testing opportunity or to invalidate a student’s test results.</a:t>
            </a: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The TIDE Appeals application is not used to log all test incidents, only those that require an appeal.</a:t>
            </a:r>
          </a:p>
          <a:p>
            <a:pPr marL="628650" lvl="1" indent="-171450">
              <a:buFont typeface="Calibri" panose="020F0502020204030204" pitchFamily="34" charset="0"/>
              <a:buChar char="–"/>
            </a:pPr>
            <a:r>
              <a:rPr lang="en-US" dirty="0">
                <a:latin typeface="Segoe UI" panose="020B0502040204020203" pitchFamily="34" charset="0"/>
                <a:cs typeface="Segoe UI" panose="020B0502040204020203" pitchFamily="34" charset="0"/>
              </a:rPr>
              <a:t>Districts will still need to submit a Testing Incident report through the Assessment Reporting Management System (ARMS) when the situation may have had an impact on student performance or test security, or if the incident is due to adult misconduct. We will talk more about submitting forms in ARMS later.</a:t>
            </a:r>
          </a:p>
          <a:p>
            <a:pPr marL="628650" lvl="1" indent="-171450">
              <a:buFont typeface="Calibri" panose="020F0502020204030204" pitchFamily="34" charset="0"/>
              <a:buChar char="–"/>
            </a:pPr>
            <a:r>
              <a:rPr lang="en-US" dirty="0">
                <a:latin typeface="Segoe UI" panose="020B0502040204020203" pitchFamily="34" charset="0"/>
                <a:cs typeface="Segoe UI" panose="020B0502040204020203" pitchFamily="34" charset="0"/>
              </a:rPr>
              <a:t>Appeals may be submitted for the interim and summative test administrations.</a:t>
            </a:r>
          </a:p>
          <a:p>
            <a:r>
              <a:rPr lang="en-US" dirty="0">
                <a:latin typeface="Segoe UI"/>
                <a:cs typeface="Segoe UI"/>
              </a:rPr>
              <a:t>The </a:t>
            </a:r>
            <a:r>
              <a:rPr lang="en-US" b="1" dirty="0">
                <a:latin typeface="Segoe UI"/>
                <a:cs typeface="Segoe UI"/>
              </a:rPr>
              <a:t>Test Session Status Report</a:t>
            </a:r>
            <a:r>
              <a:rPr lang="en-US" dirty="0">
                <a:latin typeface="Segoe UI"/>
                <a:cs typeface="Segoe UI"/>
              </a:rPr>
              <a:t> is available under Monitoring Test Progress in TIDE. District-level users can now view status reports of active and inactive test sessions happening in their district for the current day. These reports show how many students in each school are testing and how many have started, paused, and completed their test. </a:t>
            </a:r>
          </a:p>
          <a:p>
            <a:r>
              <a:rPr lang="en-US" dirty="0">
                <a:latin typeface="Segoe UI"/>
                <a:cs typeface="Segoe UI"/>
              </a:rPr>
              <a:t>You can print </a:t>
            </a:r>
            <a:r>
              <a:rPr lang="en-US" b="1" dirty="0">
                <a:latin typeface="Segoe UI"/>
                <a:cs typeface="Segoe UI"/>
              </a:rPr>
              <a:t>Test Tickets</a:t>
            </a:r>
            <a:r>
              <a:rPr lang="en-US" dirty="0">
                <a:latin typeface="Segoe UI"/>
                <a:cs typeface="Segoe UI"/>
              </a:rPr>
              <a:t> from your student list or rosters to support students as they login to test sessions. </a:t>
            </a:r>
            <a:endParaRPr lang="en-US" dirty="0">
              <a:latin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It is important to ensure security of test tickets, before, during, and after testing.</a:t>
            </a:r>
          </a:p>
        </p:txBody>
      </p:sp>
      <p:sp>
        <p:nvSpPr>
          <p:cNvPr id="4" name="Slide Number Placeholder 3"/>
          <p:cNvSpPr>
            <a:spLocks noGrp="1"/>
          </p:cNvSpPr>
          <p:nvPr>
            <p:ph type="sldNum" sz="quarter" idx="10"/>
          </p:nvPr>
        </p:nvSpPr>
        <p:spPr/>
        <p:txBody>
          <a:bodyPr/>
          <a:lstStyle/>
          <a:p>
            <a:fld id="{E881032E-8435-4810-B872-D429860A9133}" type="slidenum">
              <a:rPr lang="en-US" smtClean="0"/>
              <a:t>28</a:t>
            </a:fld>
            <a:endParaRPr lang="en-US" dirty="0"/>
          </a:p>
        </p:txBody>
      </p:sp>
    </p:spTree>
    <p:extLst>
      <p:ext uri="{BB962C8B-B14F-4D97-AF65-F5344CB8AC3E}">
        <p14:creationId xmlns:p14="http://schemas.microsoft.com/office/powerpoint/2010/main" val="604733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We will now cover</a:t>
            </a:r>
            <a:r>
              <a:rPr lang="en-US" sz="1200" baseline="0" dirty="0">
                <a:latin typeface="Segoe UI" panose="020B0502040204020203" pitchFamily="34" charset="0"/>
                <a:cs typeface="Segoe UI" panose="020B0502040204020203" pitchFamily="34" charset="0"/>
              </a:rPr>
              <a:t> test security and security documentation needed for the assessments. </a:t>
            </a:r>
            <a:r>
              <a:rPr lang="en-US" dirty="0">
                <a:latin typeface="Segoe UI" panose="020B0502040204020203" pitchFamily="34" charset="0"/>
                <a:cs typeface="Segoe UI" panose="020B0502040204020203" pitchFamily="34" charset="0"/>
              </a:rPr>
              <a:t>It is the responsibility of the DC and SCs to ensure all staff administering state tests are trained on test security. Coordinators are responsible for making sure all staff involved with state testing in any way are appropriately trained on security policies.</a:t>
            </a:r>
          </a:p>
        </p:txBody>
      </p:sp>
      <p:sp>
        <p:nvSpPr>
          <p:cNvPr id="4" name="Slide Number Placeholder 3"/>
          <p:cNvSpPr>
            <a:spLocks noGrp="1"/>
          </p:cNvSpPr>
          <p:nvPr>
            <p:ph type="sldNum" sz="quarter" idx="10"/>
          </p:nvPr>
        </p:nvSpPr>
        <p:spPr/>
        <p:txBody>
          <a:bodyPr/>
          <a:lstStyle/>
          <a:p>
            <a:fld id="{E881032E-8435-4810-B872-D429860A9133}" type="slidenum">
              <a:rPr lang="en-US" smtClean="0"/>
              <a:t>29</a:t>
            </a:fld>
            <a:endParaRPr lang="en-US" dirty="0"/>
          </a:p>
        </p:txBody>
      </p:sp>
    </p:spTree>
    <p:extLst>
      <p:ext uri="{BB962C8B-B14F-4D97-AF65-F5344CB8AC3E}">
        <p14:creationId xmlns:p14="http://schemas.microsoft.com/office/powerpoint/2010/main" val="291655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we’ll briefly go over the roles and responsibilities different staff members have for state testing.</a:t>
            </a:r>
          </a:p>
        </p:txBody>
      </p:sp>
      <p:sp>
        <p:nvSpPr>
          <p:cNvPr id="4" name="Slide Number Placeholder 3"/>
          <p:cNvSpPr>
            <a:spLocks noGrp="1"/>
          </p:cNvSpPr>
          <p:nvPr>
            <p:ph type="sldNum" sz="quarter" idx="10"/>
          </p:nvPr>
        </p:nvSpPr>
        <p:spPr/>
        <p:txBody>
          <a:bodyPr/>
          <a:lstStyle/>
          <a:p>
            <a:fld id="{E881032E-8435-4810-B872-D429860A9133}" type="slidenum">
              <a:rPr lang="en-US" smtClean="0"/>
              <a:t>3</a:t>
            </a:fld>
            <a:endParaRPr lang="en-US" dirty="0"/>
          </a:p>
        </p:txBody>
      </p:sp>
    </p:spTree>
    <p:extLst>
      <p:ext uri="{BB962C8B-B14F-4D97-AF65-F5344CB8AC3E}">
        <p14:creationId xmlns:p14="http://schemas.microsoft.com/office/powerpoint/2010/main" val="844729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As with all state assessments, state laws must be adhered to and best practices followed in the classroom.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Allowed and prohibited behaviors are detailed in the </a:t>
            </a:r>
            <a:r>
              <a:rPr lang="en-US" sz="1200" i="1" dirty="0">
                <a:latin typeface="Segoe UI" panose="020B0502040204020203" pitchFamily="34" charset="0"/>
                <a:cs typeface="Segoe UI" panose="020B0502040204020203" pitchFamily="34" charset="0"/>
              </a:rPr>
              <a:t>Professional Assessment Standards.</a:t>
            </a:r>
            <a:endParaRPr lang="en-US" sz="1200"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Segoe UI" panose="020B0502040204020203" pitchFamily="34" charset="0"/>
                <a:cs typeface="Segoe UI" panose="020B0502040204020203" pitchFamily="34" charset="0"/>
              </a:rPr>
              <a:t>Know who should and should not be in the testing environment. DCs, DAs, Principals, and SCs need to actively monitor testing locations to ensure adequate support. Trained staff can be in a testing room, under the general supervision of a certified staff member. Volunteers, parents, and students who are not being assessed during the current segment, as well as media, are not allowed.</a:t>
            </a:r>
            <a:endParaRPr lang="en-US" sz="1200"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R</a:t>
            </a:r>
            <a:r>
              <a:rPr lang="en-US" sz="1200" baseline="0" dirty="0">
                <a:latin typeface="Segoe UI" panose="020B0502040204020203" pitchFamily="34" charset="0"/>
                <a:cs typeface="Segoe UI" panose="020B0502040204020203" pitchFamily="34" charset="0"/>
              </a:rPr>
              <a:t>eviewing and disclosing test content or student responses is a violation of state law.</a:t>
            </a:r>
          </a:p>
          <a:p>
            <a:pPr marL="171450" indent="-171450">
              <a:buFont typeface="Arial" panose="020B0604020202020204" pitchFamily="34" charset="0"/>
              <a:buChar char="•"/>
            </a:pPr>
            <a:r>
              <a:rPr lang="en-US" sz="1200" baseline="0" dirty="0">
                <a:latin typeface="Segoe UI" panose="020B0502040204020203" pitchFamily="34" charset="0"/>
                <a:cs typeface="Segoe UI" panose="020B0502040204020203" pitchFamily="34" charset="0"/>
              </a:rPr>
              <a:t>The Office of Professional Practices (OPP) is charged with enforcement, including discipline of educational practitioners for violation of the Professional Code of Conduct. OPP receives, investigates, and makes legal findings regarding complaints.</a:t>
            </a:r>
            <a:endParaRPr lang="en-US" sz="1200" b="0" u="none"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30</a:t>
            </a:fld>
            <a:endParaRPr lang="en-US" dirty="0"/>
          </a:p>
        </p:txBody>
      </p:sp>
    </p:spTree>
    <p:extLst>
      <p:ext uri="{BB962C8B-B14F-4D97-AF65-F5344CB8AC3E}">
        <p14:creationId xmlns:p14="http://schemas.microsoft.com/office/powerpoint/2010/main" val="749598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security of test content and the confidentiality of student information are vital to maintaining the validity, reliability, and fairness of the test results. </a:t>
            </a:r>
          </a:p>
          <a:p>
            <a:r>
              <a:rPr lang="en-US" dirty="0">
                <a:latin typeface="Segoe UI" panose="020B0502040204020203" pitchFamily="34" charset="0"/>
                <a:cs typeface="Segoe UI" panose="020B0502040204020203" pitchFamily="34" charset="0"/>
              </a:rPr>
              <a:t>In addition to training, staff must fill out the </a:t>
            </a:r>
            <a:r>
              <a:rPr lang="en-US" i="1" dirty="0">
                <a:latin typeface="Segoe UI" panose="020B0502040204020203" pitchFamily="34" charset="0"/>
                <a:cs typeface="Segoe UI" panose="020B0502040204020203" pitchFamily="34" charset="0"/>
              </a:rPr>
              <a:t>Test Security Staff Assurance Report</a:t>
            </a:r>
            <a:r>
              <a:rPr lang="en-US" dirty="0">
                <a:latin typeface="Segoe UI" panose="020B0502040204020203" pitchFamily="34" charset="0"/>
                <a:cs typeface="Segoe UI" panose="020B0502040204020203" pitchFamily="34" charset="0"/>
              </a:rPr>
              <a:t> both before testing and after testing. This form can be found on the Portal in the Test Coordinator Resources card, in the General Information section.</a:t>
            </a:r>
          </a:p>
        </p:txBody>
      </p:sp>
      <p:sp>
        <p:nvSpPr>
          <p:cNvPr id="4" name="Slide Number Placeholder 3"/>
          <p:cNvSpPr>
            <a:spLocks noGrp="1"/>
          </p:cNvSpPr>
          <p:nvPr>
            <p:ph type="sldNum" sz="quarter" idx="10"/>
          </p:nvPr>
        </p:nvSpPr>
        <p:spPr/>
        <p:txBody>
          <a:bodyPr/>
          <a:lstStyle/>
          <a:p>
            <a:fld id="{E881032E-8435-4810-B872-D429860A9133}" type="slidenum">
              <a:rPr lang="en-US" smtClean="0"/>
              <a:t>31</a:t>
            </a:fld>
            <a:endParaRPr lang="en-US" dirty="0"/>
          </a:p>
        </p:txBody>
      </p:sp>
    </p:spTree>
    <p:extLst>
      <p:ext uri="{BB962C8B-B14F-4D97-AF65-F5344CB8AC3E}">
        <p14:creationId xmlns:p14="http://schemas.microsoft.com/office/powerpoint/2010/main" val="308019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Under no circumstances should staff:</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Review, discuss, or copy secure test content or student responses</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Use secure test content to develop instructional resources</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Assist with or interpret test content for students</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Alter student responses in any way</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Leave secure test content unattended in a non-secure location</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Leave students unattended during testing</a:t>
            </a:r>
          </a:p>
        </p:txBody>
      </p:sp>
      <p:sp>
        <p:nvSpPr>
          <p:cNvPr id="4" name="Slide Number Placeholder 3"/>
          <p:cNvSpPr>
            <a:spLocks noGrp="1"/>
          </p:cNvSpPr>
          <p:nvPr>
            <p:ph type="sldNum" sz="quarter" idx="5"/>
          </p:nvPr>
        </p:nvSpPr>
        <p:spPr/>
        <p:txBody>
          <a:bodyPr/>
          <a:lstStyle/>
          <a:p>
            <a:fld id="{E881032E-8435-4810-B872-D429860A9133}" type="slidenum">
              <a:rPr lang="en-US" smtClean="0"/>
              <a:t>32</a:t>
            </a:fld>
            <a:endParaRPr lang="en-US" dirty="0"/>
          </a:p>
        </p:txBody>
      </p:sp>
    </p:spTree>
    <p:extLst>
      <p:ext uri="{BB962C8B-B14F-4D97-AF65-F5344CB8AC3E}">
        <p14:creationId xmlns:p14="http://schemas.microsoft.com/office/powerpoint/2010/main" val="3833983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a:cs typeface="Segoe UI"/>
              </a:rPr>
              <a:t>Test incidents, such as a low risk (fire drill, minor student disruption, etc.), medium risk (student access to non-approved electronics, adult misconduct, etc.), and high risk (test questions/answers shared or made public), are behaviors prohibited either because they give a student an unfair advantage or because they compromise test validity or score reliability. Whether intentional or by accident, a situation that falls into these categories constitutes a test incident that needs to be documented and reported, whether being retained at local district-level or escalated to the state. Refer to the </a:t>
            </a:r>
            <a:r>
              <a:rPr lang="en-US" i="1" dirty="0">
                <a:latin typeface="Segoe UI"/>
                <a:cs typeface="Segoe UI"/>
              </a:rPr>
              <a:t>Professional Assessment Standards </a:t>
            </a:r>
            <a:r>
              <a:rPr lang="en-US" dirty="0">
                <a:latin typeface="Segoe UI"/>
                <a:cs typeface="Segoe UI"/>
              </a:rPr>
              <a:t>for full details.</a:t>
            </a:r>
          </a:p>
          <a:p>
            <a:r>
              <a:rPr lang="en-US" dirty="0">
                <a:latin typeface="Segoe UI" panose="020B0502040204020203" pitchFamily="34" charset="0"/>
                <a:cs typeface="Segoe UI" panose="020B0502040204020203" pitchFamily="34" charset="0"/>
              </a:rPr>
              <a:t>When an incident occurs it is important to:</a:t>
            </a: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Stop the student(s) test session by either pausing the individual tests, or by ending the entire session in the TA Interface.</a:t>
            </a: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Take corrective action to mitigate the incident and report the situation, as required.</a:t>
            </a: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Gather all necessary information to be reported.</a:t>
            </a: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Document with as much detail as possible, including information such as date, time of day, who was involved (SSID), and the item number (when applicable). </a:t>
            </a: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For technology or system related issues, please be ready to provide:</a:t>
            </a:r>
          </a:p>
          <a:p>
            <a:pPr marL="628650" lvl="1"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Session ID, device used during testing, network configuration, and operating system</a:t>
            </a: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Prompt communication is important and should follow the </a:t>
            </a:r>
            <a:r>
              <a:rPr lang="en-US" i="1" dirty="0">
                <a:latin typeface="Segoe UI"/>
                <a:cs typeface="Segoe UI"/>
              </a:rPr>
              <a:t>Professional Assessment Standards</a:t>
            </a:r>
            <a:r>
              <a:rPr lang="en-US" dirty="0">
                <a:latin typeface="Segoe UI" panose="020B0502040204020203" pitchFamily="34" charset="0"/>
                <a:cs typeface="Segoe UI" panose="020B0502040204020203" pitchFamily="34" charset="0"/>
              </a:rPr>
              <a:t>.</a:t>
            </a:r>
          </a:p>
          <a:p>
            <a:pPr marL="171450" lvl="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Appeals will be processed within 24 hours.</a:t>
            </a:r>
          </a:p>
          <a:p>
            <a:pPr marL="171450" lvl="0" indent="-171450">
              <a:buFont typeface="Arial" panose="020B0604020202020204" pitchFamily="34" charset="0"/>
              <a:buChar char="•"/>
            </a:pPr>
            <a:r>
              <a:rPr lang="en-US" dirty="0">
                <a:latin typeface="Segoe UI"/>
                <a:cs typeface="Segoe UI"/>
              </a:rPr>
              <a:t>Breaches are considered a high risk. An example would be if a student or adult had collected or released secure test content or student responses. This is immediately reported to the SC, DC, and OSPI. Do not use electronic devices or email for transferring secure/confidential information.</a:t>
            </a:r>
          </a:p>
        </p:txBody>
      </p:sp>
      <p:sp>
        <p:nvSpPr>
          <p:cNvPr id="4" name="Slide Number Placeholder 3"/>
          <p:cNvSpPr>
            <a:spLocks noGrp="1"/>
          </p:cNvSpPr>
          <p:nvPr>
            <p:ph type="sldNum" sz="quarter" idx="10"/>
          </p:nvPr>
        </p:nvSpPr>
        <p:spPr/>
        <p:txBody>
          <a:bodyPr/>
          <a:lstStyle/>
          <a:p>
            <a:fld id="{E881032E-8435-4810-B872-D429860A9133}" type="slidenum">
              <a:rPr lang="en-US" smtClean="0"/>
              <a:t>33</a:t>
            </a:fld>
            <a:endParaRPr lang="en-US" dirty="0"/>
          </a:p>
        </p:txBody>
      </p:sp>
    </p:spTree>
    <p:extLst>
      <p:ext uri="{BB962C8B-B14F-4D97-AF65-F5344CB8AC3E}">
        <p14:creationId xmlns:p14="http://schemas.microsoft.com/office/powerpoint/2010/main" val="1039722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a:cs typeface="Segoe UI"/>
              </a:rPr>
              <a:t>We will share a few of the incidents most commonly reported to the OSPI Assessment Operations office.</a:t>
            </a:r>
          </a:p>
          <a:p>
            <a:pPr marL="171450" indent="-171450">
              <a:buFont typeface="Arial" panose="020B0604020202020204" pitchFamily="34" charset="0"/>
              <a:buChar char="•"/>
            </a:pPr>
            <a:r>
              <a:rPr lang="en-US" dirty="0">
                <a:latin typeface="Segoe UI"/>
                <a:cs typeface="Segoe UI"/>
              </a:rPr>
              <a:t>Student access to non-approved electronic devices.</a:t>
            </a:r>
          </a:p>
          <a:p>
            <a:pPr marL="171450" lvl="0" indent="-171450">
              <a:buFont typeface="Arial" panose="020B0604020202020204" pitchFamily="34" charset="0"/>
              <a:buChar char="•"/>
            </a:pPr>
            <a:r>
              <a:rPr lang="en-US" dirty="0">
                <a:latin typeface="Segoe UI"/>
                <a:cs typeface="Segoe UI"/>
              </a:rPr>
              <a:t>Students not being provided the correct accessibility features, and inappropriate student access to non-approved accessibility features is a commonly reported incident. As an example, the use of calculators, such as use of a hand-held calculator during an online math test session (unless needed as a documented accommodation), will require that the DC set an appeal in TIDE to invalidate the students test results. The GTSA and the Calculator Policy provide information on the availability, use, and restrictions of calculators for assessments.</a:t>
            </a:r>
          </a:p>
          <a:p>
            <a:pPr marL="171450" lvl="0" indent="-171450">
              <a:buFont typeface="Arial" panose="020B0604020202020204" pitchFamily="34" charset="0"/>
              <a:buChar char="•"/>
            </a:pPr>
            <a:r>
              <a:rPr lang="en-US" dirty="0">
                <a:latin typeface="Segoe UI"/>
                <a:cs typeface="Segoe UI"/>
              </a:rPr>
              <a:t>Materials not being removed from walls in the testing location may require invalidation of student test results. Be sure to have a plan in place to check testing locations prior to the administration of a summative assessment.</a:t>
            </a:r>
          </a:p>
          <a:p>
            <a:pPr marL="171450" lvl="0" indent="-171450">
              <a:buFont typeface="Arial" panose="020B0604020202020204" pitchFamily="34" charset="0"/>
              <a:buChar char="•"/>
            </a:pPr>
            <a:r>
              <a:rPr lang="en-US" dirty="0">
                <a:latin typeface="Segoe UI"/>
                <a:cs typeface="Segoe UI"/>
              </a:rPr>
              <a:t>We also have received reports of TAs not following the script of student directions and of staff not being trained prior to administering an assessment. These situations may also require invalidation after conclusion of an investigation.</a:t>
            </a:r>
          </a:p>
          <a:p>
            <a:pPr marL="171450" lvl="0" indent="-171450">
              <a:buFont typeface="Arial" panose="020B0604020202020204" pitchFamily="34" charset="0"/>
              <a:buChar char="•"/>
            </a:pPr>
            <a:r>
              <a:rPr lang="en-US" dirty="0">
                <a:latin typeface="Segoe UI"/>
                <a:cs typeface="Segoe UI"/>
              </a:rPr>
              <a:t>TAs administering an incorrect assessment, such as a summative assessment instead of a training, practice, or interim test continues to be reported. It is important that TAs have a clear understanding of the test being administered.</a:t>
            </a:r>
          </a:p>
          <a:p>
            <a:pPr marL="628650" lvl="1" indent="-171450">
              <a:buFont typeface="Calibri" panose="020F0502020204030204" pitchFamily="34" charset="0"/>
              <a:buChar char="–"/>
            </a:pPr>
            <a:r>
              <a:rPr lang="en-US" dirty="0">
                <a:latin typeface="Segoe UI"/>
                <a:cs typeface="Segoe UI"/>
              </a:rPr>
              <a:t>When TAs incorrectly select a summative assessment, the DC will be required to investigate and report findings through a Test Incident Report within ARMS. </a:t>
            </a:r>
          </a:p>
          <a:p>
            <a:pPr marL="628650" lvl="1" indent="-171450">
              <a:buFont typeface="Calibri" panose="020F0502020204030204" pitchFamily="34" charset="0"/>
              <a:buChar char="–"/>
            </a:pPr>
            <a:r>
              <a:rPr lang="en-US" dirty="0">
                <a:latin typeface="Segoe UI"/>
                <a:cs typeface="Segoe UI"/>
              </a:rPr>
              <a:t>An appeal will also need to be submitted in TIDE to reset the incorrect test results so that students may access their summative testing opportunity.</a:t>
            </a:r>
          </a:p>
          <a:p>
            <a:pPr marL="628650" lvl="1" indent="-171450">
              <a:buFont typeface="Calibri" panose="020F0502020204030204" pitchFamily="34" charset="0"/>
              <a:buChar char="–"/>
            </a:pPr>
            <a:r>
              <a:rPr lang="en-US" dirty="0">
                <a:latin typeface="Segoe UI"/>
                <a:cs typeface="Segoe UI"/>
              </a:rPr>
              <a:t>When a test is reset due to an incorrect test selection, a certification letter will be provided by the state to be attached to the ISRs that are placed in the student folder and sent home to parents.</a:t>
            </a:r>
          </a:p>
        </p:txBody>
      </p:sp>
      <p:sp>
        <p:nvSpPr>
          <p:cNvPr id="4" name="Slide Number Placeholder 3"/>
          <p:cNvSpPr>
            <a:spLocks noGrp="1"/>
          </p:cNvSpPr>
          <p:nvPr>
            <p:ph type="sldNum" sz="quarter" idx="10"/>
          </p:nvPr>
        </p:nvSpPr>
        <p:spPr/>
        <p:txBody>
          <a:bodyPr/>
          <a:lstStyle/>
          <a:p>
            <a:fld id="{060E404A-6556-4DEE-97DF-AA69DDBED0B5}" type="slidenum">
              <a:rPr lang="en-US" smtClean="0"/>
              <a:t>34</a:t>
            </a:fld>
            <a:endParaRPr lang="en-US" dirty="0"/>
          </a:p>
        </p:txBody>
      </p:sp>
    </p:spTree>
    <p:extLst>
      <p:ext uri="{BB962C8B-B14F-4D97-AF65-F5344CB8AC3E}">
        <p14:creationId xmlns:p14="http://schemas.microsoft.com/office/powerpoint/2010/main" val="1228317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top testing incidents requiring test invalidation are students having access to non-approved electronics (such as their cell phones) and students left unattended while testing.</a:t>
            </a:r>
          </a:p>
          <a:p>
            <a:r>
              <a:rPr lang="en-US" dirty="0">
                <a:latin typeface="Segoe UI" panose="020B0502040204020203" pitchFamily="34" charset="0"/>
                <a:cs typeface="Segoe UI" panose="020B0502040204020203" pitchFamily="34" charset="0"/>
              </a:rPr>
              <a:t>When testing incidents occur, they need to be reported in ARMS, and if necessary, an appeal may need to be submitted through TIDE.</a:t>
            </a:r>
          </a:p>
        </p:txBody>
      </p:sp>
      <p:sp>
        <p:nvSpPr>
          <p:cNvPr id="4" name="Slide Number Placeholder 3"/>
          <p:cNvSpPr>
            <a:spLocks noGrp="1"/>
          </p:cNvSpPr>
          <p:nvPr>
            <p:ph type="sldNum" sz="quarter" idx="5"/>
          </p:nvPr>
        </p:nvSpPr>
        <p:spPr/>
        <p:txBody>
          <a:bodyPr/>
          <a:lstStyle/>
          <a:p>
            <a:fld id="{E881032E-8435-4810-B872-D429860A9133}" type="slidenum">
              <a:rPr lang="en-US" smtClean="0"/>
              <a:t>35</a:t>
            </a:fld>
            <a:endParaRPr lang="en-US" dirty="0"/>
          </a:p>
        </p:txBody>
      </p:sp>
    </p:spTree>
    <p:extLst>
      <p:ext uri="{BB962C8B-B14F-4D97-AF65-F5344CB8AC3E}">
        <p14:creationId xmlns:p14="http://schemas.microsoft.com/office/powerpoint/2010/main" val="2615951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DCs are responsible for reporting information in ARMS, and SCs are responsible for submitting reporting documents to the DC.</a:t>
            </a:r>
          </a:p>
          <a:p>
            <a:r>
              <a:rPr lang="en-US" dirty="0">
                <a:latin typeface="Segoe UI" panose="020B0502040204020203" pitchFamily="34" charset="0"/>
                <a:cs typeface="Segoe UI" panose="020B0502040204020203" pitchFamily="34" charset="0"/>
              </a:rPr>
              <a:t>Test incidents are reported in ARMS using the Test Incident Report form. The form can either be retained in district or submitted to the state. </a:t>
            </a:r>
          </a:p>
          <a:p>
            <a:r>
              <a:rPr lang="en-US" dirty="0">
                <a:latin typeface="Segoe UI"/>
                <a:cs typeface="Segoe UI"/>
              </a:rPr>
              <a:t>More information about test incidents, including which should be retained in district, and which need to be submitted to the state can be found in the </a:t>
            </a:r>
            <a:r>
              <a:rPr lang="en-US" i="1" dirty="0">
                <a:latin typeface="Segoe UI"/>
                <a:cs typeface="Segoe UI"/>
              </a:rPr>
              <a:t>Professional Assessment Standards</a:t>
            </a:r>
            <a:r>
              <a:rPr lang="en-US" dirty="0">
                <a:latin typeface="Segoe UI"/>
                <a:cs typeface="Segoe UI"/>
              </a:rPr>
              <a:t>.</a:t>
            </a:r>
          </a:p>
        </p:txBody>
      </p:sp>
      <p:sp>
        <p:nvSpPr>
          <p:cNvPr id="4" name="Slide Number Placeholder 3"/>
          <p:cNvSpPr>
            <a:spLocks noGrp="1"/>
          </p:cNvSpPr>
          <p:nvPr>
            <p:ph type="sldNum" sz="quarter" idx="5"/>
          </p:nvPr>
        </p:nvSpPr>
        <p:spPr/>
        <p:txBody>
          <a:bodyPr/>
          <a:lstStyle/>
          <a:p>
            <a:fld id="{71CD1C34-72C1-4C67-AAFF-0B8CE9936A77}" type="slidenum">
              <a:rPr lang="en-US" smtClean="0"/>
              <a:t>36</a:t>
            </a:fld>
            <a:endParaRPr lang="en-US" dirty="0"/>
          </a:p>
        </p:txBody>
      </p:sp>
    </p:spTree>
    <p:extLst>
      <p:ext uri="{BB962C8B-B14F-4D97-AF65-F5344CB8AC3E}">
        <p14:creationId xmlns:p14="http://schemas.microsoft.com/office/powerpoint/2010/main" val="205728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a:cs typeface="Segoe UI"/>
              </a:rPr>
              <a:t>If extraordinary circumstances limit students’ abilities to participate in a state assessment, districts will request a </a:t>
            </a:r>
            <a:r>
              <a:rPr lang="en-US" b="1" dirty="0">
                <a:latin typeface="Segoe UI"/>
                <a:cs typeface="Segoe UI"/>
              </a:rPr>
              <a:t>Modified Testing Schedule</a:t>
            </a:r>
            <a:r>
              <a:rPr lang="en-US" dirty="0">
                <a:latin typeface="Segoe UI"/>
                <a:cs typeface="Segoe UI"/>
              </a:rPr>
              <a:t> that may allow testing to take place outside of school hours (this does not need to be submitted if testing will conclude before 6pm on a weekday), at an alternate test site, or outside of the state mandated window. </a:t>
            </a:r>
            <a:endParaRPr lang="en-US" dirty="0">
              <a:latin typeface="Segoe UI" panose="020B0502040204020203" pitchFamily="34" charset="0"/>
              <a:cs typeface="Segoe UI" panose="020B0502040204020203" pitchFamily="34" charset="0"/>
            </a:endParaRPr>
          </a:p>
          <a:p>
            <a:r>
              <a:rPr lang="en-US" dirty="0">
                <a:latin typeface="Segoe UI"/>
                <a:cs typeface="Segoe UI"/>
              </a:rPr>
              <a:t>DCs may submit a request for students who are unable to participate in state assessments due to a </a:t>
            </a:r>
            <a:r>
              <a:rPr lang="en-US" b="1" dirty="0">
                <a:latin typeface="Segoe UI"/>
                <a:cs typeface="Segoe UI"/>
              </a:rPr>
              <a:t>significant medical emergency</a:t>
            </a:r>
            <a:r>
              <a:rPr lang="en-US" dirty="0">
                <a:latin typeface="Segoe UI"/>
                <a:cs typeface="Segoe UI"/>
              </a:rPr>
              <a:t> to be exempted from state testing. It is important to note that a student’s disability alone cannot be used as the justification for a medical exemption (i.e., this is not an option for chronic medical conditions).</a:t>
            </a:r>
          </a:p>
          <a:p>
            <a:r>
              <a:rPr lang="en-US" dirty="0">
                <a:latin typeface="Segoe UI"/>
                <a:cs typeface="Segoe UI"/>
              </a:rPr>
              <a:t>If there appears to be an error on a state assessment, districts should use the </a:t>
            </a:r>
            <a:r>
              <a:rPr lang="en-US" b="1" dirty="0">
                <a:latin typeface="Segoe UI"/>
                <a:cs typeface="Segoe UI"/>
              </a:rPr>
              <a:t>Test Question Ambiguity</a:t>
            </a:r>
            <a:r>
              <a:rPr lang="en-US" dirty="0">
                <a:latin typeface="Segoe UI"/>
                <a:cs typeface="Segoe UI"/>
              </a:rPr>
              <a:t> form in ARMS to document the problem and perceived error. District and school staff</a:t>
            </a:r>
            <a:r>
              <a:rPr lang="en-US" b="1" dirty="0">
                <a:latin typeface="Segoe UI"/>
                <a:cs typeface="Segoe UI"/>
              </a:rPr>
              <a:t> must not copy the problem, share with colleagues, or transmit this information through any device with cellular, messaging, or wireless capabilities </a:t>
            </a:r>
            <a:r>
              <a:rPr lang="en-US" dirty="0">
                <a:latin typeface="Segoe UI"/>
                <a:cs typeface="Segoe UI"/>
              </a:rPr>
              <a:t>(e.g., email, cell phones, email, photo technology). Test content must not be reviewed except to the extent necessary for administration of state assessments. If needed, OSPI will provide a remedy for all students in the state.</a:t>
            </a:r>
          </a:p>
          <a:p>
            <a:r>
              <a:rPr lang="en-US" dirty="0">
                <a:latin typeface="Segoe UI"/>
                <a:cs typeface="Segoe UI"/>
              </a:rPr>
              <a:t>The </a:t>
            </a:r>
            <a:r>
              <a:rPr lang="en-US" b="1" dirty="0">
                <a:latin typeface="Segoe UI"/>
                <a:cs typeface="Segoe UI"/>
              </a:rPr>
              <a:t>Test Material Variance Form</a:t>
            </a:r>
            <a:r>
              <a:rPr lang="en-US" dirty="0">
                <a:latin typeface="Segoe UI"/>
                <a:cs typeface="Segoe UI"/>
              </a:rPr>
              <a:t> is used to document and any discrepancy in the test materials received from the contractor or returned from the school. Discrepancies may represent shortages in the quantity of materials, missing materials, or damaged materials. </a:t>
            </a:r>
            <a:endParaRPr lang="en-US" dirty="0">
              <a:latin typeface="Segoe UI" panose="020B0502040204020203" pitchFamily="34" charset="0"/>
              <a:cs typeface="Segoe UI" panose="020B0502040204020203" pitchFamily="34" charset="0"/>
            </a:endParaRPr>
          </a:p>
          <a:p>
            <a:r>
              <a:rPr lang="en-US" dirty="0">
                <a:latin typeface="Segoe UI"/>
                <a:cs typeface="Segoe UI"/>
              </a:rPr>
              <a:t>A </a:t>
            </a:r>
            <a:r>
              <a:rPr lang="en-US" b="1" dirty="0">
                <a:latin typeface="Segoe UI"/>
                <a:cs typeface="Segoe UI"/>
              </a:rPr>
              <a:t>Non-Standard Accommodation Request </a:t>
            </a:r>
            <a:r>
              <a:rPr lang="en-US" dirty="0">
                <a:latin typeface="Segoe UI"/>
                <a:cs typeface="Segoe UI"/>
              </a:rPr>
              <a:t>is submitted when a student requires an accommodation that is not listed in the GTSA.</a:t>
            </a:r>
          </a:p>
          <a:p>
            <a:r>
              <a:rPr lang="en-US" dirty="0">
                <a:latin typeface="Segoe UI"/>
                <a:cs typeface="Segoe UI"/>
              </a:rPr>
              <a:t>The </a:t>
            </a:r>
            <a:r>
              <a:rPr lang="en-US" i="1" dirty="0">
                <a:latin typeface="Segoe UI"/>
                <a:cs typeface="Segoe UI"/>
              </a:rPr>
              <a:t>Professional Assessment Standards</a:t>
            </a:r>
            <a:r>
              <a:rPr lang="en-US" dirty="0">
                <a:latin typeface="Segoe UI"/>
                <a:cs typeface="Segoe UI"/>
              </a:rPr>
              <a:t> or ARMS Training PowerPoint provide more detailed information about these forms, and step-by-step information on how to use them.</a:t>
            </a:r>
          </a:p>
        </p:txBody>
      </p:sp>
      <p:sp>
        <p:nvSpPr>
          <p:cNvPr id="4" name="Slide Number Placeholder 3"/>
          <p:cNvSpPr>
            <a:spLocks noGrp="1"/>
          </p:cNvSpPr>
          <p:nvPr>
            <p:ph type="sldNum" sz="quarter" idx="10"/>
          </p:nvPr>
        </p:nvSpPr>
        <p:spPr/>
        <p:txBody>
          <a:bodyPr/>
          <a:lstStyle/>
          <a:p>
            <a:fld id="{E881032E-8435-4810-B872-D429860A9133}" type="slidenum">
              <a:rPr lang="en-US" smtClean="0"/>
              <a:t>37</a:t>
            </a:fld>
            <a:endParaRPr lang="en-US" dirty="0"/>
          </a:p>
        </p:txBody>
      </p:sp>
    </p:spTree>
    <p:extLst>
      <p:ext uri="{BB962C8B-B14F-4D97-AF65-F5344CB8AC3E}">
        <p14:creationId xmlns:p14="http://schemas.microsoft.com/office/powerpoint/2010/main" val="12797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a:cs typeface="Segoe UI"/>
              </a:rPr>
              <a:t>The</a:t>
            </a:r>
            <a:r>
              <a:rPr lang="en-US" b="1" dirty="0">
                <a:latin typeface="Segoe UI"/>
                <a:cs typeface="Segoe UI"/>
              </a:rPr>
              <a:t> School Site Administration and Security Report</a:t>
            </a:r>
            <a:r>
              <a:rPr lang="en-US" dirty="0">
                <a:latin typeface="Segoe UI"/>
                <a:cs typeface="Segoe UI"/>
              </a:rPr>
              <a:t> is used to document whether training and test security protocols were followed at the building level and to note any exceptions, as outlined in the </a:t>
            </a:r>
            <a:r>
              <a:rPr lang="en-US" i="1" dirty="0">
                <a:latin typeface="Segoe UI"/>
                <a:cs typeface="Segoe UI"/>
              </a:rPr>
              <a:t>Professional Assessment Standards</a:t>
            </a:r>
            <a:r>
              <a:rPr lang="en-US" dirty="0">
                <a:latin typeface="Segoe UI"/>
                <a:cs typeface="Segoe UI"/>
              </a:rPr>
              <a:t>. </a:t>
            </a:r>
          </a:p>
          <a:p>
            <a:r>
              <a:rPr lang="en-US" dirty="0">
                <a:latin typeface="Segoe UI"/>
                <a:cs typeface="Segoe UI"/>
              </a:rPr>
              <a:t>SCs are responsible for submitting a completed School Site Administration and Security report to the DC after conclusion of each testing cycle which includes the:</a:t>
            </a:r>
          </a:p>
          <a:p>
            <a:pPr marL="171450" lvl="0" indent="-171450">
              <a:buFont typeface="Arial" panose="020B0604020202020204" pitchFamily="34" charset="0"/>
              <a:buChar char="•"/>
            </a:pPr>
            <a:r>
              <a:rPr lang="en-US" dirty="0">
                <a:latin typeface="Segoe UI"/>
                <a:cs typeface="Segoe UI"/>
              </a:rPr>
              <a:t>WIDA, Smarter Balanced and WCAS, and WA-AIM</a:t>
            </a:r>
          </a:p>
          <a:p>
            <a:r>
              <a:rPr lang="en-US" dirty="0">
                <a:latin typeface="Segoe UI"/>
                <a:cs typeface="Segoe UI"/>
              </a:rPr>
              <a:t>The purpose of the </a:t>
            </a:r>
            <a:r>
              <a:rPr lang="en-US" b="1" dirty="0">
                <a:latin typeface="Segoe UI"/>
                <a:cs typeface="Segoe UI"/>
              </a:rPr>
              <a:t>District Administration and Security Report</a:t>
            </a:r>
            <a:r>
              <a:rPr lang="en-US" dirty="0">
                <a:latin typeface="Segoe UI"/>
                <a:cs typeface="Segoe UI"/>
              </a:rPr>
              <a:t> is to document whether training and test security protocols were followed by the district and to note any exceptions, including those submitted by schools, as outlined in the Professional Assessment Standards manual. </a:t>
            </a:r>
          </a:p>
          <a:p>
            <a:r>
              <a:rPr lang="en-US" dirty="0">
                <a:latin typeface="Segoe UI"/>
                <a:cs typeface="Segoe UI"/>
              </a:rPr>
              <a:t>DCs are responsible for submitting the completed report to OSPI through ARMS by no later than July 15, 2024.</a:t>
            </a:r>
          </a:p>
          <a:p>
            <a:r>
              <a:rPr lang="en-US" dirty="0">
                <a:latin typeface="Segoe UI"/>
                <a:cs typeface="Segoe UI"/>
              </a:rPr>
              <a:t>The information in the School Site Administration and Security Reports is used by the DC for filling out the District Administration and Security Report, so it is important the school forms are completed on time.</a:t>
            </a:r>
          </a:p>
        </p:txBody>
      </p:sp>
      <p:sp>
        <p:nvSpPr>
          <p:cNvPr id="4" name="Slide Number Placeholder 3"/>
          <p:cNvSpPr>
            <a:spLocks noGrp="1"/>
          </p:cNvSpPr>
          <p:nvPr>
            <p:ph type="sldNum" sz="quarter" idx="10"/>
          </p:nvPr>
        </p:nvSpPr>
        <p:spPr/>
        <p:txBody>
          <a:bodyPr/>
          <a:lstStyle/>
          <a:p>
            <a:fld id="{E881032E-8435-4810-B872-D429860A9133}" type="slidenum">
              <a:rPr lang="en-US" smtClean="0"/>
              <a:t>38</a:t>
            </a:fld>
            <a:endParaRPr lang="en-US" dirty="0"/>
          </a:p>
        </p:txBody>
      </p:sp>
    </p:spTree>
    <p:extLst>
      <p:ext uri="{BB962C8B-B14F-4D97-AF65-F5344CB8AC3E}">
        <p14:creationId xmlns:p14="http://schemas.microsoft.com/office/powerpoint/2010/main" val="3248190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Segoe UI"/>
                <a:cs typeface="Segoe UI"/>
              </a:rPr>
              <a:t>The WA State Auditors Office implemented a process for auditing schools and the state. They are looking to ensure that school districts have a building plan in place and that it is being followed by the school and district staff. </a:t>
            </a:r>
          </a:p>
          <a:p>
            <a:pPr marL="171450" lvl="0" indent="-171450">
              <a:buFont typeface="Arial" panose="020B0604020202020204" pitchFamily="34" charset="0"/>
              <a:buChar char="•"/>
            </a:pPr>
            <a:r>
              <a:rPr lang="en-US" dirty="0">
                <a:latin typeface="Segoe UI"/>
                <a:cs typeface="Segoe UI"/>
              </a:rPr>
              <a:t>They also ensure that all required documentation is readily available. </a:t>
            </a:r>
          </a:p>
          <a:p>
            <a:pPr marL="171450" lvl="0" indent="-171450">
              <a:buFont typeface="Arial" panose="020B0604020202020204" pitchFamily="34" charset="0"/>
              <a:buChar char="•"/>
            </a:pPr>
            <a:r>
              <a:rPr lang="en-US" dirty="0">
                <a:latin typeface="Segoe UI"/>
                <a:cs typeface="Segoe UI"/>
              </a:rPr>
              <a:t>As long as the DC has immediate access to reporting documents, the DC will determine whether the school level reports will be archived at the school or district. The only exception is the School Site Administration and Security Report which must be returned to the DC to support completion of the District Administration and Security Report.</a:t>
            </a:r>
          </a:p>
          <a:p>
            <a:pPr marL="171450" lvl="0" indent="-171450">
              <a:buFont typeface="Arial" panose="020B0604020202020204" pitchFamily="34" charset="0"/>
              <a:buChar char="•"/>
            </a:pPr>
            <a:r>
              <a:rPr lang="en-US" dirty="0">
                <a:latin typeface="Segoe UI"/>
                <a:cs typeface="Segoe UI"/>
              </a:rPr>
              <a:t>Retain a copy of required reports at district and have immediate access to reports retained at schools for purpose of state audit. </a:t>
            </a:r>
          </a:p>
          <a:p>
            <a:pPr marL="171450" lvl="0" indent="-171450">
              <a:buFont typeface="Arial" panose="020B0604020202020204" pitchFamily="34" charset="0"/>
              <a:buChar char="•"/>
            </a:pPr>
            <a:r>
              <a:rPr lang="en-US" dirty="0">
                <a:latin typeface="Segoe UI"/>
                <a:cs typeface="Segoe UI"/>
              </a:rPr>
              <a:t>Retention of materials should follow the WA State Retention Guidelines and your local school district policy.</a:t>
            </a:r>
          </a:p>
        </p:txBody>
      </p:sp>
      <p:sp>
        <p:nvSpPr>
          <p:cNvPr id="4" name="Slide Number Placeholder 3"/>
          <p:cNvSpPr>
            <a:spLocks noGrp="1"/>
          </p:cNvSpPr>
          <p:nvPr>
            <p:ph type="sldNum" sz="quarter" idx="10"/>
          </p:nvPr>
        </p:nvSpPr>
        <p:spPr/>
        <p:txBody>
          <a:bodyPr/>
          <a:lstStyle/>
          <a:p>
            <a:fld id="{E881032E-8435-4810-B872-D429860A9133}" type="slidenum">
              <a:rPr lang="en-US" smtClean="0"/>
              <a:t>39</a:t>
            </a:fld>
            <a:endParaRPr lang="en-US" dirty="0"/>
          </a:p>
        </p:txBody>
      </p:sp>
    </p:spTree>
    <p:extLst>
      <p:ext uri="{BB962C8B-B14F-4D97-AF65-F5344CB8AC3E}">
        <p14:creationId xmlns:p14="http://schemas.microsoft.com/office/powerpoint/2010/main" val="168396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spcBef>
                <a:spcPts val="0"/>
              </a:spcBef>
              <a:spcAft>
                <a:spcPts val="0"/>
              </a:spcAft>
            </a:pPr>
            <a:r>
              <a:rPr lang="en-US" dirty="0">
                <a:latin typeface="Segoe UI" panose="020B0502040204020203" pitchFamily="34" charset="0"/>
                <a:cs typeface="Segoe UI" panose="020B0502040204020203" pitchFamily="34" charset="0"/>
              </a:rPr>
              <a:t>This is a general overview of the different roles, and their primary responsibilities in state testing. </a:t>
            </a:r>
          </a:p>
          <a:p>
            <a:pPr marR="0" lvl="0" indent="-342900">
              <a:spcBef>
                <a:spcPts val="0"/>
              </a:spcBef>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District Assessment Coordinators (DCs) and School Test Coordinators (SCs) are responsible for general oversight of all test administration activities, and test security.</a:t>
            </a:r>
          </a:p>
          <a:p>
            <a:pPr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District Administrators (DAs), also known as DAC Designees, have the same permissions as the DC in the online testing systems, to support the DC with their test administration activities.</a:t>
            </a:r>
          </a:p>
          <a:p>
            <a:pPr marR="0" lvl="0" indent="-342900">
              <a:spcBef>
                <a:spcPts val="0"/>
              </a:spcBef>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Test Administrators (TAs) are the trained staff who administer the state assessments to students. </a:t>
            </a:r>
          </a:p>
          <a:p>
            <a:r>
              <a:rPr lang="en-US" dirty="0">
                <a:latin typeface="Segoe UI" panose="020B0502040204020203" pitchFamily="34" charset="0"/>
                <a:cs typeface="Segoe UI" panose="020B0502040204020203" pitchFamily="34" charset="0"/>
              </a:rPr>
              <a:t>Depending on the size of your district, there may be many others in your district with the same role (with the exception of the DC role), or you may have more than one role that applies to you. </a:t>
            </a:r>
          </a:p>
          <a:p>
            <a:pPr marR="0">
              <a:spcBef>
                <a:spcPts val="0"/>
              </a:spcBef>
              <a:spcAft>
                <a:spcPts val="0"/>
              </a:spcAft>
            </a:pPr>
            <a:r>
              <a:rPr lang="en-US" dirty="0">
                <a:latin typeface="Segoe UI" panose="020B0502040204020203" pitchFamily="34" charset="0"/>
                <a:cs typeface="Segoe UI" panose="020B0502040204020203" pitchFamily="34" charset="0"/>
              </a:rPr>
              <a:t>In this training we will also address the role principals and special education and bilingual coordinators play, as well.</a:t>
            </a:r>
          </a:p>
          <a:p>
            <a:pPr marR="0">
              <a:spcBef>
                <a:spcPts val="0"/>
              </a:spcBef>
              <a:spcAft>
                <a:spcPts val="0"/>
              </a:spcAft>
            </a:pPr>
            <a:r>
              <a:rPr lang="en-US" dirty="0">
                <a:latin typeface="Segoe UI" panose="020B0502040204020203" pitchFamily="34" charset="0"/>
                <a:cs typeface="Segoe UI" panose="020B0502040204020203" pitchFamily="34" charset="0"/>
              </a:rPr>
              <a:t>The next few slides will provide a broad overview of the responsibilities for these roles.</a:t>
            </a:r>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dirty="0"/>
          </a:p>
        </p:txBody>
      </p:sp>
    </p:spTree>
    <p:extLst>
      <p:ext uri="{BB962C8B-B14F-4D97-AF65-F5344CB8AC3E}">
        <p14:creationId xmlns:p14="http://schemas.microsoft.com/office/powerpoint/2010/main" val="1628069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a:cs typeface="Segoe UI"/>
              </a:rPr>
              <a:t>After testing is complete, DCs and SCs need to track and account for all secure test materials. </a:t>
            </a:r>
          </a:p>
          <a:p>
            <a:r>
              <a:rPr lang="en-US" b="1" dirty="0">
                <a:latin typeface="Segoe UI"/>
                <a:cs typeface="Segoe UI"/>
              </a:rPr>
              <a:t>All secure materials, including </a:t>
            </a:r>
            <a:r>
              <a:rPr lang="en-US" b="1" i="1" dirty="0">
                <a:latin typeface="Segoe UI"/>
                <a:cs typeface="Segoe UI"/>
              </a:rPr>
              <a:t>ELA Listening Transcripts</a:t>
            </a:r>
            <a:r>
              <a:rPr lang="en-US" b="1" dirty="0">
                <a:latin typeface="Segoe UI"/>
                <a:cs typeface="Segoe UI"/>
              </a:rPr>
              <a:t> and </a:t>
            </a:r>
            <a:r>
              <a:rPr lang="en-US" b="1" i="1" dirty="0">
                <a:latin typeface="Segoe UI"/>
                <a:cs typeface="Segoe UI"/>
              </a:rPr>
              <a:t>WCAS TA Script of Student Directions for accommodated tests</a:t>
            </a:r>
            <a:r>
              <a:rPr lang="en-US" b="1" dirty="0">
                <a:latin typeface="Segoe UI"/>
                <a:cs typeface="Segoe UI"/>
              </a:rPr>
              <a:t> must be returned to the scoring contractor along with all test booklets and answer booklets. </a:t>
            </a:r>
          </a:p>
          <a:p>
            <a:r>
              <a:rPr lang="en-US" dirty="0">
                <a:latin typeface="Segoe UI"/>
                <a:cs typeface="Segoe UI"/>
              </a:rPr>
              <a:t>Make sure all responses for students taking the braille or large print version of the test have been transcribed into a standard print answer booklet for Smarter Balanced ELA or math tests, or a standard print test booklet for WCAS tests. </a:t>
            </a:r>
          </a:p>
          <a:p>
            <a:r>
              <a:rPr lang="en-US" dirty="0">
                <a:latin typeface="Segoe UI"/>
                <a:cs typeface="Segoe UI"/>
              </a:rPr>
              <a:t>All print on demand printed test items/passages, including embossed braille printouts, scratch paper, and test tickets must be securely destroyed according to your TSBP.</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40</a:t>
            </a:fld>
            <a:endParaRPr lang="en-US" dirty="0"/>
          </a:p>
        </p:txBody>
      </p:sp>
    </p:spTree>
    <p:extLst>
      <p:ext uri="{BB962C8B-B14F-4D97-AF65-F5344CB8AC3E}">
        <p14:creationId xmlns:p14="http://schemas.microsoft.com/office/powerpoint/2010/main" val="2868079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31676">
              <a:buFont typeface="Arial" panose="020B0604020202020204" pitchFamily="34" charset="0"/>
              <a:buNone/>
              <a:defRPr/>
            </a:pPr>
            <a:r>
              <a:rPr lang="en-US" dirty="0">
                <a:latin typeface="Segoe UI"/>
                <a:cs typeface="Segoe UI"/>
              </a:rPr>
              <a:t>DAs contact their DC for support prior to contacting the state.</a:t>
            </a:r>
          </a:p>
          <a:p>
            <a:pPr marL="0" lvl="1" indent="0" defTabSz="931676">
              <a:buFont typeface="Arial" panose="020B0604020202020204" pitchFamily="34" charset="0"/>
              <a:buNone/>
              <a:defRPr/>
            </a:pPr>
            <a:r>
              <a:rPr lang="en-US" dirty="0">
                <a:latin typeface="Segoe UI"/>
                <a:cs typeface="Segoe UI"/>
              </a:rPr>
              <a:t>SCs contact the appropriate person in your district if you have questions. OSPI will refer all school staff to the DC.</a:t>
            </a:r>
          </a:p>
        </p:txBody>
      </p:sp>
      <p:sp>
        <p:nvSpPr>
          <p:cNvPr id="4" name="Slide Number Placeholder 3"/>
          <p:cNvSpPr>
            <a:spLocks noGrp="1"/>
          </p:cNvSpPr>
          <p:nvPr>
            <p:ph type="sldNum" sz="quarter" idx="10"/>
          </p:nvPr>
        </p:nvSpPr>
        <p:spPr/>
        <p:txBody>
          <a:bodyPr/>
          <a:lstStyle/>
          <a:p>
            <a:fld id="{E881032E-8435-4810-B872-D429860A9133}" type="slidenum">
              <a:rPr lang="en-US" smtClean="0"/>
              <a:t>41</a:t>
            </a:fld>
            <a:endParaRPr lang="en-US" dirty="0"/>
          </a:p>
        </p:txBody>
      </p:sp>
    </p:spTree>
    <p:extLst>
      <p:ext uri="{BB962C8B-B14F-4D97-AF65-F5344CB8AC3E}">
        <p14:creationId xmlns:p14="http://schemas.microsoft.com/office/powerpoint/2010/main" val="1674107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If updates are needed</a:t>
            </a:r>
            <a:r>
              <a:rPr lang="en-US" sz="1200" baseline="0" dirty="0">
                <a:latin typeface="Segoe UI" panose="020B0502040204020203" pitchFamily="34" charset="0"/>
                <a:cs typeface="Segoe UI" panose="020B0502040204020203" pitchFamily="34" charset="0"/>
              </a:rPr>
              <a:t> throughout the school year, they will be outlined on this revision log and communicated in the WAW newsletter.</a:t>
            </a:r>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42</a:t>
            </a:fld>
            <a:endParaRPr lang="en-US" dirty="0"/>
          </a:p>
        </p:txBody>
      </p:sp>
    </p:spTree>
    <p:extLst>
      <p:ext uri="{BB962C8B-B14F-4D97-AF65-F5344CB8AC3E}">
        <p14:creationId xmlns:p14="http://schemas.microsoft.com/office/powerpoint/2010/main" val="343558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
            <a:r>
              <a:rPr lang="en-US" dirty="0">
                <a:latin typeface="Segoe UI"/>
                <a:cs typeface="Segoe UI"/>
              </a:rPr>
              <a:t>DCs are the main contact on state assessments for school and district staff, and must become proficient with the user guides, manuals, modules, and PPTs posted to the WCAP Portal.  DAs may also assume or assist with these responsibilities.</a:t>
            </a:r>
          </a:p>
          <a:p>
            <a:pPr marL="1270"/>
            <a:r>
              <a:rPr lang="en-US" dirty="0">
                <a:latin typeface="Segoe UI"/>
                <a:cs typeface="Segoe UI"/>
              </a:rPr>
              <a:t>For a complete list of DC responsibilities, see the Professional Assessment Standards.</a:t>
            </a:r>
          </a:p>
          <a:p>
            <a:pPr marL="1270"/>
            <a:r>
              <a:rPr lang="en-US" dirty="0">
                <a:latin typeface="Segoe UI"/>
                <a:cs typeface="Segoe UI"/>
              </a:rPr>
              <a:t>Some of the main responsibilities of the DC are to: </a:t>
            </a:r>
          </a:p>
          <a:p>
            <a:pPr marL="171450" indent="-171450">
              <a:buFont typeface="Arial" panose="020B0604020202020204" pitchFamily="34" charset="0"/>
              <a:buChar char="•"/>
            </a:pPr>
            <a:r>
              <a:rPr lang="en-US" sz="1200" dirty="0">
                <a:latin typeface="Segoe UI"/>
                <a:cs typeface="Segoe UI"/>
              </a:rPr>
              <a:t>Conduct annual training to ensure all staff working with assessments have been trained and have the information they need to administer assessments correctly and efficiently.</a:t>
            </a:r>
            <a:r>
              <a:rPr lang="en-US" dirty="0">
                <a:latin typeface="Segoe UI"/>
                <a:cs typeface="Segoe UI"/>
              </a:rPr>
              <a:t> </a:t>
            </a:r>
            <a:endParaRPr lang="en-US" sz="1200" dirty="0">
              <a:latin typeface="Segoe UI" panose="020B0502040204020203" pitchFamily="34" charset="0"/>
              <a:cs typeface="Segoe UI" panose="020B0502040204020203" pitchFamily="34" charset="0"/>
            </a:endParaRPr>
          </a:p>
          <a:p>
            <a:pPr marL="171450" marR="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Review school testing schedules, verifying the schedules do not fall outside of the state-mandated windows and enter the approved schedules in TIDE for the spring test administration.</a:t>
            </a:r>
            <a:endParaRPr lang="en-US" sz="1100" kern="12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Communicate with school staff, families, and students about test administration activities, </a:t>
            </a:r>
            <a:r>
              <a:rPr lang="en-US" sz="1200" dirty="0">
                <a:latin typeface="Segoe UI" panose="020B0502040204020203" pitchFamily="34" charset="0"/>
                <a:cs typeface="Segoe UI" panose="020B0502040204020203" pitchFamily="34" charset="0"/>
              </a:rPr>
              <a:t>schedules, attendance, and reporting. </a:t>
            </a:r>
          </a:p>
          <a:p>
            <a:pPr marL="171450" marR="0" indent="-171450">
              <a:spcBef>
                <a:spcPts val="0"/>
              </a:spcBef>
              <a:spcAft>
                <a:spcPts val="0"/>
              </a:spcAft>
              <a:buFont typeface="Arial" panose="020B0604020202020204" pitchFamily="34" charset="0"/>
              <a:buChar char="•"/>
            </a:pPr>
            <a:r>
              <a:rPr lang="en-US" sz="1200" dirty="0">
                <a:latin typeface="Segoe UI" panose="020B0502040204020203" pitchFamily="34" charset="0"/>
                <a:cs typeface="Segoe UI" panose="020B0502040204020203" pitchFamily="34" charset="0"/>
              </a:rPr>
              <a:t>Approve and verify </a:t>
            </a:r>
            <a:r>
              <a:rPr lang="en-US" sz="1200" i="1" dirty="0">
                <a:latin typeface="Segoe UI" panose="020B0502040204020203" pitchFamily="34" charset="0"/>
                <a:cs typeface="Segoe UI" panose="020B0502040204020203" pitchFamily="34" charset="0"/>
              </a:rPr>
              <a:t>Test Security and Building Plans </a:t>
            </a:r>
            <a:r>
              <a:rPr lang="en-US" sz="1200" dirty="0">
                <a:latin typeface="Segoe UI" panose="020B0502040204020203" pitchFamily="34" charset="0"/>
                <a:cs typeface="Segoe UI" panose="020B0502040204020203" pitchFamily="34" charset="0"/>
              </a:rPr>
              <a:t>are being implemented and security protocols are being followed.</a:t>
            </a:r>
          </a:p>
          <a:p>
            <a:pPr marL="171450" marR="0" indent="-171450">
              <a:spcBef>
                <a:spcPts val="0"/>
              </a:spcBef>
              <a:spcAft>
                <a:spcPts val="0"/>
              </a:spcAft>
              <a:buFont typeface="Arial" panose="020B0604020202020204" pitchFamily="34" charset="0"/>
              <a:buChar char="•"/>
            </a:pPr>
            <a:r>
              <a:rPr lang="en-US" sz="1200" kern="1200" dirty="0">
                <a:effectLst/>
                <a:latin typeface="Segoe UI"/>
                <a:ea typeface="Segoe UI" panose="020B0502040204020203" pitchFamily="34" charset="0"/>
                <a:cs typeface="Segoe UI"/>
              </a:rPr>
              <a:t>Actively </a:t>
            </a:r>
            <a:r>
              <a:rPr lang="en-US" dirty="0">
                <a:latin typeface="Segoe UI"/>
                <a:ea typeface="Segoe UI" panose="020B0502040204020203" pitchFamily="34" charset="0"/>
                <a:cs typeface="Segoe UI"/>
              </a:rPr>
              <a:t>monitor</a:t>
            </a:r>
            <a:r>
              <a:rPr lang="en-US" sz="1200" kern="1200" dirty="0">
                <a:effectLst/>
                <a:latin typeface="Segoe UI"/>
                <a:ea typeface="Segoe UI" panose="020B0502040204020203" pitchFamily="34" charset="0"/>
                <a:cs typeface="Segoe UI"/>
              </a:rPr>
              <a:t> testing locations during the assessment window.</a:t>
            </a:r>
            <a:endParaRPr lang="en-US" sz="1100" kern="1200" dirty="0">
              <a:effectLst/>
              <a:latin typeface="Segoe UI"/>
              <a:ea typeface="Segoe UI" panose="020B0502040204020203" pitchFamily="34" charset="0"/>
              <a:cs typeface="Segoe UI"/>
            </a:endParaRPr>
          </a:p>
          <a:p>
            <a:pPr marL="171450" marR="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Report test incidents, missing or damaged materials, or ambiguities in a test item, to OSPI. Submit appeals through TIDE, and submit forms through ARMS.</a:t>
            </a:r>
            <a:endParaRPr lang="en-US" sz="1100" kern="1200" dirty="0">
              <a:effectLst/>
              <a:latin typeface="Segoe UI" panose="020B0502040204020203" pitchFamily="34" charset="0"/>
              <a:ea typeface="Segoe UI" panose="020B0502040204020203" pitchFamily="34"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200" kern="1200" dirty="0">
                <a:effectLst/>
                <a:latin typeface="Segoe UI regular"/>
                <a:ea typeface="Times New Roman" panose="02020603050405020304" pitchFamily="18" charset="0"/>
                <a:cs typeface="Segoe UI regular"/>
              </a:rPr>
              <a:t>Investigate and report any test security issues, missing materials, or other test incidents and implement a corrective action plan to prevent future occurrences.</a:t>
            </a:r>
          </a:p>
          <a:p>
            <a:pPr marL="628650" marR="0" lvl="1" indent="-171450">
              <a:spcBef>
                <a:spcPts val="0"/>
              </a:spcBef>
              <a:spcAft>
                <a:spcPts val="0"/>
              </a:spcAft>
              <a:buFont typeface="Arial" panose="020B0604020202020204" pitchFamily="34" charset="0"/>
              <a:buChar char="•"/>
            </a:pPr>
            <a:r>
              <a:rPr lang="en-US" sz="1100" kern="1200" dirty="0">
                <a:effectLst/>
                <a:latin typeface="Segoe UI" panose="020B0502040204020203" pitchFamily="34" charset="0"/>
                <a:ea typeface="Segoe UI" panose="020B0502040204020203" pitchFamily="34" charset="0"/>
                <a:cs typeface="Segoe UI" panose="020B0502040204020203" pitchFamily="34" charset="0"/>
              </a:rPr>
              <a:t>Submit test incidents required to be reported to the state through ARMS. </a:t>
            </a:r>
            <a:endParaRPr lang="en-US" sz="1100" kern="12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Report technical issues to the technology coordinator and/or to the Washington Help Desk if needed.</a:t>
            </a:r>
            <a:endParaRPr lang="en-US" sz="1100" kern="1200" dirty="0">
              <a:effectLst/>
              <a:latin typeface="Segoe UI" panose="020B0502040204020203" pitchFamily="34" charset="0"/>
              <a:ea typeface="Segoe UI" panose="020B0502040204020203" pitchFamily="34" charset="0"/>
              <a:cs typeface="Times New Roman" panose="02020603050405020304" pitchFamily="18" charset="0"/>
            </a:endParaRPr>
          </a:p>
          <a:p>
            <a:pPr marL="285750" marR="0" indent="-285750">
              <a:spcBef>
                <a:spcPts val="0"/>
              </a:spcBef>
              <a:spcAft>
                <a:spcPts val="0"/>
              </a:spcAft>
              <a:buFont typeface="Arial"/>
              <a:buChar char="•"/>
            </a:pPr>
            <a:r>
              <a:rPr lang="en-US" dirty="0">
                <a:latin typeface="Segoe UI" panose="020B0502040204020203" pitchFamily="34" charset="0"/>
                <a:cs typeface="Segoe UI" panose="020B0502040204020203" pitchFamily="34" charset="0"/>
              </a:rPr>
              <a:t>Submit</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 the required </a:t>
            </a:r>
            <a:r>
              <a:rPr lang="en-US" sz="1200" i="1" kern="1200" dirty="0">
                <a:effectLst/>
                <a:latin typeface="Segoe UI" panose="020B0502040204020203" pitchFamily="34" charset="0"/>
                <a:ea typeface="Segoe UI" panose="020B0502040204020203" pitchFamily="34" charset="0"/>
                <a:cs typeface="Segoe UI" panose="020B0502040204020203" pitchFamily="34" charset="0"/>
              </a:rPr>
              <a:t>District Administration and Security Reports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to the state through ARMS.</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dirty="0"/>
          </a:p>
        </p:txBody>
      </p:sp>
    </p:spTree>
    <p:extLst>
      <p:ext uri="{BB962C8B-B14F-4D97-AF65-F5344CB8AC3E}">
        <p14:creationId xmlns:p14="http://schemas.microsoft.com/office/powerpoint/2010/main" val="175639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Segoe UI"/>
                <a:cs typeface="Segoe UI"/>
              </a:rPr>
              <a:t>SCs must become proficient with user guides, manuals, modules, and training PPTXs. To keep up to date, it is important to attend required trainings and webinars. </a:t>
            </a:r>
          </a:p>
          <a:p>
            <a:r>
              <a:rPr lang="en-US">
                <a:latin typeface="Segoe UI"/>
                <a:cs typeface="Segoe UI"/>
              </a:rPr>
              <a:t>For a complete list of SC responsibilities, see the Professional Assessment Standards document.</a:t>
            </a:r>
          </a:p>
          <a:p>
            <a:r>
              <a:rPr lang="en-US" dirty="0">
                <a:latin typeface="Segoe UI"/>
                <a:ea typeface="Segoe UI" panose="020B0502040204020203" pitchFamily="34" charset="0"/>
                <a:cs typeface="Segoe UI"/>
              </a:rPr>
              <a:t>SCs </a:t>
            </a:r>
            <a:r>
              <a:rPr lang="en-US" sz="1200" kern="1200" dirty="0">
                <a:effectLst/>
                <a:latin typeface="Segoe UI"/>
                <a:ea typeface="Segoe UI" panose="020B0502040204020203" pitchFamily="34" charset="0"/>
                <a:cs typeface="Segoe UI"/>
              </a:rPr>
              <a:t>are responsible for:</a:t>
            </a:r>
            <a:endParaRPr lang="en-US" sz="1100" dirty="0">
              <a:effectLst/>
              <a:latin typeface="Segoe UI"/>
              <a:ea typeface="Segoe UI" panose="020B0502040204020203" pitchFamily="34" charset="0"/>
              <a:cs typeface="Segoe UI"/>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Attending all required trainings, and ensuring that TAs, individuals supporting accessibility features, and other staff who process secure materials attend and complete trainings and have the information they need to administer the tests. </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Making sure staff follow test security protocols and are familiar with the school</a:t>
            </a:r>
            <a:r>
              <a:rPr lang="en-US" sz="1200" kern="1200" dirty="0">
                <a:effectLst/>
                <a:latin typeface="Times New Roman" panose="02020603050405020304" pitchFamily="18" charset="0"/>
                <a:ea typeface="Segoe UI" panose="020B0502040204020203" pitchFamily="34" charset="0"/>
                <a:cs typeface="Segoe UI" panose="020B0502040204020203" pitchFamily="34" charset="0"/>
              </a:rPr>
              <a:t>’</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s </a:t>
            </a:r>
            <a:r>
              <a:rPr lang="en-US" sz="1200" i="1" kern="1200" dirty="0">
                <a:effectLst/>
                <a:latin typeface="Segoe UI" panose="020B0502040204020203" pitchFamily="34" charset="0"/>
                <a:ea typeface="Segoe UI" panose="020B0502040204020203" pitchFamily="34" charset="0"/>
                <a:cs typeface="Segoe UI" panose="020B0502040204020203" pitchFamily="34" charset="0"/>
              </a:rPr>
              <a:t>Test Security and Building Plan</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Collecting a signed </a:t>
            </a:r>
            <a:r>
              <a:rPr lang="en-US" sz="1200" i="1" kern="1200" dirty="0">
                <a:effectLst/>
                <a:latin typeface="Segoe UI" panose="020B0502040204020203" pitchFamily="34" charset="0"/>
                <a:ea typeface="Segoe UI" panose="020B0502040204020203" pitchFamily="34" charset="0"/>
                <a:cs typeface="Segoe UI" panose="020B0502040204020203" pitchFamily="34" charset="0"/>
              </a:rPr>
              <a:t>Test Security Staff Assurance Report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from all staff receiving test administration training.</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Verifying student test settings and accessibility features are correctly set in TIDE and providing TAs with the student accessibility features lists to support testing.</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Inventorying any accommodated paper materials immediately upon arrival and ordering additional materials if necessary. District specific materials (e.g., pencils, headphones, scratch paper) should also be inventoried, to make sure there are enough supplies for testing. </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Making sure all accommodated paper materials are correct and have the correct pre-ID label applied for each student who needs them.</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Verifying that TA rosters are set up correctly. </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Printing any necessary student pre-ID labels for test booklets, and test tickets for online testers.</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Actively monitoring testing locations during the assessment window.</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Following the school</a:t>
            </a:r>
            <a:r>
              <a:rPr lang="en-US" sz="1200" kern="1200" dirty="0">
                <a:effectLst/>
                <a:latin typeface="Times New Roman" panose="02020603050405020304" pitchFamily="18" charset="0"/>
                <a:ea typeface="Segoe UI" panose="020B0502040204020203" pitchFamily="34" charset="0"/>
                <a:cs typeface="Segoe UI" panose="020B0502040204020203" pitchFamily="34" charset="0"/>
              </a:rPr>
              <a:t>’</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s </a:t>
            </a:r>
            <a:r>
              <a:rPr lang="en-US" sz="1200" i="1" kern="1200" dirty="0">
                <a:effectLst/>
                <a:latin typeface="Segoe UI" panose="020B0502040204020203" pitchFamily="34" charset="0"/>
                <a:ea typeface="Segoe UI" panose="020B0502040204020203" pitchFamily="34" charset="0"/>
                <a:cs typeface="Segoe UI" panose="020B0502040204020203" pitchFamily="34" charset="0"/>
              </a:rPr>
              <a:t>Test Security and Building Plan</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a:t>
            </a:r>
          </a:p>
          <a:p>
            <a:pPr marL="342900" marR="0" lvl="0" indent="-342900">
              <a:spcBef>
                <a:spcPts val="0"/>
              </a:spcBef>
              <a:spcAft>
                <a:spcPts val="0"/>
              </a:spcAft>
              <a:buFont typeface="Arial" panose="020B0604020202020204" pitchFamily="34" charset="0"/>
              <a:buChar char="*"/>
            </a:pPr>
            <a:r>
              <a:rPr lang="en-US" sz="1200" kern="1200" dirty="0">
                <a:effectLst/>
                <a:latin typeface="Segoe UI"/>
                <a:ea typeface="Segoe UI" panose="020B0502040204020203" pitchFamily="34" charset="0"/>
                <a:cs typeface="Segoe UI"/>
              </a:rPr>
              <a:t>Filling out the </a:t>
            </a:r>
            <a:r>
              <a:rPr lang="en-US" sz="1200" i="1" kern="1200" dirty="0">
                <a:effectLst/>
                <a:latin typeface="Segoe UI"/>
                <a:ea typeface="Segoe UI" panose="020B0502040204020203" pitchFamily="34" charset="0"/>
                <a:cs typeface="Segoe UI"/>
              </a:rPr>
              <a:t>School Site Administration and Security Report</a:t>
            </a:r>
            <a:r>
              <a:rPr lang="en-US" sz="1200" kern="1200" dirty="0">
                <a:effectLst/>
                <a:latin typeface="Segoe UI"/>
                <a:ea typeface="Segoe UI" panose="020B0502040204020203" pitchFamily="34" charset="0"/>
                <a:cs typeface="Segoe UI"/>
              </a:rPr>
              <a:t> and submitting it to the DC within a week of the conclusion of testing for each test administration.</a:t>
            </a:r>
            <a:endParaRPr lang="en-US" sz="1100" dirty="0">
              <a:effectLst/>
              <a:latin typeface="Segoe UI"/>
              <a:ea typeface="Segoe UI" panose="020B0502040204020203" pitchFamily="34" charset="0"/>
              <a:cs typeface="Segoe UI"/>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6</a:t>
            </a:fld>
            <a:endParaRPr lang="en-US" dirty="0"/>
          </a:p>
        </p:txBody>
      </p:sp>
    </p:spTree>
    <p:extLst>
      <p:ext uri="{BB962C8B-B14F-4D97-AF65-F5344CB8AC3E}">
        <p14:creationId xmlns:p14="http://schemas.microsoft.com/office/powerpoint/2010/main" val="102123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3">
              <a:buFont typeface="Arial" panose="020B0604020202020204" pitchFamily="34" charset="0"/>
              <a:buNone/>
              <a:defRPr/>
            </a:pPr>
            <a:r>
              <a:rPr lang="en-US" sz="1200" dirty="0">
                <a:latin typeface="Segoe UI" panose="020B0502040204020203" pitchFamily="34" charset="0"/>
                <a:cs typeface="Segoe UI" panose="020B0502040204020203" pitchFamily="34" charset="0"/>
              </a:rPr>
              <a:t>Principal responsibilities include the following:</a:t>
            </a:r>
          </a:p>
          <a:p>
            <a:pPr marL="171432" marR="0" lvl="0" indent="-171432"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Appointing SCs and assigning TAs. </a:t>
            </a:r>
          </a:p>
          <a:p>
            <a:pPr marL="171432" marR="0" lvl="0" indent="-171432"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panose="020B0502040204020203" pitchFamily="34" charset="0"/>
                <a:cs typeface="Segoe UI" panose="020B0502040204020203" pitchFamily="34" charset="0"/>
              </a:rPr>
              <a:t>Attending all required trainings and ensuring that all applicable staff, as their responsibilities support state testing, have also attended required trainings. </a:t>
            </a:r>
          </a:p>
          <a:p>
            <a:pPr marL="171432" indent="-171432" defTabSz="914303">
              <a:buFont typeface="Arial" panose="020B0604020202020204" pitchFamily="34" charset="0"/>
              <a:buChar char="•"/>
              <a:defRPr/>
            </a:pPr>
            <a:r>
              <a:rPr lang="en-US" sz="1200" dirty="0">
                <a:latin typeface="Segoe UI" panose="020B0502040204020203" pitchFamily="34" charset="0"/>
                <a:cs typeface="Segoe UI" panose="020B0502040204020203" pitchFamily="34" charset="0"/>
              </a:rPr>
              <a:t>When assigning testing areas, ensuring sufficient space for students to work independently and for security of test materials, and making sure to provide adequate staff to support testing locations. At least one trained TA must be in the testing location at all times.</a:t>
            </a:r>
          </a:p>
          <a:p>
            <a:pPr marL="170815" lvl="2" indent="-170815" defTabSz="914303">
              <a:buFont typeface="Arial" panose="020B0604020202020204" pitchFamily="34" charset="0"/>
              <a:buChar char="•"/>
              <a:defRPr/>
            </a:pPr>
            <a:r>
              <a:rPr lang="en-US" sz="1200">
                <a:latin typeface="Segoe UI"/>
                <a:cs typeface="Segoe UI"/>
              </a:rPr>
              <a:t>Communicating with parents, staff members, and departments regarding testing schedules, the importance of attendance, and how test results will be reported. OSPI</a:t>
            </a:r>
            <a:r>
              <a:rPr lang="en-US" sz="1200" baseline="0">
                <a:latin typeface="Segoe UI"/>
                <a:cs typeface="Segoe UI"/>
              </a:rPr>
              <a:t> created before and after testing Principal letter templates which are available on the OSPI website at: </a:t>
            </a:r>
            <a:r>
              <a:rPr lang="en-US" dirty="0">
                <a:latin typeface="Segoe UI"/>
                <a:cs typeface="Segoe UI"/>
              </a:rPr>
              <a:t>https://ospi.k12.wa.us/student-success/testing/test-administration/principal-letter-templates</a:t>
            </a:r>
          </a:p>
          <a:p>
            <a:pPr marL="171432" lvl="2" indent="-171432" defTabSz="914303">
              <a:buFont typeface="Arial" panose="020B0604020202020204" pitchFamily="34" charset="0"/>
              <a:buChar char="•"/>
              <a:defRPr/>
            </a:pPr>
            <a:r>
              <a:rPr lang="en-US" sz="1200" dirty="0">
                <a:latin typeface="Segoe UI" panose="020B0502040204020203" pitchFamily="34" charset="0"/>
                <a:cs typeface="Segoe UI" panose="020B0502040204020203" pitchFamily="34" charset="0"/>
              </a:rPr>
              <a:t>Actively monitoring testing locations during the assessment administration.</a:t>
            </a:r>
          </a:p>
          <a:p>
            <a:pPr marL="0" lvl="2" indent="0" defTabSz="914303">
              <a:buFont typeface="Arial" panose="020B0604020202020204" pitchFamily="34" charset="0"/>
              <a:buNone/>
              <a:defRPr/>
            </a:pPr>
            <a:r>
              <a:rPr lang="en-US" sz="1200" dirty="0">
                <a:latin typeface="Segoe UI" panose="020B0502040204020203" pitchFamily="34" charset="0"/>
                <a:cs typeface="Segoe UI" panose="020B0502040204020203" pitchFamily="34" charset="0"/>
              </a:rPr>
              <a:t>For a complete list</a:t>
            </a:r>
            <a:r>
              <a:rPr lang="en-US" sz="1200" baseline="0" dirty="0">
                <a:latin typeface="Segoe UI" panose="020B0502040204020203" pitchFamily="34" charset="0"/>
                <a:cs typeface="Segoe UI" panose="020B0502040204020203" pitchFamily="34" charset="0"/>
              </a:rPr>
              <a:t> of Principal responsibilities, see the Professional Assessment Standards.</a:t>
            </a:r>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7</a:t>
            </a:fld>
            <a:endParaRPr lang="en-US" dirty="0"/>
          </a:p>
        </p:txBody>
      </p:sp>
    </p:spTree>
    <p:extLst>
      <p:ext uri="{BB962C8B-B14F-4D97-AF65-F5344CB8AC3E}">
        <p14:creationId xmlns:p14="http://schemas.microsoft.com/office/powerpoint/2010/main" val="387265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000000"/>
                </a:solidFill>
                <a:latin typeface="Segoe UI" panose="020B0502040204020203" pitchFamily="34" charset="0"/>
                <a:cs typeface="Segoe UI" panose="020B0502040204020203" pitchFamily="34" charset="0"/>
              </a:rPr>
              <a:t>Special Education and Bilingual Coordinators are responsible for:</a:t>
            </a:r>
          </a:p>
          <a:p>
            <a:pPr marL="0" indent="0">
              <a:buFont typeface="Arial" panose="020B0604020202020204" pitchFamily="34" charset="0"/>
              <a:buNone/>
            </a:pPr>
            <a:r>
              <a:rPr lang="en-US" sz="1200" dirty="0">
                <a:solidFill>
                  <a:srgbClr val="000000"/>
                </a:solidFill>
                <a:latin typeface="Segoe UI" panose="020B0502040204020203" pitchFamily="34" charset="0"/>
                <a:cs typeface="Segoe UI" panose="020B0502040204020203" pitchFamily="34" charset="0"/>
              </a:rPr>
              <a:t>Attending all required</a:t>
            </a:r>
            <a:r>
              <a:rPr lang="en-US" sz="1200" baseline="0" dirty="0">
                <a:solidFill>
                  <a:srgbClr val="000000"/>
                </a:solidFill>
                <a:latin typeface="Segoe UI" panose="020B0502040204020203" pitchFamily="34" charset="0"/>
                <a:cs typeface="Segoe UI" panose="020B0502040204020203" pitchFamily="34" charset="0"/>
              </a:rPr>
              <a:t> training sessions and reading all assigned training materials.</a:t>
            </a:r>
          </a:p>
          <a:p>
            <a:pPr marL="0" indent="0">
              <a:buFont typeface="Arial" panose="020B0604020202020204" pitchFamily="34" charset="0"/>
              <a:buNone/>
            </a:pPr>
            <a:r>
              <a:rPr lang="en-US" sz="1200" baseline="0" dirty="0">
                <a:solidFill>
                  <a:srgbClr val="000000"/>
                </a:solidFill>
                <a:latin typeface="Segoe UI" panose="020B0502040204020203" pitchFamily="34" charset="0"/>
                <a:cs typeface="Segoe UI" panose="020B0502040204020203" pitchFamily="34" charset="0"/>
              </a:rPr>
              <a:t>Working closely with the SC and TAs to ensure each student has been identified for the correct test settings and accessibility features. The </a:t>
            </a:r>
            <a:r>
              <a:rPr lang="en-US" sz="1200" i="1" baseline="0" dirty="0">
                <a:solidFill>
                  <a:srgbClr val="000000"/>
                </a:solidFill>
                <a:latin typeface="Segoe UI" panose="020B0502040204020203" pitchFamily="34" charset="0"/>
                <a:cs typeface="Segoe UI" panose="020B0502040204020203" pitchFamily="34" charset="0"/>
              </a:rPr>
              <a:t>Guidelines on Tools, Supports, and Accommodations</a:t>
            </a:r>
            <a:r>
              <a:rPr lang="en-US" sz="1200" baseline="0" dirty="0">
                <a:solidFill>
                  <a:srgbClr val="000000"/>
                </a:solidFill>
                <a:latin typeface="Segoe UI" panose="020B0502040204020203" pitchFamily="34" charset="0"/>
                <a:cs typeface="Segoe UI" panose="020B0502040204020203" pitchFamily="34" charset="0"/>
              </a:rPr>
              <a:t> (GTSA) is a resource for information on what features are available for state testing.</a:t>
            </a:r>
          </a:p>
          <a:p>
            <a:pPr marL="0" indent="0">
              <a:buFont typeface="Arial" panose="020B0604020202020204" pitchFamily="34" charset="0"/>
              <a:buNone/>
            </a:pPr>
            <a:r>
              <a:rPr lang="en-US" sz="1200" dirty="0">
                <a:solidFill>
                  <a:srgbClr val="000000"/>
                </a:solidFill>
                <a:latin typeface="Segoe UI" panose="020B0502040204020203" pitchFamily="34" charset="0"/>
                <a:cs typeface="Segoe UI" panose="020B0502040204020203" pitchFamily="34" charset="0"/>
              </a:rPr>
              <a:t>Making sure students identified for paper materials such as</a:t>
            </a:r>
            <a:r>
              <a:rPr lang="en-US" sz="1200" baseline="0" dirty="0">
                <a:solidFill>
                  <a:srgbClr val="000000"/>
                </a:solidFill>
                <a:latin typeface="Segoe UI" panose="020B0502040204020203" pitchFamily="34" charset="0"/>
                <a:cs typeface="Segoe UI" panose="020B0502040204020203" pitchFamily="34" charset="0"/>
              </a:rPr>
              <a:t> </a:t>
            </a:r>
            <a:r>
              <a:rPr lang="en-US" sz="1200" dirty="0">
                <a:solidFill>
                  <a:srgbClr val="000000"/>
                </a:solidFill>
                <a:latin typeface="Segoe UI" panose="020B0502040204020203" pitchFamily="34" charset="0"/>
                <a:cs typeface="Segoe UI" panose="020B0502040204020203" pitchFamily="34" charset="0"/>
              </a:rPr>
              <a:t>large print, Spanish, Braille,</a:t>
            </a:r>
            <a:r>
              <a:rPr lang="en-US" sz="1200" baseline="0" dirty="0">
                <a:solidFill>
                  <a:srgbClr val="000000"/>
                </a:solidFill>
                <a:latin typeface="Segoe UI" panose="020B0502040204020203" pitchFamily="34" charset="0"/>
                <a:cs typeface="Segoe UI" panose="020B0502040204020203" pitchFamily="34" charset="0"/>
              </a:rPr>
              <a:t> or standard print paper forms (IEP or 504 plan required) are reported to the DC so there is plenty of time to order accommodated paper forms or to provide appropriate accessibility features.</a:t>
            </a:r>
            <a:endParaRPr lang="en-US" sz="1200"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8</a:t>
            </a:fld>
            <a:endParaRPr lang="en-US" dirty="0"/>
          </a:p>
        </p:txBody>
      </p:sp>
    </p:spTree>
    <p:extLst>
      <p:ext uri="{BB962C8B-B14F-4D97-AF65-F5344CB8AC3E}">
        <p14:creationId xmlns:p14="http://schemas.microsoft.com/office/powerpoint/2010/main" val="2894618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Now we’ll briefly go over the training requirements and resources for test coordinators, and how to find the resources.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227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5D386E17-F8CF-47AF-AE3A-C26E89DB1DB3}" type="datetime1">
              <a:rPr lang="en-US" smtClean="0"/>
              <a:t>12/29/2023</a:t>
            </a:fld>
            <a:r>
              <a:rPr lang="en-US" dirty="0"/>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140381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188752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213491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332613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1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282FAD5D-31B6-4E74-89D5-6ACA0A4AE2C1}" type="datetime1">
              <a:rPr lang="en-US" smtClean="0"/>
              <a:t>12/29/2023</a:t>
            </a:fld>
            <a:endParaRPr lang="en-US" dirty="0"/>
          </a:p>
        </p:txBody>
      </p:sp>
      <p:sp>
        <p:nvSpPr>
          <p:cNvPr id="16"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Tree>
    <p:extLst>
      <p:ext uri="{BB962C8B-B14F-4D97-AF65-F5344CB8AC3E}">
        <p14:creationId xmlns:p14="http://schemas.microsoft.com/office/powerpoint/2010/main" val="329007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12/29/2023</a:t>
            </a:fld>
            <a:endParaRPr lang="en-US" dirty="0"/>
          </a:p>
        </p:txBody>
      </p:sp>
      <p:sp>
        <p:nvSpPr>
          <p:cNvPr id="13"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14"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6AD9C51A-A19C-426A-8FAE-2A3EAD0FB521}" type="datetime1">
              <a:rPr lang="en-US" smtClean="0"/>
              <a:t>12/29/2023</a:t>
            </a:fld>
            <a:r>
              <a:rPr lang="en-US" dirty="0"/>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2165465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12/29/2023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12/29/2023</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0403D"/>
                </a:solidFill>
                <a:latin typeface="Segoe UI" panose="020B0502040204020203" pitchFamily="34" charset="0"/>
                <a:cs typeface="Segoe UI" panose="020B0502040204020203" pitchFamily="34" charset="0"/>
              </a:rPr>
              <a:t>Edit Master text styles</a:t>
            </a:r>
          </a:p>
          <a:p>
            <a:pPr lvl="1"/>
            <a:r>
              <a:rPr lang="en-US" dirty="0">
                <a:solidFill>
                  <a:srgbClr val="40403D"/>
                </a:solidFill>
                <a:latin typeface="Segoe UI" panose="020B0502040204020203" pitchFamily="34" charset="0"/>
                <a:cs typeface="Segoe UI" panose="020B0502040204020203" pitchFamily="34" charset="0"/>
              </a:rPr>
              <a:t>Second level</a:t>
            </a:r>
          </a:p>
          <a:p>
            <a:pPr lvl="2"/>
            <a:r>
              <a:rPr lang="en-US" dirty="0">
                <a:solidFill>
                  <a:srgbClr val="40403D"/>
                </a:solidFill>
                <a:latin typeface="Segoe UI" panose="020B0502040204020203" pitchFamily="34" charset="0"/>
                <a:cs typeface="Segoe UI" panose="020B0502040204020203" pitchFamily="34" charset="0"/>
              </a:rPr>
              <a:t>Third level</a:t>
            </a:r>
          </a:p>
          <a:p>
            <a:pPr lvl="3"/>
            <a:r>
              <a:rPr lang="en-US" dirty="0">
                <a:solidFill>
                  <a:srgbClr val="40403D"/>
                </a:solidFill>
                <a:latin typeface="Segoe UI" panose="020B0502040204020203" pitchFamily="34" charset="0"/>
                <a:cs typeface="Segoe UI" panose="020B0502040204020203" pitchFamily="34" charset="0"/>
              </a:rPr>
              <a:t>Fourth level</a:t>
            </a:r>
          </a:p>
          <a:p>
            <a:pPr lvl="4"/>
            <a:r>
              <a:rPr lang="en-US" dirty="0">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12/29/2023</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facebook.com/waospi</a:t>
            </a:r>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twitter.com/waospi</a:t>
            </a:r>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youtube.com/waospi</a:t>
            </a:r>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medium.com/waospi</a:t>
            </a:r>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linkedin.com/company/waospi</a:t>
            </a:r>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3336405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6AD9C51A-A19C-426A-8FAE-2A3EAD0FB521}" type="datetime1">
              <a:rPr lang="en-US" smtClean="0"/>
              <a:t>12/29/2023</a:t>
            </a:fld>
            <a:r>
              <a:rPr lang="en-US" dirty="0"/>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2968450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5D386E17-F8CF-47AF-AE3A-C26E89DB1DB3}" type="datetime1">
              <a:rPr lang="en-US" smtClean="0"/>
              <a:t>12/29/2023</a:t>
            </a:fld>
            <a:r>
              <a:rPr lang="en-US" dirty="0"/>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379164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41982921-751A-4039-819B-4624610BA7C0}" type="datetime1">
              <a:rPr lang="en-US" smtClean="0"/>
              <a:t>12/29/2023</a:t>
            </a:fld>
            <a:r>
              <a:rPr lang="en-US" dirty="0"/>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2022031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41982921-751A-4039-819B-4624610BA7C0}" type="datetime1">
              <a:rPr lang="en-US" smtClean="0"/>
              <a:t>12/29/2023</a:t>
            </a:fld>
            <a:r>
              <a:rPr lang="en-US" dirty="0"/>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17757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8C520A67-EF72-4EF3-B9F5-8D3C234F8A3E}" type="datetime1">
              <a:rPr lang="en-US" smtClean="0"/>
              <a:t>12/29/2023</a:t>
            </a:fld>
            <a:r>
              <a:rPr lang="en-US" dirty="0"/>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321912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D1AE50F7-A69C-4B56-B33D-CD16CDBC5049}" type="datetime1">
              <a:rPr lang="en-US" smtClean="0"/>
              <a:t>12/29/2023</a:t>
            </a:fld>
            <a:r>
              <a:rPr lang="en-US" dirty="0"/>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1203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189107D1-09AF-41F4-A424-7BD82757A508}" type="datetime1">
              <a:rPr lang="en-US" smtClean="0"/>
              <a:t>12/29/2023</a:t>
            </a:fld>
            <a:r>
              <a:rPr lang="en-US" dirty="0"/>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60670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indent="0">
              <a:buNone/>
            </a:pPr>
            <a:r>
              <a:rPr lang="en-US" dirty="0"/>
              <a:t>Except where otherwise noted, this work by the </a:t>
            </a:r>
            <a:r>
              <a:rPr lang="en-US" dirty="0">
                <a:hlinkClick r:id="rId4"/>
              </a:rPr>
              <a:t>Office of Superintendent of Public Instruction </a:t>
            </a:r>
            <a:r>
              <a:rPr lang="en-US" dirty="0"/>
              <a:t>is licensed under a </a:t>
            </a:r>
            <a:r>
              <a:rPr lang="en-US" dirty="0">
                <a:hlinkClick r:id="rId5"/>
              </a:rPr>
              <a:t>Creative Commons 4.0 International License</a:t>
            </a:r>
            <a:r>
              <a:rPr lang="en-US" dirty="0"/>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r>
              <a:rPr lang="en-US" sz="4400" dirty="0"/>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Click to 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35F243A7-3AB4-4536-AADE-FF380E50D9E6}" type="datetime1">
              <a:rPr lang="en-US" smtClean="0"/>
              <a:t>12/29/2023</a:t>
            </a:fld>
            <a:r>
              <a:rPr lang="en-US" dirty="0"/>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15836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1B2822EA-A644-495B-8815-4C70994813F7}" type="datetime1">
              <a:rPr lang="en-US" smtClean="0"/>
              <a:t>12/29/2023</a:t>
            </a:fld>
            <a:r>
              <a:rPr lang="en-US" dirty="0"/>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229451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90D6690C-5134-4A25-A8E0-8B233ADCD8FC}" type="datetime1">
              <a:rPr lang="en-US" smtClean="0"/>
              <a:t>12/29/2023</a:t>
            </a:fld>
            <a:r>
              <a:rPr lang="en-US" dirty="0"/>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135082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04C0FC7D-98FC-428F-931B-99A410E61E15}" type="datetime1">
              <a:rPr lang="en-US" smtClean="0"/>
              <a:t>12/29/2023</a:t>
            </a:fld>
            <a:r>
              <a:rPr lang="en-US" dirty="0"/>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686203428"/>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 id="2147483670" r:id="rId7"/>
    <p:sldLayoutId id="2147483656" r:id="rId8"/>
    <p:sldLayoutId id="2147483657" r:id="rId9"/>
    <p:sldLayoutId id="2147483658" r:id="rId10"/>
    <p:sldLayoutId id="2147483659" r:id="rId11"/>
    <p:sldLayoutId id="214748368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67" r:id="rId5"/>
    <p:sldLayoutId id="2147483668" r:id="rId6"/>
    <p:sldLayoutId id="2147483669" r:id="rId7"/>
    <p:sldLayoutId id="2147483673" r:id="rId8"/>
    <p:sldLayoutId id="2147483674" r:id="rId9"/>
    <p:sldLayoutId id="2147483675" r:id="rId10"/>
    <p:sldLayoutId id="2147483676" r:id="rId11"/>
    <p:sldLayoutId id="2147483677" r:id="rId12"/>
    <p:sldLayoutId id="2147483678" r:id="rId13"/>
    <p:sldLayoutId id="2147483666" r:id="rId14"/>
    <p:sldLayoutId id="2147483671" r:id="rId15"/>
    <p:sldLayoutId id="2147483679" r:id="rId16"/>
    <p:sldLayoutId id="2147483680" r:id="rId17"/>
    <p:sldLayoutId id="2147483681"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mailto:wahelpdesk@cambiumassessment.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a:t>Test Coordinator Training</a:t>
            </a:r>
          </a:p>
        </p:txBody>
      </p:sp>
      <p:sp>
        <p:nvSpPr>
          <p:cNvPr id="23" name="Subtitle 22"/>
          <p:cNvSpPr>
            <a:spLocks noGrp="1"/>
          </p:cNvSpPr>
          <p:nvPr>
            <p:ph type="subTitle" idx="1"/>
          </p:nvPr>
        </p:nvSpPr>
        <p:spPr>
          <a:xfrm>
            <a:off x="1523999" y="3602038"/>
            <a:ext cx="9144000" cy="1287677"/>
          </a:xfrm>
        </p:spPr>
        <p:txBody>
          <a:bodyPr anchor="ctr"/>
          <a:lstStyle/>
          <a:p>
            <a:pPr>
              <a:spcBef>
                <a:spcPts val="3000"/>
              </a:spcBef>
            </a:pPr>
            <a:r>
              <a:rPr lang="en-US" dirty="0"/>
              <a:t>Smarter Balanced and WCAS</a:t>
            </a:r>
          </a:p>
        </p:txBody>
      </p:sp>
      <p:sp>
        <p:nvSpPr>
          <p:cNvPr id="4" name="TextBox 3">
            <a:extLst>
              <a:ext uri="{FF2B5EF4-FFF2-40B4-BE49-F238E27FC236}">
                <a16:creationId xmlns:a16="http://schemas.microsoft.com/office/drawing/2014/main" id="{AB38364E-502E-4357-962C-78ABAA3B5DEA}"/>
              </a:ext>
            </a:extLst>
          </p:cNvPr>
          <p:cNvSpPr txBox="1"/>
          <p:nvPr/>
        </p:nvSpPr>
        <p:spPr>
          <a:xfrm>
            <a:off x="2484100" y="4889715"/>
            <a:ext cx="7223797" cy="615553"/>
          </a:xfrm>
          <a:prstGeom prst="rect">
            <a:avLst/>
          </a:prstGeom>
          <a:solidFill>
            <a:schemeClr val="accent1">
              <a:lumMod val="50000"/>
            </a:schemeClr>
          </a:solidFill>
        </p:spPr>
        <p:txBody>
          <a:bodyPr wrap="square" rtlCol="0">
            <a:spAutoFit/>
          </a:bodyPr>
          <a:lstStyle/>
          <a:p>
            <a:pPr algn="ctr"/>
            <a:r>
              <a:rPr lang="en-US" b="1" dirty="0">
                <a:solidFill>
                  <a:schemeClr val="bg2"/>
                </a:solidFill>
                <a:latin typeface="Segoe UI" panose="020B0502040204020203" pitchFamily="34" charset="0"/>
                <a:cs typeface="Segoe UI" panose="020B0502040204020203" pitchFamily="34" charset="0"/>
              </a:rPr>
              <a:t>Template Training for DCs, DAs, SCs, and Building Administrators</a:t>
            </a:r>
          </a:p>
          <a:p>
            <a:r>
              <a:rPr lang="en-US" sz="800" dirty="0">
                <a:solidFill>
                  <a:schemeClr val="tx2">
                    <a:lumMod val="75000"/>
                  </a:schemeClr>
                </a:solidFill>
              </a:rPr>
              <a:t>This presentation contains a script in the notes section. If you are accessing this information with a screen reader, be sure you are reading the notes section as well as the text contained in the slides</a:t>
            </a:r>
            <a:endParaRPr lang="en-US" dirty="0">
              <a:solidFill>
                <a:schemeClr val="tx2">
                  <a:lumMod val="75000"/>
                </a:schemeClr>
              </a:solidFill>
            </a:endParaRPr>
          </a:p>
        </p:txBody>
      </p:sp>
      <p:sp>
        <p:nvSpPr>
          <p:cNvPr id="2" name="TextBox 1">
            <a:extLst>
              <a:ext uri="{FF2B5EF4-FFF2-40B4-BE49-F238E27FC236}">
                <a16:creationId xmlns:a16="http://schemas.microsoft.com/office/drawing/2014/main" id="{15B515E5-008B-4D00-8F6A-56F1F1E471E8}"/>
              </a:ext>
            </a:extLst>
          </p:cNvPr>
          <p:cNvSpPr txBox="1"/>
          <p:nvPr/>
        </p:nvSpPr>
        <p:spPr>
          <a:xfrm>
            <a:off x="9350644" y="6345569"/>
            <a:ext cx="2634712" cy="261610"/>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Updated December 2023</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31532B-A294-4A5D-AD29-6E1D6B924BAD}"/>
              </a:ext>
            </a:extLst>
          </p:cNvPr>
          <p:cNvSpPr>
            <a:spLocks noGrp="1"/>
          </p:cNvSpPr>
          <p:nvPr>
            <p:ph type="title"/>
          </p:nvPr>
        </p:nvSpPr>
        <p:spPr>
          <a:xfrm>
            <a:off x="838200" y="963877"/>
            <a:ext cx="3494362" cy="4930246"/>
          </a:xfrm>
        </p:spPr>
        <p:txBody>
          <a:bodyPr>
            <a:normAutofit/>
          </a:bodyPr>
          <a:lstStyle/>
          <a:p>
            <a:pPr algn="r"/>
            <a:r>
              <a:rPr lang="en-US" sz="4100" dirty="0">
                <a:solidFill>
                  <a:schemeClr val="accent1"/>
                </a:solidFill>
              </a:rPr>
              <a:t>Training Requirements</a:t>
            </a:r>
          </a:p>
        </p:txBody>
      </p:sp>
      <p:sp>
        <p:nvSpPr>
          <p:cNvPr id="3" name="Content Placeholder 2">
            <a:extLst>
              <a:ext uri="{FF2B5EF4-FFF2-40B4-BE49-F238E27FC236}">
                <a16:creationId xmlns:a16="http://schemas.microsoft.com/office/drawing/2014/main" id="{331D948B-A6AD-4C58-AC51-F645638ECDE9}"/>
              </a:ext>
            </a:extLst>
          </p:cNvPr>
          <p:cNvSpPr>
            <a:spLocks noGrp="1"/>
          </p:cNvSpPr>
          <p:nvPr>
            <p:ph idx="1"/>
          </p:nvPr>
        </p:nvSpPr>
        <p:spPr>
          <a:xfrm>
            <a:off x="4976031" y="963877"/>
            <a:ext cx="6377769" cy="4930246"/>
          </a:xfrm>
        </p:spPr>
        <p:txBody>
          <a:bodyPr anchor="ctr">
            <a:normAutofit/>
          </a:bodyPr>
          <a:lstStyle/>
          <a:p>
            <a:pPr marL="55245" lvl="1" indent="0">
              <a:spcBef>
                <a:spcPts val="600"/>
              </a:spcBef>
              <a:buNone/>
            </a:pPr>
            <a:r>
              <a:rPr lang="en-US" b="1" dirty="0"/>
              <a:t>Annual training is required for all staff supporting testing.</a:t>
            </a:r>
            <a:endParaRPr lang="en-US" dirty="0">
              <a:cs typeface="Segoe UI"/>
            </a:endParaRPr>
          </a:p>
          <a:p>
            <a:pPr marL="340995" lvl="1" indent="-285750">
              <a:spcBef>
                <a:spcPts val="600"/>
              </a:spcBef>
              <a:buFont typeface="Wingdings" panose="05000000000000000000" pitchFamily="2" charset="2"/>
              <a:buChar char="§"/>
            </a:pPr>
            <a:r>
              <a:rPr lang="en-US" dirty="0"/>
              <a:t>All new staff supporting testing must be trained before testing.</a:t>
            </a:r>
            <a:endParaRPr lang="en-US" dirty="0">
              <a:cs typeface="Segoe UI"/>
            </a:endParaRPr>
          </a:p>
          <a:p>
            <a:pPr marL="340995" lvl="1" indent="-285750">
              <a:spcBef>
                <a:spcPts val="600"/>
              </a:spcBef>
              <a:buFont typeface="Wingdings" panose="05000000000000000000" pitchFamily="2" charset="2"/>
              <a:buChar char="§"/>
            </a:pPr>
            <a:r>
              <a:rPr lang="en-US" dirty="0"/>
              <a:t>Experienced staff must have a clear and thorough knowledge and understanding of the training resources and must review all resources for updates new to 2023-24 administrations. </a:t>
            </a:r>
            <a:endParaRPr lang="en-US" dirty="0">
              <a:cs typeface="Segoe UI"/>
            </a:endParaRPr>
          </a:p>
          <a:p>
            <a:pPr marL="340995" lvl="1" indent="-285750">
              <a:spcBef>
                <a:spcPts val="600"/>
              </a:spcBef>
              <a:buFont typeface="Wingdings" panose="05000000000000000000" pitchFamily="2" charset="2"/>
              <a:buChar char="§"/>
            </a:pPr>
            <a:r>
              <a:rPr lang="en-US" dirty="0"/>
              <a:t>Make sure all staff understand their roles and responsibilities for supporting each test administration.</a:t>
            </a:r>
            <a:endParaRPr lang="en-US" dirty="0">
              <a:cs typeface="Segoe UI"/>
            </a:endParaRPr>
          </a:p>
          <a:p>
            <a:pPr marL="0" indent="0">
              <a:buNone/>
            </a:pPr>
            <a:endParaRPr lang="en-US" sz="2400"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66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0FC5-4F27-4B99-8665-235E14B3E25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dirty="0">
                <a:solidFill>
                  <a:srgbClr val="FFFFFF"/>
                </a:solidFill>
                <a:latin typeface="+mj-lt"/>
                <a:ea typeface="+mj-ea"/>
                <a:cs typeface="+mj-cs"/>
              </a:rPr>
              <a:t>Materials Required for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Coordinator Review</a:t>
            </a:r>
          </a:p>
        </p:txBody>
      </p:sp>
      <p:graphicFrame>
        <p:nvGraphicFramePr>
          <p:cNvPr id="4" name="Content Placeholder 3">
            <a:extLst>
              <a:ext uri="{FF2B5EF4-FFF2-40B4-BE49-F238E27FC236}">
                <a16:creationId xmlns:a16="http://schemas.microsoft.com/office/drawing/2014/main" id="{E70DCA67-7417-484B-8EA1-AB2FCC0BD0C6}"/>
              </a:ext>
            </a:extLst>
          </p:cNvPr>
          <p:cNvGraphicFramePr>
            <a:graphicFrameLocks noGrp="1"/>
          </p:cNvGraphicFramePr>
          <p:nvPr>
            <p:ph idx="1"/>
            <p:extLst>
              <p:ext uri="{D42A27DB-BD31-4B8C-83A1-F6EECF244321}">
                <p14:modId xmlns:p14="http://schemas.microsoft.com/office/powerpoint/2010/main" val="524039868"/>
              </p:ext>
            </p:extLst>
          </p:nvPr>
        </p:nvGraphicFramePr>
        <p:xfrm>
          <a:off x="4038600" y="1045443"/>
          <a:ext cx="7188201" cy="4763725"/>
        </p:xfrm>
        <a:graphic>
          <a:graphicData uri="http://schemas.openxmlformats.org/drawingml/2006/table">
            <a:tbl>
              <a:tblPr firstRow="1" bandRow="1">
                <a:tableStyleId>{69012ECD-51FC-41F1-AA8D-1B2483CD663E}</a:tableStyleId>
              </a:tblPr>
              <a:tblGrid>
                <a:gridCol w="2350626">
                  <a:extLst>
                    <a:ext uri="{9D8B030D-6E8A-4147-A177-3AD203B41FA5}">
                      <a16:colId xmlns:a16="http://schemas.microsoft.com/office/drawing/2014/main" val="2316996815"/>
                    </a:ext>
                  </a:extLst>
                </a:gridCol>
                <a:gridCol w="2294148">
                  <a:extLst>
                    <a:ext uri="{9D8B030D-6E8A-4147-A177-3AD203B41FA5}">
                      <a16:colId xmlns:a16="http://schemas.microsoft.com/office/drawing/2014/main" val="1858828250"/>
                    </a:ext>
                  </a:extLst>
                </a:gridCol>
                <a:gridCol w="2543427">
                  <a:extLst>
                    <a:ext uri="{9D8B030D-6E8A-4147-A177-3AD203B41FA5}">
                      <a16:colId xmlns:a16="http://schemas.microsoft.com/office/drawing/2014/main" val="2584899209"/>
                    </a:ext>
                  </a:extLst>
                </a:gridCol>
              </a:tblGrid>
              <a:tr h="792708">
                <a:tc>
                  <a:txBody>
                    <a:bodyPr/>
                    <a:lstStyle/>
                    <a:p>
                      <a:pPr marL="0" marR="0" algn="ctr">
                        <a:spcBef>
                          <a:spcPts val="0"/>
                        </a:spcBef>
                        <a:spcAft>
                          <a:spcPts val="0"/>
                        </a:spcAft>
                      </a:pPr>
                      <a:r>
                        <a:rPr lang="en-US" sz="2100" b="1" dirty="0">
                          <a:solidFill>
                            <a:srgbClr val="FFFFFF"/>
                          </a:solidFill>
                          <a:effectLst/>
                        </a:rPr>
                        <a:t>Manuals/User Guides</a:t>
                      </a:r>
                      <a:endParaRPr lang="en-US" sz="2100" b="1" dirty="0">
                        <a:solidFill>
                          <a:srgbClr val="FFFFFF"/>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56088" marR="56088" marT="56088" marB="56088" anchor="ctr"/>
                </a:tc>
                <a:tc>
                  <a:txBody>
                    <a:bodyPr/>
                    <a:lstStyle/>
                    <a:p>
                      <a:pPr marL="0" marR="0" algn="ctr">
                        <a:spcBef>
                          <a:spcPts val="0"/>
                        </a:spcBef>
                        <a:spcAft>
                          <a:spcPts val="0"/>
                        </a:spcAft>
                      </a:pPr>
                      <a:r>
                        <a:rPr lang="en-US" sz="2100" b="1" dirty="0">
                          <a:solidFill>
                            <a:srgbClr val="FFFFFF"/>
                          </a:solidFill>
                          <a:effectLst/>
                        </a:rPr>
                        <a:t>Modules</a:t>
                      </a:r>
                      <a:endParaRPr lang="en-US" sz="2100" b="1" dirty="0">
                        <a:solidFill>
                          <a:srgbClr val="FFFFFF"/>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56088" marR="56088" marT="56088" marB="56088" anchor="ctr"/>
                </a:tc>
                <a:tc>
                  <a:txBody>
                    <a:bodyPr/>
                    <a:lstStyle/>
                    <a:p>
                      <a:pPr marL="0" marR="0" algn="ctr">
                        <a:spcBef>
                          <a:spcPts val="0"/>
                        </a:spcBef>
                        <a:spcAft>
                          <a:spcPts val="0"/>
                        </a:spcAft>
                      </a:pPr>
                      <a:r>
                        <a:rPr lang="en-US" sz="2100" b="1" dirty="0">
                          <a:solidFill>
                            <a:srgbClr val="FFFFFF"/>
                          </a:solidFill>
                          <a:effectLst/>
                        </a:rPr>
                        <a:t>Other</a:t>
                      </a:r>
                      <a:endParaRPr lang="en-US" sz="2100" b="1" dirty="0">
                        <a:solidFill>
                          <a:srgbClr val="FFFFFF"/>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56088" marR="56088" marT="56088" marB="56088" anchor="ctr"/>
                </a:tc>
                <a:extLst>
                  <a:ext uri="{0D108BD9-81ED-4DB2-BD59-A6C34878D82A}">
                    <a16:rowId xmlns:a16="http://schemas.microsoft.com/office/drawing/2014/main" val="3332863673"/>
                  </a:ext>
                </a:extLst>
              </a:tr>
              <a:tr h="3971017">
                <a:tc>
                  <a:txBody>
                    <a:bodyPr/>
                    <a:lstStyle/>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TCM</a:t>
                      </a:r>
                    </a:p>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TAM</a:t>
                      </a:r>
                    </a:p>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GTSA</a:t>
                      </a:r>
                    </a:p>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Professional Assessment Standards</a:t>
                      </a:r>
                    </a:p>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SRMAAUG </a:t>
                      </a:r>
                    </a:p>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Quick Start Guide</a:t>
                      </a:r>
                    </a:p>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TA User Guide</a:t>
                      </a:r>
                    </a:p>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TIDE User Guide</a:t>
                      </a:r>
                    </a:p>
                  </a:txBody>
                  <a:tcPr marL="56088" marR="56088" marT="56088" marB="56088"/>
                </a:tc>
                <a:tc>
                  <a:txBody>
                    <a:bodyPr/>
                    <a:lstStyle/>
                    <a:p>
                      <a:pPr marL="182880" marR="0" lvl="0" indent="-182880">
                        <a:spcBef>
                          <a:spcPts val="0"/>
                        </a:spcBef>
                        <a:spcAft>
                          <a:spcPts val="0"/>
                        </a:spcAft>
                        <a:buFont typeface="Arial" panose="020B0604020202020204" pitchFamily="34" charset="0"/>
                        <a:buChar char="•"/>
                      </a:pPr>
                      <a:r>
                        <a:rPr lang="en-US" sz="2100" dirty="0">
                          <a:solidFill>
                            <a:schemeClr val="tx1">
                              <a:lumMod val="85000"/>
                              <a:lumOff val="15000"/>
                            </a:schemeClr>
                          </a:solidFill>
                          <a:effectLst/>
                        </a:rPr>
                        <a:t>Test Coordinator Training </a:t>
                      </a:r>
                    </a:p>
                    <a:p>
                      <a:pPr marL="182880" marR="0" lvl="0" indent="-182880">
                        <a:spcBef>
                          <a:spcPts val="0"/>
                        </a:spcBef>
                        <a:spcAft>
                          <a:spcPts val="0"/>
                        </a:spcAft>
                        <a:buFont typeface="Arial" panose="020B0604020202020204" pitchFamily="34" charset="0"/>
                        <a:buChar char="•"/>
                      </a:pPr>
                      <a:r>
                        <a:rPr lang="en-US" sz="2100" dirty="0">
                          <a:solidFill>
                            <a:schemeClr val="tx1">
                              <a:lumMod val="85000"/>
                              <a:lumOff val="15000"/>
                            </a:schemeClr>
                          </a:solidFill>
                          <a:effectLst/>
                        </a:rPr>
                        <a:t>Accommodated Test Administration Training (if administering accommodated tests)</a:t>
                      </a:r>
                      <a:endParaRPr lang="en-US" sz="2100" dirty="0">
                        <a:solidFill>
                          <a:schemeClr val="tx1">
                            <a:lumMod val="85000"/>
                            <a:lumOff val="1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6088" marR="56088" marT="56088" marB="56088"/>
                </a:tc>
                <a:tc>
                  <a:txBody>
                    <a:bodyPr/>
                    <a:lstStyle/>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Calculator and Electronic Device Policy </a:t>
                      </a:r>
                    </a:p>
                    <a:p>
                      <a:pPr marL="182880" marR="0" lvl="0" indent="-182880">
                        <a:spcBef>
                          <a:spcPts val="0"/>
                        </a:spcBef>
                        <a:spcAft>
                          <a:spcPts val="0"/>
                        </a:spcAft>
                        <a:buFont typeface="Arial" panose="020B0604020202020204" pitchFamily="34" charset="0"/>
                        <a:buChar char="•"/>
                        <a:tabLst>
                          <a:tab pos="457200" algn="l"/>
                        </a:tabLst>
                      </a:pPr>
                      <a:r>
                        <a:rPr lang="en-US" sz="2100" dirty="0">
                          <a:solidFill>
                            <a:schemeClr val="tx1">
                              <a:lumMod val="85000"/>
                              <a:lumOff val="15000"/>
                            </a:schemeClr>
                          </a:solidFill>
                          <a:effectLst/>
                        </a:rPr>
                        <a:t>State Testing Calendar</a:t>
                      </a:r>
                    </a:p>
                  </a:txBody>
                  <a:tcPr marL="56088" marR="56088" marT="56088" marB="56088"/>
                </a:tc>
                <a:extLst>
                  <a:ext uri="{0D108BD9-81ED-4DB2-BD59-A6C34878D82A}">
                    <a16:rowId xmlns:a16="http://schemas.microsoft.com/office/drawing/2014/main" val="3570749196"/>
                  </a:ext>
                </a:extLst>
              </a:tr>
            </a:tbl>
          </a:graphicData>
        </a:graphic>
      </p:graphicFrame>
    </p:spTree>
    <p:extLst>
      <p:ext uri="{BB962C8B-B14F-4D97-AF65-F5344CB8AC3E}">
        <p14:creationId xmlns:p14="http://schemas.microsoft.com/office/powerpoint/2010/main" val="57817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WCAP Portal</a:t>
            </a:r>
          </a:p>
        </p:txBody>
      </p:sp>
      <p:sp>
        <p:nvSpPr>
          <p:cNvPr id="9" name="Content Placeholder 2">
            <a:extLst>
              <a:ext uri="{FF2B5EF4-FFF2-40B4-BE49-F238E27FC236}">
                <a16:creationId xmlns:a16="http://schemas.microsoft.com/office/drawing/2014/main" id="{37E3E34E-1B15-45FA-A03E-5D2791E6630A}"/>
              </a:ext>
            </a:extLst>
          </p:cNvPr>
          <p:cNvSpPr>
            <a:spLocks noGrp="1"/>
          </p:cNvSpPr>
          <p:nvPr>
            <p:ph idx="1"/>
          </p:nvPr>
        </p:nvSpPr>
        <p:spPr>
          <a:xfrm>
            <a:off x="838200" y="1825625"/>
            <a:ext cx="3719513" cy="3415115"/>
          </a:xfrm>
        </p:spPr>
        <p:txBody>
          <a:bodyPr>
            <a:normAutofit/>
          </a:bodyPr>
          <a:lstStyle/>
          <a:p>
            <a:pPr marL="0" indent="0">
              <a:buNone/>
            </a:pPr>
            <a:r>
              <a:rPr lang="en-US" sz="2400" dirty="0">
                <a:latin typeface="Segoe"/>
              </a:rPr>
              <a:t>Test/task-based</a:t>
            </a:r>
          </a:p>
          <a:p>
            <a:pPr marL="0" indent="0">
              <a:buNone/>
            </a:pPr>
            <a:r>
              <a:rPr lang="en-US" sz="2400" dirty="0">
                <a:latin typeface="Segoe"/>
              </a:rPr>
              <a:t>Each test button will connect you to the systems and resources used in preparing, administering, and completing the test administration.</a:t>
            </a:r>
          </a:p>
        </p:txBody>
      </p:sp>
      <p:sp>
        <p:nvSpPr>
          <p:cNvPr id="11" name="TextBox 10">
            <a:extLst>
              <a:ext uri="{FF2B5EF4-FFF2-40B4-BE49-F238E27FC236}">
                <a16:creationId xmlns:a16="http://schemas.microsoft.com/office/drawing/2014/main" id="{9EB5011C-64FE-445A-AE54-A09EA0D29DD3}"/>
              </a:ext>
            </a:extLst>
          </p:cNvPr>
          <p:cNvSpPr txBox="1"/>
          <p:nvPr/>
        </p:nvSpPr>
        <p:spPr>
          <a:xfrm>
            <a:off x="614147" y="5240740"/>
            <a:ext cx="4995083" cy="738664"/>
          </a:xfrm>
          <a:prstGeom prst="rect">
            <a:avLst/>
          </a:prstGeom>
          <a:noFill/>
        </p:spPr>
        <p:txBody>
          <a:bodyPr wrap="square" rtlCol="0">
            <a:spAutoFit/>
          </a:bodyPr>
          <a:lstStyle/>
          <a:p>
            <a:r>
              <a:rPr lang="en-US" sz="2400" dirty="0">
                <a:hlinkClick r:id="rId3"/>
              </a:rPr>
              <a:t>https://wa.portal.cambiumast.com/</a:t>
            </a:r>
            <a:endParaRPr lang="en-US" sz="2400" dirty="0"/>
          </a:p>
          <a:p>
            <a:endParaRPr lang="en-US" dirty="0"/>
          </a:p>
        </p:txBody>
      </p:sp>
      <p:pic>
        <p:nvPicPr>
          <p:cNvPr id="12" name="Picture 11" descr="Portal home screen. Showing tests, with Interim Smarter Balanced ELA and math assessments at top, Summative Smarter Balanced ELA and math assessments below that, Washington Comprehensive Assessments of Science is below that, and then All Other State Assessments is at the bottom.">
            <a:extLst>
              <a:ext uri="{FF2B5EF4-FFF2-40B4-BE49-F238E27FC236}">
                <a16:creationId xmlns:a16="http://schemas.microsoft.com/office/drawing/2014/main" id="{2A9A6EB6-2FE1-4BDB-BAA1-8FBDF633A4F2}"/>
              </a:ext>
            </a:extLst>
          </p:cNvPr>
          <p:cNvPicPr>
            <a:picLocks noChangeAspect="1"/>
          </p:cNvPicPr>
          <p:nvPr/>
        </p:nvPicPr>
        <p:blipFill>
          <a:blip r:embed="rId4"/>
          <a:stretch>
            <a:fillRect/>
          </a:stretch>
        </p:blipFill>
        <p:spPr>
          <a:xfrm>
            <a:off x="5833283" y="1446613"/>
            <a:ext cx="5446849" cy="4792973"/>
          </a:xfrm>
          <a:prstGeom prst="rect">
            <a:avLst/>
          </a:prstGeom>
        </p:spPr>
      </p:pic>
    </p:spTree>
    <p:extLst>
      <p:ext uri="{BB962C8B-B14F-4D97-AF65-F5344CB8AC3E}">
        <p14:creationId xmlns:p14="http://schemas.microsoft.com/office/powerpoint/2010/main" val="357687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5ED8-E499-49F9-AE54-5356581315BC}"/>
              </a:ext>
            </a:extLst>
          </p:cNvPr>
          <p:cNvSpPr>
            <a:spLocks noGrp="1"/>
          </p:cNvSpPr>
          <p:nvPr>
            <p:ph type="title"/>
          </p:nvPr>
        </p:nvSpPr>
        <p:spPr/>
        <p:txBody>
          <a:bodyPr/>
          <a:lstStyle/>
          <a:p>
            <a:r>
              <a:rPr lang="en-US" dirty="0"/>
              <a:t>Advanced Search Button</a:t>
            </a:r>
          </a:p>
        </p:txBody>
      </p:sp>
      <p:pic>
        <p:nvPicPr>
          <p:cNvPr id="7" name="Picture 6" descr="Image of the Advanced Search button">
            <a:extLst>
              <a:ext uri="{FF2B5EF4-FFF2-40B4-BE49-F238E27FC236}">
                <a16:creationId xmlns:a16="http://schemas.microsoft.com/office/drawing/2014/main" id="{486607A4-7B58-4F31-876B-9CE09C30498E}"/>
              </a:ext>
            </a:extLst>
          </p:cNvPr>
          <p:cNvPicPr>
            <a:picLocks noChangeAspect="1"/>
          </p:cNvPicPr>
          <p:nvPr/>
        </p:nvPicPr>
        <p:blipFill>
          <a:blip r:embed="rId3"/>
          <a:stretch>
            <a:fillRect/>
          </a:stretch>
        </p:blipFill>
        <p:spPr>
          <a:xfrm>
            <a:off x="708854" y="1819675"/>
            <a:ext cx="5571427" cy="761777"/>
          </a:xfrm>
          <a:prstGeom prst="rect">
            <a:avLst/>
          </a:prstGeom>
        </p:spPr>
      </p:pic>
      <p:sp>
        <p:nvSpPr>
          <p:cNvPr id="9" name="TextBox 8">
            <a:extLst>
              <a:ext uri="{FF2B5EF4-FFF2-40B4-BE49-F238E27FC236}">
                <a16:creationId xmlns:a16="http://schemas.microsoft.com/office/drawing/2014/main" id="{BCBE4171-753B-4D21-9C24-4DCB5EEF591D}"/>
              </a:ext>
            </a:extLst>
          </p:cNvPr>
          <p:cNvSpPr txBox="1"/>
          <p:nvPr/>
        </p:nvSpPr>
        <p:spPr>
          <a:xfrm>
            <a:off x="459570" y="2738274"/>
            <a:ext cx="7022898" cy="2277547"/>
          </a:xfrm>
          <a:prstGeom prst="rect">
            <a:avLst/>
          </a:prstGeom>
          <a:noFill/>
        </p:spPr>
        <p:txBody>
          <a:bodyPr wrap="square" rtlCol="0">
            <a:spAutoFit/>
          </a:bodyPr>
          <a:lstStyle/>
          <a:p>
            <a:pPr>
              <a:spcBef>
                <a:spcPts val="600"/>
              </a:spcBef>
              <a:spcAft>
                <a:spcPts val="600"/>
              </a:spcAft>
            </a:pPr>
            <a:r>
              <a:rPr lang="en-US" sz="2200" dirty="0">
                <a:latin typeface="Segoe"/>
              </a:rPr>
              <a:t>The </a:t>
            </a:r>
            <a:r>
              <a:rPr lang="en-US" sz="2200" dirty="0">
                <a:latin typeface="Segoe UI Semibold" panose="020B0702040204020203" pitchFamily="34" charset="0"/>
                <a:cs typeface="Segoe UI Semibold" panose="020B0702040204020203" pitchFamily="34" charset="0"/>
              </a:rPr>
              <a:t>Advanced Search </a:t>
            </a:r>
            <a:r>
              <a:rPr lang="en-US" sz="2200" dirty="0">
                <a:latin typeface="Segoe"/>
              </a:rPr>
              <a:t>button allows you to refine your search with 9 primary search categories and more than 50 subcategories.</a:t>
            </a:r>
          </a:p>
          <a:p>
            <a:pPr>
              <a:spcBef>
                <a:spcPts val="600"/>
              </a:spcBef>
              <a:spcAft>
                <a:spcPts val="600"/>
              </a:spcAft>
            </a:pPr>
            <a:r>
              <a:rPr lang="en-US" sz="2200" dirty="0">
                <a:latin typeface="Segoe"/>
              </a:rPr>
              <a:t>If you are looking to define a term instead of search for resources, you can select the Browse the Glossary button.</a:t>
            </a:r>
          </a:p>
        </p:txBody>
      </p:sp>
      <p:pic>
        <p:nvPicPr>
          <p:cNvPr id="8" name="Picture 7" descr="Image of the refining categories in the advanced search.">
            <a:extLst>
              <a:ext uri="{FF2B5EF4-FFF2-40B4-BE49-F238E27FC236}">
                <a16:creationId xmlns:a16="http://schemas.microsoft.com/office/drawing/2014/main" id="{8EE7BE60-6E62-4BAE-91A3-C4BD4D500C99}"/>
              </a:ext>
            </a:extLst>
          </p:cNvPr>
          <p:cNvPicPr>
            <a:picLocks noChangeAspect="1"/>
          </p:cNvPicPr>
          <p:nvPr/>
        </p:nvPicPr>
        <p:blipFill>
          <a:blip r:embed="rId4"/>
          <a:stretch>
            <a:fillRect/>
          </a:stretch>
        </p:blipFill>
        <p:spPr>
          <a:xfrm>
            <a:off x="7946790" y="1486816"/>
            <a:ext cx="3407010" cy="47804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descr="Image of the Browse the Glossary button">
            <a:extLst>
              <a:ext uri="{FF2B5EF4-FFF2-40B4-BE49-F238E27FC236}">
                <a16:creationId xmlns:a16="http://schemas.microsoft.com/office/drawing/2014/main" id="{5B428815-77DB-462A-B00E-33882495E8C4}"/>
              </a:ext>
            </a:extLst>
          </p:cNvPr>
          <p:cNvPicPr>
            <a:picLocks noChangeAspect="1"/>
          </p:cNvPicPr>
          <p:nvPr/>
        </p:nvPicPr>
        <p:blipFill>
          <a:blip r:embed="rId5"/>
          <a:stretch>
            <a:fillRect/>
          </a:stretch>
        </p:blipFill>
        <p:spPr>
          <a:xfrm>
            <a:off x="651823" y="5144808"/>
            <a:ext cx="5628458" cy="762048"/>
          </a:xfrm>
          <a:prstGeom prst="rect">
            <a:avLst/>
          </a:prstGeom>
        </p:spPr>
      </p:pic>
    </p:spTree>
    <p:extLst>
      <p:ext uri="{BB962C8B-B14F-4D97-AF65-F5344CB8AC3E}">
        <p14:creationId xmlns:p14="http://schemas.microsoft.com/office/powerpoint/2010/main" val="1228105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FA13-5FB0-4C17-8812-FB202318DBBF}"/>
              </a:ext>
            </a:extLst>
          </p:cNvPr>
          <p:cNvSpPr>
            <a:spLocks noGrp="1"/>
          </p:cNvSpPr>
          <p:nvPr>
            <p:ph type="title"/>
          </p:nvPr>
        </p:nvSpPr>
        <p:spPr/>
        <p:txBody>
          <a:bodyPr/>
          <a:lstStyle/>
          <a:p>
            <a:r>
              <a:rPr lang="en-US" dirty="0"/>
              <a:t>Preparing for Testing</a:t>
            </a:r>
          </a:p>
        </p:txBody>
      </p:sp>
      <p:sp>
        <p:nvSpPr>
          <p:cNvPr id="3" name="Content Placeholder 2">
            <a:extLst>
              <a:ext uri="{FF2B5EF4-FFF2-40B4-BE49-F238E27FC236}">
                <a16:creationId xmlns:a16="http://schemas.microsoft.com/office/drawing/2014/main" id="{4C505CDE-A400-4202-9402-98D8300B92C4}"/>
              </a:ext>
            </a:extLst>
          </p:cNvPr>
          <p:cNvSpPr>
            <a:spLocks noGrp="1"/>
          </p:cNvSpPr>
          <p:nvPr>
            <p:ph idx="1"/>
          </p:nvPr>
        </p:nvSpPr>
        <p:spPr>
          <a:xfrm>
            <a:off x="967791" y="1719797"/>
            <a:ext cx="3783371" cy="939117"/>
          </a:xfrm>
        </p:spPr>
        <p:txBody>
          <a:bodyPr vert="horz" lIns="91440" tIns="45720" rIns="91440" bIns="45720" rtlCol="0" anchor="t">
            <a:normAutofit/>
          </a:bodyPr>
          <a:lstStyle/>
          <a:p>
            <a:pPr marL="0" indent="0">
              <a:buNone/>
            </a:pPr>
            <a:r>
              <a:rPr lang="en-US" sz="2400" dirty="0"/>
              <a:t>Select the test you are preparing to administer</a:t>
            </a:r>
            <a:endParaRPr lang="en-US">
              <a:cs typeface="Segoe UI"/>
            </a:endParaRPr>
          </a:p>
          <a:p>
            <a:pPr>
              <a:buFont typeface="Wingdings" panose="020B0604020202020204" pitchFamily="34" charset="0"/>
              <a:buChar char="Ø"/>
            </a:pPr>
            <a:endParaRPr lang="en-US" sz="2400" dirty="0">
              <a:cs typeface="Segoe UI"/>
            </a:endParaRPr>
          </a:p>
          <a:p>
            <a:pPr>
              <a:buFont typeface="Wingdings" panose="020B0604020202020204" pitchFamily="34" charset="0"/>
              <a:buChar char="Ø"/>
            </a:pPr>
            <a:endParaRPr lang="en-US" sz="2400" dirty="0">
              <a:cs typeface="Segoe UI"/>
            </a:endParaRPr>
          </a:p>
          <a:p>
            <a:pPr>
              <a:buFont typeface="Wingdings" panose="020B0604020202020204" pitchFamily="34" charset="0"/>
              <a:buChar char="Ø"/>
            </a:pPr>
            <a:endParaRPr lang="en-US" sz="2400" dirty="0">
              <a:cs typeface="Segoe UI"/>
            </a:endParaRPr>
          </a:p>
          <a:p>
            <a:pPr>
              <a:buFont typeface="Wingdings" panose="020B0604020202020204" pitchFamily="34" charset="0"/>
              <a:buChar char="Ø"/>
            </a:pPr>
            <a:endParaRPr lang="en-US" sz="2400" dirty="0">
              <a:cs typeface="Segoe UI"/>
            </a:endParaRPr>
          </a:p>
          <a:p>
            <a:pPr>
              <a:buFont typeface="Wingdings" panose="020B0604020202020204" pitchFamily="34" charset="0"/>
              <a:buChar char="Ø"/>
            </a:pPr>
            <a:endParaRPr lang="en-US" sz="2400" dirty="0">
              <a:cs typeface="Segoe UI"/>
            </a:endParaRPr>
          </a:p>
        </p:txBody>
      </p:sp>
      <p:pic>
        <p:nvPicPr>
          <p:cNvPr id="5" name="Picture 4" descr="Portal home screen showing Summative Smarter Balanced ELA and math assessments selected.">
            <a:extLst>
              <a:ext uri="{FF2B5EF4-FFF2-40B4-BE49-F238E27FC236}">
                <a16:creationId xmlns:a16="http://schemas.microsoft.com/office/drawing/2014/main" id="{A9CA8253-0DCE-4C73-9B58-292C76A0B986}"/>
              </a:ext>
            </a:extLst>
          </p:cNvPr>
          <p:cNvPicPr>
            <a:picLocks noChangeAspect="1"/>
          </p:cNvPicPr>
          <p:nvPr/>
        </p:nvPicPr>
        <p:blipFill>
          <a:blip r:embed="rId3"/>
          <a:stretch>
            <a:fillRect/>
          </a:stretch>
        </p:blipFill>
        <p:spPr>
          <a:xfrm>
            <a:off x="962372" y="2905543"/>
            <a:ext cx="3920764" cy="2709573"/>
          </a:xfrm>
          <a:prstGeom prst="rect">
            <a:avLst/>
          </a:prstGeom>
        </p:spPr>
      </p:pic>
      <p:sp>
        <p:nvSpPr>
          <p:cNvPr id="4" name="TextBox 3">
            <a:extLst>
              <a:ext uri="{FF2B5EF4-FFF2-40B4-BE49-F238E27FC236}">
                <a16:creationId xmlns:a16="http://schemas.microsoft.com/office/drawing/2014/main" id="{83BFEDC1-E289-848D-A36E-C4CF1F38FEB0}"/>
              </a:ext>
            </a:extLst>
          </p:cNvPr>
          <p:cNvSpPr txBox="1"/>
          <p:nvPr/>
        </p:nvSpPr>
        <p:spPr>
          <a:xfrm>
            <a:off x="6710632" y="1807538"/>
            <a:ext cx="4573243" cy="7571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cs typeface="Segoe UI"/>
              </a:rPr>
              <a:t>Select the </a:t>
            </a:r>
            <a:r>
              <a:rPr lang="en-US" sz="2400" dirty="0">
                <a:latin typeface="Segoe UI Semibold"/>
                <a:cs typeface="Segoe UI Semibold"/>
              </a:rPr>
              <a:t>Preparing for the Summative Administration</a:t>
            </a:r>
            <a:r>
              <a:rPr lang="en-US" sz="2400" dirty="0">
                <a:cs typeface="Segoe UI"/>
              </a:rPr>
              <a:t> task</a:t>
            </a:r>
            <a:endParaRPr lang="en-US" dirty="0">
              <a:cs typeface="Segoe UI"/>
            </a:endParaRPr>
          </a:p>
        </p:txBody>
      </p:sp>
      <p:pic>
        <p:nvPicPr>
          <p:cNvPr id="7" name="Picture 6" descr="Task: Preparing for the Summative Administration button. On the button it says: Forms, manuals, and trainings for the summative tests.">
            <a:extLst>
              <a:ext uri="{FF2B5EF4-FFF2-40B4-BE49-F238E27FC236}">
                <a16:creationId xmlns:a16="http://schemas.microsoft.com/office/drawing/2014/main" id="{B5D9521E-9E1D-4DA9-8B1F-D6C0ADC2A0F2}"/>
              </a:ext>
            </a:extLst>
          </p:cNvPr>
          <p:cNvPicPr>
            <a:picLocks noChangeAspect="1"/>
          </p:cNvPicPr>
          <p:nvPr/>
        </p:nvPicPr>
        <p:blipFill>
          <a:blip r:embed="rId4"/>
          <a:stretch>
            <a:fillRect/>
          </a:stretch>
        </p:blipFill>
        <p:spPr>
          <a:xfrm>
            <a:off x="7516419" y="3032065"/>
            <a:ext cx="2638425" cy="2181225"/>
          </a:xfrm>
          <a:prstGeom prst="rect">
            <a:avLst/>
          </a:prstGeom>
        </p:spPr>
      </p:pic>
    </p:spTree>
    <p:extLst>
      <p:ext uri="{BB962C8B-B14F-4D97-AF65-F5344CB8AC3E}">
        <p14:creationId xmlns:p14="http://schemas.microsoft.com/office/powerpoint/2010/main" val="154941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68F2-5760-47CE-B2A0-A8E8F2BAAD59}"/>
              </a:ext>
            </a:extLst>
          </p:cNvPr>
          <p:cNvSpPr>
            <a:spLocks noGrp="1"/>
          </p:cNvSpPr>
          <p:nvPr>
            <p:ph type="title"/>
          </p:nvPr>
        </p:nvSpPr>
        <p:spPr/>
        <p:txBody>
          <a:bodyPr>
            <a:normAutofit/>
          </a:bodyPr>
          <a:lstStyle/>
          <a:p>
            <a:pPr>
              <a:spcBef>
                <a:spcPts val="0"/>
              </a:spcBef>
            </a:pPr>
            <a:r>
              <a:rPr lang="en-US" sz="3600" dirty="0"/>
              <a:t>WCAP Portal-Associated Resources</a:t>
            </a:r>
            <a:endParaRPr lang="en-US"/>
          </a:p>
        </p:txBody>
      </p:sp>
      <p:sp>
        <p:nvSpPr>
          <p:cNvPr id="8" name="TextBox 7">
            <a:extLst>
              <a:ext uri="{FF2B5EF4-FFF2-40B4-BE49-F238E27FC236}">
                <a16:creationId xmlns:a16="http://schemas.microsoft.com/office/drawing/2014/main" id="{FBE2D928-9C12-4CCF-A965-1F894CA7C6CD}"/>
              </a:ext>
            </a:extLst>
          </p:cNvPr>
          <p:cNvSpPr txBox="1"/>
          <p:nvPr/>
        </p:nvSpPr>
        <p:spPr>
          <a:xfrm>
            <a:off x="838200" y="2536448"/>
            <a:ext cx="4696713" cy="1785104"/>
          </a:xfrm>
          <a:prstGeom prst="rect">
            <a:avLst/>
          </a:prstGeom>
          <a:noFill/>
        </p:spPr>
        <p:txBody>
          <a:bodyPr wrap="square" rtlCol="0">
            <a:spAutoFit/>
          </a:bodyPr>
          <a:lstStyle/>
          <a:p>
            <a:r>
              <a:rPr lang="en-US" sz="2200" u="sng" dirty="0">
                <a:latin typeface="Segoe"/>
              </a:rPr>
              <a:t>Associated Resources</a:t>
            </a:r>
          </a:p>
          <a:p>
            <a:pPr marL="285750" indent="-285750">
              <a:buFont typeface="Arial" panose="020B0604020202020204" pitchFamily="34" charset="0"/>
              <a:buChar char="•"/>
            </a:pPr>
            <a:r>
              <a:rPr lang="en-US" sz="2200" dirty="0">
                <a:latin typeface="Segoe"/>
              </a:rPr>
              <a:t>General Information</a:t>
            </a:r>
          </a:p>
          <a:p>
            <a:pPr marL="285750" indent="-285750">
              <a:buFont typeface="Arial" panose="020B0604020202020204" pitchFamily="34" charset="0"/>
              <a:buChar char="•"/>
            </a:pPr>
            <a:r>
              <a:rPr lang="en-US" sz="2200" dirty="0">
                <a:latin typeface="Segoe"/>
              </a:rPr>
              <a:t>User Guides and Manuals</a:t>
            </a:r>
          </a:p>
          <a:p>
            <a:pPr marL="285750" indent="-285750">
              <a:buFont typeface="Arial" panose="020B0604020202020204" pitchFamily="34" charset="0"/>
              <a:buChar char="•"/>
            </a:pPr>
            <a:r>
              <a:rPr lang="en-US" sz="2200" dirty="0">
                <a:latin typeface="Segoe"/>
              </a:rPr>
              <a:t>Trainings</a:t>
            </a:r>
          </a:p>
          <a:p>
            <a:pPr marL="285750" indent="-285750">
              <a:buFont typeface="Arial" panose="020B0604020202020204" pitchFamily="34" charset="0"/>
              <a:buChar char="•"/>
            </a:pPr>
            <a:r>
              <a:rPr lang="en-US" sz="2200" dirty="0">
                <a:latin typeface="Segoe"/>
              </a:rPr>
              <a:t>Known Issues</a:t>
            </a:r>
          </a:p>
        </p:txBody>
      </p:sp>
      <p:pic>
        <p:nvPicPr>
          <p:cNvPr id="9" name="Picture 8" descr="Prepare for Summative Administration page on the WCAP portal">
            <a:extLst>
              <a:ext uri="{FF2B5EF4-FFF2-40B4-BE49-F238E27FC236}">
                <a16:creationId xmlns:a16="http://schemas.microsoft.com/office/drawing/2014/main" id="{6D50553F-3766-2E3E-9F04-C8C398DDF1A9}"/>
              </a:ext>
            </a:extLst>
          </p:cNvPr>
          <p:cNvPicPr>
            <a:picLocks noChangeAspect="1"/>
          </p:cNvPicPr>
          <p:nvPr/>
        </p:nvPicPr>
        <p:blipFill>
          <a:blip r:embed="rId3"/>
          <a:stretch>
            <a:fillRect/>
          </a:stretch>
        </p:blipFill>
        <p:spPr>
          <a:xfrm>
            <a:off x="5679357" y="1697061"/>
            <a:ext cx="5746330" cy="4874318"/>
          </a:xfrm>
          <a:prstGeom prst="rect">
            <a:avLst/>
          </a:prstGeom>
        </p:spPr>
      </p:pic>
    </p:spTree>
    <p:extLst>
      <p:ext uri="{BB962C8B-B14F-4D97-AF65-F5344CB8AC3E}">
        <p14:creationId xmlns:p14="http://schemas.microsoft.com/office/powerpoint/2010/main" val="837635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2DF6A3-997E-4837-2B2F-671FA0E91DE7}"/>
              </a:ext>
            </a:extLst>
          </p:cNvPr>
          <p:cNvSpPr>
            <a:spLocks noGrp="1"/>
          </p:cNvSpPr>
          <p:nvPr>
            <p:ph type="title"/>
          </p:nvPr>
        </p:nvSpPr>
        <p:spPr/>
        <p:txBody>
          <a:bodyPr>
            <a:normAutofit/>
          </a:bodyPr>
          <a:lstStyle/>
          <a:p>
            <a:r>
              <a:rPr lang="en-US" sz="3600" dirty="0"/>
              <a:t>WCAP Portal-Register for Email Updates</a:t>
            </a:r>
          </a:p>
        </p:txBody>
      </p:sp>
      <p:pic>
        <p:nvPicPr>
          <p:cNvPr id="8" name="Content Placeholder 7" descr="WCAP Portal Register for Email Updates">
            <a:extLst>
              <a:ext uri="{FF2B5EF4-FFF2-40B4-BE49-F238E27FC236}">
                <a16:creationId xmlns:a16="http://schemas.microsoft.com/office/drawing/2014/main" id="{896CBA88-E9A2-A4CE-750E-8126A3515A1C}"/>
              </a:ext>
            </a:extLst>
          </p:cNvPr>
          <p:cNvPicPr>
            <a:picLocks noGrp="1" noChangeAspect="1"/>
          </p:cNvPicPr>
          <p:nvPr>
            <p:ph idx="1"/>
          </p:nvPr>
        </p:nvPicPr>
        <p:blipFill>
          <a:blip r:embed="rId3"/>
          <a:stretch>
            <a:fillRect/>
          </a:stretch>
        </p:blipFill>
        <p:spPr>
          <a:xfrm>
            <a:off x="1495044" y="1425199"/>
            <a:ext cx="9201912" cy="4425189"/>
          </a:xfrm>
        </p:spPr>
      </p:pic>
      <p:sp>
        <p:nvSpPr>
          <p:cNvPr id="9" name="Callout: Up Arrow 8" descr="Register for email updates button">
            <a:extLst>
              <a:ext uri="{FF2B5EF4-FFF2-40B4-BE49-F238E27FC236}">
                <a16:creationId xmlns:a16="http://schemas.microsoft.com/office/drawing/2014/main" id="{112BFEFF-0203-C0E4-FD49-7A79EFDD80A0}"/>
              </a:ext>
            </a:extLst>
          </p:cNvPr>
          <p:cNvSpPr/>
          <p:nvPr/>
        </p:nvSpPr>
        <p:spPr>
          <a:xfrm>
            <a:off x="4160520" y="1690688"/>
            <a:ext cx="3870960" cy="1738312"/>
          </a:xfrm>
          <a:prstGeom prst="upArrowCallou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46F5F6F-4116-54F2-BBAB-A5DA55448F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69828" y="2486338"/>
            <a:ext cx="3262927" cy="811591"/>
          </a:xfrm>
          <a:prstGeom prst="rect">
            <a:avLst/>
          </a:prstGeom>
        </p:spPr>
      </p:pic>
    </p:spTree>
    <p:extLst>
      <p:ext uri="{BB962C8B-B14F-4D97-AF65-F5344CB8AC3E}">
        <p14:creationId xmlns:p14="http://schemas.microsoft.com/office/powerpoint/2010/main" val="160300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Testing</a:t>
            </a:r>
          </a:p>
        </p:txBody>
      </p:sp>
      <p:sp>
        <p:nvSpPr>
          <p:cNvPr id="3" name="Text Placeholder 2"/>
          <p:cNvSpPr>
            <a:spLocks noGrp="1"/>
          </p:cNvSpPr>
          <p:nvPr>
            <p:ph type="body" idx="1"/>
          </p:nvPr>
        </p:nvSpPr>
        <p:spPr/>
        <p:txBody>
          <a:bodyPr/>
          <a:lstStyle/>
          <a:p>
            <a:r>
              <a:rPr lang="en-US" dirty="0"/>
              <a:t>COORDINATOR AND ADMINISTRATOR TASKS</a:t>
            </a:r>
          </a:p>
        </p:txBody>
      </p:sp>
    </p:spTree>
    <p:extLst>
      <p:ext uri="{BB962C8B-B14F-4D97-AF65-F5344CB8AC3E}">
        <p14:creationId xmlns:p14="http://schemas.microsoft.com/office/powerpoint/2010/main" val="416431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1F76-09CC-4A91-B719-A4A7C198751B}"/>
              </a:ext>
            </a:extLst>
          </p:cNvPr>
          <p:cNvSpPr>
            <a:spLocks noGrp="1"/>
          </p:cNvSpPr>
          <p:nvPr>
            <p:ph type="title"/>
          </p:nvPr>
        </p:nvSpPr>
        <p:spPr/>
        <p:txBody>
          <a:bodyPr/>
          <a:lstStyle/>
          <a:p>
            <a:r>
              <a:rPr lang="en-US" dirty="0"/>
              <a:t>Before Testing Tasks</a:t>
            </a:r>
          </a:p>
        </p:txBody>
      </p:sp>
      <p:sp>
        <p:nvSpPr>
          <p:cNvPr id="3" name="Content Placeholder 2">
            <a:extLst>
              <a:ext uri="{FF2B5EF4-FFF2-40B4-BE49-F238E27FC236}">
                <a16:creationId xmlns:a16="http://schemas.microsoft.com/office/drawing/2014/main" id="{6963485D-2DBB-43A4-9613-62BA335400E6}"/>
              </a:ext>
            </a:extLst>
          </p:cNvPr>
          <p:cNvSpPr>
            <a:spLocks noGrp="1"/>
          </p:cNvSpPr>
          <p:nvPr>
            <p:ph idx="1"/>
          </p:nvPr>
        </p:nvSpPr>
        <p:spPr/>
        <p:txBody>
          <a:bodyPr>
            <a:normAutofit/>
          </a:bodyPr>
          <a:lstStyle/>
          <a:p>
            <a:r>
              <a:rPr lang="en-US" dirty="0"/>
              <a:t>Creating Test Security and Building Plans (TSBPs)</a:t>
            </a:r>
          </a:p>
          <a:p>
            <a:r>
              <a:rPr lang="en-US" dirty="0"/>
              <a:t>Working with your Technology Coordinator to set up testing devices</a:t>
            </a:r>
          </a:p>
          <a:p>
            <a:r>
              <a:rPr lang="en-US" dirty="0"/>
              <a:t>Working with Spec Ed, Bilingual and 504 coordinators to determine which test settings and accessibility features students may need and setting them in TIDE</a:t>
            </a:r>
          </a:p>
          <a:p>
            <a:r>
              <a:rPr lang="en-US" dirty="0"/>
              <a:t>Preparing the testing environment</a:t>
            </a:r>
          </a:p>
          <a:p>
            <a:endParaRPr lang="en-US" dirty="0"/>
          </a:p>
        </p:txBody>
      </p:sp>
    </p:spTree>
    <p:extLst>
      <p:ext uri="{BB962C8B-B14F-4D97-AF65-F5344CB8AC3E}">
        <p14:creationId xmlns:p14="http://schemas.microsoft.com/office/powerpoint/2010/main" val="349964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FB47-E722-4FCC-81E2-48BCF379EDA4}"/>
              </a:ext>
            </a:extLst>
          </p:cNvPr>
          <p:cNvSpPr>
            <a:spLocks noGrp="1"/>
          </p:cNvSpPr>
          <p:nvPr>
            <p:ph type="title"/>
          </p:nvPr>
        </p:nvSpPr>
        <p:spPr>
          <a:xfrm>
            <a:off x="3801980" y="204815"/>
            <a:ext cx="7930314" cy="908384"/>
          </a:xfrm>
        </p:spPr>
        <p:txBody>
          <a:bodyPr>
            <a:normAutofit/>
          </a:bodyPr>
          <a:lstStyle/>
          <a:p>
            <a:r>
              <a:rPr lang="en-US" dirty="0">
                <a:solidFill>
                  <a:srgbClr val="000000"/>
                </a:solidFill>
              </a:rPr>
              <a:t>Test Security and Building Plans</a:t>
            </a:r>
          </a:p>
        </p:txBody>
      </p:sp>
      <p:sp>
        <p:nvSpPr>
          <p:cNvPr id="3" name="Content Placeholder 2">
            <a:extLst>
              <a:ext uri="{FF2B5EF4-FFF2-40B4-BE49-F238E27FC236}">
                <a16:creationId xmlns:a16="http://schemas.microsoft.com/office/drawing/2014/main" id="{97652B3D-B2D2-4886-8DC6-8D90BF580C9C}"/>
              </a:ext>
            </a:extLst>
          </p:cNvPr>
          <p:cNvSpPr>
            <a:spLocks noGrp="1"/>
          </p:cNvSpPr>
          <p:nvPr>
            <p:ph idx="1"/>
          </p:nvPr>
        </p:nvSpPr>
        <p:spPr>
          <a:xfrm>
            <a:off x="5365046" y="1314288"/>
            <a:ext cx="6177249" cy="5183383"/>
          </a:xfrm>
        </p:spPr>
        <p:txBody>
          <a:bodyPr anchor="ctr">
            <a:noAutofit/>
          </a:bodyPr>
          <a:lstStyle/>
          <a:p>
            <a:pPr marL="178027" lvl="0" indent="-178027" defTabSz="949478">
              <a:spcBef>
                <a:spcPts val="0"/>
              </a:spcBef>
            </a:pPr>
            <a:r>
              <a:rPr lang="en-US" sz="2400" dirty="0">
                <a:solidFill>
                  <a:srgbClr val="000000"/>
                </a:solidFill>
                <a:latin typeface="Segoe UI" panose="020B0502040204020203" pitchFamily="34" charset="0"/>
                <a:cs typeface="Segoe UI" panose="020B0502040204020203" pitchFamily="34" charset="0"/>
              </a:rPr>
              <a:t>Test security and building plans detail critical aspects of the testing process. </a:t>
            </a:r>
          </a:p>
          <a:p>
            <a:pPr marL="178027" lvl="0" indent="-178027" defTabSz="949478">
              <a:spcBef>
                <a:spcPts val="600"/>
              </a:spcBef>
            </a:pPr>
            <a:r>
              <a:rPr lang="en-US" sz="2400" dirty="0">
                <a:solidFill>
                  <a:srgbClr val="000000"/>
                </a:solidFill>
                <a:latin typeface="Segoe UI" panose="020B0502040204020203" pitchFamily="34" charset="0"/>
                <a:cs typeface="Segoe UI" panose="020B0502040204020203" pitchFamily="34" charset="0"/>
              </a:rPr>
              <a:t>DCs work with SCs and Principals to create the </a:t>
            </a:r>
            <a:r>
              <a:rPr lang="en-US" sz="2400" i="1" dirty="0">
                <a:solidFill>
                  <a:srgbClr val="000000"/>
                </a:solidFill>
                <a:latin typeface="Segoe UI" panose="020B0502040204020203" pitchFamily="34" charset="0"/>
                <a:cs typeface="Segoe UI" panose="020B0502040204020203" pitchFamily="34" charset="0"/>
              </a:rPr>
              <a:t>Test Security and Building Plan </a:t>
            </a:r>
            <a:r>
              <a:rPr lang="en-US" sz="2400" dirty="0">
                <a:solidFill>
                  <a:srgbClr val="000000"/>
                </a:solidFill>
                <a:latin typeface="Segoe UI" panose="020B0502040204020203" pitchFamily="34" charset="0"/>
                <a:cs typeface="Segoe UI" panose="020B0502040204020203" pitchFamily="34" charset="0"/>
              </a:rPr>
              <a:t>for a school.</a:t>
            </a:r>
          </a:p>
          <a:p>
            <a:pPr marL="0" lvl="0" indent="0" defTabSz="949478">
              <a:spcBef>
                <a:spcPts val="900"/>
              </a:spcBef>
              <a:buNone/>
            </a:pPr>
            <a:r>
              <a:rPr lang="en-US" sz="2400" dirty="0">
                <a:solidFill>
                  <a:srgbClr val="000000"/>
                </a:solidFill>
                <a:latin typeface="Segoe UI" panose="020B0502040204020203" pitchFamily="34" charset="0"/>
                <a:cs typeface="Segoe UI" panose="020B0502040204020203" pitchFamily="34" charset="0"/>
              </a:rPr>
              <a:t>The plan should include:</a:t>
            </a:r>
          </a:p>
          <a:p>
            <a:pPr marL="652765" lvl="1" indent="-178027" defTabSz="949478">
              <a:spcBef>
                <a:spcPts val="300"/>
              </a:spcBef>
              <a:buFont typeface="Symbol" panose="05050102010706020507" pitchFamily="18" charset="2"/>
              <a:buChar char="-"/>
            </a:pPr>
            <a:r>
              <a:rPr lang="en-US" dirty="0">
                <a:solidFill>
                  <a:srgbClr val="000000"/>
                </a:solidFill>
                <a:latin typeface="Segoe UI" panose="020B0502040204020203" pitchFamily="34" charset="0"/>
                <a:cs typeface="Segoe UI" panose="020B0502040204020203" pitchFamily="34" charset="0"/>
              </a:rPr>
              <a:t>Test schedules and locations </a:t>
            </a:r>
          </a:p>
          <a:p>
            <a:pPr marL="652765" lvl="1" indent="-178027" defTabSz="949478">
              <a:spcBef>
                <a:spcPts val="300"/>
              </a:spcBef>
              <a:buFont typeface="Symbol" panose="05050102010706020507" pitchFamily="18" charset="2"/>
              <a:buChar char="-"/>
            </a:pPr>
            <a:r>
              <a:rPr lang="en-US" dirty="0">
                <a:solidFill>
                  <a:srgbClr val="000000"/>
                </a:solidFill>
                <a:latin typeface="Segoe UI" panose="020B0502040204020203" pitchFamily="34" charset="0"/>
                <a:cs typeface="Segoe UI" panose="020B0502040204020203" pitchFamily="34" charset="0"/>
              </a:rPr>
              <a:t>Staff responsibilities and training</a:t>
            </a:r>
          </a:p>
          <a:p>
            <a:pPr marL="652765" lvl="1" indent="-178027" defTabSz="949478">
              <a:spcBef>
                <a:spcPts val="300"/>
              </a:spcBef>
              <a:buFont typeface="Symbol" panose="05050102010706020507" pitchFamily="18" charset="2"/>
              <a:buChar char="-"/>
            </a:pPr>
            <a:r>
              <a:rPr lang="en-US" dirty="0">
                <a:solidFill>
                  <a:srgbClr val="000000"/>
                </a:solidFill>
                <a:latin typeface="Segoe UI" panose="020B0502040204020203" pitchFamily="34" charset="0"/>
                <a:cs typeface="Segoe UI" panose="020B0502040204020203" pitchFamily="34" charset="0"/>
              </a:rPr>
              <a:t>Chain of custody for secure materials </a:t>
            </a:r>
          </a:p>
          <a:p>
            <a:pPr marL="652765" lvl="1" indent="-178027" defTabSz="949478">
              <a:spcBef>
                <a:spcPts val="300"/>
              </a:spcBef>
              <a:buFont typeface="Symbol" panose="05050102010706020507" pitchFamily="18" charset="2"/>
              <a:buChar char="-"/>
            </a:pPr>
            <a:r>
              <a:rPr lang="en-US" dirty="0">
                <a:solidFill>
                  <a:srgbClr val="000000"/>
                </a:solidFill>
                <a:latin typeface="Segoe UI" panose="020B0502040204020203" pitchFamily="34" charset="0"/>
                <a:cs typeface="Segoe UI" panose="020B0502040204020203" pitchFamily="34" charset="0"/>
              </a:rPr>
              <a:t>Student individual testing needs, such as any accessibility features </a:t>
            </a:r>
          </a:p>
          <a:p>
            <a:pPr marL="652765" lvl="1" indent="-178027" defTabSz="949478">
              <a:spcBef>
                <a:spcPts val="300"/>
              </a:spcBef>
              <a:buFont typeface="Symbol" panose="05050102010706020507" pitchFamily="18" charset="2"/>
              <a:buChar char="-"/>
            </a:pPr>
            <a:r>
              <a:rPr lang="en-US" dirty="0">
                <a:solidFill>
                  <a:srgbClr val="000000"/>
                </a:solidFill>
                <a:latin typeface="Segoe UI" panose="020B0502040204020203" pitchFamily="34" charset="0"/>
                <a:cs typeface="Segoe UI" panose="020B0502040204020203" pitchFamily="34" charset="0"/>
              </a:rPr>
              <a:t>Communication with school staff, students, and families</a:t>
            </a:r>
          </a:p>
        </p:txBody>
      </p:sp>
      <p:pic>
        <p:nvPicPr>
          <p:cNvPr id="5" name="Picture 4">
            <a:extLst>
              <a:ext uri="{FF2B5EF4-FFF2-40B4-BE49-F238E27FC236}">
                <a16:creationId xmlns:a16="http://schemas.microsoft.com/office/drawing/2014/main" id="{F1CF65A5-1386-4002-9EA0-FF003978738E}"/>
              </a:ext>
              <a:ext uri="{C183D7F6-B498-43B3-948B-1728B52AA6E4}">
                <adec:decorative xmlns:adec="http://schemas.microsoft.com/office/drawing/2017/decorative" val="1"/>
              </a:ext>
            </a:extLst>
          </p:cNvPr>
          <p:cNvPicPr/>
          <p:nvPr/>
        </p:nvPicPr>
        <p:blipFill rotWithShape="1">
          <a:blip r:embed="rId3"/>
          <a:srcRect l="2353" r="2106" b="2"/>
          <a:stretch/>
        </p:blipFill>
        <p:spPr>
          <a:xfrm>
            <a:off x="530928" y="1629089"/>
            <a:ext cx="3458673" cy="3620021"/>
          </a:xfrm>
          <a:prstGeom prst="rect">
            <a:avLst/>
          </a:prstGeom>
        </p:spPr>
      </p:pic>
    </p:spTree>
    <p:extLst>
      <p:ext uri="{BB962C8B-B14F-4D97-AF65-F5344CB8AC3E}">
        <p14:creationId xmlns:p14="http://schemas.microsoft.com/office/powerpoint/2010/main" val="54508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0CE1-5A05-4079-AEB9-C10AE260F05D}"/>
              </a:ext>
            </a:extLst>
          </p:cNvPr>
          <p:cNvSpPr>
            <a:spLocks noGrp="1"/>
          </p:cNvSpPr>
          <p:nvPr>
            <p:ph type="title"/>
          </p:nvPr>
        </p:nvSpPr>
        <p:spPr/>
        <p:txBody>
          <a:bodyPr/>
          <a:lstStyle/>
          <a:p>
            <a:r>
              <a:rPr lang="en-US" dirty="0"/>
              <a:t>Acronyms</a:t>
            </a:r>
          </a:p>
        </p:txBody>
      </p:sp>
      <p:graphicFrame>
        <p:nvGraphicFramePr>
          <p:cNvPr id="5" name="Table 4">
            <a:extLst>
              <a:ext uri="{FF2B5EF4-FFF2-40B4-BE49-F238E27FC236}">
                <a16:creationId xmlns:a16="http://schemas.microsoft.com/office/drawing/2014/main" id="{E242C6FE-B4D3-41BB-B415-F723E853217E}"/>
              </a:ext>
            </a:extLst>
          </p:cNvPr>
          <p:cNvGraphicFramePr>
            <a:graphicFrameLocks noGrp="1"/>
          </p:cNvGraphicFramePr>
          <p:nvPr>
            <p:extLst>
              <p:ext uri="{D42A27DB-BD31-4B8C-83A1-F6EECF244321}">
                <p14:modId xmlns:p14="http://schemas.microsoft.com/office/powerpoint/2010/main" val="3901460064"/>
              </p:ext>
            </p:extLst>
          </p:nvPr>
        </p:nvGraphicFramePr>
        <p:xfrm>
          <a:off x="713137" y="2397760"/>
          <a:ext cx="3683000" cy="2062480"/>
        </p:xfrm>
        <a:graphic>
          <a:graphicData uri="http://schemas.openxmlformats.org/drawingml/2006/table">
            <a:tbl>
              <a:tblPr firstRow="1" bandRow="1">
                <a:tableStyleId>{5DA37D80-6434-44D0-A028-1B22A696006F}</a:tableStyleId>
              </a:tblPr>
              <a:tblGrid>
                <a:gridCol w="1181100">
                  <a:extLst>
                    <a:ext uri="{9D8B030D-6E8A-4147-A177-3AD203B41FA5}">
                      <a16:colId xmlns:a16="http://schemas.microsoft.com/office/drawing/2014/main" val="1097229209"/>
                    </a:ext>
                  </a:extLst>
                </a:gridCol>
                <a:gridCol w="2501900">
                  <a:extLst>
                    <a:ext uri="{9D8B030D-6E8A-4147-A177-3AD203B41FA5}">
                      <a16:colId xmlns:a16="http://schemas.microsoft.com/office/drawing/2014/main" val="3638623837"/>
                    </a:ext>
                  </a:extLst>
                </a:gridCol>
              </a:tblGrid>
              <a:tr h="370840">
                <a:tc>
                  <a:txBody>
                    <a:bodyPr/>
                    <a:lstStyle/>
                    <a:p>
                      <a:pPr marL="0" marR="0">
                        <a:spcBef>
                          <a:spcPts val="0"/>
                        </a:spcBef>
                        <a:spcAft>
                          <a:spcPts val="0"/>
                        </a:spcAft>
                      </a:pPr>
                      <a:r>
                        <a:rPr lang="en-US" sz="1600" kern="1200" dirty="0">
                          <a:effectLst/>
                        </a:rPr>
                        <a:t>Acronym</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1600" kern="1200" dirty="0">
                          <a:effectLst/>
                        </a:rPr>
                        <a:t>Definition (Users)</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96774552"/>
                  </a:ext>
                </a:extLst>
              </a:tr>
              <a:tr h="370840">
                <a:tc>
                  <a:txBody>
                    <a:bodyPr/>
                    <a:lstStyle/>
                    <a:p>
                      <a:pPr marL="0" marR="0">
                        <a:spcBef>
                          <a:spcPts val="0"/>
                        </a:spcBef>
                        <a:spcAft>
                          <a:spcPts val="0"/>
                        </a:spcAft>
                      </a:pPr>
                      <a:r>
                        <a:rPr lang="en-US" sz="1600" kern="1200" dirty="0">
                          <a:effectLst/>
                        </a:rPr>
                        <a:t>DAC or DC</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1600" kern="1200" dirty="0">
                          <a:effectLst/>
                        </a:rPr>
                        <a:t>District Assessment Coordinator</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87523252"/>
                  </a:ext>
                </a:extLst>
              </a:tr>
              <a:tr h="370840">
                <a:tc>
                  <a:txBody>
                    <a:bodyPr/>
                    <a:lstStyle/>
                    <a:p>
                      <a:pPr marL="0" marR="0">
                        <a:spcBef>
                          <a:spcPts val="0"/>
                        </a:spcBef>
                        <a:spcAft>
                          <a:spcPts val="0"/>
                        </a:spcAft>
                      </a:pPr>
                      <a:r>
                        <a:rPr lang="en-US" sz="1600" kern="1200" dirty="0">
                          <a:effectLst/>
                        </a:rPr>
                        <a:t>DA</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1600" kern="1200" dirty="0">
                          <a:effectLst/>
                        </a:rPr>
                        <a:t>District Administrator</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689874950"/>
                  </a:ext>
                </a:extLst>
              </a:tr>
              <a:tr h="370840">
                <a:tc>
                  <a:txBody>
                    <a:bodyPr/>
                    <a:lstStyle/>
                    <a:p>
                      <a:pPr marL="0" marR="0">
                        <a:spcBef>
                          <a:spcPts val="0"/>
                        </a:spcBef>
                        <a:spcAft>
                          <a:spcPts val="0"/>
                        </a:spcAft>
                      </a:pPr>
                      <a:r>
                        <a:rPr lang="en-US" sz="1600" kern="1200" dirty="0">
                          <a:effectLst/>
                        </a:rPr>
                        <a:t>SC</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1600" kern="1200" dirty="0">
                          <a:effectLst/>
                        </a:rPr>
                        <a:t>School Test Coordinator</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81037091"/>
                  </a:ext>
                </a:extLst>
              </a:tr>
              <a:tr h="370840">
                <a:tc>
                  <a:txBody>
                    <a:bodyPr/>
                    <a:lstStyle/>
                    <a:p>
                      <a:pPr marL="0" marR="0">
                        <a:spcBef>
                          <a:spcPts val="0"/>
                        </a:spcBef>
                        <a:spcAft>
                          <a:spcPts val="0"/>
                        </a:spcAft>
                      </a:pPr>
                      <a:r>
                        <a:rPr lang="en-US" sz="1600" kern="1200" dirty="0">
                          <a:effectLst/>
                        </a:rPr>
                        <a:t>TA</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1600" kern="1200" dirty="0">
                          <a:effectLst/>
                        </a:rPr>
                        <a:t>Test Administrator</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95365925"/>
                  </a:ext>
                </a:extLst>
              </a:tr>
            </a:tbl>
          </a:graphicData>
        </a:graphic>
      </p:graphicFrame>
      <p:graphicFrame>
        <p:nvGraphicFramePr>
          <p:cNvPr id="6" name="Table 5">
            <a:extLst>
              <a:ext uri="{FF2B5EF4-FFF2-40B4-BE49-F238E27FC236}">
                <a16:creationId xmlns:a16="http://schemas.microsoft.com/office/drawing/2014/main" id="{6ECFDCDF-0097-47EB-B7C1-53BAB4682F62}"/>
              </a:ext>
            </a:extLst>
          </p:cNvPr>
          <p:cNvGraphicFramePr>
            <a:graphicFrameLocks noGrp="1"/>
          </p:cNvGraphicFramePr>
          <p:nvPr>
            <p:extLst>
              <p:ext uri="{D42A27DB-BD31-4B8C-83A1-F6EECF244321}">
                <p14:modId xmlns:p14="http://schemas.microsoft.com/office/powerpoint/2010/main" val="1477532860"/>
              </p:ext>
            </p:extLst>
          </p:nvPr>
        </p:nvGraphicFramePr>
        <p:xfrm>
          <a:off x="4859174" y="1752569"/>
          <a:ext cx="6494626" cy="4013336"/>
        </p:xfrm>
        <a:graphic>
          <a:graphicData uri="http://schemas.openxmlformats.org/drawingml/2006/table">
            <a:tbl>
              <a:tblPr firstRow="1" bandRow="1">
                <a:tableStyleId>{5DA37D80-6434-44D0-A028-1B22A696006F}</a:tableStyleId>
              </a:tblPr>
              <a:tblGrid>
                <a:gridCol w="1316030">
                  <a:extLst>
                    <a:ext uri="{9D8B030D-6E8A-4147-A177-3AD203B41FA5}">
                      <a16:colId xmlns:a16="http://schemas.microsoft.com/office/drawing/2014/main" val="610215184"/>
                    </a:ext>
                  </a:extLst>
                </a:gridCol>
                <a:gridCol w="5178596">
                  <a:extLst>
                    <a:ext uri="{9D8B030D-6E8A-4147-A177-3AD203B41FA5}">
                      <a16:colId xmlns:a16="http://schemas.microsoft.com/office/drawing/2014/main" val="3122325912"/>
                    </a:ext>
                  </a:extLst>
                </a:gridCol>
              </a:tblGrid>
              <a:tr h="316351">
                <a:tc>
                  <a:txBody>
                    <a:bodyPr/>
                    <a:lstStyle/>
                    <a:p>
                      <a:pPr marL="0" marR="0">
                        <a:spcBef>
                          <a:spcPts val="0"/>
                        </a:spcBef>
                        <a:spcAft>
                          <a:spcPts val="0"/>
                        </a:spcAft>
                      </a:pPr>
                      <a:r>
                        <a:rPr lang="en-US" sz="1600" kern="1200" dirty="0">
                          <a:effectLst/>
                        </a:rPr>
                        <a:t>Acronym</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tc>
                  <a:txBody>
                    <a:bodyPr/>
                    <a:lstStyle/>
                    <a:p>
                      <a:pPr marL="0" marR="0">
                        <a:spcBef>
                          <a:spcPts val="0"/>
                        </a:spcBef>
                        <a:spcAft>
                          <a:spcPts val="0"/>
                        </a:spcAft>
                      </a:pPr>
                      <a:r>
                        <a:rPr lang="en-US" sz="1600" kern="1200" dirty="0">
                          <a:effectLst/>
                        </a:rPr>
                        <a:t>Definition (Systems, Applications, Manuals, Assessment)</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extLst>
                  <a:ext uri="{0D108BD9-81ED-4DB2-BD59-A6C34878D82A}">
                    <a16:rowId xmlns:a16="http://schemas.microsoft.com/office/drawing/2014/main" val="2944029061"/>
                  </a:ext>
                </a:extLst>
              </a:tr>
              <a:tr h="327094">
                <a:tc>
                  <a:txBody>
                    <a:bodyPr/>
                    <a:lstStyle/>
                    <a:p>
                      <a:pPr marL="0" marR="0">
                        <a:spcBef>
                          <a:spcPts val="0"/>
                        </a:spcBef>
                        <a:spcAft>
                          <a:spcPts val="0"/>
                        </a:spcAft>
                      </a:pPr>
                      <a:r>
                        <a:rPr lang="en-US" sz="1600" kern="1200" dirty="0">
                          <a:effectLst/>
                        </a:rPr>
                        <a:t>GTSA</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tc>
                  <a:txBody>
                    <a:bodyPr/>
                    <a:lstStyle/>
                    <a:p>
                      <a:pPr marL="0" marR="0">
                        <a:spcBef>
                          <a:spcPts val="0"/>
                        </a:spcBef>
                        <a:spcAft>
                          <a:spcPts val="600"/>
                        </a:spcAft>
                      </a:pPr>
                      <a:r>
                        <a:rPr lang="en-US" sz="1600" kern="1200" dirty="0">
                          <a:effectLst/>
                        </a:rPr>
                        <a:t>Guidelines on Tools, Supports, and Accommodations</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extLst>
                  <a:ext uri="{0D108BD9-81ED-4DB2-BD59-A6C34878D82A}">
                    <a16:rowId xmlns:a16="http://schemas.microsoft.com/office/drawing/2014/main" val="1633510802"/>
                  </a:ext>
                </a:extLst>
              </a:tr>
              <a:tr h="327094">
                <a:tc>
                  <a:txBody>
                    <a:bodyPr/>
                    <a:lstStyle/>
                    <a:p>
                      <a:pPr marL="0" marR="0">
                        <a:spcBef>
                          <a:spcPts val="0"/>
                        </a:spcBef>
                        <a:spcAft>
                          <a:spcPts val="0"/>
                        </a:spcAft>
                      </a:pPr>
                      <a:r>
                        <a:rPr lang="en-US" sz="1600" dirty="0">
                          <a:effectLst/>
                          <a:latin typeface="Segoe UI" panose="020B0502040204020203" pitchFamily="34" charset="0"/>
                          <a:ea typeface="Calibri" panose="020F0502020204030204" pitchFamily="34" charset="0"/>
                          <a:cs typeface="Times New Roman" panose="02020603050405020304" pitchFamily="18" charset="0"/>
                        </a:rPr>
                        <a:t>SRMAAUG</a:t>
                      </a:r>
                    </a:p>
                  </a:txBody>
                  <a:tcPr marL="59580" marR="59580" marT="29790" marB="29790"/>
                </a:tc>
                <a:tc>
                  <a:txBody>
                    <a:bodyPr/>
                    <a:lstStyle/>
                    <a:p>
                      <a:pPr marL="0" marR="0">
                        <a:spcBef>
                          <a:spcPts val="0"/>
                        </a:spcBef>
                        <a:spcAft>
                          <a:spcPts val="600"/>
                        </a:spcAft>
                      </a:pPr>
                      <a:r>
                        <a:rPr lang="en-US" sz="1600" dirty="0">
                          <a:effectLst/>
                          <a:latin typeface="Segoe UI" panose="020B0502040204020203" pitchFamily="34" charset="0"/>
                          <a:ea typeface="Calibri" panose="020F0502020204030204" pitchFamily="34" charset="0"/>
                          <a:cs typeface="Times New Roman" panose="02020603050405020304" pitchFamily="18" charset="0"/>
                        </a:rPr>
                        <a:t>Student Records Management for Assessment Accountability User Guide</a:t>
                      </a:r>
                    </a:p>
                  </a:txBody>
                  <a:tcPr marL="59580" marR="59580" marT="29790" marB="29790"/>
                </a:tc>
                <a:extLst>
                  <a:ext uri="{0D108BD9-81ED-4DB2-BD59-A6C34878D82A}">
                    <a16:rowId xmlns:a16="http://schemas.microsoft.com/office/drawing/2014/main" val="1966994527"/>
                  </a:ext>
                </a:extLst>
              </a:tr>
              <a:tr h="334853">
                <a:tc>
                  <a:txBody>
                    <a:bodyPr/>
                    <a:lstStyle/>
                    <a:p>
                      <a:pPr marL="0" marR="0">
                        <a:spcBef>
                          <a:spcPts val="0"/>
                        </a:spcBef>
                        <a:spcAft>
                          <a:spcPts val="0"/>
                        </a:spcAft>
                      </a:pPr>
                      <a:r>
                        <a:rPr lang="en-US" sz="1600" dirty="0">
                          <a:effectLst/>
                          <a:latin typeface="Segoe UI" panose="020B0502040204020203" pitchFamily="34" charset="0"/>
                          <a:ea typeface="Calibri" panose="020F0502020204030204" pitchFamily="34" charset="0"/>
                          <a:cs typeface="Times New Roman" panose="02020603050405020304" pitchFamily="18" charset="0"/>
                        </a:rPr>
                        <a:t>SRS</a:t>
                      </a:r>
                    </a:p>
                  </a:txBody>
                  <a:tcPr marL="59580" marR="59580" marT="29790" marB="29790"/>
                </a:tc>
                <a:tc>
                  <a:txBody>
                    <a:bodyPr/>
                    <a:lstStyle/>
                    <a:p>
                      <a:pPr marL="0" marR="0">
                        <a:spcBef>
                          <a:spcPts val="0"/>
                        </a:spcBef>
                        <a:spcAft>
                          <a:spcPts val="0"/>
                        </a:spcAft>
                      </a:pPr>
                      <a:r>
                        <a:rPr lang="en-US" sz="1600" dirty="0">
                          <a:effectLst/>
                          <a:latin typeface="Segoe UI" panose="020B0502040204020203" pitchFamily="34" charset="0"/>
                          <a:ea typeface="Calibri" panose="020F0502020204030204" pitchFamily="34" charset="0"/>
                          <a:cs typeface="Times New Roman" panose="02020603050405020304" pitchFamily="18" charset="0"/>
                        </a:rPr>
                        <a:t>Smarter Reporting System</a:t>
                      </a:r>
                    </a:p>
                  </a:txBody>
                  <a:tcPr marL="59580" marR="59580" marT="29790" marB="29790"/>
                </a:tc>
                <a:extLst>
                  <a:ext uri="{0D108BD9-81ED-4DB2-BD59-A6C34878D82A}">
                    <a16:rowId xmlns:a16="http://schemas.microsoft.com/office/drawing/2014/main" val="749726262"/>
                  </a:ext>
                </a:extLst>
              </a:tr>
              <a:tr h="334853">
                <a:tc>
                  <a:txBody>
                    <a:bodyPr/>
                    <a:lstStyle/>
                    <a:p>
                      <a:pPr marL="0" marR="0">
                        <a:spcBef>
                          <a:spcPts val="0"/>
                        </a:spcBef>
                        <a:spcAft>
                          <a:spcPts val="0"/>
                        </a:spcAft>
                      </a:pPr>
                      <a:r>
                        <a:rPr lang="en-US" sz="1600" kern="1200" dirty="0">
                          <a:effectLst/>
                        </a:rPr>
                        <a:t>TAM</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tc>
                  <a:txBody>
                    <a:bodyPr/>
                    <a:lstStyle/>
                    <a:p>
                      <a:pPr marL="0" marR="0">
                        <a:spcBef>
                          <a:spcPts val="0"/>
                        </a:spcBef>
                        <a:spcAft>
                          <a:spcPts val="0"/>
                        </a:spcAft>
                      </a:pPr>
                      <a:r>
                        <a:rPr lang="en-US" sz="1600" kern="1200" dirty="0">
                          <a:effectLst/>
                        </a:rPr>
                        <a:t>Test Administration Manual </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extLst>
                  <a:ext uri="{0D108BD9-81ED-4DB2-BD59-A6C34878D82A}">
                    <a16:rowId xmlns:a16="http://schemas.microsoft.com/office/drawing/2014/main" val="1244452780"/>
                  </a:ext>
                </a:extLst>
              </a:tr>
              <a:tr h="334853">
                <a:tc>
                  <a:txBody>
                    <a:bodyPr/>
                    <a:lstStyle/>
                    <a:p>
                      <a:pPr marL="0" marR="0">
                        <a:spcBef>
                          <a:spcPts val="0"/>
                        </a:spcBef>
                        <a:spcAft>
                          <a:spcPts val="0"/>
                        </a:spcAft>
                      </a:pPr>
                      <a:r>
                        <a:rPr lang="en-US" sz="1600" dirty="0">
                          <a:effectLst/>
                          <a:latin typeface="Segoe UI" panose="020B0502040204020203" pitchFamily="34" charset="0"/>
                          <a:ea typeface="Calibri" panose="020F0502020204030204" pitchFamily="34" charset="0"/>
                          <a:cs typeface="Times New Roman" panose="02020603050405020304" pitchFamily="18" charset="0"/>
                        </a:rPr>
                        <a:t>TCM</a:t>
                      </a:r>
                    </a:p>
                  </a:txBody>
                  <a:tcPr marL="59580" marR="59580" marT="29790" marB="29790"/>
                </a:tc>
                <a:tc>
                  <a:txBody>
                    <a:bodyPr/>
                    <a:lstStyle/>
                    <a:p>
                      <a:pPr marL="0" marR="0">
                        <a:spcBef>
                          <a:spcPts val="0"/>
                        </a:spcBef>
                        <a:spcAft>
                          <a:spcPts val="0"/>
                        </a:spcAft>
                      </a:pPr>
                      <a:r>
                        <a:rPr lang="en-US" sz="1600" dirty="0">
                          <a:effectLst/>
                          <a:latin typeface="Segoe UI" panose="020B0502040204020203" pitchFamily="34" charset="0"/>
                          <a:ea typeface="Calibri" panose="020F0502020204030204" pitchFamily="34" charset="0"/>
                          <a:cs typeface="Times New Roman" panose="02020603050405020304" pitchFamily="18" charset="0"/>
                        </a:rPr>
                        <a:t>Test Coordinator’s Manual</a:t>
                      </a:r>
                    </a:p>
                  </a:txBody>
                  <a:tcPr marL="59580" marR="59580" marT="29790" marB="29790"/>
                </a:tc>
                <a:extLst>
                  <a:ext uri="{0D108BD9-81ED-4DB2-BD59-A6C34878D82A}">
                    <a16:rowId xmlns:a16="http://schemas.microsoft.com/office/drawing/2014/main" val="519943436"/>
                  </a:ext>
                </a:extLst>
              </a:tr>
              <a:tr h="316351">
                <a:tc>
                  <a:txBody>
                    <a:bodyPr/>
                    <a:lstStyle/>
                    <a:p>
                      <a:pPr marL="0" marR="0">
                        <a:spcBef>
                          <a:spcPts val="0"/>
                        </a:spcBef>
                        <a:spcAft>
                          <a:spcPts val="0"/>
                        </a:spcAft>
                      </a:pPr>
                      <a:r>
                        <a:rPr lang="en-US" sz="1600" kern="1200" dirty="0">
                          <a:effectLst/>
                        </a:rPr>
                        <a:t>TDS</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tc>
                  <a:txBody>
                    <a:bodyPr/>
                    <a:lstStyle/>
                    <a:p>
                      <a:pPr marL="0" marR="0">
                        <a:spcBef>
                          <a:spcPts val="0"/>
                        </a:spcBef>
                        <a:spcAft>
                          <a:spcPts val="0"/>
                        </a:spcAft>
                      </a:pPr>
                      <a:r>
                        <a:rPr lang="en-US" sz="1600" kern="1200" dirty="0">
                          <a:effectLst/>
                        </a:rPr>
                        <a:t>Test Delivery System</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extLst>
                  <a:ext uri="{0D108BD9-81ED-4DB2-BD59-A6C34878D82A}">
                    <a16:rowId xmlns:a16="http://schemas.microsoft.com/office/drawing/2014/main" val="1714897703"/>
                  </a:ext>
                </a:extLst>
              </a:tr>
              <a:tr h="334853">
                <a:tc>
                  <a:txBody>
                    <a:bodyPr/>
                    <a:lstStyle/>
                    <a:p>
                      <a:pPr marL="0" marR="0">
                        <a:spcBef>
                          <a:spcPts val="0"/>
                        </a:spcBef>
                        <a:spcAft>
                          <a:spcPts val="0"/>
                        </a:spcAft>
                      </a:pPr>
                      <a:r>
                        <a:rPr lang="en-US" sz="1600" kern="1200" dirty="0">
                          <a:effectLst/>
                        </a:rPr>
                        <a:t>TIDE</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tc>
                  <a:txBody>
                    <a:bodyPr/>
                    <a:lstStyle/>
                    <a:p>
                      <a:pPr marL="0" marR="0">
                        <a:spcBef>
                          <a:spcPts val="0"/>
                        </a:spcBef>
                        <a:spcAft>
                          <a:spcPts val="0"/>
                        </a:spcAft>
                      </a:pPr>
                      <a:r>
                        <a:rPr lang="en-US" sz="1600" kern="1200" dirty="0">
                          <a:effectLst/>
                        </a:rPr>
                        <a:t>Test Information Distribution Engine</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extLst>
                  <a:ext uri="{0D108BD9-81ED-4DB2-BD59-A6C34878D82A}">
                    <a16:rowId xmlns:a16="http://schemas.microsoft.com/office/drawing/2014/main" val="2435238265"/>
                  </a:ext>
                </a:extLst>
              </a:tr>
              <a:tr h="316351">
                <a:tc>
                  <a:txBody>
                    <a:bodyPr/>
                    <a:lstStyle/>
                    <a:p>
                      <a:pPr marL="0" marR="0">
                        <a:spcBef>
                          <a:spcPts val="0"/>
                        </a:spcBef>
                        <a:spcAft>
                          <a:spcPts val="0"/>
                        </a:spcAft>
                      </a:pPr>
                      <a:r>
                        <a:rPr lang="en-US" sz="1600" kern="1200" dirty="0">
                          <a:effectLst/>
                        </a:rPr>
                        <a:t>TSBP</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tc>
                  <a:txBody>
                    <a:bodyPr/>
                    <a:lstStyle/>
                    <a:p>
                      <a:pPr marL="0" marR="0">
                        <a:spcBef>
                          <a:spcPts val="0"/>
                        </a:spcBef>
                        <a:spcAft>
                          <a:spcPts val="0"/>
                        </a:spcAft>
                      </a:pPr>
                      <a:r>
                        <a:rPr lang="en-US" sz="1600" kern="1200" dirty="0">
                          <a:effectLst/>
                        </a:rPr>
                        <a:t>Test Security and Building Plan</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extLst>
                  <a:ext uri="{0D108BD9-81ED-4DB2-BD59-A6C34878D82A}">
                    <a16:rowId xmlns:a16="http://schemas.microsoft.com/office/drawing/2014/main" val="162542436"/>
                  </a:ext>
                </a:extLst>
              </a:tr>
              <a:tr h="309804">
                <a:tc>
                  <a:txBody>
                    <a:bodyPr/>
                    <a:lstStyle/>
                    <a:p>
                      <a:pPr marL="0" marR="0">
                        <a:spcBef>
                          <a:spcPts val="0"/>
                        </a:spcBef>
                        <a:spcAft>
                          <a:spcPts val="0"/>
                        </a:spcAft>
                      </a:pPr>
                      <a:r>
                        <a:rPr lang="en-US" sz="1600" kern="1200" dirty="0">
                          <a:effectLst/>
                        </a:rPr>
                        <a:t>WCAP</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tc>
                  <a:txBody>
                    <a:bodyPr/>
                    <a:lstStyle/>
                    <a:p>
                      <a:pPr marL="0" marR="0">
                        <a:spcBef>
                          <a:spcPts val="0"/>
                        </a:spcBef>
                        <a:spcAft>
                          <a:spcPts val="0"/>
                        </a:spcAft>
                      </a:pPr>
                      <a:r>
                        <a:rPr lang="en-US" sz="1600" kern="1200" dirty="0">
                          <a:effectLst/>
                        </a:rPr>
                        <a:t>Washington Comprehensive Assessment Program</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extLst>
                  <a:ext uri="{0D108BD9-81ED-4DB2-BD59-A6C34878D82A}">
                    <a16:rowId xmlns:a16="http://schemas.microsoft.com/office/drawing/2014/main" val="1102135080"/>
                  </a:ext>
                </a:extLst>
              </a:tr>
              <a:tr h="309804">
                <a:tc>
                  <a:txBody>
                    <a:bodyPr/>
                    <a:lstStyle/>
                    <a:p>
                      <a:pPr marL="0" marR="0">
                        <a:spcBef>
                          <a:spcPts val="0"/>
                        </a:spcBef>
                        <a:spcAft>
                          <a:spcPts val="0"/>
                        </a:spcAft>
                      </a:pPr>
                      <a:r>
                        <a:rPr lang="en-US" sz="1600" kern="1200" dirty="0">
                          <a:effectLst/>
                        </a:rPr>
                        <a:t>WCAS</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tc>
                  <a:txBody>
                    <a:bodyPr/>
                    <a:lstStyle/>
                    <a:p>
                      <a:pPr marL="0" marR="0">
                        <a:spcBef>
                          <a:spcPts val="0"/>
                        </a:spcBef>
                        <a:spcAft>
                          <a:spcPts val="0"/>
                        </a:spcAft>
                      </a:pPr>
                      <a:r>
                        <a:rPr lang="en-US" sz="1600" kern="1200" dirty="0">
                          <a:effectLst/>
                        </a:rPr>
                        <a:t>Washington Comprehensive Assessment of Science</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59580" marR="59580" marT="29790" marB="29790"/>
                </a:tc>
                <a:extLst>
                  <a:ext uri="{0D108BD9-81ED-4DB2-BD59-A6C34878D82A}">
                    <a16:rowId xmlns:a16="http://schemas.microsoft.com/office/drawing/2014/main" val="4259812114"/>
                  </a:ext>
                </a:extLst>
              </a:tr>
            </a:tbl>
          </a:graphicData>
        </a:graphic>
      </p:graphicFrame>
    </p:spTree>
    <p:extLst>
      <p:ext uri="{BB962C8B-B14F-4D97-AF65-F5344CB8AC3E}">
        <p14:creationId xmlns:p14="http://schemas.microsoft.com/office/powerpoint/2010/main" val="112376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7EB12F53-94B7-43AA-BD5A-37BE250E8E3E}"/>
              </a:ext>
            </a:extLst>
          </p:cNvPr>
          <p:cNvSpPr>
            <a:spLocks noGrp="1"/>
          </p:cNvSpPr>
          <p:nvPr>
            <p:ph type="title"/>
          </p:nvPr>
        </p:nvSpPr>
        <p:spPr>
          <a:xfrm>
            <a:off x="838200" y="365125"/>
            <a:ext cx="10515599" cy="1325563"/>
          </a:xfrm>
        </p:spPr>
        <p:txBody>
          <a:bodyPr>
            <a:normAutofit/>
          </a:bodyPr>
          <a:lstStyle/>
          <a:p>
            <a:r>
              <a:rPr lang="en-US" dirty="0"/>
              <a:t>Work with Your Technology Coordinator</a:t>
            </a:r>
          </a:p>
        </p:txBody>
      </p:sp>
      <p:sp>
        <p:nvSpPr>
          <p:cNvPr id="3" name="Content Placeholder 2">
            <a:extLst>
              <a:ext uri="{FF2B5EF4-FFF2-40B4-BE49-F238E27FC236}">
                <a16:creationId xmlns:a16="http://schemas.microsoft.com/office/drawing/2014/main" id="{8895EC9E-647C-4562-AB49-2CC44F63FB09}"/>
              </a:ext>
            </a:extLst>
          </p:cNvPr>
          <p:cNvSpPr>
            <a:spLocks noGrp="1"/>
          </p:cNvSpPr>
          <p:nvPr>
            <p:ph idx="1"/>
          </p:nvPr>
        </p:nvSpPr>
        <p:spPr>
          <a:xfrm>
            <a:off x="782935" y="1690688"/>
            <a:ext cx="5886968" cy="1385867"/>
          </a:xfrm>
        </p:spPr>
        <p:txBody>
          <a:bodyPr>
            <a:normAutofit lnSpcReduction="10000"/>
          </a:bodyPr>
          <a:lstStyle/>
          <a:p>
            <a:pPr marL="0" indent="0">
              <a:buNone/>
            </a:pPr>
            <a:r>
              <a:rPr lang="en-US" sz="2400" dirty="0"/>
              <a:t>School Coordinators need to work with the Technology and District Coordinators on making sure all testing devices are set up for online testing. </a:t>
            </a:r>
            <a:endParaRPr lang="en-US" sz="2400" dirty="0">
              <a:cs typeface="Segoe UI" panose="020B0502040204020203" pitchFamily="34" charset="0"/>
            </a:endParaRPr>
          </a:p>
          <a:p>
            <a:endParaRPr lang="en-US" sz="1500" dirty="0"/>
          </a:p>
        </p:txBody>
      </p:sp>
      <p:sp>
        <p:nvSpPr>
          <p:cNvPr id="5" name="TextBox 4">
            <a:extLst>
              <a:ext uri="{FF2B5EF4-FFF2-40B4-BE49-F238E27FC236}">
                <a16:creationId xmlns:a16="http://schemas.microsoft.com/office/drawing/2014/main" id="{390D7EED-D94E-4A73-9FD9-E86F2A558541}"/>
              </a:ext>
            </a:extLst>
          </p:cNvPr>
          <p:cNvSpPr txBox="1"/>
          <p:nvPr/>
        </p:nvSpPr>
        <p:spPr>
          <a:xfrm>
            <a:off x="727670" y="3076555"/>
            <a:ext cx="6397526" cy="3416320"/>
          </a:xfrm>
          <a:prstGeom prst="rect">
            <a:avLst/>
          </a:prstGeom>
          <a:noFill/>
        </p:spPr>
        <p:txBody>
          <a:bodyPr wrap="square" rtlCol="0">
            <a:spAutoFit/>
          </a:bodyPr>
          <a:lstStyle/>
          <a:p>
            <a:pPr marL="0" lvl="4" defTabSz="916503">
              <a:lnSpc>
                <a:spcPct val="90000"/>
              </a:lnSpc>
              <a:defRPr/>
            </a:pPr>
            <a:r>
              <a:rPr lang="en-US" sz="2000" dirty="0">
                <a:solidFill>
                  <a:srgbClr val="40403D"/>
                </a:solidFill>
                <a:latin typeface="Segoe UI" panose="020B0502040204020203" pitchFamily="34" charset="0"/>
                <a:cs typeface="Segoe UI" panose="020B0502040204020203" pitchFamily="34" charset="0"/>
              </a:rPr>
              <a:t>It is also important to identify any students who may need non-embedded assistive technology, and work with your Technology Coordinator to ensure that the device is set up appropriately prior to the student’s testing session. </a:t>
            </a:r>
          </a:p>
          <a:p>
            <a:pPr marL="0" lvl="4" defTabSz="916503">
              <a:lnSpc>
                <a:spcPct val="90000"/>
              </a:lnSpc>
              <a:defRPr/>
            </a:pPr>
            <a:endParaRPr lang="en-US" sz="2000" dirty="0">
              <a:solidFill>
                <a:srgbClr val="40403D"/>
              </a:solidFill>
              <a:latin typeface="Segoe UI" panose="020B0502040204020203" pitchFamily="34" charset="0"/>
              <a:cs typeface="Segoe UI" panose="020B0502040204020203" pitchFamily="34" charset="0"/>
            </a:endParaRPr>
          </a:p>
          <a:p>
            <a:pPr marL="0" lvl="4" defTabSz="916503">
              <a:lnSpc>
                <a:spcPct val="90000"/>
              </a:lnSpc>
              <a:defRPr/>
            </a:pPr>
            <a:r>
              <a:rPr lang="en-US" sz="2000" dirty="0">
                <a:solidFill>
                  <a:srgbClr val="40403D"/>
                </a:solidFill>
                <a:latin typeface="Segoe UI" panose="020B0502040204020203" pitchFamily="34" charset="0"/>
                <a:cs typeface="Segoe UI" panose="020B0502040204020203" pitchFamily="34" charset="0"/>
              </a:rPr>
              <a:t>It is highly recommended that any students who may need non-embedded assistive technology have a chance to use the accessibility feature and device during a practice and/or training test to ensure compatibility and student familiarity.</a:t>
            </a:r>
          </a:p>
          <a:p>
            <a:pPr marL="0" lvl="4" defTabSz="916503">
              <a:lnSpc>
                <a:spcPct val="90000"/>
              </a:lnSpc>
              <a:defRPr/>
            </a:pPr>
            <a:endParaRPr lang="en-US" sz="2000" i="1" dirty="0">
              <a:solidFill>
                <a:srgbClr val="40403D"/>
              </a:solidFill>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D0C3D416-EE4B-4831-8701-E0646366CEE0}"/>
              </a:ext>
              <a:ext uri="{C183D7F6-B498-43B3-948B-1728B52AA6E4}">
                <adec:decorative xmlns:adec="http://schemas.microsoft.com/office/drawing/2017/decorative" val="1"/>
              </a:ext>
            </a:extLst>
          </p:cNvPr>
          <p:cNvPicPr>
            <a:picLocks noChangeAspect="1"/>
          </p:cNvPicPr>
          <p:nvPr/>
        </p:nvPicPr>
        <p:blipFill rotWithShape="1">
          <a:blip r:embed="rId3"/>
          <a:srcRect/>
          <a:stretch/>
        </p:blipFill>
        <p:spPr>
          <a:xfrm>
            <a:off x="7125196" y="1690688"/>
            <a:ext cx="4504881" cy="4504881"/>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06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40E1-452B-44B4-BE2A-E1023546A03C}"/>
              </a:ext>
            </a:extLst>
          </p:cNvPr>
          <p:cNvSpPr>
            <a:spLocks noGrp="1"/>
          </p:cNvSpPr>
          <p:nvPr>
            <p:ph type="title"/>
          </p:nvPr>
        </p:nvSpPr>
        <p:spPr>
          <a:xfrm>
            <a:off x="762001" y="803325"/>
            <a:ext cx="5314536" cy="1325563"/>
          </a:xfrm>
        </p:spPr>
        <p:txBody>
          <a:bodyPr>
            <a:normAutofit/>
          </a:bodyPr>
          <a:lstStyle/>
          <a:p>
            <a:r>
              <a:rPr lang="en-US" dirty="0"/>
              <a:t>Further preparations:</a:t>
            </a:r>
          </a:p>
        </p:txBody>
      </p:sp>
      <p:sp>
        <p:nvSpPr>
          <p:cNvPr id="3" name="Content Placeholder 2">
            <a:extLst>
              <a:ext uri="{FF2B5EF4-FFF2-40B4-BE49-F238E27FC236}">
                <a16:creationId xmlns:a16="http://schemas.microsoft.com/office/drawing/2014/main" id="{EB58F081-F927-4B67-BE76-D7498C9C24B2}"/>
              </a:ext>
            </a:extLst>
          </p:cNvPr>
          <p:cNvSpPr>
            <a:spLocks noGrp="1"/>
          </p:cNvSpPr>
          <p:nvPr>
            <p:ph idx="1"/>
          </p:nvPr>
        </p:nvSpPr>
        <p:spPr>
          <a:xfrm>
            <a:off x="762000" y="2279018"/>
            <a:ext cx="5314543" cy="3375920"/>
          </a:xfrm>
        </p:spPr>
        <p:txBody>
          <a:bodyPr anchor="t">
            <a:noAutofit/>
          </a:bodyPr>
          <a:lstStyle/>
          <a:p>
            <a:r>
              <a:rPr lang="en-US" sz="2100" dirty="0"/>
              <a:t>Identify an area for students who need extra time to go to complete testing, if moving to a different location.</a:t>
            </a:r>
          </a:p>
          <a:p>
            <a:r>
              <a:rPr lang="en-US" sz="2100" dirty="0"/>
              <a:t>Ensure all instructional materials are removed or covered in the testing areas.</a:t>
            </a:r>
          </a:p>
          <a:p>
            <a:r>
              <a:rPr lang="en-US" sz="2100" dirty="0"/>
              <a:t>Create a seating plan so students are seated far enough </a:t>
            </a:r>
            <a:r>
              <a:rPr lang="en-US" sz="2100"/>
              <a:t>apart or</a:t>
            </a:r>
            <a:r>
              <a:rPr lang="en-US" sz="2100" dirty="0"/>
              <a:t> provide partitions.</a:t>
            </a:r>
          </a:p>
          <a:p>
            <a:r>
              <a:rPr lang="en-US" sz="2100" dirty="0"/>
              <a:t>Make sure all the materials needed by students and TAs for testing are available to them. </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53342AE-3A33-4F08-846F-F2A20C4CBF41}"/>
              </a:ext>
              <a:ext uri="{C183D7F6-B498-43B3-948B-1728B52AA6E4}">
                <adec:decorative xmlns:adec="http://schemas.microsoft.com/office/drawing/2017/decorative" val="1"/>
              </a:ext>
            </a:extLst>
          </p:cNvPr>
          <p:cNvPicPr/>
          <p:nvPr/>
        </p:nvPicPr>
        <p:blipFill rotWithShape="1">
          <a:blip r:embed="rId3"/>
          <a:srcRect r="3768"/>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08310310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Locally Supplied, </a:t>
            </a:r>
            <a:br>
              <a:rPr lang="en-US" dirty="0"/>
            </a:br>
            <a:r>
              <a:rPr lang="en-US" dirty="0"/>
              <a:t>When Allowed</a:t>
            </a:r>
          </a:p>
        </p:txBody>
      </p:sp>
      <p:graphicFrame>
        <p:nvGraphicFramePr>
          <p:cNvPr id="5" name="Content Placeholder 4" descr="List of materials and what they are available for."/>
          <p:cNvGraphicFramePr>
            <a:graphicFrameLocks noGrp="1"/>
          </p:cNvGraphicFramePr>
          <p:nvPr>
            <p:ph idx="1"/>
            <p:extLst>
              <p:ext uri="{D42A27DB-BD31-4B8C-83A1-F6EECF244321}">
                <p14:modId xmlns:p14="http://schemas.microsoft.com/office/powerpoint/2010/main" val="2086450228"/>
              </p:ext>
            </p:extLst>
          </p:nvPr>
        </p:nvGraphicFramePr>
        <p:xfrm>
          <a:off x="647178" y="1820314"/>
          <a:ext cx="10897644" cy="3943917"/>
        </p:xfrm>
        <a:graphic>
          <a:graphicData uri="http://schemas.openxmlformats.org/drawingml/2006/table">
            <a:tbl>
              <a:tblPr firstRow="1" bandRow="1">
                <a:tableStyleId>{5C22544A-7EE6-4342-B048-85BDC9FD1C3A}</a:tableStyleId>
              </a:tblPr>
              <a:tblGrid>
                <a:gridCol w="4975146">
                  <a:extLst>
                    <a:ext uri="{9D8B030D-6E8A-4147-A177-3AD203B41FA5}">
                      <a16:colId xmlns:a16="http://schemas.microsoft.com/office/drawing/2014/main" val="1765982581"/>
                    </a:ext>
                  </a:extLst>
                </a:gridCol>
                <a:gridCol w="5922498">
                  <a:extLst>
                    <a:ext uri="{9D8B030D-6E8A-4147-A177-3AD203B41FA5}">
                      <a16:colId xmlns:a16="http://schemas.microsoft.com/office/drawing/2014/main" val="1040628428"/>
                    </a:ext>
                  </a:extLst>
                </a:gridCol>
              </a:tblGrid>
              <a:tr h="216829">
                <a:tc>
                  <a:txBody>
                    <a:bodyPr/>
                    <a:lstStyle/>
                    <a:p>
                      <a:pPr marL="0" marR="0" indent="0">
                        <a:lnSpc>
                          <a:spcPct val="106000"/>
                        </a:lnSpc>
                        <a:spcBef>
                          <a:spcPts val="0"/>
                        </a:spcBef>
                        <a:spcAft>
                          <a:spcPts val="0"/>
                        </a:spcAft>
                      </a:pPr>
                      <a:r>
                        <a:rPr lang="en-US" sz="1800" kern="1200" dirty="0">
                          <a:solidFill>
                            <a:schemeClr val="bg2"/>
                          </a:solidFill>
                          <a:effectLst/>
                          <a:latin typeface="Segoe UI" panose="020B0502040204020203" pitchFamily="34" charset="0"/>
                          <a:cs typeface="Segoe UI" panose="020B0502040204020203" pitchFamily="34" charset="0"/>
                        </a:rPr>
                        <a:t>Locally Supplied</a:t>
                      </a:r>
                      <a:endParaRPr lang="en-US" sz="18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solidFill>
                      <a:schemeClr val="accent2">
                        <a:lumMod val="50000"/>
                      </a:schemeClr>
                    </a:solidFill>
                  </a:tcPr>
                </a:tc>
                <a:tc>
                  <a:txBody>
                    <a:bodyPr/>
                    <a:lstStyle/>
                    <a:p>
                      <a:pPr marL="0" marR="0" indent="0">
                        <a:spcBef>
                          <a:spcPts val="0"/>
                        </a:spcBef>
                        <a:spcAft>
                          <a:spcPts val="0"/>
                        </a:spcAft>
                      </a:pPr>
                      <a:r>
                        <a:rPr lang="en-US" sz="1800" kern="1200" dirty="0">
                          <a:solidFill>
                            <a:schemeClr val="bg2"/>
                          </a:solidFill>
                          <a:effectLst/>
                          <a:latin typeface="Segoe UI" panose="020B0502040204020203" pitchFamily="34" charset="0"/>
                          <a:cs typeface="Segoe UI" panose="020B0502040204020203" pitchFamily="34" charset="0"/>
                        </a:rPr>
                        <a:t>Available to Print From Portal</a:t>
                      </a:r>
                      <a:endParaRPr lang="en-US" sz="18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69493" marR="69493" marT="34747" marB="34747">
                    <a:solidFill>
                      <a:schemeClr val="accent2">
                        <a:lumMod val="50000"/>
                      </a:schemeClr>
                    </a:solidFill>
                  </a:tcPr>
                </a:tc>
                <a:extLst>
                  <a:ext uri="{0D108BD9-81ED-4DB2-BD59-A6C34878D82A}">
                    <a16:rowId xmlns:a16="http://schemas.microsoft.com/office/drawing/2014/main" val="2173473441"/>
                  </a:ext>
                </a:extLst>
              </a:tr>
              <a:tr h="265908">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Abacus</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100’s Number Table</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45720" marR="45720" anchor="ctr"/>
                </a:tc>
                <a:extLst>
                  <a:ext uri="{0D108BD9-81ED-4DB2-BD59-A6C34878D82A}">
                    <a16:rowId xmlns:a16="http://schemas.microsoft.com/office/drawing/2014/main" val="1007868547"/>
                  </a:ext>
                </a:extLst>
              </a:tr>
              <a:tr h="359819">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Bilingual Dictionary </a:t>
                      </a:r>
                      <a:r>
                        <a:rPr lang="en-US" sz="1600" kern="1200" dirty="0">
                          <a:effectLst/>
                          <a:latin typeface="Segoe UI" panose="020B0502040204020203" pitchFamily="34" charset="0"/>
                          <a:cs typeface="Segoe UI" panose="020B0502040204020203" pitchFamily="34" charset="0"/>
                        </a:rPr>
                        <a:t>Word-for-Word</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English Glossary</a:t>
                      </a:r>
                      <a:r>
                        <a:rPr lang="en-US" sz="1800" kern="1200" dirty="0">
                          <a:effectLst/>
                          <a:latin typeface="Segoe UI" panose="020B0502040204020203" pitchFamily="34" charset="0"/>
                          <a:cs typeface="Segoe UI" panose="020B0502040204020203" pitchFamily="34" charset="0"/>
                          <a:sym typeface="Wingdings" panose="05000000000000000000" pitchFamily="2" charset="2"/>
                        </a:rPr>
                        <a:t></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45720" marR="45720" anchor="ctr"/>
                </a:tc>
                <a:extLst>
                  <a:ext uri="{0D108BD9-81ED-4DB2-BD59-A6C34878D82A}">
                    <a16:rowId xmlns:a16="http://schemas.microsoft.com/office/drawing/2014/main" val="714261907"/>
                  </a:ext>
                </a:extLst>
              </a:tr>
              <a:tr h="388307">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Calculator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indent="0">
                        <a:lnSpc>
                          <a:spcPct val="106000"/>
                        </a:lnSpc>
                        <a:spcBef>
                          <a:spcPts val="0"/>
                        </a:spcBef>
                        <a:spcAft>
                          <a:spcPts val="0"/>
                        </a:spcAft>
                      </a:pPr>
                      <a:r>
                        <a:rPr lang="en-US" sz="1800" kern="1200" dirty="0">
                          <a:solidFill>
                            <a:schemeClr val="dk1"/>
                          </a:solidFill>
                          <a:effectLst/>
                          <a:latin typeface="Segoe UI" panose="020B0502040204020203" pitchFamily="34" charset="0"/>
                          <a:ea typeface="+mn-ea"/>
                          <a:cs typeface="Segoe UI" panose="020B0502040204020203" pitchFamily="34" charset="0"/>
                        </a:rPr>
                        <a:t>Illustration Glossaries</a:t>
                      </a:r>
                    </a:p>
                  </a:txBody>
                  <a:tcPr marL="45720" marR="45720" anchor="ctr"/>
                </a:tc>
                <a:extLst>
                  <a:ext uri="{0D108BD9-81ED-4DB2-BD59-A6C34878D82A}">
                    <a16:rowId xmlns:a16="http://schemas.microsoft.com/office/drawing/2014/main" val="1066327617"/>
                  </a:ext>
                </a:extLst>
              </a:tr>
              <a:tr h="396998">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Color Overlay</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Multiplication Table</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45720" marR="45720" anchor="ctr"/>
                </a:tc>
                <a:extLst>
                  <a:ext uri="{0D108BD9-81ED-4DB2-BD59-A6C34878D82A}">
                    <a16:rowId xmlns:a16="http://schemas.microsoft.com/office/drawing/2014/main" val="803815202"/>
                  </a:ext>
                </a:extLst>
              </a:tr>
              <a:tr h="265908">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English Dictionary</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Periodic Table</a:t>
                      </a:r>
                      <a:r>
                        <a:rPr lang="en-US" sz="1800" kern="1200" dirty="0">
                          <a:effectLst/>
                          <a:latin typeface="Segoe UI" panose="020B0502040204020203" pitchFamily="34" charset="0"/>
                          <a:cs typeface="Segoe UI" panose="020B0502040204020203" pitchFamily="34" charset="0"/>
                          <a:sym typeface="Wingdings" panose="05000000000000000000" pitchFamily="2" charset="2"/>
                        </a:rPr>
                        <a:t></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45720" marR="45720" anchor="ctr"/>
                </a:tc>
                <a:extLst>
                  <a:ext uri="{0D108BD9-81ED-4DB2-BD59-A6C34878D82A}">
                    <a16:rowId xmlns:a16="http://schemas.microsoft.com/office/drawing/2014/main" val="3645683429"/>
                  </a:ext>
                </a:extLst>
              </a:tr>
              <a:tr h="265908">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Graph Paper</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indent="0" algn="l" defTabSz="914400" rtl="0" eaLnBrk="1" latinLnBrk="0" hangingPunct="1">
                        <a:lnSpc>
                          <a:spcPct val="106000"/>
                        </a:lnSpc>
                        <a:spcBef>
                          <a:spcPts val="0"/>
                        </a:spcBef>
                        <a:spcAft>
                          <a:spcPts val="0"/>
                        </a:spcAft>
                      </a:pPr>
                      <a:r>
                        <a:rPr lang="en-US" sz="1800" kern="1200" dirty="0">
                          <a:solidFill>
                            <a:schemeClr val="dk1"/>
                          </a:solidFill>
                          <a:effectLst/>
                          <a:latin typeface="Segoe UI" panose="020B0502040204020203" pitchFamily="34" charset="0"/>
                          <a:ea typeface="+mn-ea"/>
                          <a:cs typeface="Segoe UI" panose="020B0502040204020203" pitchFamily="34" charset="0"/>
                        </a:rPr>
                        <a:t>Translations Glossaries</a:t>
                      </a:r>
                    </a:p>
                  </a:txBody>
                  <a:tcPr marL="45720" marR="45720" anchor="ctr"/>
                </a:tc>
                <a:extLst>
                  <a:ext uri="{0D108BD9-81ED-4DB2-BD59-A6C34878D82A}">
                    <a16:rowId xmlns:a16="http://schemas.microsoft.com/office/drawing/2014/main" val="2411345632"/>
                  </a:ext>
                </a:extLst>
              </a:tr>
              <a:tr h="265908">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Headsets</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Translated Test Directions</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extLst>
                  <a:ext uri="{0D108BD9-81ED-4DB2-BD59-A6C34878D82A}">
                    <a16:rowId xmlns:a16="http://schemas.microsoft.com/office/drawing/2014/main" val="1560115497"/>
                  </a:ext>
                </a:extLst>
              </a:tr>
              <a:tr h="350795">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Pencils</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extLst>
                  <a:ext uri="{0D108BD9-81ED-4DB2-BD59-A6C34878D82A}">
                    <a16:rowId xmlns:a16="http://schemas.microsoft.com/office/drawing/2014/main" val="2968389783"/>
                  </a:ext>
                </a:extLst>
              </a:tr>
              <a:tr h="265908">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Scratch Paper</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indent="0">
                        <a:lnSpc>
                          <a:spcPct val="106000"/>
                        </a:lnSpc>
                        <a:spcBef>
                          <a:spcPts val="0"/>
                        </a:spcBef>
                        <a:spcAft>
                          <a:spcPts val="0"/>
                        </a:spcAft>
                      </a:pPr>
                      <a:endParaRPr lang="en-US" sz="1800" kern="1200" dirty="0">
                        <a:solidFill>
                          <a:schemeClr val="dk1"/>
                        </a:solidFill>
                        <a:effectLst/>
                        <a:latin typeface="Segoe UI" panose="020B0502040204020203" pitchFamily="34" charset="0"/>
                        <a:ea typeface="+mn-ea"/>
                        <a:cs typeface="Segoe UI" panose="020B0502040204020203" pitchFamily="34" charset="0"/>
                      </a:endParaRPr>
                    </a:p>
                  </a:txBody>
                  <a:tcPr marL="34747" marR="34747" marT="34747" marB="34747" anchor="ctr"/>
                </a:tc>
                <a:extLst>
                  <a:ext uri="{0D108BD9-81ED-4DB2-BD59-A6C34878D82A}">
                    <a16:rowId xmlns:a16="http://schemas.microsoft.com/office/drawing/2014/main" val="3449551888"/>
                  </a:ext>
                </a:extLst>
              </a:tr>
              <a:tr h="265908">
                <a:tc>
                  <a:txBody>
                    <a:bodyPr/>
                    <a:lstStyle/>
                    <a:p>
                      <a:pPr marL="0" marR="0" indent="0">
                        <a:lnSpc>
                          <a:spcPct val="106000"/>
                        </a:lnSpc>
                        <a:spcBef>
                          <a:spcPts val="0"/>
                        </a:spcBef>
                        <a:spcAft>
                          <a:spcPts val="0"/>
                        </a:spcAft>
                      </a:pPr>
                      <a:r>
                        <a:rPr lang="en-US" sz="1800" kern="1200" dirty="0">
                          <a:effectLst/>
                          <a:latin typeface="Segoe UI" panose="020B0502040204020203" pitchFamily="34" charset="0"/>
                          <a:cs typeface="Segoe UI" panose="020B0502040204020203" pitchFamily="34" charset="0"/>
                        </a:rPr>
                        <a:t>Thesaurus</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tc>
                  <a:txBody>
                    <a:bodyPr/>
                    <a:lstStyle/>
                    <a:p>
                      <a:pPr marL="0" marR="0" indent="0">
                        <a:lnSpc>
                          <a:spcPct val="106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34747" marR="34747" marT="34747" marB="34747" anchor="ctr"/>
                </a:tc>
                <a:extLst>
                  <a:ext uri="{0D108BD9-81ED-4DB2-BD59-A6C34878D82A}">
                    <a16:rowId xmlns:a16="http://schemas.microsoft.com/office/drawing/2014/main" val="3897426196"/>
                  </a:ext>
                </a:extLst>
              </a:tr>
            </a:tbl>
          </a:graphicData>
        </a:graphic>
      </p:graphicFrame>
    </p:spTree>
    <p:extLst>
      <p:ext uri="{BB962C8B-B14F-4D97-AF65-F5344CB8AC3E}">
        <p14:creationId xmlns:p14="http://schemas.microsoft.com/office/powerpoint/2010/main" val="421322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Accessibility Features </a:t>
            </a:r>
          </a:p>
        </p:txBody>
      </p:sp>
      <p:sp>
        <p:nvSpPr>
          <p:cNvPr id="3" name="Content Placeholder 2"/>
          <p:cNvSpPr>
            <a:spLocks noGrp="1"/>
          </p:cNvSpPr>
          <p:nvPr>
            <p:ph idx="1"/>
          </p:nvPr>
        </p:nvSpPr>
        <p:spPr>
          <a:xfrm>
            <a:off x="838200" y="1882775"/>
            <a:ext cx="10515600" cy="4007662"/>
          </a:xfrm>
        </p:spPr>
        <p:txBody>
          <a:bodyPr>
            <a:normAutofit fontScale="92500" lnSpcReduction="10000"/>
          </a:bodyPr>
          <a:lstStyle/>
          <a:p>
            <a:pPr marL="201168" lvl="1" indent="0">
              <a:spcAft>
                <a:spcPts val="200"/>
              </a:spcAft>
              <a:buSzPct val="75000"/>
              <a:buNone/>
            </a:pPr>
            <a:r>
              <a:rPr lang="en-US" sz="2800" dirty="0">
                <a:cs typeface="Segoe UI" panose="020B0502040204020203" pitchFamily="34" charset="0"/>
              </a:rPr>
              <a:t>Some accessibility features are available to all students as universal tools, others are only available as designated supports, or accommodations. </a:t>
            </a:r>
          </a:p>
          <a:p>
            <a:pPr marL="201168" lvl="1" indent="0">
              <a:spcBef>
                <a:spcPts val="2400"/>
              </a:spcBef>
              <a:buSzPct val="75000"/>
              <a:buNone/>
            </a:pPr>
            <a:r>
              <a:rPr lang="en-US" dirty="0">
                <a:cs typeface="Segoe UI" panose="020B0502040204020203" pitchFamily="34" charset="0"/>
              </a:rPr>
              <a:t>The GTSA provides information on accessibility features available for students for the Smarter Balanced and WCAS assessments.</a:t>
            </a:r>
          </a:p>
          <a:p>
            <a:pPr marL="548640" lvl="2" indent="-342900">
              <a:spcBef>
                <a:spcPts val="1800"/>
              </a:spcBef>
              <a:buFont typeface="Wingdings" panose="05000000000000000000" pitchFamily="2" charset="2"/>
              <a:buChar char="§"/>
            </a:pPr>
            <a:r>
              <a:rPr lang="en-US" sz="2800" dirty="0">
                <a:solidFill>
                  <a:schemeClr val="accent4">
                    <a:lumMod val="50000"/>
                  </a:schemeClr>
                </a:solidFill>
                <a:cs typeface="Segoe UI" panose="020B0502040204020203" pitchFamily="34" charset="0"/>
              </a:rPr>
              <a:t>Accessibility features </a:t>
            </a:r>
            <a:r>
              <a:rPr lang="en-US" sz="2800" b="1" dirty="0">
                <a:solidFill>
                  <a:schemeClr val="accent4">
                    <a:lumMod val="50000"/>
                  </a:schemeClr>
                </a:solidFill>
                <a:cs typeface="Segoe UI" panose="020B0502040204020203" pitchFamily="34" charset="0"/>
              </a:rPr>
              <a:t>not</a:t>
            </a:r>
            <a:r>
              <a:rPr lang="en-US" sz="2800" dirty="0">
                <a:solidFill>
                  <a:schemeClr val="accent4">
                    <a:lumMod val="50000"/>
                  </a:schemeClr>
                </a:solidFill>
                <a:cs typeface="Segoe UI" panose="020B0502040204020203" pitchFamily="34" charset="0"/>
              </a:rPr>
              <a:t> listed in the GTSA are </a:t>
            </a:r>
            <a:r>
              <a:rPr lang="en-US" sz="2800" b="1" dirty="0">
                <a:solidFill>
                  <a:schemeClr val="accent4">
                    <a:lumMod val="50000"/>
                  </a:schemeClr>
                </a:solidFill>
                <a:cs typeface="Segoe UI" panose="020B0502040204020203" pitchFamily="34" charset="0"/>
              </a:rPr>
              <a:t>not</a:t>
            </a:r>
            <a:r>
              <a:rPr lang="en-US" sz="2800" dirty="0">
                <a:solidFill>
                  <a:schemeClr val="accent4">
                    <a:lumMod val="50000"/>
                  </a:schemeClr>
                </a:solidFill>
                <a:cs typeface="Segoe UI" panose="020B0502040204020203" pitchFamily="34" charset="0"/>
              </a:rPr>
              <a:t> allowed. </a:t>
            </a:r>
          </a:p>
          <a:p>
            <a:pPr marL="914400" lvl="4" indent="-342900">
              <a:lnSpc>
                <a:spcPct val="100000"/>
              </a:lnSpc>
              <a:spcBef>
                <a:spcPts val="1200"/>
              </a:spcBef>
            </a:pPr>
            <a:r>
              <a:rPr lang="en-US" sz="2300" dirty="0">
                <a:solidFill>
                  <a:schemeClr val="accent4">
                    <a:lumMod val="75000"/>
                  </a:schemeClr>
                </a:solidFill>
                <a:latin typeface="Segoe UI Semibold" panose="020B0702040204020203" pitchFamily="34" charset="0"/>
                <a:cs typeface="Segoe UI Semibold" panose="020B0702040204020203" pitchFamily="34" charset="0"/>
              </a:rPr>
              <a:t>Non-Standard Accommodation and Designated Support Requests</a:t>
            </a:r>
            <a:r>
              <a:rPr lang="en-US" sz="2300" dirty="0">
                <a:solidFill>
                  <a:schemeClr val="accent4">
                    <a:lumMod val="75000"/>
                  </a:schemeClr>
                </a:solidFill>
                <a:cs typeface="Segoe UI" panose="020B0502040204020203" pitchFamily="34" charset="0"/>
              </a:rPr>
              <a:t> </a:t>
            </a:r>
            <a:br>
              <a:rPr lang="en-US" sz="2300" dirty="0">
                <a:solidFill>
                  <a:schemeClr val="accent4">
                    <a:lumMod val="75000"/>
                  </a:schemeClr>
                </a:solidFill>
                <a:cs typeface="Segoe UI" panose="020B0502040204020203" pitchFamily="34" charset="0"/>
              </a:rPr>
            </a:br>
            <a:r>
              <a:rPr lang="en-US" sz="2300" dirty="0">
                <a:cs typeface="Segoe UI" panose="020B0502040204020203" pitchFamily="34" charset="0"/>
              </a:rPr>
              <a:t>If a unique circumstance requires a student access to an accessibility feature not documented for use in the GTSA, the student’s IEP team would ask the DC to submit a formal request in ARMS for consideration.</a:t>
            </a:r>
            <a:r>
              <a:rPr lang="en-US" sz="2300" dirty="0">
                <a:solidFill>
                  <a:schemeClr val="tx2"/>
                </a:solidFill>
              </a:rPr>
              <a:t> </a:t>
            </a:r>
          </a:p>
        </p:txBody>
      </p:sp>
    </p:spTree>
    <p:extLst>
      <p:ext uri="{BB962C8B-B14F-4D97-AF65-F5344CB8AC3E}">
        <p14:creationId xmlns:p14="http://schemas.microsoft.com/office/powerpoint/2010/main" val="299390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70" y="2349818"/>
            <a:ext cx="10515600" cy="2852737"/>
          </a:xfrm>
        </p:spPr>
        <p:txBody>
          <a:bodyPr/>
          <a:lstStyle/>
          <a:p>
            <a:pPr lvl="0">
              <a:lnSpc>
                <a:spcPct val="100000"/>
              </a:lnSpc>
              <a:spcBef>
                <a:spcPts val="2400"/>
              </a:spcBef>
              <a:spcAft>
                <a:spcPts val="1800"/>
              </a:spcAft>
            </a:pPr>
            <a:r>
              <a:rPr lang="en-US" dirty="0"/>
              <a:t>Tasks Done in TIDE</a:t>
            </a:r>
            <a:br>
              <a:rPr lang="en-US" dirty="0"/>
            </a:br>
            <a:r>
              <a:rPr lang="en-US" sz="2400" dirty="0">
                <a:solidFill>
                  <a:srgbClr val="244A5F">
                    <a:tint val="75000"/>
                  </a:srgbClr>
                </a:solidFill>
                <a:latin typeface="+mn-lt"/>
                <a:ea typeface="+mn-ea"/>
                <a:cs typeface="+mn-cs"/>
              </a:rPr>
              <a:t>BEFORE AND DURING TESTING</a:t>
            </a:r>
            <a:endParaRPr lang="en-US" sz="2400" dirty="0">
              <a:latin typeface="+mn-lt"/>
            </a:endParaRPr>
          </a:p>
        </p:txBody>
      </p:sp>
    </p:spTree>
    <p:extLst>
      <p:ext uri="{BB962C8B-B14F-4D97-AF65-F5344CB8AC3E}">
        <p14:creationId xmlns:p14="http://schemas.microsoft.com/office/powerpoint/2010/main" val="3875217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094105" y="802955"/>
            <a:ext cx="5149194" cy="1454051"/>
          </a:xfrm>
        </p:spPr>
        <p:txBody>
          <a:bodyPr>
            <a:normAutofit/>
          </a:bodyPr>
          <a:lstStyle/>
          <a:p>
            <a:r>
              <a:rPr lang="en-US" dirty="0"/>
              <a:t>TIDE Tasks</a:t>
            </a:r>
            <a:endParaRPr lang="en-US" sz="3200"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39DF304D-1516-4584-8094-5CCAB38F2A6E}"/>
              </a:ext>
            </a:extLst>
          </p:cNvPr>
          <p:cNvSpPr>
            <a:spLocks noGrp="1"/>
          </p:cNvSpPr>
          <p:nvPr>
            <p:ph idx="1"/>
          </p:nvPr>
        </p:nvSpPr>
        <p:spPr>
          <a:xfrm>
            <a:off x="5786094" y="2042556"/>
            <a:ext cx="5285987" cy="4097025"/>
          </a:xfrm>
        </p:spPr>
        <p:txBody>
          <a:bodyPr anchor="ctr">
            <a:normAutofit lnSpcReduction="10000"/>
          </a:bodyPr>
          <a:lstStyle/>
          <a:p>
            <a:pPr marL="0" indent="0">
              <a:buNone/>
            </a:pPr>
            <a:r>
              <a:rPr lang="en-US" sz="2400" dirty="0">
                <a:solidFill>
                  <a:srgbClr val="000000"/>
                </a:solidFill>
              </a:rPr>
              <a:t>A number of the Coordinator tasks before and during testing are done in TIDE:</a:t>
            </a:r>
          </a:p>
          <a:p>
            <a:r>
              <a:rPr lang="en-US" sz="2400" dirty="0">
                <a:solidFill>
                  <a:srgbClr val="000000"/>
                </a:solidFill>
              </a:rPr>
              <a:t>Adding and managing users</a:t>
            </a:r>
          </a:p>
          <a:p>
            <a:r>
              <a:rPr lang="en-US" sz="2400" dirty="0">
                <a:solidFill>
                  <a:srgbClr val="000000"/>
                </a:solidFill>
              </a:rPr>
              <a:t>Viewing and editing student test settings</a:t>
            </a:r>
          </a:p>
          <a:p>
            <a:r>
              <a:rPr lang="en-US" sz="2400" dirty="0">
                <a:solidFill>
                  <a:srgbClr val="000000"/>
                </a:solidFill>
              </a:rPr>
              <a:t>Setting test windows</a:t>
            </a:r>
          </a:p>
          <a:p>
            <a:r>
              <a:rPr lang="en-US" sz="2400" dirty="0">
                <a:solidFill>
                  <a:srgbClr val="000000"/>
                </a:solidFill>
              </a:rPr>
              <a:t>Ordering additional materials</a:t>
            </a:r>
          </a:p>
          <a:p>
            <a:r>
              <a:rPr lang="en-US" sz="2400" dirty="0">
                <a:solidFill>
                  <a:srgbClr val="000000"/>
                </a:solidFill>
              </a:rPr>
              <a:t>Managing rosters</a:t>
            </a:r>
          </a:p>
          <a:p>
            <a:r>
              <a:rPr lang="en-US" sz="2400" dirty="0">
                <a:solidFill>
                  <a:srgbClr val="000000"/>
                </a:solidFill>
              </a:rPr>
              <a:t>Submitting appeals</a:t>
            </a:r>
          </a:p>
        </p:txBody>
      </p:sp>
      <p:pic>
        <p:nvPicPr>
          <p:cNvPr id="5" name="Picture 4" descr="System card: Test Information Distribution Engine (TIDE)">
            <a:extLst>
              <a:ext uri="{FF2B5EF4-FFF2-40B4-BE49-F238E27FC236}">
                <a16:creationId xmlns:a16="http://schemas.microsoft.com/office/drawing/2014/main" id="{52F7BE0E-DD13-465E-8848-CA7F62C91658}"/>
              </a:ext>
            </a:extLst>
          </p:cNvPr>
          <p:cNvPicPr>
            <a:picLocks noChangeAspect="1"/>
          </p:cNvPicPr>
          <p:nvPr/>
        </p:nvPicPr>
        <p:blipFill>
          <a:blip r:embed="rId4"/>
          <a:stretch>
            <a:fillRect/>
          </a:stretch>
        </p:blipFill>
        <p:spPr>
          <a:xfrm>
            <a:off x="280344" y="1819850"/>
            <a:ext cx="4019550" cy="3238500"/>
          </a:xfrm>
          <a:prstGeom prst="rect">
            <a:avLst/>
          </a:prstGeom>
        </p:spPr>
      </p:pic>
    </p:spTree>
    <p:extLst>
      <p:ext uri="{BB962C8B-B14F-4D97-AF65-F5344CB8AC3E}">
        <p14:creationId xmlns:p14="http://schemas.microsoft.com/office/powerpoint/2010/main" val="35992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a:t>
            </a:r>
            <a:br>
              <a:rPr lang="en-US" dirty="0"/>
            </a:br>
            <a:r>
              <a:rPr lang="en-US" sz="4000" dirty="0"/>
              <a:t>Preparing for Testing</a:t>
            </a:r>
          </a:p>
        </p:txBody>
      </p:sp>
      <p:pic>
        <p:nvPicPr>
          <p:cNvPr id="7" name="Content Placeholder 6" descr="Shows Preparing for Testing on the TIDE Dashboard. Choices include, Users, Students, Test Settings and Tools, Test Windows, and Rosters.">
            <a:extLst>
              <a:ext uri="{FF2B5EF4-FFF2-40B4-BE49-F238E27FC236}">
                <a16:creationId xmlns:a16="http://schemas.microsoft.com/office/drawing/2014/main" id="{D5448CEE-46A0-40D4-A96B-FBAD70D791AE}"/>
              </a:ext>
            </a:extLst>
          </p:cNvPr>
          <p:cNvPicPr>
            <a:picLocks noGrp="1" noChangeAspect="1"/>
          </p:cNvPicPr>
          <p:nvPr>
            <p:ph idx="1"/>
          </p:nvPr>
        </p:nvPicPr>
        <p:blipFill>
          <a:blip r:embed="rId3"/>
          <a:stretch>
            <a:fillRect/>
          </a:stretch>
        </p:blipFill>
        <p:spPr>
          <a:xfrm>
            <a:off x="4215047" y="2134621"/>
            <a:ext cx="3761905" cy="3638095"/>
          </a:xfrm>
          <a:prstGeom prst="rect">
            <a:avLst/>
          </a:prstGeom>
        </p:spPr>
      </p:pic>
      <p:sp>
        <p:nvSpPr>
          <p:cNvPr id="5" name="Rectangular Callout 4"/>
          <p:cNvSpPr/>
          <p:nvPr/>
        </p:nvSpPr>
        <p:spPr>
          <a:xfrm>
            <a:off x="657726" y="2422577"/>
            <a:ext cx="2091462" cy="914400"/>
          </a:xfrm>
          <a:prstGeom prst="wedgeRectCallout">
            <a:avLst>
              <a:gd name="adj1" fmla="val 124807"/>
              <a:gd name="adj2" fmla="val 75603"/>
            </a:avLst>
          </a:prstGeom>
          <a:solidFill>
            <a:sysClr val="window" lastClr="FFFFFF"/>
          </a:solidFill>
          <a:ln w="12700" cap="flat" cmpd="sng" algn="ctr">
            <a:solidFill>
              <a:schemeClr val="tx2"/>
            </a:solidFill>
            <a:prstDash val="solid"/>
          </a:ln>
          <a:effectLst/>
        </p:spPr>
        <p:txBody>
          <a:bodyPr rtlCol="0" anchor="ctr"/>
          <a:lstStyle/>
          <a:p>
            <a:pPr marR="0" lvl="0" defTabSz="4572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Users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Add Users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View/Edit/Export Users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Upload Users</a:t>
            </a:r>
          </a:p>
        </p:txBody>
      </p:sp>
      <p:sp>
        <p:nvSpPr>
          <p:cNvPr id="10" name="Rectangular Callout 9"/>
          <p:cNvSpPr/>
          <p:nvPr/>
        </p:nvSpPr>
        <p:spPr>
          <a:xfrm>
            <a:off x="8798113" y="2702991"/>
            <a:ext cx="2743200" cy="1452018"/>
          </a:xfrm>
          <a:prstGeom prst="wedgeRectCallout">
            <a:avLst>
              <a:gd name="adj1" fmla="val -81827"/>
              <a:gd name="adj2" fmla="val 44093"/>
            </a:avLst>
          </a:prstGeom>
          <a:solidFill>
            <a:sysClr val="window" lastClr="FFFFFF"/>
          </a:solidFill>
          <a:ln w="12700" cap="flat" cmpd="sng" algn="ctr">
            <a:solidFill>
              <a:schemeClr val="accent5"/>
            </a:solidFill>
            <a:prstDash val="solid"/>
          </a:ln>
          <a:effectLst/>
        </p:spPr>
        <p:txBody>
          <a:bodyPr rtlCol="0" anchor="ctr"/>
          <a:lstStyle/>
          <a:p>
            <a:pPr marR="0" lvl="0" defTabSz="4572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Students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View/Edit/Export Students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Upload Interim Grades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Upload Student Settings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Frequency Distribution Report</a:t>
            </a:r>
          </a:p>
        </p:txBody>
      </p:sp>
      <p:sp>
        <p:nvSpPr>
          <p:cNvPr id="6" name="Rectangular Callout 5"/>
          <p:cNvSpPr/>
          <p:nvPr/>
        </p:nvSpPr>
        <p:spPr>
          <a:xfrm>
            <a:off x="284926" y="3684810"/>
            <a:ext cx="3108960" cy="940398"/>
          </a:xfrm>
          <a:prstGeom prst="wedgeRectCallout">
            <a:avLst>
              <a:gd name="adj1" fmla="val 78821"/>
              <a:gd name="adj2" fmla="val 32060"/>
            </a:avLst>
          </a:prstGeom>
          <a:solidFill>
            <a:sysClr val="window" lastClr="FFFFFF"/>
          </a:solidFill>
          <a:ln w="12700" cap="flat" cmpd="sng" algn="ctr">
            <a:solidFill>
              <a:schemeClr val="accent5"/>
            </a:solidFill>
            <a:prstDash val="solid"/>
          </a:ln>
          <a:effectLst/>
        </p:spPr>
        <p:txBody>
          <a:bodyPr rtlCol="0" anchor="ctr"/>
          <a:lstStyle/>
          <a:p>
            <a:pPr marR="0" lvl="0" defTabSz="4572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Test Settings and Tools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View/Edit/Export Test Settings and Tools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Upload Test Settings and Tools</a:t>
            </a:r>
          </a:p>
        </p:txBody>
      </p:sp>
      <p:sp>
        <p:nvSpPr>
          <p:cNvPr id="13" name="Rectangular Callout 12"/>
          <p:cNvSpPr/>
          <p:nvPr/>
        </p:nvSpPr>
        <p:spPr>
          <a:xfrm>
            <a:off x="8998095" y="4625208"/>
            <a:ext cx="2743200" cy="944437"/>
          </a:xfrm>
          <a:prstGeom prst="wedgeRectCallout">
            <a:avLst>
              <a:gd name="adj1" fmla="val -92287"/>
              <a:gd name="adj2" fmla="val -26259"/>
            </a:avLst>
          </a:prstGeom>
          <a:solidFill>
            <a:sysClr val="window" lastClr="FFFFFF"/>
          </a:solidFill>
          <a:ln w="12700" cap="flat" cmpd="sng" algn="ctr">
            <a:solidFill>
              <a:schemeClr val="accent5"/>
            </a:solidFill>
            <a:prstDash val="solid"/>
          </a:ln>
          <a:effectLst/>
        </p:spPr>
        <p:txBody>
          <a:bodyPr rtlCol="0" anchor="ctr"/>
          <a:lstStyle/>
          <a:p>
            <a:pPr marR="0" lvl="0" defTabSz="4572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Test Windows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Add Test Windows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View/Edit/Export Test Windows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Upload Test Windows</a:t>
            </a:r>
          </a:p>
        </p:txBody>
      </p:sp>
      <p:sp>
        <p:nvSpPr>
          <p:cNvPr id="12" name="Rectangular Callout 11"/>
          <p:cNvSpPr/>
          <p:nvPr/>
        </p:nvSpPr>
        <p:spPr>
          <a:xfrm>
            <a:off x="1466209" y="5085492"/>
            <a:ext cx="1737360" cy="907673"/>
          </a:xfrm>
          <a:prstGeom prst="wedgeRectCallout">
            <a:avLst>
              <a:gd name="adj1" fmla="val 112251"/>
              <a:gd name="adj2" fmla="val -28842"/>
            </a:avLst>
          </a:prstGeom>
          <a:solidFill>
            <a:sysClr val="window" lastClr="FFFFFF"/>
          </a:solidFill>
          <a:ln w="12700" cap="flat" cmpd="sng" algn="ctr">
            <a:solidFill>
              <a:schemeClr val="accent5"/>
            </a:solidFill>
            <a:prstDash val="solid"/>
          </a:ln>
          <a:effectLst/>
        </p:spPr>
        <p:txBody>
          <a:bodyPr rtlCol="0" anchor="ctr"/>
          <a:lstStyle/>
          <a:p>
            <a:pPr marR="0" lvl="0" defTabSz="4572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Rosters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Add Rosters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View/Edit Rosters</a:t>
            </a:r>
          </a:p>
          <a:p>
            <a:pPr marL="91440" marR="0" lvl="0" indent="-9144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Upload Rosters</a:t>
            </a:r>
          </a:p>
        </p:txBody>
      </p:sp>
    </p:spTree>
    <p:extLst>
      <p:ext uri="{BB962C8B-B14F-4D97-AF65-F5344CB8AC3E}">
        <p14:creationId xmlns:p14="http://schemas.microsoft.com/office/powerpoint/2010/main" val="418801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0359-4FA6-4330-9FBD-D2B0A155D524}"/>
              </a:ext>
            </a:extLst>
          </p:cNvPr>
          <p:cNvSpPr>
            <a:spLocks noGrp="1"/>
          </p:cNvSpPr>
          <p:nvPr>
            <p:ph type="title"/>
          </p:nvPr>
        </p:nvSpPr>
        <p:spPr>
          <a:xfrm>
            <a:off x="1148933" y="705285"/>
            <a:ext cx="9894133" cy="1031216"/>
          </a:xfrm>
        </p:spPr>
        <p:txBody>
          <a:bodyPr anchor="b">
            <a:normAutofit fontScale="90000"/>
          </a:bodyPr>
          <a:lstStyle/>
          <a:p>
            <a:r>
              <a:rPr lang="en-US"/>
              <a:t>TIDE</a:t>
            </a:r>
            <a:br>
              <a:rPr lang="en-US" sz="3400"/>
            </a:br>
            <a:r>
              <a:rPr lang="en-US"/>
              <a:t>Additional </a:t>
            </a:r>
            <a:r>
              <a:rPr lang="en-US" dirty="0"/>
              <a:t>Orders</a:t>
            </a:r>
          </a:p>
        </p:txBody>
      </p:sp>
      <p:sp>
        <p:nvSpPr>
          <p:cNvPr id="73" name="Freeform: Shape 72">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en-US" dirty="0"/>
          </a:p>
        </p:txBody>
      </p:sp>
      <p:sp>
        <p:nvSpPr>
          <p:cNvPr id="75" name="Freeform: Shape 74">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E16EF1-8E93-431B-BA2F-BB2E5CAC0636}"/>
              </a:ext>
            </a:extLst>
          </p:cNvPr>
          <p:cNvSpPr>
            <a:spLocks noGrp="1"/>
          </p:cNvSpPr>
          <p:nvPr>
            <p:ph idx="1"/>
          </p:nvPr>
        </p:nvSpPr>
        <p:spPr>
          <a:xfrm>
            <a:off x="7781373" y="2279151"/>
            <a:ext cx="3977811" cy="3387145"/>
          </a:xfrm>
        </p:spPr>
        <p:txBody>
          <a:bodyPr anchor="ctr">
            <a:normAutofit/>
          </a:bodyPr>
          <a:lstStyle/>
          <a:p>
            <a:pPr marL="0" indent="0">
              <a:buNone/>
            </a:pPr>
            <a:r>
              <a:rPr lang="en-US" sz="2400"/>
              <a:t>To place additional orders in TIDE, select</a:t>
            </a:r>
          </a:p>
          <a:p>
            <a:pPr marL="0" indent="0">
              <a:spcBef>
                <a:spcPts val="0"/>
              </a:spcBef>
              <a:buNone/>
            </a:pPr>
            <a:r>
              <a:rPr lang="en-US" sz="2400">
                <a:solidFill>
                  <a:schemeClr val="accent4">
                    <a:lumMod val="50000"/>
                  </a:schemeClr>
                </a:solidFill>
                <a:latin typeface="Segoe UI Semibold" panose="020B0702040204020203" pitchFamily="34" charset="0"/>
                <a:cs typeface="Segoe UI Semibold" panose="020B0702040204020203" pitchFamily="34" charset="0"/>
              </a:rPr>
              <a:t>Additional Paper Orders – Spring Summative</a:t>
            </a:r>
            <a:r>
              <a:rPr lang="en-US" sz="2400">
                <a:latin typeface="Segoe UI Semibold" panose="020B0702040204020203" pitchFamily="34" charset="0"/>
                <a:cs typeface="Segoe UI Semibold" panose="020B0702040204020203" pitchFamily="34" charset="0"/>
              </a:rPr>
              <a:t> </a:t>
            </a:r>
          </a:p>
          <a:p>
            <a:pPr marL="0" indent="0">
              <a:spcBef>
                <a:spcPts val="0"/>
              </a:spcBef>
              <a:buNone/>
            </a:pPr>
            <a:r>
              <a:rPr lang="en-US" sz="2400"/>
              <a:t>from the Administration Details page. </a:t>
            </a:r>
            <a:endParaRPr lang="en-US" sz="2400" dirty="0"/>
          </a:p>
        </p:txBody>
      </p:sp>
      <p:pic>
        <p:nvPicPr>
          <p:cNvPr id="4" name="Picture 3" descr="Showing the Administration Details box where you select the Test Administration from the drop down, which says &quot;Select a Test Administration&quot;">
            <a:extLst>
              <a:ext uri="{FF2B5EF4-FFF2-40B4-BE49-F238E27FC236}">
                <a16:creationId xmlns:a16="http://schemas.microsoft.com/office/drawing/2014/main" id="{0F43BA39-114B-28E5-020A-F4A4770FBA66}"/>
              </a:ext>
            </a:extLst>
          </p:cNvPr>
          <p:cNvPicPr>
            <a:picLocks noChangeAspect="1"/>
          </p:cNvPicPr>
          <p:nvPr/>
        </p:nvPicPr>
        <p:blipFill>
          <a:blip r:embed="rId3"/>
          <a:stretch>
            <a:fillRect/>
          </a:stretch>
        </p:blipFill>
        <p:spPr>
          <a:xfrm>
            <a:off x="1517551" y="2719387"/>
            <a:ext cx="4643010" cy="2402113"/>
          </a:xfrm>
          <a:prstGeom prst="rect">
            <a:avLst/>
          </a:prstGeom>
        </p:spPr>
      </p:pic>
    </p:spTree>
    <p:extLst>
      <p:ext uri="{BB962C8B-B14F-4D97-AF65-F5344CB8AC3E}">
        <p14:creationId xmlns:p14="http://schemas.microsoft.com/office/powerpoint/2010/main" val="98229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a:t>
            </a:r>
            <a:br>
              <a:rPr lang="en-US" dirty="0"/>
            </a:br>
            <a:r>
              <a:rPr lang="en-US" dirty="0"/>
              <a:t>During Testing</a:t>
            </a:r>
            <a:endParaRPr lang="en-US" sz="4000" dirty="0"/>
          </a:p>
        </p:txBody>
      </p:sp>
      <p:pic>
        <p:nvPicPr>
          <p:cNvPr id="4" name="Content Placeholder 6" descr="Image of the Administering Tests section of the TIDE Dashboard."/>
          <p:cNvPicPr>
            <a:picLocks noGrp="1" noChangeAspect="1"/>
          </p:cNvPicPr>
          <p:nvPr>
            <p:ph idx="1"/>
          </p:nvPr>
        </p:nvPicPr>
        <p:blipFill>
          <a:blip r:embed="rId3"/>
          <a:stretch>
            <a:fillRect/>
          </a:stretch>
        </p:blipFill>
        <p:spPr>
          <a:xfrm>
            <a:off x="3434095" y="1932227"/>
            <a:ext cx="5323809" cy="3828571"/>
          </a:xfrm>
          <a:prstGeom prst="rect">
            <a:avLst/>
          </a:prstGeom>
        </p:spPr>
      </p:pic>
      <p:sp>
        <p:nvSpPr>
          <p:cNvPr id="5" name="Rectangular Callout 4"/>
          <p:cNvSpPr/>
          <p:nvPr/>
        </p:nvSpPr>
        <p:spPr>
          <a:xfrm>
            <a:off x="404490" y="2401288"/>
            <a:ext cx="2834640" cy="1039744"/>
          </a:xfrm>
          <a:prstGeom prst="wedgeRectCallout">
            <a:avLst>
              <a:gd name="adj1" fmla="val 67043"/>
              <a:gd name="adj2" fmla="val 94323"/>
            </a:avLst>
          </a:prstGeom>
          <a:solidFill>
            <a:sysClr val="window" lastClr="FFFFFF"/>
          </a:solidFill>
          <a:ln w="12700" cap="flat" cmpd="sng" algn="ctr">
            <a:solidFill>
              <a:srgbClr val="2BAF70"/>
            </a:solidFill>
            <a:prstDash val="solid"/>
          </a:ln>
          <a:effectLst/>
        </p:spPr>
        <p:txBody>
          <a:bodyPr rtlCol="0" anchor="ctr"/>
          <a:lstStyle/>
          <a:p>
            <a:pPr marR="0" lvl="0" defTabSz="4572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Appeals</a:t>
            </a: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Create Requests</a:t>
            </a: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View/Approve/Export Requests </a:t>
            </a: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Upload Requests</a:t>
            </a:r>
          </a:p>
        </p:txBody>
      </p:sp>
      <p:sp>
        <p:nvSpPr>
          <p:cNvPr id="8" name="Rectangular Callout 7"/>
          <p:cNvSpPr/>
          <p:nvPr/>
        </p:nvSpPr>
        <p:spPr>
          <a:xfrm>
            <a:off x="9147835" y="3233895"/>
            <a:ext cx="2659941" cy="1523456"/>
          </a:xfrm>
          <a:prstGeom prst="wedgeRectCallout">
            <a:avLst>
              <a:gd name="adj1" fmla="val -75265"/>
              <a:gd name="adj2" fmla="val 49275"/>
            </a:avLst>
          </a:prstGeom>
          <a:solidFill>
            <a:sysClr val="window" lastClr="FFFFFF"/>
          </a:solidFill>
          <a:ln w="12700" cap="flat" cmpd="sng" algn="ctr">
            <a:solidFill>
              <a:srgbClr val="2BAF70"/>
            </a:solidFill>
            <a:prstDash val="solid"/>
          </a:ln>
          <a:effectLst/>
        </p:spPr>
        <p:txBody>
          <a:bodyPr rtlCol="0" anchor="ctr"/>
          <a:lstStyle/>
          <a:p>
            <a:pPr marR="0" lvl="0" defTabSz="4572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Monitoring Test Progress</a:t>
            </a: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Plan and Manage Testing</a:t>
            </a: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rgbClr val="000000"/>
                </a:solidFill>
                <a:latin typeface="Segoe UI" panose="020B0502040204020203" pitchFamily="34" charset="0"/>
                <a:cs typeface="Segoe UI" panose="020B0502040204020203" pitchFamily="34" charset="0"/>
              </a:rPr>
              <a:t>Test Session Status Report</a:t>
            </a:r>
            <a:endPar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Test Completion Rates</a:t>
            </a: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Test Status Code Report</a:t>
            </a: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Participation Search by SSID</a:t>
            </a:r>
          </a:p>
        </p:txBody>
      </p:sp>
      <p:sp>
        <p:nvSpPr>
          <p:cNvPr id="7" name="Rectangular Callout 6"/>
          <p:cNvSpPr/>
          <p:nvPr/>
        </p:nvSpPr>
        <p:spPr>
          <a:xfrm>
            <a:off x="404490" y="4400931"/>
            <a:ext cx="2103120" cy="859475"/>
          </a:xfrm>
          <a:prstGeom prst="wedgeRectCallout">
            <a:avLst>
              <a:gd name="adj1" fmla="val 107434"/>
              <a:gd name="adj2" fmla="val 25995"/>
            </a:avLst>
          </a:prstGeom>
          <a:solidFill>
            <a:sysClr val="window" lastClr="FFFFFF"/>
          </a:solidFill>
          <a:ln w="12700" cap="flat" cmpd="sng" algn="ctr">
            <a:solidFill>
              <a:srgbClr val="2BAF70"/>
            </a:solidFill>
            <a:prstDash val="solid"/>
          </a:ln>
          <a:effectLst/>
        </p:spPr>
        <p:txBody>
          <a:bodyPr rtlCol="0" anchor="ctr"/>
          <a:lstStyle/>
          <a:p>
            <a:pPr marR="0" lvl="0" defTabSz="4572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Print</a:t>
            </a:r>
            <a:r>
              <a:rPr kumimoji="0" lang="en-US" sz="1400" b="1" i="0" u="none" strike="noStrike" kern="0" cap="none" spc="0" normalizeH="0" noProof="0" dirty="0">
                <a:ln>
                  <a:noFill/>
                </a:ln>
                <a:solidFill>
                  <a:srgbClr val="000000"/>
                </a:solidFill>
                <a:effectLst/>
                <a:uLnTx/>
                <a:uFillTx/>
                <a:latin typeface="Segoe UI" panose="020B0502040204020203" pitchFamily="34" charset="0"/>
                <a:cs typeface="Segoe UI" panose="020B0502040204020203" pitchFamily="34" charset="0"/>
              </a:rPr>
              <a:t> Test Tickets</a:t>
            </a: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Print from Student List</a:t>
            </a:r>
          </a:p>
          <a:p>
            <a:pPr marL="111125" marR="0" lvl="0" indent="-111125"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Print from Roster List</a:t>
            </a:r>
          </a:p>
        </p:txBody>
      </p:sp>
    </p:spTree>
    <p:extLst>
      <p:ext uri="{BB962C8B-B14F-4D97-AF65-F5344CB8AC3E}">
        <p14:creationId xmlns:p14="http://schemas.microsoft.com/office/powerpoint/2010/main" val="1331584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70" y="2349818"/>
            <a:ext cx="10515600" cy="2852737"/>
          </a:xfrm>
        </p:spPr>
        <p:txBody>
          <a:bodyPr/>
          <a:lstStyle/>
          <a:p>
            <a:pPr lvl="0">
              <a:lnSpc>
                <a:spcPct val="100000"/>
              </a:lnSpc>
              <a:spcBef>
                <a:spcPts val="2400"/>
              </a:spcBef>
              <a:spcAft>
                <a:spcPts val="1800"/>
              </a:spcAft>
            </a:pPr>
            <a:r>
              <a:rPr lang="en-US" dirty="0"/>
              <a:t>Security</a:t>
            </a:r>
            <a:br>
              <a:rPr lang="en-US" dirty="0"/>
            </a:br>
            <a:r>
              <a:rPr lang="en-US" sz="2400" dirty="0">
                <a:solidFill>
                  <a:srgbClr val="244A5F">
                    <a:tint val="75000"/>
                  </a:srgbClr>
                </a:solidFill>
                <a:latin typeface="+mn-lt"/>
                <a:ea typeface="+mn-ea"/>
                <a:cs typeface="+mn-cs"/>
              </a:rPr>
              <a:t>SECURITY DURING TESTING AND TESTING INCIDENTS</a:t>
            </a:r>
            <a:endParaRPr lang="en-US" sz="2400" dirty="0">
              <a:latin typeface="+mn-lt"/>
            </a:endParaRPr>
          </a:p>
        </p:txBody>
      </p:sp>
    </p:spTree>
    <p:extLst>
      <p:ext uri="{BB962C8B-B14F-4D97-AF65-F5344CB8AC3E}">
        <p14:creationId xmlns:p14="http://schemas.microsoft.com/office/powerpoint/2010/main" val="67896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Text Placeholder 2"/>
          <p:cNvSpPr>
            <a:spLocks noGrp="1"/>
          </p:cNvSpPr>
          <p:nvPr>
            <p:ph type="body" idx="1"/>
          </p:nvPr>
        </p:nvSpPr>
        <p:spPr/>
        <p:txBody>
          <a:bodyPr/>
          <a:lstStyle/>
          <a:p>
            <a:r>
              <a:rPr lang="en-US" dirty="0"/>
              <a:t>ASSESSMENT ROLES AND RESPONSIBILITIES</a:t>
            </a:r>
          </a:p>
        </p:txBody>
      </p:sp>
    </p:spTree>
    <p:extLst>
      <p:ext uri="{BB962C8B-B14F-4D97-AF65-F5344CB8AC3E}">
        <p14:creationId xmlns:p14="http://schemas.microsoft.com/office/powerpoint/2010/main" val="1964880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Policies, and Responsibilities</a:t>
            </a:r>
          </a:p>
        </p:txBody>
      </p:sp>
      <p:sp>
        <p:nvSpPr>
          <p:cNvPr id="3" name="Content Placeholder 2"/>
          <p:cNvSpPr>
            <a:spLocks noGrp="1"/>
          </p:cNvSpPr>
          <p:nvPr>
            <p:ph idx="1"/>
          </p:nvPr>
        </p:nvSpPr>
        <p:spPr>
          <a:xfrm>
            <a:off x="401444" y="1747838"/>
            <a:ext cx="6307699" cy="4262843"/>
          </a:xfrm>
        </p:spPr>
        <p:txBody>
          <a:bodyPr>
            <a:normAutofit/>
          </a:bodyPr>
          <a:lstStyle/>
          <a:p>
            <a:pPr marL="0" lvl="0" indent="0" defTabSz="457200">
              <a:lnSpc>
                <a:spcPct val="100000"/>
              </a:lnSpc>
              <a:spcBef>
                <a:spcPts val="400"/>
              </a:spcBef>
              <a:buNone/>
            </a:pPr>
            <a:r>
              <a:rPr lang="en-US" sz="2000" dirty="0">
                <a:solidFill>
                  <a:srgbClr val="3A6983">
                    <a:lumMod val="50000"/>
                  </a:srgbClr>
                </a:solidFill>
              </a:rPr>
              <a:t>State and local laws and policies specify practices to ensure test security and the standardized and ethical administration of assessments.</a:t>
            </a:r>
          </a:p>
          <a:p>
            <a:pPr marL="630238" lvl="0" indent="-285750" defTabSz="457200">
              <a:lnSpc>
                <a:spcPct val="100000"/>
              </a:lnSpc>
              <a:spcBef>
                <a:spcPts val="400"/>
              </a:spcBef>
            </a:pPr>
            <a:r>
              <a:rPr lang="en-US" sz="2000" dirty="0">
                <a:solidFill>
                  <a:srgbClr val="3A6983">
                    <a:lumMod val="50000"/>
                  </a:srgbClr>
                </a:solidFill>
              </a:rPr>
              <a:t>Students must be monitored throughout testing.</a:t>
            </a:r>
          </a:p>
          <a:p>
            <a:pPr marL="630238" lvl="0" indent="-285750" defTabSz="457200">
              <a:lnSpc>
                <a:spcPct val="100000"/>
              </a:lnSpc>
              <a:spcBef>
                <a:spcPts val="400"/>
              </a:spcBef>
            </a:pPr>
            <a:r>
              <a:rPr lang="en-US" sz="2000" dirty="0">
                <a:solidFill>
                  <a:srgbClr val="3A6983">
                    <a:lumMod val="50000"/>
                  </a:srgbClr>
                </a:solidFill>
              </a:rPr>
              <a:t>Only staff members trained specifically for state assessments can administer or be in a testing room.</a:t>
            </a:r>
          </a:p>
          <a:p>
            <a:pPr marL="630238" lvl="0" indent="-285750" defTabSz="457200">
              <a:lnSpc>
                <a:spcPct val="100000"/>
              </a:lnSpc>
              <a:spcBef>
                <a:spcPts val="400"/>
              </a:spcBef>
            </a:pPr>
            <a:r>
              <a:rPr lang="en-US" sz="2000" dirty="0">
                <a:solidFill>
                  <a:srgbClr val="3A6983">
                    <a:lumMod val="50000"/>
                  </a:srgbClr>
                </a:solidFill>
              </a:rPr>
              <a:t>Volunteers, media, and parents, or students not testing are not allowed in a testing room.</a:t>
            </a:r>
          </a:p>
          <a:p>
            <a:pPr marL="630238" lvl="0" indent="-285750" defTabSz="457200">
              <a:lnSpc>
                <a:spcPct val="100000"/>
              </a:lnSpc>
              <a:spcBef>
                <a:spcPts val="400"/>
              </a:spcBef>
            </a:pPr>
            <a:r>
              <a:rPr lang="en-US" sz="2000" dirty="0">
                <a:solidFill>
                  <a:srgbClr val="3A6983">
                    <a:lumMod val="50000"/>
                  </a:srgbClr>
                </a:solidFill>
              </a:rPr>
              <a:t>Reviewing and disclosing test questions is a violation of state law.</a:t>
            </a:r>
          </a:p>
        </p:txBody>
      </p:sp>
      <p:sp>
        <p:nvSpPr>
          <p:cNvPr id="4" name="TextBox 3"/>
          <p:cNvSpPr txBox="1"/>
          <p:nvPr/>
        </p:nvSpPr>
        <p:spPr>
          <a:xfrm>
            <a:off x="6798353" y="2297446"/>
            <a:ext cx="5017779" cy="1600438"/>
          </a:xfrm>
          <a:prstGeom prst="rect">
            <a:avLst/>
          </a:prstGeom>
          <a:solidFill>
            <a:schemeClr val="bg2">
              <a:lumMod val="90000"/>
            </a:schemeClr>
          </a:solidFill>
          <a:ln>
            <a:solidFill>
              <a:schemeClr val="tx1"/>
            </a:solidFill>
          </a:ln>
        </p:spPr>
        <p:txBody>
          <a:bodyPr wrap="square">
            <a:spAutoFit/>
          </a:bodyPr>
          <a:lstStyle/>
          <a:p>
            <a:pPr marL="182880" lvl="1" fontAlgn="auto">
              <a:spcBef>
                <a:spcPts val="0"/>
              </a:spcBef>
              <a:spcAft>
                <a:spcPts val="0"/>
              </a:spcAft>
              <a:defRPr/>
            </a:pPr>
            <a:r>
              <a:rPr lang="en-US" sz="1600" b="1" dirty="0">
                <a:solidFill>
                  <a:srgbClr val="000000"/>
                </a:solidFill>
                <a:latin typeface="Segoe UI" panose="020B0502040204020203" pitchFamily="34" charset="0"/>
                <a:cs typeface="Segoe UI" panose="020B0502040204020203" pitchFamily="34" charset="0"/>
              </a:rPr>
              <a:t>Professional Code of Conduct </a:t>
            </a:r>
          </a:p>
          <a:p>
            <a:pPr marL="182880" lvl="1" fontAlgn="auto">
              <a:spcBef>
                <a:spcPts val="0"/>
              </a:spcBef>
              <a:spcAft>
                <a:spcPts val="0"/>
              </a:spcAft>
              <a:defRPr/>
            </a:pPr>
            <a:r>
              <a:rPr lang="en-US" sz="1600" dirty="0">
                <a:solidFill>
                  <a:srgbClr val="000000"/>
                </a:solidFill>
                <a:latin typeface="Segoe UI" panose="020B0502040204020203" pitchFamily="34" charset="0"/>
                <a:cs typeface="Segoe UI" panose="020B0502040204020203" pitchFamily="34" charset="0"/>
              </a:rPr>
              <a:t>The Professional Code of Conduct is codified by the Washington State Legislature in WACs and RCWs. A list of complete rules and regulations can be found online</a:t>
            </a:r>
            <a:r>
              <a:rPr lang="en-US" sz="1600" dirty="0">
                <a:latin typeface="Segoe UI" panose="020B0502040204020203" pitchFamily="34" charset="0"/>
                <a:cs typeface="Segoe UI" panose="020B0502040204020203" pitchFamily="34" charset="0"/>
              </a:rPr>
              <a:t>: </a:t>
            </a:r>
            <a:r>
              <a:rPr lang="en-US" sz="1600" dirty="0">
                <a:solidFill>
                  <a:schemeClr val="tx2">
                    <a:lumMod val="75000"/>
                  </a:schemeClr>
                </a:solidFill>
                <a:latin typeface="Segoe UI" panose="020B0502040204020203" pitchFamily="34" charset="0"/>
                <a:cs typeface="Segoe UI" panose="020B0502040204020203" pitchFamily="34" charset="0"/>
              </a:rPr>
              <a:t>www.k12.wa.us/ProfPractices/CodeConduct.aspx</a:t>
            </a:r>
            <a:r>
              <a:rPr lang="en-US" dirty="0">
                <a:latin typeface="+mn-lt"/>
              </a:rPr>
              <a:t> </a:t>
            </a:r>
            <a:endParaRPr lang="en-US" dirty="0">
              <a:latin typeface="+mn-lt"/>
              <a:cs typeface="Times New Roman" panose="02020603050405020304" pitchFamily="18" charset="0"/>
            </a:endParaRPr>
          </a:p>
        </p:txBody>
      </p:sp>
      <p:sp>
        <p:nvSpPr>
          <p:cNvPr id="5" name="TextBox 4"/>
          <p:cNvSpPr txBox="1"/>
          <p:nvPr/>
        </p:nvSpPr>
        <p:spPr>
          <a:xfrm>
            <a:off x="6798352" y="3897884"/>
            <a:ext cx="5017779" cy="1815882"/>
          </a:xfrm>
          <a:prstGeom prst="rect">
            <a:avLst/>
          </a:prstGeom>
          <a:solidFill>
            <a:schemeClr val="accent3">
              <a:lumMod val="40000"/>
              <a:lumOff val="60000"/>
            </a:schemeClr>
          </a:solidFill>
          <a:ln>
            <a:solidFill>
              <a:schemeClr val="tx1"/>
            </a:solidFill>
          </a:ln>
        </p:spPr>
        <p:txBody>
          <a:bodyPr wrap="square">
            <a:spAutoFit/>
          </a:bodyPr>
          <a:lstStyle/>
          <a:p>
            <a:pPr marL="182880" lvl="1" fontAlgn="auto">
              <a:spcBef>
                <a:spcPts val="0"/>
              </a:spcBef>
              <a:spcAft>
                <a:spcPts val="0"/>
              </a:spcAft>
              <a:defRPr/>
            </a:pPr>
            <a:r>
              <a:rPr lang="en-US" sz="1600" dirty="0">
                <a:solidFill>
                  <a:srgbClr val="000000"/>
                </a:solidFill>
                <a:latin typeface="Segoe UI" panose="020B0502040204020203" pitchFamily="34" charset="0"/>
                <a:cs typeface="Segoe UI" panose="020B0502040204020203" pitchFamily="34" charset="0"/>
              </a:rPr>
              <a:t>The Office of Professional Practices (OPP) is charged with enforcement, including discipline of educational practitioners for violation of the Professional Code of Conduct. The office receives, investigates, and makes legal findings regarding complaints. Unprofessional conduct is reported to OPP (360) 725-6130.</a:t>
            </a:r>
          </a:p>
        </p:txBody>
      </p:sp>
    </p:spTree>
    <p:extLst>
      <p:ext uri="{BB962C8B-B14F-4D97-AF65-F5344CB8AC3E}">
        <p14:creationId xmlns:p14="http://schemas.microsoft.com/office/powerpoint/2010/main" val="2034671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Security</a:t>
            </a:r>
          </a:p>
        </p:txBody>
      </p:sp>
      <p:sp>
        <p:nvSpPr>
          <p:cNvPr id="3" name="Content Placeholder 2"/>
          <p:cNvSpPr>
            <a:spLocks noGrp="1"/>
          </p:cNvSpPr>
          <p:nvPr>
            <p:ph idx="1"/>
          </p:nvPr>
        </p:nvSpPr>
        <p:spPr>
          <a:xfrm>
            <a:off x="838200" y="1882775"/>
            <a:ext cx="9282545" cy="3927475"/>
          </a:xfrm>
        </p:spPr>
        <p:txBody>
          <a:bodyPr/>
          <a:lstStyle/>
          <a:p>
            <a:r>
              <a:rPr lang="en-US" dirty="0">
                <a:latin typeface="Segoe UI" panose="020B0502040204020203" pitchFamily="34" charset="0"/>
                <a:cs typeface="Segoe UI" panose="020B0502040204020203" pitchFamily="34" charset="0"/>
              </a:rPr>
              <a:t>The security of assessment instruments, and the confidentiality of student information, are vital to maintaining the validity, reliability, and fairness of the test results. </a:t>
            </a:r>
          </a:p>
          <a:p>
            <a:r>
              <a:rPr lang="en-US" dirty="0">
                <a:latin typeface="Segoe UI" panose="020B0502040204020203" pitchFamily="34" charset="0"/>
                <a:cs typeface="Segoe UI" panose="020B0502040204020203" pitchFamily="34" charset="0"/>
              </a:rPr>
              <a:t>In addition to training, staff must fill out the </a:t>
            </a:r>
            <a:r>
              <a:rPr lang="en-US" i="1" dirty="0">
                <a:latin typeface="Segoe UI" panose="020B0502040204020203" pitchFamily="34" charset="0"/>
                <a:cs typeface="Segoe UI" panose="020B0502040204020203" pitchFamily="34" charset="0"/>
              </a:rPr>
              <a:t>Test Security Staff Assurance Report</a:t>
            </a:r>
            <a:r>
              <a:rPr lang="en-US" dirty="0">
                <a:latin typeface="Segoe UI" panose="020B0502040204020203" pitchFamily="34" charset="0"/>
                <a:cs typeface="Segoe UI" panose="020B0502040204020203" pitchFamily="34" charset="0"/>
              </a:rPr>
              <a:t> both before testing and after testing.</a:t>
            </a:r>
          </a:p>
        </p:txBody>
      </p:sp>
    </p:spTree>
    <p:extLst>
      <p:ext uri="{BB962C8B-B14F-4D97-AF65-F5344CB8AC3E}">
        <p14:creationId xmlns:p14="http://schemas.microsoft.com/office/powerpoint/2010/main" val="3982523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2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F6A6F0-117D-4D90-9CB6-146ED2DF1DEF}"/>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Prohibited Activities</a:t>
            </a:r>
          </a:p>
        </p:txBody>
      </p:sp>
      <p:graphicFrame>
        <p:nvGraphicFramePr>
          <p:cNvPr id="5" name="Content Placeholder 2" descr="List of prohibited activities.">
            <a:extLst>
              <a:ext uri="{FF2B5EF4-FFF2-40B4-BE49-F238E27FC236}">
                <a16:creationId xmlns:a16="http://schemas.microsoft.com/office/drawing/2014/main" id="{3E4EB672-3B2B-41A3-BE15-839DE2EE4BE2}"/>
              </a:ext>
            </a:extLst>
          </p:cNvPr>
          <p:cNvGraphicFramePr>
            <a:graphicFrameLocks noGrp="1"/>
          </p:cNvGraphicFramePr>
          <p:nvPr>
            <p:ph idx="1"/>
            <p:extLst>
              <p:ext uri="{D42A27DB-BD31-4B8C-83A1-F6EECF244321}">
                <p14:modId xmlns:p14="http://schemas.microsoft.com/office/powerpoint/2010/main" val="34545336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534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chor="ctr">
            <a:normAutofit/>
          </a:bodyPr>
          <a:lstStyle/>
          <a:p>
            <a:r>
              <a:rPr lang="en-US" dirty="0"/>
              <a:t>Test Incidents</a:t>
            </a:r>
          </a:p>
        </p:txBody>
      </p:sp>
      <p:graphicFrame>
        <p:nvGraphicFramePr>
          <p:cNvPr id="9" name="Content Placeholder 2" descr="What a test incident is, and what to do if one occurs.">
            <a:extLst>
              <a:ext uri="{FF2B5EF4-FFF2-40B4-BE49-F238E27FC236}">
                <a16:creationId xmlns:a16="http://schemas.microsoft.com/office/drawing/2014/main" id="{B99BEC10-6EDD-4FF8-AF0E-E60ADE84F1BD}"/>
              </a:ext>
            </a:extLst>
          </p:cNvPr>
          <p:cNvGraphicFramePr>
            <a:graphicFrameLocks noGrp="1"/>
          </p:cNvGraphicFramePr>
          <p:nvPr>
            <p:ph idx="1"/>
            <p:extLst>
              <p:ext uri="{D42A27DB-BD31-4B8C-83A1-F6EECF244321}">
                <p14:modId xmlns:p14="http://schemas.microsoft.com/office/powerpoint/2010/main" val="1445721533"/>
              </p:ext>
            </p:extLst>
          </p:nvPr>
        </p:nvGraphicFramePr>
        <p:xfrm>
          <a:off x="838200" y="1377538"/>
          <a:ext cx="10515600" cy="476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073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1162549"/>
          </a:xfrm>
        </p:spPr>
        <p:txBody>
          <a:bodyPr>
            <a:noAutofit/>
          </a:bodyPr>
          <a:lstStyle/>
          <a:p>
            <a:r>
              <a:rPr lang="en-US" dirty="0"/>
              <a:t>Commonly Reported Incidents</a:t>
            </a:r>
          </a:p>
        </p:txBody>
      </p:sp>
      <p:sp>
        <p:nvSpPr>
          <p:cNvPr id="3" name="Content Placeholder 2"/>
          <p:cNvSpPr>
            <a:spLocks noGrp="1"/>
          </p:cNvSpPr>
          <p:nvPr>
            <p:ph idx="1"/>
          </p:nvPr>
        </p:nvSpPr>
        <p:spPr>
          <a:xfrm>
            <a:off x="838200" y="1584824"/>
            <a:ext cx="10515600" cy="4247263"/>
          </a:xfrm>
        </p:spPr>
        <p:txBody>
          <a:bodyPr>
            <a:noAutofit/>
          </a:bodyPr>
          <a:lstStyle/>
          <a:p>
            <a:pPr>
              <a:spcBef>
                <a:spcPts val="600"/>
              </a:spcBef>
              <a:spcAft>
                <a:spcPts val="400"/>
              </a:spcAft>
              <a:buClr>
                <a:schemeClr val="tx2">
                  <a:lumMod val="50000"/>
                </a:schemeClr>
              </a:buClr>
            </a:pPr>
            <a:r>
              <a:rPr lang="en-US" sz="2400" dirty="0"/>
              <a:t>Student access to non-approved electronic devices.</a:t>
            </a:r>
          </a:p>
          <a:p>
            <a:pPr>
              <a:spcBef>
                <a:spcPts val="600"/>
              </a:spcBef>
              <a:spcAft>
                <a:spcPts val="400"/>
              </a:spcAft>
              <a:buClr>
                <a:schemeClr val="tx2">
                  <a:lumMod val="50000"/>
                </a:schemeClr>
              </a:buClr>
            </a:pPr>
            <a:r>
              <a:rPr lang="en-US" sz="2400" dirty="0"/>
              <a:t>Students not provided the correct accessibility features/inappropriate student access to non-approved accessibility features.</a:t>
            </a:r>
          </a:p>
          <a:p>
            <a:pPr>
              <a:spcBef>
                <a:spcPts val="600"/>
              </a:spcBef>
              <a:spcAft>
                <a:spcPts val="400"/>
              </a:spcAft>
              <a:buClr>
                <a:schemeClr val="tx2">
                  <a:lumMod val="50000"/>
                </a:schemeClr>
              </a:buClr>
            </a:pPr>
            <a:r>
              <a:rPr lang="en-US" sz="2400" dirty="0"/>
              <a:t>Calculator use on a non-calculator portion of an assessment </a:t>
            </a:r>
            <a:r>
              <a:rPr lang="en-US" sz="2400" b="1" dirty="0"/>
              <a:t>or </a:t>
            </a:r>
            <a:r>
              <a:rPr lang="en-US" sz="2400" dirty="0"/>
              <a:t>hand-held calculator use during an online math assessment.</a:t>
            </a:r>
          </a:p>
          <a:p>
            <a:pPr>
              <a:spcBef>
                <a:spcPts val="600"/>
              </a:spcBef>
              <a:spcAft>
                <a:spcPts val="400"/>
              </a:spcAft>
              <a:buClr>
                <a:schemeClr val="tx2">
                  <a:lumMod val="50000"/>
                </a:schemeClr>
              </a:buClr>
            </a:pPr>
            <a:r>
              <a:rPr lang="en-US" sz="2400" dirty="0"/>
              <a:t>Instructional materials not being covered or removed from the testing location.</a:t>
            </a:r>
          </a:p>
          <a:p>
            <a:pPr>
              <a:spcBef>
                <a:spcPts val="600"/>
              </a:spcBef>
              <a:spcAft>
                <a:spcPts val="400"/>
              </a:spcAft>
              <a:buClr>
                <a:schemeClr val="tx2">
                  <a:lumMod val="50000"/>
                </a:schemeClr>
              </a:buClr>
            </a:pPr>
            <a:r>
              <a:rPr lang="en-US" sz="2400" dirty="0"/>
              <a:t>TAs deviating from the approved script of student directions or test schedule.</a:t>
            </a:r>
          </a:p>
          <a:p>
            <a:pPr>
              <a:spcBef>
                <a:spcPts val="600"/>
              </a:spcBef>
              <a:spcAft>
                <a:spcPts val="400"/>
              </a:spcAft>
              <a:buClr>
                <a:schemeClr val="tx2">
                  <a:lumMod val="50000"/>
                </a:schemeClr>
              </a:buClr>
            </a:pPr>
            <a:r>
              <a:rPr lang="en-US" sz="2400" dirty="0"/>
              <a:t>TAs administering an incorrect assessment, such as a summative assessment instead of a training, practice, or interim test. </a:t>
            </a:r>
          </a:p>
        </p:txBody>
      </p:sp>
    </p:spTree>
    <p:extLst>
      <p:ext uri="{BB962C8B-B14F-4D97-AF65-F5344CB8AC3E}">
        <p14:creationId xmlns:p14="http://schemas.microsoft.com/office/powerpoint/2010/main" val="3307164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271AF6F-E907-42C6-AA83-B6EA744E4A5E}"/>
              </a:ext>
            </a:extLst>
          </p:cNvPr>
          <p:cNvSpPr>
            <a:spLocks noGrp="1"/>
          </p:cNvSpPr>
          <p:nvPr>
            <p:ph type="title"/>
          </p:nvPr>
        </p:nvSpPr>
        <p:spPr>
          <a:xfrm>
            <a:off x="5739145" y="967631"/>
            <a:ext cx="5745719" cy="1454051"/>
          </a:xfrm>
        </p:spPr>
        <p:txBody>
          <a:bodyPr>
            <a:noAutofit/>
          </a:bodyPr>
          <a:lstStyle/>
          <a:p>
            <a:r>
              <a:rPr lang="en-US" sz="3600" dirty="0">
                <a:solidFill>
                  <a:srgbClr val="000000"/>
                </a:solidFill>
              </a:rPr>
              <a:t>Top Testing Incidents Requiring Test Invalidation</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F962A53A-1A4E-4AB3-A692-9A787E89B814}"/>
              </a:ext>
              <a:ext uri="{C183D7F6-B498-43B3-948B-1728B52AA6E4}">
                <adec:decorative xmlns:adec="http://schemas.microsoft.com/office/drawing/2017/decorative" val="1"/>
              </a:ext>
            </a:extLst>
          </p:cNvPr>
          <p:cNvPicPr/>
          <p:nvPr/>
        </p:nvPicPr>
        <p:blipFill rotWithShape="1">
          <a:blip r:embed="rId4">
            <a:alphaModFix/>
          </a:blip>
          <a:srcRect l="2371" r="2084"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88C9643-448C-4D60-83AB-39574AFE58EF}"/>
              </a:ext>
            </a:extLst>
          </p:cNvPr>
          <p:cNvSpPr>
            <a:spLocks noGrp="1"/>
          </p:cNvSpPr>
          <p:nvPr>
            <p:ph idx="1"/>
          </p:nvPr>
        </p:nvSpPr>
        <p:spPr>
          <a:xfrm>
            <a:off x="6090574" y="2421682"/>
            <a:ext cx="4977578" cy="3639289"/>
          </a:xfrm>
        </p:spPr>
        <p:txBody>
          <a:bodyPr anchor="ctr">
            <a:normAutofit/>
          </a:bodyPr>
          <a:lstStyle/>
          <a:p>
            <a:pPr>
              <a:spcBef>
                <a:spcPts val="1800"/>
              </a:spcBef>
            </a:pPr>
            <a:r>
              <a:rPr lang="en-US" dirty="0">
                <a:solidFill>
                  <a:srgbClr val="000000"/>
                </a:solidFill>
                <a:latin typeface="Segoe UI" panose="020B0502040204020203" pitchFamily="34" charset="0"/>
                <a:cs typeface="Segoe UI" panose="020B0502040204020203" pitchFamily="34" charset="0"/>
              </a:rPr>
              <a:t>Students having access to non-approved electronics.</a:t>
            </a:r>
          </a:p>
          <a:p>
            <a:pPr>
              <a:spcBef>
                <a:spcPts val="1800"/>
              </a:spcBef>
            </a:pPr>
            <a:r>
              <a:rPr lang="en-US" dirty="0">
                <a:solidFill>
                  <a:srgbClr val="000000"/>
                </a:solidFill>
                <a:latin typeface="Segoe UI" panose="020B0502040204020203" pitchFamily="34" charset="0"/>
                <a:cs typeface="Segoe UI" panose="020B0502040204020203" pitchFamily="34" charset="0"/>
              </a:rPr>
              <a:t>Students left unattended in the testing location.</a:t>
            </a:r>
          </a:p>
          <a:p>
            <a:endParaRPr lang="en-US" sz="2000" dirty="0">
              <a:solidFill>
                <a:srgbClr val="00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020504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40D4-4448-4261-B71E-D4507A01EC7A}"/>
              </a:ext>
            </a:extLst>
          </p:cNvPr>
          <p:cNvSpPr>
            <a:spLocks noGrp="1"/>
          </p:cNvSpPr>
          <p:nvPr>
            <p:ph type="title"/>
          </p:nvPr>
        </p:nvSpPr>
        <p:spPr>
          <a:xfrm>
            <a:off x="838200" y="365125"/>
            <a:ext cx="10515600" cy="1325563"/>
          </a:xfrm>
          <a:prstGeom prst="rect">
            <a:avLst/>
          </a:prstGeom>
        </p:spPr>
        <p:txBody>
          <a:bodyPr anchor="ctr">
            <a:normAutofit/>
          </a:bodyPr>
          <a:lstStyle/>
          <a:p>
            <a:r>
              <a:rPr lang="en-US"/>
              <a:t>Reporting Test Incidents in ARMS</a:t>
            </a:r>
          </a:p>
        </p:txBody>
      </p:sp>
      <p:graphicFrame>
        <p:nvGraphicFramePr>
          <p:cNvPr id="11" name="Content Placeholder 2" descr="The Assessment Reporting Management System (ARMS) provides district-level users the opportunity to electronically document information on test incidents, which can then either be retained in district or submitted to OSPI. Security breaches must be reported immediately to the state. Do not rely on submitting the incident report in ARMS for communicating the situation with OSPI. &#10;&#10;">
            <a:extLst>
              <a:ext uri="{FF2B5EF4-FFF2-40B4-BE49-F238E27FC236}">
                <a16:creationId xmlns:a16="http://schemas.microsoft.com/office/drawing/2014/main" id="{FAA97A2A-E3E3-4CB9-AEB9-B5ACA62BAB14}"/>
              </a:ext>
            </a:extLst>
          </p:cNvPr>
          <p:cNvGraphicFramePr>
            <a:graphicFrameLocks noGrp="1"/>
          </p:cNvGraphicFramePr>
          <p:nvPr>
            <p:ph idx="1"/>
            <p:extLst>
              <p:ext uri="{D42A27DB-BD31-4B8C-83A1-F6EECF244321}">
                <p14:modId xmlns:p14="http://schemas.microsoft.com/office/powerpoint/2010/main" val="3894417240"/>
              </p:ext>
            </p:extLst>
          </p:nvPr>
        </p:nvGraphicFramePr>
        <p:xfrm>
          <a:off x="838200" y="1690688"/>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801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04" y="606564"/>
            <a:ext cx="10451592" cy="1325563"/>
          </a:xfrm>
        </p:spPr>
        <p:txBody>
          <a:bodyPr anchor="ctr">
            <a:normAutofit/>
          </a:bodyPr>
          <a:lstStyle/>
          <a:p>
            <a:r>
              <a:rPr lang="en-US" dirty="0"/>
              <a:t>Overview of Other Forms </a:t>
            </a:r>
            <a:br>
              <a:rPr lang="en-US" dirty="0"/>
            </a:br>
            <a:r>
              <a:rPr lang="en-US" dirty="0"/>
              <a:t>Submitted in ARMS</a:t>
            </a:r>
          </a:p>
        </p:txBody>
      </p:sp>
      <p:graphicFrame>
        <p:nvGraphicFramePr>
          <p:cNvPr id="5" name="Content Placeholder 2" descr="Lists Modified Testing Schedules, Medical Emergency Exemptions, Test Question Ambiguity, and Test Material Variance forms with a brief explanation of each, which echoes the notes.">
            <a:extLst>
              <a:ext uri="{FF2B5EF4-FFF2-40B4-BE49-F238E27FC236}">
                <a16:creationId xmlns:a16="http://schemas.microsoft.com/office/drawing/2014/main" id="{64C52C75-14E5-40C0-85B1-5DF0813007C0}"/>
              </a:ext>
            </a:extLst>
          </p:cNvPr>
          <p:cNvGraphicFramePr>
            <a:graphicFrameLocks noGrp="1"/>
          </p:cNvGraphicFramePr>
          <p:nvPr>
            <p:ph idx="1"/>
            <p:extLst>
              <p:ext uri="{D42A27DB-BD31-4B8C-83A1-F6EECF244321}">
                <p14:modId xmlns:p14="http://schemas.microsoft.com/office/powerpoint/2010/main" val="4205672858"/>
              </p:ext>
            </p:extLst>
          </p:nvPr>
        </p:nvGraphicFramePr>
        <p:xfrm>
          <a:off x="753777" y="1923853"/>
          <a:ext cx="10437349" cy="4015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88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Security Reports</a:t>
            </a:r>
            <a:br>
              <a:rPr lang="en-US" dirty="0"/>
            </a:br>
            <a:r>
              <a:rPr lang="en-US" dirty="0"/>
              <a:t>Submitted After Testing</a:t>
            </a:r>
          </a:p>
        </p:txBody>
      </p:sp>
      <p:sp>
        <p:nvSpPr>
          <p:cNvPr id="3" name="Content Placeholder 2"/>
          <p:cNvSpPr>
            <a:spLocks noGrp="1"/>
          </p:cNvSpPr>
          <p:nvPr>
            <p:ph idx="1"/>
          </p:nvPr>
        </p:nvSpPr>
        <p:spPr>
          <a:xfrm>
            <a:off x="838200" y="2082381"/>
            <a:ext cx="10515600" cy="3923001"/>
          </a:xfrm>
        </p:spPr>
        <p:txBody>
          <a:bodyPr>
            <a:normAutofit/>
          </a:bodyPr>
          <a:lstStyle/>
          <a:p>
            <a:r>
              <a:rPr lang="en-US" dirty="0"/>
              <a:t>School Site Administration and Security Report:</a:t>
            </a:r>
          </a:p>
          <a:p>
            <a:pPr lvl="1"/>
            <a:r>
              <a:rPr lang="en-US" dirty="0">
                <a:solidFill>
                  <a:schemeClr val="tx2"/>
                </a:solidFill>
              </a:rPr>
              <a:t>Used to document whether training and test security protocols were followed at the building level and to note any exceptions.</a:t>
            </a:r>
          </a:p>
          <a:p>
            <a:pPr lvl="1"/>
            <a:r>
              <a:rPr lang="en-US" dirty="0">
                <a:solidFill>
                  <a:schemeClr val="tx2"/>
                </a:solidFill>
              </a:rPr>
              <a:t>Must be submitted to the DC after conclusion of testing.</a:t>
            </a:r>
          </a:p>
          <a:p>
            <a:pPr>
              <a:spcBef>
                <a:spcPts val="2400"/>
              </a:spcBef>
            </a:pPr>
            <a:r>
              <a:rPr lang="en-US" dirty="0"/>
              <a:t>District Administration and Security Report:</a:t>
            </a:r>
          </a:p>
          <a:p>
            <a:pPr lvl="1"/>
            <a:r>
              <a:rPr lang="en-US" dirty="0">
                <a:solidFill>
                  <a:schemeClr val="tx2"/>
                </a:solidFill>
              </a:rPr>
              <a:t>Used to document for the entire district, whether training and test security protocols were followed and to note any exceptions.</a:t>
            </a:r>
          </a:p>
          <a:p>
            <a:pPr lvl="1"/>
            <a:r>
              <a:rPr lang="en-US" dirty="0">
                <a:solidFill>
                  <a:schemeClr val="tx2"/>
                </a:solidFill>
              </a:rPr>
              <a:t>Must be submitted to OSPI By July 15.</a:t>
            </a:r>
          </a:p>
        </p:txBody>
      </p:sp>
    </p:spTree>
    <p:extLst>
      <p:ext uri="{BB962C8B-B14F-4D97-AF65-F5344CB8AC3E}">
        <p14:creationId xmlns:p14="http://schemas.microsoft.com/office/powerpoint/2010/main" val="743002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CA0CF-4AE3-6C46-9A2E-D6217DF7534D}"/>
              </a:ext>
            </a:extLst>
          </p:cNvPr>
          <p:cNvSpPr>
            <a:spLocks noGrp="1"/>
          </p:cNvSpPr>
          <p:nvPr>
            <p:ph type="title"/>
          </p:nvPr>
        </p:nvSpPr>
        <p:spPr>
          <a:xfrm>
            <a:off x="560971" y="256102"/>
            <a:ext cx="10515600" cy="1325563"/>
          </a:xfrm>
        </p:spPr>
        <p:txBody>
          <a:bodyPr/>
          <a:lstStyle/>
          <a:p>
            <a:r>
              <a:rPr lang="en-US" dirty="0"/>
              <a:t>Document Retention and Audit Report</a:t>
            </a:r>
          </a:p>
        </p:txBody>
      </p:sp>
      <p:sp>
        <p:nvSpPr>
          <p:cNvPr id="3" name="Content Placeholder 2">
            <a:extLst>
              <a:ext uri="{FF2B5EF4-FFF2-40B4-BE49-F238E27FC236}">
                <a16:creationId xmlns:a16="http://schemas.microsoft.com/office/drawing/2014/main" id="{BB58D3F4-04DC-EB42-9757-FD4042DD9B4A}"/>
              </a:ext>
            </a:extLst>
          </p:cNvPr>
          <p:cNvSpPr>
            <a:spLocks noGrp="1"/>
          </p:cNvSpPr>
          <p:nvPr>
            <p:ph sz="half" idx="1"/>
          </p:nvPr>
        </p:nvSpPr>
        <p:spPr>
          <a:xfrm>
            <a:off x="560971" y="1724025"/>
            <a:ext cx="5372971" cy="4351338"/>
          </a:xfrm>
        </p:spPr>
        <p:txBody>
          <a:bodyPr>
            <a:normAutofit fontScale="85000" lnSpcReduction="10000"/>
          </a:bodyPr>
          <a:lstStyle/>
          <a:p>
            <a:pPr marL="0" indent="0">
              <a:buNone/>
            </a:pPr>
            <a:r>
              <a:rPr lang="en-US" sz="3000" dirty="0">
                <a:solidFill>
                  <a:schemeClr val="accent4">
                    <a:lumMod val="75000"/>
                  </a:schemeClr>
                </a:solidFill>
                <a:cs typeface="Segoe UI" panose="020B0502040204020203" pitchFamily="34" charset="0"/>
              </a:rPr>
              <a:t>SCs submit to DC or DC retains at the school</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Test Security and Building Plans</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Printed copy of the signed roster, if used and required by DC</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Report of students not tested and why (refused, absent, etc.), if required by DC</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Test Security Staff Assurance Forms</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School Site Administration and Security Report</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Test incident reports (ARMS or paper)</a:t>
            </a:r>
            <a:endParaRPr lang="en-US" sz="1000" dirty="0">
              <a:solidFill>
                <a:schemeClr val="tx1">
                  <a:lumMod val="50000"/>
                </a:schemeClr>
              </a:solidFill>
              <a:cs typeface="Segoe UI" panose="020B0502040204020203" pitchFamily="34" charset="0"/>
            </a:endParaRPr>
          </a:p>
          <a:p>
            <a:endParaRPr lang="en-US" dirty="0"/>
          </a:p>
        </p:txBody>
      </p:sp>
      <p:sp>
        <p:nvSpPr>
          <p:cNvPr id="4" name="Content Placeholder 3">
            <a:extLst>
              <a:ext uri="{FF2B5EF4-FFF2-40B4-BE49-F238E27FC236}">
                <a16:creationId xmlns:a16="http://schemas.microsoft.com/office/drawing/2014/main" id="{96FB2C85-3D9A-2046-B782-F7166AC2BEEC}"/>
              </a:ext>
            </a:extLst>
          </p:cNvPr>
          <p:cNvSpPr>
            <a:spLocks noGrp="1"/>
          </p:cNvSpPr>
          <p:nvPr>
            <p:ph sz="half" idx="2"/>
          </p:nvPr>
        </p:nvSpPr>
        <p:spPr>
          <a:xfrm>
            <a:off x="6195859" y="1652845"/>
            <a:ext cx="5435170" cy="3552310"/>
          </a:xfrm>
        </p:spPr>
        <p:txBody>
          <a:bodyPr>
            <a:normAutofit fontScale="85000" lnSpcReduction="10000"/>
          </a:bodyPr>
          <a:lstStyle/>
          <a:p>
            <a:pPr marL="0" indent="0">
              <a:buNone/>
            </a:pPr>
            <a:r>
              <a:rPr lang="en-US" sz="3000" dirty="0">
                <a:solidFill>
                  <a:schemeClr val="accent4">
                    <a:lumMod val="75000"/>
                  </a:schemeClr>
                </a:solidFill>
                <a:cs typeface="Segoe UI" panose="020B0502040204020203" pitchFamily="34" charset="0"/>
              </a:rPr>
              <a:t>DCs submit to OSPI through ARMS</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Modified Testing Schedules</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Medical Exemption Requests</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Test Question Ambiguity Forms</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District Administration and Security Report </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Test incident reports, as required</a:t>
            </a:r>
          </a:p>
          <a:p>
            <a:pPr marL="457200" lvl="1">
              <a:spcBef>
                <a:spcPts val="1200"/>
              </a:spcBef>
              <a:spcAft>
                <a:spcPts val="600"/>
              </a:spcAft>
              <a:buSzPct val="70000"/>
              <a:buFont typeface="Wingdings" panose="05000000000000000000" pitchFamily="2" charset="2"/>
              <a:buChar char="q"/>
            </a:pPr>
            <a:r>
              <a:rPr lang="en-US" dirty="0">
                <a:solidFill>
                  <a:schemeClr val="tx1">
                    <a:lumMod val="50000"/>
                  </a:schemeClr>
                </a:solidFill>
                <a:cs typeface="Segoe UI" panose="020B0502040204020203" pitchFamily="34" charset="0"/>
              </a:rPr>
              <a:t>Test Material Variance Form</a:t>
            </a:r>
            <a:endParaRPr lang="en-US" dirty="0"/>
          </a:p>
          <a:p>
            <a:pPr marL="0" indent="0">
              <a:buNone/>
            </a:pPr>
            <a:endParaRPr lang="en-US" dirty="0"/>
          </a:p>
        </p:txBody>
      </p:sp>
      <p:sp>
        <p:nvSpPr>
          <p:cNvPr id="5" name="TextBox 4"/>
          <p:cNvSpPr txBox="1"/>
          <p:nvPr/>
        </p:nvSpPr>
        <p:spPr>
          <a:xfrm>
            <a:off x="6258059" y="5062811"/>
            <a:ext cx="5310769" cy="1200329"/>
          </a:xfrm>
          <a:prstGeom prst="rect">
            <a:avLst/>
          </a:prstGeom>
          <a:noFill/>
          <a:ln w="12700">
            <a:solidFill>
              <a:schemeClr val="accent2"/>
            </a:solidFill>
          </a:ln>
        </p:spPr>
        <p:txBody>
          <a:bodyPr wrap="square" rtlCol="0">
            <a:spAutoFit/>
          </a:bodyPr>
          <a:lstStyle/>
          <a:p>
            <a:r>
              <a:rPr lang="en-US" sz="2400" dirty="0">
                <a:solidFill>
                  <a:schemeClr val="accent4">
                    <a:lumMod val="75000"/>
                  </a:schemeClr>
                </a:solidFill>
                <a:latin typeface="Segoe UI" panose="020B0502040204020203" pitchFamily="34" charset="0"/>
                <a:cs typeface="Segoe UI" panose="020B0502040204020203" pitchFamily="34" charset="0"/>
              </a:rPr>
              <a:t>Remember to follow the </a:t>
            </a:r>
            <a:r>
              <a:rPr lang="en-US" sz="2400" i="1" dirty="0">
                <a:solidFill>
                  <a:schemeClr val="accent4">
                    <a:lumMod val="75000"/>
                  </a:schemeClr>
                </a:solidFill>
                <a:latin typeface="Segoe UI" panose="020B0502040204020203" pitchFamily="34" charset="0"/>
                <a:cs typeface="Segoe UI" panose="020B0502040204020203" pitchFamily="34" charset="0"/>
              </a:rPr>
              <a:t>WA State Retention Guidelines</a:t>
            </a:r>
            <a:r>
              <a:rPr lang="en-US" sz="2400" dirty="0">
                <a:solidFill>
                  <a:schemeClr val="accent4">
                    <a:lumMod val="75000"/>
                  </a:schemeClr>
                </a:solidFill>
                <a:latin typeface="Segoe UI" panose="020B0502040204020203" pitchFamily="34" charset="0"/>
                <a:cs typeface="Segoe UI" panose="020B0502040204020203" pitchFamily="34" charset="0"/>
              </a:rPr>
              <a:t> and local district policies for document retention.</a:t>
            </a:r>
          </a:p>
        </p:txBody>
      </p:sp>
    </p:spTree>
    <p:extLst>
      <p:ext uri="{BB962C8B-B14F-4D97-AF65-F5344CB8AC3E}">
        <p14:creationId xmlns:p14="http://schemas.microsoft.com/office/powerpoint/2010/main" val="224802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ACE19C-1D77-4ACF-9A94-5243B3799CC2}"/>
              </a:ext>
            </a:extLst>
          </p:cNvPr>
          <p:cNvSpPr>
            <a:spLocks noGrp="1"/>
          </p:cNvSpPr>
          <p:nvPr>
            <p:ph type="title"/>
          </p:nvPr>
        </p:nvSpPr>
        <p:spPr>
          <a:xfrm>
            <a:off x="640079" y="2053641"/>
            <a:ext cx="3955672" cy="2760098"/>
          </a:xfrm>
        </p:spPr>
        <p:txBody>
          <a:bodyPr>
            <a:normAutofit/>
          </a:bodyPr>
          <a:lstStyle/>
          <a:p>
            <a:r>
              <a:rPr lang="en-US" dirty="0">
                <a:solidFill>
                  <a:srgbClr val="FFFFFF"/>
                </a:solidFill>
                <a:latin typeface="Segoe UI Semibold" panose="020B0702040204020203" pitchFamily="34" charset="0"/>
                <a:cs typeface="Segoe UI Semibold" panose="020B0702040204020203" pitchFamily="34" charset="0"/>
              </a:rPr>
              <a:t>What are the roles?</a:t>
            </a:r>
            <a:br>
              <a:rPr lang="en-US" dirty="0">
                <a:solidFill>
                  <a:srgbClr val="FFFFFF"/>
                </a:solidFill>
                <a:latin typeface="Segoe UI Semibold" panose="020B0702040204020203" pitchFamily="34" charset="0"/>
                <a:cs typeface="Segoe UI Semibold" panose="020B0702040204020203" pitchFamily="34" charset="0"/>
              </a:rPr>
            </a:br>
            <a:r>
              <a:rPr lang="en-US" sz="2700" dirty="0">
                <a:solidFill>
                  <a:srgbClr val="FFFFFF"/>
                </a:solidFill>
                <a:latin typeface="Segoe UI Semibold" panose="020B0702040204020203" pitchFamily="34" charset="0"/>
                <a:cs typeface="Segoe UI Semibold" panose="020B0702040204020203" pitchFamily="34" charset="0"/>
              </a:rPr>
              <a:t>And what part do they play in state testing? </a:t>
            </a:r>
          </a:p>
        </p:txBody>
      </p:sp>
      <p:sp>
        <p:nvSpPr>
          <p:cNvPr id="3" name="Content Placeholder 2">
            <a:extLst>
              <a:ext uri="{FF2B5EF4-FFF2-40B4-BE49-F238E27FC236}">
                <a16:creationId xmlns:a16="http://schemas.microsoft.com/office/drawing/2014/main" id="{E4138E83-E9D1-48C5-AE2C-6C8390367926}"/>
              </a:ext>
            </a:extLst>
          </p:cNvPr>
          <p:cNvSpPr>
            <a:spLocks noGrp="1"/>
          </p:cNvSpPr>
          <p:nvPr>
            <p:ph idx="1"/>
          </p:nvPr>
        </p:nvSpPr>
        <p:spPr>
          <a:xfrm>
            <a:off x="5360737" y="228600"/>
            <a:ext cx="6590805" cy="6400800"/>
          </a:xfrm>
        </p:spPr>
        <p:txBody>
          <a:bodyPr anchor="ctr">
            <a:noAutofit/>
          </a:bodyPr>
          <a:lstStyle/>
          <a:p>
            <a:pPr>
              <a:spcBef>
                <a:spcPts val="600"/>
              </a:spcBef>
              <a:buFont typeface="Wingdings" panose="05000000000000000000" pitchFamily="2" charset="2"/>
              <a:buChar char="§"/>
            </a:pPr>
            <a:r>
              <a:rPr lang="en-US" sz="2200" dirty="0">
                <a:solidFill>
                  <a:schemeClr val="accent5">
                    <a:lumMod val="75000"/>
                  </a:schemeClr>
                </a:solidFill>
                <a:latin typeface="Segoe UI Semibold" panose="020B0702040204020203" pitchFamily="34" charset="0"/>
                <a:cs typeface="Segoe UI Semibold" panose="020B0702040204020203" pitchFamily="34" charset="0"/>
              </a:rPr>
              <a:t>DCs</a:t>
            </a:r>
            <a:r>
              <a:rPr lang="en-US" sz="2200" dirty="0">
                <a:solidFill>
                  <a:schemeClr val="accent5">
                    <a:lumMod val="75000"/>
                  </a:schemeClr>
                </a:solidFill>
              </a:rPr>
              <a:t> </a:t>
            </a:r>
          </a:p>
          <a:p>
            <a:pPr lvl="1">
              <a:spcBef>
                <a:spcPts val="300"/>
              </a:spcBef>
            </a:pPr>
            <a:r>
              <a:rPr lang="en-US" sz="2200" dirty="0">
                <a:solidFill>
                  <a:schemeClr val="accent5">
                    <a:lumMod val="75000"/>
                  </a:schemeClr>
                </a:solidFill>
              </a:rPr>
              <a:t>Oversee all test administration activities.</a:t>
            </a:r>
          </a:p>
          <a:p>
            <a:pPr lvl="1">
              <a:spcBef>
                <a:spcPts val="600"/>
              </a:spcBef>
            </a:pPr>
            <a:r>
              <a:rPr lang="en-US" sz="2200" dirty="0">
                <a:solidFill>
                  <a:schemeClr val="accent5">
                    <a:lumMod val="75000"/>
                  </a:schemeClr>
                </a:solidFill>
              </a:rPr>
              <a:t>Main point of contact with OSPI for state assessments.</a:t>
            </a:r>
          </a:p>
          <a:p>
            <a:pPr lvl="1">
              <a:spcBef>
                <a:spcPts val="600"/>
              </a:spcBef>
            </a:pPr>
            <a:r>
              <a:rPr lang="en-US" sz="2200" dirty="0">
                <a:solidFill>
                  <a:schemeClr val="accent5">
                    <a:lumMod val="75000"/>
                  </a:schemeClr>
                </a:solidFill>
              </a:rPr>
              <a:t>Main point of contact for state assessments for their district/school staff.</a:t>
            </a:r>
          </a:p>
          <a:p>
            <a:pPr lvl="1">
              <a:spcBef>
                <a:spcPts val="600"/>
              </a:spcBef>
            </a:pPr>
            <a:r>
              <a:rPr lang="en-US" sz="2200" dirty="0">
                <a:solidFill>
                  <a:schemeClr val="accent5">
                    <a:lumMod val="75000"/>
                  </a:schemeClr>
                </a:solidFill>
              </a:rPr>
              <a:t>Responsible for making sure all staff are trained in test administration, security policies and procedures.</a:t>
            </a:r>
          </a:p>
          <a:p>
            <a:pPr>
              <a:buFont typeface="Wingdings" panose="05000000000000000000" pitchFamily="2" charset="2"/>
              <a:buChar char="§"/>
            </a:pPr>
            <a:r>
              <a:rPr lang="en-US" sz="2200" dirty="0">
                <a:solidFill>
                  <a:schemeClr val="accent5">
                    <a:lumMod val="75000"/>
                  </a:schemeClr>
                </a:solidFill>
                <a:latin typeface="Segoe UI Semibold" panose="020B0702040204020203" pitchFamily="34" charset="0"/>
                <a:cs typeface="Segoe UI Semibold" panose="020B0702040204020203" pitchFamily="34" charset="0"/>
              </a:rPr>
              <a:t>DAs</a:t>
            </a:r>
          </a:p>
          <a:p>
            <a:pPr lvl="1">
              <a:spcBef>
                <a:spcPts val="300"/>
              </a:spcBef>
            </a:pPr>
            <a:r>
              <a:rPr lang="en-US" sz="2200" dirty="0">
                <a:solidFill>
                  <a:schemeClr val="accent5">
                    <a:lumMod val="75000"/>
                  </a:schemeClr>
                </a:solidFill>
              </a:rPr>
              <a:t>Support all testing activities as outlined by the DC.</a:t>
            </a:r>
          </a:p>
          <a:p>
            <a:pPr>
              <a:buFont typeface="Wingdings" panose="05000000000000000000" pitchFamily="2" charset="2"/>
              <a:buChar char="§"/>
            </a:pPr>
            <a:r>
              <a:rPr lang="en-US" sz="2200" dirty="0">
                <a:solidFill>
                  <a:schemeClr val="accent5">
                    <a:lumMod val="75000"/>
                  </a:schemeClr>
                </a:solidFill>
                <a:latin typeface="Segoe UI Semibold" panose="020B0702040204020203" pitchFamily="34" charset="0"/>
                <a:cs typeface="Segoe UI Semibold" panose="020B0702040204020203" pitchFamily="34" charset="0"/>
              </a:rPr>
              <a:t>SCs</a:t>
            </a:r>
          </a:p>
          <a:p>
            <a:pPr lvl="1">
              <a:spcBef>
                <a:spcPts val="300"/>
              </a:spcBef>
            </a:pPr>
            <a:r>
              <a:rPr lang="en-US" sz="2200" dirty="0">
                <a:solidFill>
                  <a:schemeClr val="accent5">
                    <a:lumMod val="75000"/>
                  </a:schemeClr>
                </a:solidFill>
              </a:rPr>
              <a:t>Oversee test administration at the school level under the direction of the DC or DA. </a:t>
            </a:r>
          </a:p>
          <a:p>
            <a:pPr>
              <a:buFont typeface="Wingdings" panose="05000000000000000000" pitchFamily="2" charset="2"/>
              <a:buChar char="§"/>
            </a:pPr>
            <a:r>
              <a:rPr lang="en-US" sz="2200" dirty="0">
                <a:solidFill>
                  <a:schemeClr val="accent5">
                    <a:lumMod val="75000"/>
                  </a:schemeClr>
                </a:solidFill>
                <a:latin typeface="Segoe UI Semibold" panose="020B0702040204020203" pitchFamily="34" charset="0"/>
                <a:cs typeface="Segoe UI Semibold" panose="020B0702040204020203" pitchFamily="34" charset="0"/>
              </a:rPr>
              <a:t>TAs</a:t>
            </a:r>
          </a:p>
          <a:p>
            <a:pPr lvl="1">
              <a:spcBef>
                <a:spcPts val="300"/>
              </a:spcBef>
            </a:pPr>
            <a:r>
              <a:rPr lang="en-US" sz="2200" dirty="0">
                <a:solidFill>
                  <a:schemeClr val="accent5">
                    <a:lumMod val="75000"/>
                  </a:schemeClr>
                </a:solidFill>
              </a:rPr>
              <a:t>Trained staff who administer the state assessments to students.</a:t>
            </a:r>
          </a:p>
        </p:txBody>
      </p:sp>
    </p:spTree>
    <p:extLst>
      <p:ext uri="{BB962C8B-B14F-4D97-AF65-F5344CB8AC3E}">
        <p14:creationId xmlns:p14="http://schemas.microsoft.com/office/powerpoint/2010/main" val="3752481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A65E55A2-886B-429F-852A-45A6402DD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68F83AEE-44EB-41EB-8E79-4D5C90401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2C31F9B3-1C72-4450-83BA-8B825D696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AE925425-412A-448B-A790-9A659E598A8F}"/>
              </a:ext>
            </a:extLst>
          </p:cNvPr>
          <p:cNvSpPr>
            <a:spLocks noGrp="1"/>
          </p:cNvSpPr>
          <p:nvPr>
            <p:ph type="title"/>
          </p:nvPr>
        </p:nvSpPr>
        <p:spPr>
          <a:xfrm>
            <a:off x="1463039" y="685798"/>
            <a:ext cx="6689707" cy="852922"/>
          </a:xfrm>
        </p:spPr>
        <p:txBody>
          <a:bodyPr vert="horz" lIns="91440" tIns="45720" rIns="91440" bIns="45720" rtlCol="0" anchor="t">
            <a:normAutofit/>
          </a:bodyPr>
          <a:lstStyle/>
          <a:p>
            <a:r>
              <a:rPr lang="en-US" sz="5000" dirty="0"/>
              <a:t>A</a:t>
            </a:r>
            <a:r>
              <a:rPr lang="en-US" sz="5000" kern="1200" dirty="0">
                <a:solidFill>
                  <a:schemeClr val="tx1"/>
                </a:solidFill>
                <a:latin typeface="+mj-lt"/>
                <a:ea typeface="+mj-ea"/>
                <a:cs typeface="+mj-cs"/>
              </a:rPr>
              <a:t>fter </a:t>
            </a:r>
            <a:r>
              <a:rPr lang="en-US" sz="5000" dirty="0"/>
              <a:t>T</a:t>
            </a:r>
            <a:r>
              <a:rPr lang="en-US" sz="5000" kern="1200" dirty="0">
                <a:solidFill>
                  <a:schemeClr val="tx1"/>
                </a:solidFill>
                <a:latin typeface="+mj-lt"/>
                <a:ea typeface="+mj-ea"/>
                <a:cs typeface="+mj-cs"/>
              </a:rPr>
              <a:t>esting</a:t>
            </a:r>
          </a:p>
        </p:txBody>
      </p:sp>
      <p:sp>
        <p:nvSpPr>
          <p:cNvPr id="3" name="Text Placeholder 2">
            <a:extLst>
              <a:ext uri="{FF2B5EF4-FFF2-40B4-BE49-F238E27FC236}">
                <a16:creationId xmlns:a16="http://schemas.microsoft.com/office/drawing/2014/main" id="{B2CE1A1F-31B2-4915-9DBC-03A2A5B9081C}"/>
              </a:ext>
            </a:extLst>
          </p:cNvPr>
          <p:cNvSpPr>
            <a:spLocks noGrp="1"/>
          </p:cNvSpPr>
          <p:nvPr>
            <p:ph type="body" idx="1"/>
          </p:nvPr>
        </p:nvSpPr>
        <p:spPr>
          <a:xfrm>
            <a:off x="1278635" y="1691299"/>
            <a:ext cx="6689708" cy="4889038"/>
          </a:xfrm>
        </p:spPr>
        <p:txBody>
          <a:bodyPr vert="horz" lIns="91440" tIns="45720" rIns="91440" bIns="45720" rtlCol="0">
            <a:noAutofit/>
          </a:bodyPr>
          <a:lstStyle/>
          <a:p>
            <a:pPr lvl="0"/>
            <a:r>
              <a:rPr lang="en-US" sz="2800" kern="1200" dirty="0">
                <a:solidFill>
                  <a:schemeClr val="tx1"/>
                </a:solidFill>
                <a:latin typeface="+mn-lt"/>
                <a:ea typeface="+mn-ea"/>
                <a:cs typeface="+mn-cs"/>
              </a:rPr>
              <a:t>After testing has been completed, prepare materials to be returned to the scoring contractor.</a:t>
            </a:r>
          </a:p>
          <a:p>
            <a:pPr lvl="0"/>
            <a:r>
              <a:rPr lang="en-US" sz="2800" kern="1200" dirty="0">
                <a:solidFill>
                  <a:schemeClr val="tx1"/>
                </a:solidFill>
                <a:latin typeface="+mn-lt"/>
                <a:ea typeface="+mn-ea"/>
                <a:cs typeface="+mn-cs"/>
              </a:rPr>
              <a:t>Make sure responses for students taking the braille or large print version of the test have been transferred to standard test or answer booklets. </a:t>
            </a:r>
          </a:p>
          <a:p>
            <a:pPr lvl="0"/>
            <a:r>
              <a:rPr lang="en-US" sz="2800" kern="1200" dirty="0">
                <a:solidFill>
                  <a:schemeClr val="tx1"/>
                </a:solidFill>
                <a:latin typeface="+mn-lt"/>
                <a:ea typeface="+mn-ea"/>
                <a:cs typeface="+mn-cs"/>
              </a:rPr>
              <a:t>Printed test items/passages, including embossed braille printouts, scratch paper, and test tickets must be collected and inventoried and then securely destroyed.</a:t>
            </a:r>
          </a:p>
        </p:txBody>
      </p:sp>
      <p:pic>
        <p:nvPicPr>
          <p:cNvPr id="4" name="Picture 3">
            <a:extLst>
              <a:ext uri="{FF2B5EF4-FFF2-40B4-BE49-F238E27FC236}">
                <a16:creationId xmlns:a16="http://schemas.microsoft.com/office/drawing/2014/main" id="{BA7A56BA-FADC-4A2E-B81E-FD9EC9E44277}"/>
              </a:ext>
              <a:ext uri="{C183D7F6-B498-43B3-948B-1728B52AA6E4}">
                <adec:decorative xmlns:adec="http://schemas.microsoft.com/office/drawing/2017/decorative" val="1"/>
              </a:ext>
            </a:extLst>
          </p:cNvPr>
          <p:cNvPicPr/>
          <p:nvPr/>
        </p:nvPicPr>
        <p:blipFill rotWithShape="1">
          <a:blip r:embed="rId3"/>
          <a:srcRect r="3" b="3"/>
          <a:stretch/>
        </p:blipFill>
        <p:spPr>
          <a:xfrm>
            <a:off x="8140138" y="1526280"/>
            <a:ext cx="3209041" cy="3743698"/>
          </a:xfrm>
          <a:prstGeom prst="rect">
            <a:avLst/>
          </a:prstGeom>
        </p:spPr>
      </p:pic>
      <p:sp>
        <p:nvSpPr>
          <p:cNvPr id="68" name="Rectangle 67">
            <a:extLst>
              <a:ext uri="{FF2B5EF4-FFF2-40B4-BE49-F238E27FC236}">
                <a16:creationId xmlns:a16="http://schemas.microsoft.com/office/drawing/2014/main" id="{DAA6B357-A355-4674-B4E9-C0378611D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4277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normAutofit/>
          </a:bodyPr>
          <a:lstStyle/>
          <a:p>
            <a:pPr marL="0" lvl="1" indent="0">
              <a:lnSpc>
                <a:spcPct val="120000"/>
              </a:lnSpc>
              <a:spcBef>
                <a:spcPts val="0"/>
              </a:spcBef>
              <a:buClr>
                <a:schemeClr val="accent1"/>
              </a:buClr>
              <a:buSzPct val="75000"/>
              <a:buNone/>
            </a:pPr>
            <a:r>
              <a:rPr lang="en-US" sz="2800" dirty="0">
                <a:solidFill>
                  <a:schemeClr val="accent4">
                    <a:lumMod val="75000"/>
                  </a:schemeClr>
                </a:solidFill>
              </a:rPr>
              <a:t>School Test Coordinators</a:t>
            </a:r>
          </a:p>
          <a:p>
            <a:pPr lvl="3">
              <a:lnSpc>
                <a:spcPct val="120000"/>
              </a:lnSpc>
              <a:spcBef>
                <a:spcPts val="0"/>
              </a:spcBef>
              <a:buFont typeface="Wingdings" panose="05000000000000000000" pitchFamily="2" charset="2"/>
              <a:buChar char="§"/>
            </a:pPr>
            <a:r>
              <a:rPr lang="en-US" sz="2600" dirty="0"/>
              <a:t>Contact the District Assessment Coordinator  </a:t>
            </a:r>
          </a:p>
          <a:p>
            <a:pPr lvl="4">
              <a:lnSpc>
                <a:spcPct val="120000"/>
              </a:lnSpc>
              <a:spcBef>
                <a:spcPts val="0"/>
              </a:spcBef>
              <a:buNone/>
            </a:pPr>
            <a:r>
              <a:rPr lang="en-US" sz="2600" dirty="0"/>
              <a:t>Office Phone:		</a:t>
            </a:r>
            <a:r>
              <a:rPr lang="en-US" sz="2600" u="sng" dirty="0"/>
              <a:t>(	)</a:t>
            </a:r>
            <a:r>
              <a:rPr lang="en-US" sz="2600" dirty="0"/>
              <a:t> </a:t>
            </a:r>
            <a:r>
              <a:rPr lang="en-US" sz="2600" u="sng" dirty="0"/>
              <a:t>	</a:t>
            </a:r>
            <a:r>
              <a:rPr lang="en-US" sz="2600" dirty="0"/>
              <a:t>- </a:t>
            </a:r>
            <a:r>
              <a:rPr lang="en-US" sz="2600" u="sng" dirty="0"/>
              <a:t>		</a:t>
            </a:r>
          </a:p>
          <a:p>
            <a:pPr marL="2057400" lvl="5">
              <a:lnSpc>
                <a:spcPct val="120000"/>
              </a:lnSpc>
              <a:spcBef>
                <a:spcPts val="0"/>
              </a:spcBef>
              <a:buNone/>
            </a:pPr>
            <a:r>
              <a:rPr lang="en-US" sz="2600" dirty="0"/>
              <a:t>Cell Phone:		</a:t>
            </a:r>
            <a:r>
              <a:rPr lang="en-US" sz="2600" u="sng" dirty="0"/>
              <a:t>(	)</a:t>
            </a:r>
            <a:r>
              <a:rPr lang="en-US" sz="2600" dirty="0"/>
              <a:t> </a:t>
            </a:r>
            <a:r>
              <a:rPr lang="en-US" sz="2600" u="sng" dirty="0"/>
              <a:t>	</a:t>
            </a:r>
            <a:r>
              <a:rPr lang="en-US" sz="2600" dirty="0"/>
              <a:t>- </a:t>
            </a:r>
            <a:r>
              <a:rPr lang="en-US" sz="2600" u="sng" dirty="0"/>
              <a:t>		</a:t>
            </a:r>
          </a:p>
          <a:p>
            <a:pPr marL="342900" lvl="1" indent="-342900">
              <a:lnSpc>
                <a:spcPct val="120000"/>
              </a:lnSpc>
              <a:spcBef>
                <a:spcPts val="0"/>
              </a:spcBef>
              <a:buClr>
                <a:schemeClr val="accent1"/>
              </a:buClr>
              <a:buSzPct val="75000"/>
              <a:buFont typeface="Wingdings" pitchFamily="2" charset="2"/>
              <a:buChar char=""/>
            </a:pPr>
            <a:endParaRPr lang="en-US" sz="2600" dirty="0"/>
          </a:p>
          <a:p>
            <a:pPr marL="0" lvl="1" indent="0">
              <a:lnSpc>
                <a:spcPct val="120000"/>
              </a:lnSpc>
              <a:spcBef>
                <a:spcPts val="0"/>
              </a:spcBef>
              <a:buClr>
                <a:schemeClr val="accent1"/>
              </a:buClr>
              <a:buSzPct val="75000"/>
              <a:buNone/>
            </a:pPr>
            <a:r>
              <a:rPr lang="en-US" sz="2800" dirty="0">
                <a:solidFill>
                  <a:schemeClr val="accent4">
                    <a:lumMod val="75000"/>
                  </a:schemeClr>
                </a:solidFill>
              </a:rPr>
              <a:t>District Technology Coordinators</a:t>
            </a:r>
          </a:p>
          <a:p>
            <a:pPr lvl="3">
              <a:lnSpc>
                <a:spcPct val="120000"/>
              </a:lnSpc>
              <a:spcBef>
                <a:spcPts val="0"/>
              </a:spcBef>
              <a:buFont typeface="Wingdings" panose="05000000000000000000" pitchFamily="2" charset="2"/>
              <a:buChar char="§"/>
            </a:pPr>
            <a:r>
              <a:rPr lang="en-US" sz="2600" dirty="0"/>
              <a:t>Contact WCAP Help Desk (844) 560-7366 or by email: </a:t>
            </a:r>
            <a:r>
              <a:rPr lang="en-US" sz="2800" b="0" i="0" u="sng" dirty="0">
                <a:solidFill>
                  <a:srgbClr val="0056B3"/>
                </a:solidFill>
                <a:effectLst/>
                <a:latin typeface="Roboto" panose="02000000000000000000" pitchFamily="2" charset="0"/>
                <a:hlinkClick r:id="rId3"/>
              </a:rPr>
              <a:t>wahelpdesk@cambiumassessment.com</a:t>
            </a:r>
            <a:endParaRPr lang="en-US" sz="2600" dirty="0"/>
          </a:p>
          <a:p>
            <a:pPr marL="0" indent="0">
              <a:buNone/>
            </a:pPr>
            <a:endParaRPr lang="en-US" dirty="0"/>
          </a:p>
        </p:txBody>
      </p:sp>
    </p:spTree>
    <p:extLst>
      <p:ext uri="{BB962C8B-B14F-4D97-AF65-F5344CB8AC3E}">
        <p14:creationId xmlns:p14="http://schemas.microsoft.com/office/powerpoint/2010/main" val="1650476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85" y="422275"/>
            <a:ext cx="10515600" cy="1325563"/>
          </a:xfrm>
        </p:spPr>
        <p:txBody>
          <a:bodyPr/>
          <a:lstStyle/>
          <a:p>
            <a:pPr>
              <a:spcBef>
                <a:spcPts val="1200"/>
              </a:spcBef>
            </a:pPr>
            <a:r>
              <a:rPr lang="en-US" dirty="0"/>
              <a:t>Revision Log</a:t>
            </a:r>
            <a:br>
              <a:rPr lang="en-US" dirty="0"/>
            </a:br>
            <a:r>
              <a:rPr lang="en-US" sz="1600" dirty="0"/>
              <a:t>Updates to the module after December 29, 2023, are noted below.</a:t>
            </a:r>
          </a:p>
        </p:txBody>
      </p:sp>
      <p:graphicFrame>
        <p:nvGraphicFramePr>
          <p:cNvPr id="6" name="Content Placeholder 5" descr="Revision log."/>
          <p:cNvGraphicFramePr>
            <a:graphicFrameLocks noGrp="1"/>
          </p:cNvGraphicFramePr>
          <p:nvPr>
            <p:ph idx="1"/>
            <p:extLst>
              <p:ext uri="{D42A27DB-BD31-4B8C-83A1-F6EECF244321}">
                <p14:modId xmlns:p14="http://schemas.microsoft.com/office/powerpoint/2010/main" val="2734932902"/>
              </p:ext>
            </p:extLst>
          </p:nvPr>
        </p:nvGraphicFramePr>
        <p:xfrm>
          <a:off x="838200" y="2029920"/>
          <a:ext cx="10476485" cy="1219829"/>
        </p:xfrm>
        <a:graphic>
          <a:graphicData uri="http://schemas.openxmlformats.org/drawingml/2006/table">
            <a:tbl>
              <a:tblPr firstRow="1" bandRow="1"/>
              <a:tblGrid>
                <a:gridCol w="1379404">
                  <a:extLst>
                    <a:ext uri="{9D8B030D-6E8A-4147-A177-3AD203B41FA5}">
                      <a16:colId xmlns:a16="http://schemas.microsoft.com/office/drawing/2014/main" val="2303366469"/>
                    </a:ext>
                  </a:extLst>
                </a:gridCol>
                <a:gridCol w="1375524">
                  <a:extLst>
                    <a:ext uri="{9D8B030D-6E8A-4147-A177-3AD203B41FA5}">
                      <a16:colId xmlns:a16="http://schemas.microsoft.com/office/drawing/2014/main" val="4178532654"/>
                    </a:ext>
                  </a:extLst>
                </a:gridCol>
                <a:gridCol w="6019757">
                  <a:extLst>
                    <a:ext uri="{9D8B030D-6E8A-4147-A177-3AD203B41FA5}">
                      <a16:colId xmlns:a16="http://schemas.microsoft.com/office/drawing/2014/main" val="2272802485"/>
                    </a:ext>
                  </a:extLst>
                </a:gridCol>
                <a:gridCol w="1701800">
                  <a:extLst>
                    <a:ext uri="{9D8B030D-6E8A-4147-A177-3AD203B41FA5}">
                      <a16:colId xmlns:a16="http://schemas.microsoft.com/office/drawing/2014/main" val="1412948480"/>
                    </a:ext>
                  </a:extLst>
                </a:gridCol>
              </a:tblGrid>
              <a:tr h="478149">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1600" dirty="0">
                          <a:solidFill>
                            <a:schemeClr val="bg2"/>
                          </a:solidFill>
                          <a:latin typeface="+mn-lt"/>
                        </a:rPr>
                        <a:t>Slide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1600" dirty="0">
                          <a:solidFill>
                            <a:schemeClr val="bg2"/>
                          </a:solidFill>
                          <a:latin typeface="+mn-lt"/>
                        </a:rPr>
                        <a:t>Section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1600" dirty="0">
                          <a:solidFill>
                            <a:schemeClr val="bg2"/>
                          </a:solidFill>
                          <a:latin typeface="+mn-lt"/>
                        </a:rPr>
                        <a:t>Description of Revision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1600" dirty="0">
                          <a:solidFill>
                            <a:schemeClr val="bg2"/>
                          </a:solidFill>
                          <a:latin typeface="+mn-lt"/>
                        </a:rPr>
                        <a:t>Revision Date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975143557"/>
                  </a:ext>
                </a:extLst>
              </a:tr>
              <a:tr h="370840">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2">
                              <a:lumMod val="60000"/>
                              <a:lumOff val="40000"/>
                            </a:schemeClr>
                          </a:solidFill>
                          <a:latin typeface="+mn-lt"/>
                        </a:rPr>
                        <a:t> 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endParaRPr lang="en-US" dirty="0">
                        <a:solidFill>
                          <a:schemeClr val="accent2">
                            <a:lumMod val="60000"/>
                            <a:lumOff val="40000"/>
                          </a:schemeClr>
                        </a:solidFill>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2">
                              <a:lumMod val="60000"/>
                              <a:lumOff val="40000"/>
                            </a:schemeClr>
                          </a:solidFill>
                          <a:latin typeface="+mn-lt"/>
                        </a:rPr>
                        <a:t>Blank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2">
                              <a:lumMod val="60000"/>
                              <a:lumOff val="40000"/>
                            </a:schemeClr>
                          </a:solidFill>
                          <a:latin typeface="+mn-lt"/>
                        </a:rPr>
                        <a:t>Blank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705679326"/>
                  </a:ext>
                </a:extLst>
              </a:tr>
              <a:tr h="370840">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6">
                              <a:lumMod val="20000"/>
                              <a:lumOff val="80000"/>
                            </a:schemeClr>
                          </a:solidFill>
                          <a:latin typeface="+mn-lt"/>
                        </a:rPr>
                        <a:t>Blank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6">
                              <a:lumMod val="20000"/>
                              <a:lumOff val="80000"/>
                            </a:schemeClr>
                          </a:solidFill>
                          <a:latin typeface="+mn-lt"/>
                        </a:rPr>
                        <a:t>Blank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kern="1200" dirty="0">
                          <a:solidFill>
                            <a:schemeClr val="accent6">
                              <a:lumMod val="20000"/>
                              <a:lumOff val="80000"/>
                            </a:schemeClr>
                          </a:solidFill>
                          <a:latin typeface="+mn-lt"/>
                          <a:ea typeface="+mn-ea"/>
                          <a:cs typeface="+mn-cs"/>
                        </a:rPr>
                        <a:t>Blank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6">
                              <a:lumMod val="20000"/>
                              <a:lumOff val="80000"/>
                            </a:schemeClr>
                          </a:solidFill>
                          <a:latin typeface="+mn-lt"/>
                        </a:rPr>
                        <a:t>blank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47245995"/>
                  </a:ext>
                </a:extLst>
              </a:tr>
            </a:tbl>
          </a:graphicData>
        </a:graphic>
      </p:graphicFrame>
    </p:spTree>
    <p:extLst>
      <p:ext uri="{BB962C8B-B14F-4D97-AF65-F5344CB8AC3E}">
        <p14:creationId xmlns:p14="http://schemas.microsoft.com/office/powerpoint/2010/main" val="297164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D5A9-CCBE-4EF8-AB26-0BC07F648D67}"/>
              </a:ext>
            </a:extLst>
          </p:cNvPr>
          <p:cNvSpPr>
            <a:spLocks noGrp="1"/>
          </p:cNvSpPr>
          <p:nvPr>
            <p:ph type="title"/>
          </p:nvPr>
        </p:nvSpPr>
        <p:spPr>
          <a:xfrm>
            <a:off x="838200" y="365125"/>
            <a:ext cx="10515600" cy="1325563"/>
          </a:xfrm>
        </p:spPr>
        <p:txBody>
          <a:bodyPr/>
          <a:lstStyle/>
          <a:p>
            <a:r>
              <a:rPr lang="en-US" dirty="0">
                <a:solidFill>
                  <a:srgbClr val="244A5F"/>
                </a:solidFill>
              </a:rPr>
              <a:t>District Assessment Coordinators</a:t>
            </a:r>
            <a:endParaRPr lang="en-US" sz="3200" dirty="0">
              <a:latin typeface="Segoe UI Light" panose="020B0502040204020203" pitchFamily="34" charset="0"/>
              <a:cs typeface="Segoe UI Light" panose="020B0502040204020203" pitchFamily="34" charset="0"/>
            </a:endParaRPr>
          </a:p>
        </p:txBody>
      </p:sp>
      <p:sp>
        <p:nvSpPr>
          <p:cNvPr id="3" name="Content Placeholder 2">
            <a:extLst>
              <a:ext uri="{FF2B5EF4-FFF2-40B4-BE49-F238E27FC236}">
                <a16:creationId xmlns:a16="http://schemas.microsoft.com/office/drawing/2014/main" id="{29B2C1D5-5386-4C97-8F46-93384313B6B8}"/>
              </a:ext>
            </a:extLst>
          </p:cNvPr>
          <p:cNvSpPr>
            <a:spLocks noGrp="1"/>
          </p:cNvSpPr>
          <p:nvPr>
            <p:ph idx="1"/>
          </p:nvPr>
        </p:nvSpPr>
        <p:spPr>
          <a:xfrm>
            <a:off x="628135" y="1528595"/>
            <a:ext cx="11123142" cy="4453437"/>
          </a:xfrm>
        </p:spPr>
        <p:txBody>
          <a:bodyPr>
            <a:noAutofit/>
          </a:bodyPr>
          <a:lstStyle/>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Train staff/make sure all staff working with assessments are trained</a:t>
            </a:r>
          </a:p>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Provide staff access to appropriate systems </a:t>
            </a:r>
          </a:p>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Review and approve school testing schedules</a:t>
            </a:r>
          </a:p>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Communicate with staff and families about testing schedules and reporting</a:t>
            </a:r>
          </a:p>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Review and approve school </a:t>
            </a:r>
            <a:r>
              <a:rPr lang="en-US" sz="2000" i="1" dirty="0">
                <a:latin typeface="Segoe UI" panose="020B0502040204020203" pitchFamily="34" charset="0"/>
                <a:cs typeface="Segoe UI" panose="020B0502040204020203" pitchFamily="34" charset="0"/>
              </a:rPr>
              <a:t>Test Security and Building Plans</a:t>
            </a:r>
            <a:r>
              <a:rPr lang="en-US" sz="2000" dirty="0">
                <a:latin typeface="Segoe UI" panose="020B0502040204020203" pitchFamily="34" charset="0"/>
                <a:cs typeface="Segoe UI" panose="020B0502040204020203" pitchFamily="34" charset="0"/>
              </a:rPr>
              <a:t> and make sure they are being followed</a:t>
            </a:r>
            <a:endParaRPr lang="en-US" sz="2000" i="1" dirty="0">
              <a:latin typeface="Segoe UI" panose="020B0502040204020203" pitchFamily="34" charset="0"/>
              <a:cs typeface="Segoe UI" panose="020B0502040204020203" pitchFamily="34" charset="0"/>
            </a:endParaRPr>
          </a:p>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Monitor testing locations </a:t>
            </a:r>
          </a:p>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Report testing incidents and submit appeals and forms to OSPI</a:t>
            </a:r>
          </a:p>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Answer staff and parent assessment questions</a:t>
            </a:r>
          </a:p>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Report technical issues</a:t>
            </a:r>
          </a:p>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Submit</a:t>
            </a:r>
            <a:r>
              <a:rPr lang="en-US" sz="2000" i="1" dirty="0">
                <a:latin typeface="Segoe UI" panose="020B0502040204020203" pitchFamily="34" charset="0"/>
                <a:cs typeface="Segoe UI" panose="020B0502040204020203" pitchFamily="34" charset="0"/>
              </a:rPr>
              <a:t> District Administration and Security Reports</a:t>
            </a:r>
            <a:r>
              <a:rPr lang="en-US" sz="2000" dirty="0">
                <a:latin typeface="Segoe UI" panose="020B0502040204020203" pitchFamily="34" charset="0"/>
                <a:cs typeface="Segoe UI" panose="020B0502040204020203" pitchFamily="34" charset="0"/>
              </a:rPr>
              <a:t> to OSPI within 10 business days after testing</a:t>
            </a:r>
            <a:endParaRPr lang="en-US" sz="20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7501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2" y="365125"/>
            <a:ext cx="10515600" cy="1325563"/>
          </a:xfrm>
        </p:spPr>
        <p:txBody>
          <a:bodyPr/>
          <a:lstStyle/>
          <a:p>
            <a:r>
              <a:rPr lang="en-US" dirty="0">
                <a:solidFill>
                  <a:srgbClr val="244A5F"/>
                </a:solidFill>
              </a:rPr>
              <a:t>School Test Coordinators</a:t>
            </a:r>
            <a:endParaRPr lang="en-US" sz="3200" dirty="0">
              <a:latin typeface="Segoe UI Light" panose="020B0502040204020203" pitchFamily="34" charset="0"/>
              <a:cs typeface="Segoe UI Light" panose="020B0502040204020203" pitchFamily="34" charset="0"/>
            </a:endParaRPr>
          </a:p>
        </p:txBody>
      </p:sp>
      <p:sp>
        <p:nvSpPr>
          <p:cNvPr id="5" name="Content Placeholder 4">
            <a:extLst>
              <a:ext uri="{FF2B5EF4-FFF2-40B4-BE49-F238E27FC236}">
                <a16:creationId xmlns:a16="http://schemas.microsoft.com/office/drawing/2014/main" id="{F6794B8B-BB5C-45CB-8407-AFCDCCBEA2C0}"/>
              </a:ext>
            </a:extLst>
          </p:cNvPr>
          <p:cNvSpPr>
            <a:spLocks noGrp="1"/>
          </p:cNvSpPr>
          <p:nvPr>
            <p:ph sz="half" idx="1"/>
          </p:nvPr>
        </p:nvSpPr>
        <p:spPr>
          <a:xfrm>
            <a:off x="553452" y="1690688"/>
            <a:ext cx="11253537" cy="4512404"/>
          </a:xfrm>
        </p:spPr>
        <p:txBody>
          <a:bodyPr>
            <a:noAutofit/>
          </a:bodyPr>
          <a:lstStyle/>
          <a:p>
            <a:pPr marL="171432" indent="-171432" defTabSz="914303">
              <a:lnSpc>
                <a:spcPct val="110000"/>
              </a:lnSpc>
              <a:spcBef>
                <a:spcPts val="600"/>
              </a:spcBef>
              <a:defRPr/>
            </a:pPr>
            <a:r>
              <a:rPr lang="en-US" sz="2000" dirty="0">
                <a:latin typeface="Segoe UI" panose="020B0502040204020203" pitchFamily="34" charset="0"/>
                <a:cs typeface="Segoe UI" panose="020B0502040204020203" pitchFamily="34" charset="0"/>
              </a:rPr>
              <a:t>Train school staff/make sure all school staff working with assessments are trained</a:t>
            </a:r>
          </a:p>
          <a:p>
            <a:pPr marL="171432" lvl="2" indent="-171432" defTabSz="914303">
              <a:defRPr/>
            </a:pPr>
            <a:r>
              <a:rPr lang="en-US" dirty="0">
                <a:latin typeface="Segoe UI" panose="020B0502040204020203" pitchFamily="34" charset="0"/>
                <a:cs typeface="Segoe UI" panose="020B0502040204020203" pitchFamily="34" charset="0"/>
              </a:rPr>
              <a:t>Ensure staff are familiar with the </a:t>
            </a:r>
            <a:r>
              <a:rPr lang="en-US" i="1" dirty="0">
                <a:latin typeface="Segoe UI" panose="020B0502040204020203" pitchFamily="34" charset="0"/>
                <a:cs typeface="Segoe UI" panose="020B0502040204020203" pitchFamily="34" charset="0"/>
              </a:rPr>
              <a:t>Test Security and Building Plan </a:t>
            </a:r>
            <a:r>
              <a:rPr lang="en-US" dirty="0">
                <a:latin typeface="Segoe UI" panose="020B0502040204020203" pitchFamily="34" charset="0"/>
                <a:cs typeface="Segoe UI" panose="020B0502040204020203" pitchFamily="34" charset="0"/>
              </a:rPr>
              <a:t>and follow security protocols</a:t>
            </a:r>
          </a:p>
          <a:p>
            <a:pPr marL="171432" lvl="2" indent="-171432" defTabSz="914303">
              <a:defRPr/>
            </a:pPr>
            <a:r>
              <a:rPr lang="en-US" dirty="0">
                <a:latin typeface="Segoe UI" panose="020B0502040204020203" pitchFamily="34" charset="0"/>
                <a:cs typeface="Segoe UI" panose="020B0502040204020203" pitchFamily="34" charset="0"/>
              </a:rPr>
              <a:t>Communicate with school staff, families, and students about testing schedules, attendance, and reporting </a:t>
            </a:r>
          </a:p>
          <a:p>
            <a:pPr marL="171432" indent="-171432"/>
            <a:r>
              <a:rPr lang="en-US" sz="2000" dirty="0">
                <a:latin typeface="Segoe UI" panose="020B0502040204020203" pitchFamily="34" charset="0"/>
                <a:cs typeface="Segoe UI" panose="020B0502040204020203" pitchFamily="34" charset="0"/>
              </a:rPr>
              <a:t>Verify accessibility features are entered in TIDE for students/provide TAs with a list of students and accessibility features needed</a:t>
            </a:r>
          </a:p>
          <a:p>
            <a:pPr marL="171432" indent="-171432" defTabSz="914303">
              <a:defRPr/>
            </a:pPr>
            <a:r>
              <a:rPr lang="en-US" sz="2000" dirty="0">
                <a:latin typeface="Segoe UI" panose="020B0502040204020203" pitchFamily="34" charset="0"/>
                <a:cs typeface="Segoe UI" panose="020B0502040204020203" pitchFamily="34" charset="0"/>
              </a:rPr>
              <a:t>Inventory accommodated paper materials and order additional materials if needed</a:t>
            </a:r>
          </a:p>
          <a:p>
            <a:pPr marL="171432" indent="-171432" defTabSz="914303">
              <a:defRPr/>
            </a:pPr>
            <a:r>
              <a:rPr lang="en-US" sz="2000" dirty="0">
                <a:latin typeface="Segoe UI" panose="020B0502040204020203" pitchFamily="34" charset="0"/>
                <a:cs typeface="Segoe UI" panose="020B0502040204020203" pitchFamily="34" charset="0"/>
              </a:rPr>
              <a:t>Actively monitor testing locations </a:t>
            </a:r>
          </a:p>
          <a:p>
            <a:pPr marL="171432" indent="-171432" defTabSz="914303">
              <a:defRPr/>
            </a:pPr>
            <a:r>
              <a:rPr lang="en-US" sz="2000" dirty="0">
                <a:latin typeface="Segoe UI" panose="020B0502040204020203" pitchFamily="34" charset="0"/>
                <a:cs typeface="Segoe UI" panose="020B0502040204020203" pitchFamily="34" charset="0"/>
              </a:rPr>
              <a:t>Report all testing incidents to the DC. </a:t>
            </a:r>
          </a:p>
          <a:p>
            <a:pPr marL="171432" indent="-171432" defTabSz="914303">
              <a:defRPr/>
            </a:pPr>
            <a:r>
              <a:rPr lang="en-US" sz="2000" dirty="0">
                <a:latin typeface="Segoe UI" panose="020B0502040204020203" pitchFamily="34" charset="0"/>
                <a:cs typeface="Segoe UI" panose="020B0502040204020203" pitchFamily="34" charset="0"/>
              </a:rPr>
              <a:t>Submit the </a:t>
            </a:r>
            <a:r>
              <a:rPr lang="en-US" sz="2000" i="1" dirty="0">
                <a:latin typeface="Segoe UI" panose="020B0502040204020203" pitchFamily="34" charset="0"/>
                <a:cs typeface="Segoe UI" panose="020B0502040204020203" pitchFamily="34" charset="0"/>
              </a:rPr>
              <a:t>School Site Administration and Security Report</a:t>
            </a:r>
            <a:r>
              <a:rPr lang="en-US" sz="2000" dirty="0">
                <a:latin typeface="Segoe UI" panose="020B0502040204020203" pitchFamily="34" charset="0"/>
                <a:cs typeface="Segoe UI" panose="020B0502040204020203" pitchFamily="34" charset="0"/>
              </a:rPr>
              <a:t> to the DC no later than 5 business days after testing concludes</a:t>
            </a:r>
            <a:endParaRPr lang="en-US" sz="2000" dirty="0"/>
          </a:p>
        </p:txBody>
      </p:sp>
    </p:spTree>
    <p:extLst>
      <p:ext uri="{BB962C8B-B14F-4D97-AF65-F5344CB8AC3E}">
        <p14:creationId xmlns:p14="http://schemas.microsoft.com/office/powerpoint/2010/main" val="217111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244A5F"/>
                </a:solidFill>
              </a:rPr>
              <a:t>Principals</a:t>
            </a:r>
            <a:endParaRPr lang="en-US" sz="3200" dirty="0">
              <a:latin typeface="Segoe UI Light" panose="020B0502040204020203" pitchFamily="34" charset="0"/>
              <a:cs typeface="Segoe UI Light" panose="020B0502040204020203" pitchFamily="34" charset="0"/>
            </a:endParaRPr>
          </a:p>
        </p:txBody>
      </p:sp>
      <p:sp>
        <p:nvSpPr>
          <p:cNvPr id="5" name="Content Placeholder 4">
            <a:extLst>
              <a:ext uri="{FF2B5EF4-FFF2-40B4-BE49-F238E27FC236}">
                <a16:creationId xmlns:a16="http://schemas.microsoft.com/office/drawing/2014/main" id="{15F86772-B960-49DA-A001-31C2A25355D6}"/>
              </a:ext>
            </a:extLst>
          </p:cNvPr>
          <p:cNvSpPr>
            <a:spLocks noGrp="1"/>
          </p:cNvSpPr>
          <p:nvPr>
            <p:ph sz="half" idx="1"/>
          </p:nvPr>
        </p:nvSpPr>
        <p:spPr>
          <a:xfrm>
            <a:off x="838199" y="1825625"/>
            <a:ext cx="10431379" cy="4183289"/>
          </a:xfrm>
        </p:spPr>
        <p:txBody>
          <a:bodyPr/>
          <a:lstStyle/>
          <a:p>
            <a:pPr marL="171432" indent="-171432" defTabSz="914303">
              <a:defRPr/>
            </a:pPr>
            <a:r>
              <a:rPr lang="en-US" sz="2400" dirty="0">
                <a:latin typeface="Segoe UI" panose="020B0502040204020203" pitchFamily="34" charset="0"/>
                <a:cs typeface="Segoe UI" panose="020B0502040204020203" pitchFamily="34" charset="0"/>
              </a:rPr>
              <a:t>Appoint SCs and assigning TAs </a:t>
            </a:r>
          </a:p>
          <a:p>
            <a:pPr marL="171432" indent="-171432" defTabSz="914303">
              <a:defRPr/>
            </a:pPr>
            <a:r>
              <a:rPr lang="en-US" sz="2400" dirty="0">
                <a:latin typeface="Segoe UI" panose="020B0502040204020203" pitchFamily="34" charset="0"/>
                <a:cs typeface="Segoe UI" panose="020B0502040204020203" pitchFamily="34" charset="0"/>
              </a:rPr>
              <a:t>Attend required trainings and verify all staff supporting testing receive training </a:t>
            </a:r>
          </a:p>
          <a:p>
            <a:pPr marL="171432" indent="-171432" defTabSz="914303">
              <a:defRPr/>
            </a:pPr>
            <a:r>
              <a:rPr lang="en-US" sz="2400" dirty="0">
                <a:latin typeface="Segoe UI" panose="020B0502040204020203" pitchFamily="34" charset="0"/>
                <a:cs typeface="Segoe UI" panose="020B0502040204020203" pitchFamily="34" charset="0"/>
              </a:rPr>
              <a:t>Plan testing schedules and locations/ensure adequate staff to support each location</a:t>
            </a:r>
          </a:p>
          <a:p>
            <a:pPr marL="171432" lvl="2" indent="-171432" defTabSz="914303">
              <a:defRPr/>
            </a:pPr>
            <a:r>
              <a:rPr lang="en-US" sz="2400" dirty="0">
                <a:latin typeface="Segoe UI" panose="020B0502040204020203" pitchFamily="34" charset="0"/>
                <a:cs typeface="Segoe UI" panose="020B0502040204020203" pitchFamily="34" charset="0"/>
              </a:rPr>
              <a:t>Communicate with families and staff members about testing schedules, importance, and how test results will be reported </a:t>
            </a:r>
          </a:p>
          <a:p>
            <a:pPr marL="171432" lvl="2" indent="-171432" defTabSz="914303">
              <a:defRPr/>
            </a:pPr>
            <a:r>
              <a:rPr lang="en-US" sz="2400" dirty="0">
                <a:latin typeface="Segoe UI" panose="020B0502040204020203" pitchFamily="34" charset="0"/>
                <a:cs typeface="Segoe UI" panose="020B0502040204020203" pitchFamily="34" charset="0"/>
              </a:rPr>
              <a:t>Work with the SC and DC to develop the school’s </a:t>
            </a:r>
            <a:r>
              <a:rPr lang="en-US" sz="2400" i="1" dirty="0">
                <a:latin typeface="Segoe UI" panose="020B0502040204020203" pitchFamily="34" charset="0"/>
                <a:cs typeface="Segoe UI" panose="020B0502040204020203" pitchFamily="34" charset="0"/>
              </a:rPr>
              <a:t>Test Security and Building Plan</a:t>
            </a:r>
            <a:r>
              <a:rPr lang="en-US" sz="2400" dirty="0">
                <a:latin typeface="Segoe UI" panose="020B0502040204020203" pitchFamily="34" charset="0"/>
                <a:cs typeface="Segoe UI" panose="020B0502040204020203" pitchFamily="34" charset="0"/>
              </a:rPr>
              <a:t>/ ensure school staff are familiar with and follow the plan</a:t>
            </a:r>
          </a:p>
          <a:p>
            <a:pPr marL="0" indent="0">
              <a:buNone/>
            </a:pPr>
            <a:endParaRPr lang="en-US" dirty="0"/>
          </a:p>
        </p:txBody>
      </p:sp>
    </p:spTree>
    <p:extLst>
      <p:ext uri="{BB962C8B-B14F-4D97-AF65-F5344CB8AC3E}">
        <p14:creationId xmlns:p14="http://schemas.microsoft.com/office/powerpoint/2010/main" val="303203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95" y="422275"/>
            <a:ext cx="11296683" cy="1325563"/>
          </a:xfrm>
        </p:spPr>
        <p:txBody>
          <a:bodyPr>
            <a:normAutofit/>
          </a:bodyPr>
          <a:lstStyle/>
          <a:p>
            <a:r>
              <a:rPr lang="en-US" dirty="0">
                <a:solidFill>
                  <a:srgbClr val="244A5F"/>
                </a:solidFill>
              </a:rPr>
              <a:t>Special Education and Bilingual Coordinators</a:t>
            </a:r>
            <a:br>
              <a:rPr lang="en-US" dirty="0">
                <a:solidFill>
                  <a:srgbClr val="244A5F"/>
                </a:solidFill>
              </a:rPr>
            </a:br>
            <a:endParaRPr lang="en-US" sz="3200" dirty="0">
              <a:solidFill>
                <a:srgbClr val="244A5F"/>
              </a:solidFill>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xfrm>
            <a:off x="782051" y="2066583"/>
            <a:ext cx="10515600" cy="3624098"/>
          </a:xfrm>
        </p:spPr>
        <p:txBody>
          <a:bodyPr/>
          <a:lstStyle/>
          <a:p>
            <a:pPr marL="365760" lvl="1" indent="-365760">
              <a:spcBef>
                <a:spcPts val="1200"/>
              </a:spcBef>
              <a:buClr>
                <a:schemeClr val="tx1"/>
              </a:buClr>
              <a:buSzPct val="75000"/>
              <a:buFont typeface="Wingdings" panose="05000000000000000000" pitchFamily="2" charset="2"/>
              <a:buChar char="§"/>
            </a:pPr>
            <a:r>
              <a:rPr lang="en-US" dirty="0">
                <a:cs typeface="Calibri" panose="020F0502020204030204" pitchFamily="34" charset="0"/>
              </a:rPr>
              <a:t>Attend all required trainings.</a:t>
            </a:r>
          </a:p>
          <a:p>
            <a:pPr marL="365760" lvl="1" indent="-365760">
              <a:spcBef>
                <a:spcPts val="1200"/>
              </a:spcBef>
              <a:buSzPct val="75000"/>
              <a:buFont typeface="Wingdings" panose="05000000000000000000" pitchFamily="2" charset="2"/>
              <a:buChar char="§"/>
            </a:pPr>
            <a:r>
              <a:rPr lang="en-US" dirty="0">
                <a:cs typeface="Calibri" panose="020F0502020204030204" pitchFamily="34" charset="0"/>
              </a:rPr>
              <a:t>Work with SCs and TAs to ensure each student has access to the permitted accessibility features the student needs.  </a:t>
            </a:r>
          </a:p>
          <a:p>
            <a:pPr marL="365760" lvl="1" indent="-365760">
              <a:spcBef>
                <a:spcPts val="1200"/>
              </a:spcBef>
              <a:buSzPct val="75000"/>
              <a:buFont typeface="Wingdings" panose="05000000000000000000" pitchFamily="2" charset="2"/>
              <a:buChar char="§"/>
            </a:pPr>
            <a:r>
              <a:rPr lang="en-US" dirty="0">
                <a:cs typeface="Calibri" panose="020F0502020204030204" pitchFamily="34" charset="0"/>
              </a:rPr>
              <a:t>Make sure any changes to accessibility features for students are completed before testing begins.</a:t>
            </a:r>
          </a:p>
          <a:p>
            <a:endParaRPr lang="en-US" dirty="0"/>
          </a:p>
        </p:txBody>
      </p:sp>
    </p:spTree>
    <p:extLst>
      <p:ext uri="{BB962C8B-B14F-4D97-AF65-F5344CB8AC3E}">
        <p14:creationId xmlns:p14="http://schemas.microsoft.com/office/powerpoint/2010/main" val="6086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Text Placeholder 2"/>
          <p:cNvSpPr>
            <a:spLocks noGrp="1"/>
          </p:cNvSpPr>
          <p:nvPr>
            <p:ph type="body" idx="1"/>
          </p:nvPr>
        </p:nvSpPr>
        <p:spPr/>
        <p:txBody>
          <a:bodyPr/>
          <a:lstStyle/>
          <a:p>
            <a:r>
              <a:rPr lang="en-US" dirty="0"/>
              <a:t>BRIEF OVERVIEW OF TRAINING REQUIREMENTS AND RESOURCES</a:t>
            </a:r>
          </a:p>
        </p:txBody>
      </p:sp>
    </p:spTree>
    <p:extLst>
      <p:ext uri="{BB962C8B-B14F-4D97-AF65-F5344CB8AC3E}">
        <p14:creationId xmlns:p14="http://schemas.microsoft.com/office/powerpoint/2010/main" val="4169648221"/>
      </p:ext>
    </p:extLst>
  </p:cSld>
  <p:clrMapOvr>
    <a:masterClrMapping/>
  </p:clrMapOvr>
</p:sld>
</file>

<file path=ppt/theme/theme1.xml><?xml version="1.0" encoding="utf-8"?>
<a:theme xmlns:a="http://schemas.openxmlformats.org/drawingml/2006/main" name="Office Theme">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rdinator Training 2020" id="{60E153FB-495C-4424-9EE0-82832C0DE050}" vid="{383263E6-7884-42C3-B753-C754ADD05BE1}"/>
    </a:ext>
  </a:extLst>
</a:theme>
</file>

<file path=ppt/theme/theme2.xml><?xml version="1.0" encoding="utf-8"?>
<a:theme xmlns:a="http://schemas.openxmlformats.org/drawingml/2006/main" name="Custom Design">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rdinator Training 2020" id="{60E153FB-495C-4424-9EE0-82832C0DE050}" vid="{C02CBB82-AD14-47DE-9CA4-4450CFC334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C57BD70-47AE-4802-8E0D-3B0DB8D15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0F93D7-DA85-41B3-9758-3575C477B1E6}">
  <ds:schemaRefs>
    <ds:schemaRef ds:uri="http://schemas.microsoft.com/sharepoint/v3/contenttype/forms"/>
  </ds:schemaRefs>
</ds:datastoreItem>
</file>

<file path=customXml/itemProps3.xml><?xml version="1.0" encoding="utf-8"?>
<ds:datastoreItem xmlns:ds="http://schemas.openxmlformats.org/officeDocument/2006/customXml" ds:itemID="{F95A317A-A267-4717-ADFC-4531EB1A98BB}">
  <ds:schemaRefs>
    <ds:schemaRef ds:uri="http://www.w3.org/XML/1998/namespace"/>
    <ds:schemaRef ds:uri="http://schemas.microsoft.com/office/infopath/2007/PartnerControls"/>
    <ds:schemaRef ds:uri="http://purl.org/dc/terms/"/>
    <ds:schemaRef ds:uri="http://purl.org/dc/elements/1.1/"/>
    <ds:schemaRef ds:uri="http://schemas.microsoft.com/sharepoint/v3"/>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2185</TotalTime>
  <Words>7695</Words>
  <Application>Microsoft Office PowerPoint</Application>
  <PresentationFormat>Widescreen</PresentationFormat>
  <Paragraphs>541</Paragraphs>
  <Slides>42</Slides>
  <Notes>42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Arial</vt:lpstr>
      <vt:lpstr>Calibri</vt:lpstr>
      <vt:lpstr>Helvetica Neue Medium</vt:lpstr>
      <vt:lpstr>Roboto</vt:lpstr>
      <vt:lpstr>Segoe</vt:lpstr>
      <vt:lpstr>Segoe UI</vt:lpstr>
      <vt:lpstr>Segoe UI Light</vt:lpstr>
      <vt:lpstr>Segoe UI regular</vt:lpstr>
      <vt:lpstr>Segoe UI Semibold</vt:lpstr>
      <vt:lpstr>Symbol</vt:lpstr>
      <vt:lpstr>Times New Roman</vt:lpstr>
      <vt:lpstr>Wingdings</vt:lpstr>
      <vt:lpstr>Office Theme</vt:lpstr>
      <vt:lpstr>Custom Design</vt:lpstr>
      <vt:lpstr>Test Coordinator Training</vt:lpstr>
      <vt:lpstr>Acronyms</vt:lpstr>
      <vt:lpstr>Roles and Responsibilities</vt:lpstr>
      <vt:lpstr>What are the roles? And what part do they play in state testing? </vt:lpstr>
      <vt:lpstr>District Assessment Coordinators</vt:lpstr>
      <vt:lpstr>School Test Coordinators</vt:lpstr>
      <vt:lpstr>Principals</vt:lpstr>
      <vt:lpstr>Special Education and Bilingual Coordinators </vt:lpstr>
      <vt:lpstr>Training</vt:lpstr>
      <vt:lpstr>Training Requirements</vt:lpstr>
      <vt:lpstr>Materials Required for  Coordinator Review</vt:lpstr>
      <vt:lpstr>WCAP Portal</vt:lpstr>
      <vt:lpstr>Advanced Search Button</vt:lpstr>
      <vt:lpstr>Preparing for Testing</vt:lpstr>
      <vt:lpstr>WCAP Portal-Associated Resources</vt:lpstr>
      <vt:lpstr>WCAP Portal-Register for Email Updates</vt:lpstr>
      <vt:lpstr>Preparing for Testing</vt:lpstr>
      <vt:lpstr>Before Testing Tasks</vt:lpstr>
      <vt:lpstr>Test Security and Building Plans</vt:lpstr>
      <vt:lpstr>Work with Your Technology Coordinator</vt:lpstr>
      <vt:lpstr>Further preparations:</vt:lpstr>
      <vt:lpstr>Materials Locally Supplied,  When Allowed</vt:lpstr>
      <vt:lpstr>Identify Accessibility Features </vt:lpstr>
      <vt:lpstr>Tasks Done in TIDE BEFORE AND DURING TESTING</vt:lpstr>
      <vt:lpstr>TIDE Tasks</vt:lpstr>
      <vt:lpstr>TIDE Preparing for Testing</vt:lpstr>
      <vt:lpstr>TIDE Additional Orders</vt:lpstr>
      <vt:lpstr>TIDE During Testing</vt:lpstr>
      <vt:lpstr>Security SECURITY DURING TESTING AND TESTING INCIDENTS</vt:lpstr>
      <vt:lpstr>Security, Policies, and Responsibilities</vt:lpstr>
      <vt:lpstr>Basic Security</vt:lpstr>
      <vt:lpstr>Prohibited Activities</vt:lpstr>
      <vt:lpstr>Test Incidents</vt:lpstr>
      <vt:lpstr>Commonly Reported Incidents</vt:lpstr>
      <vt:lpstr>Top Testing Incidents Requiring Test Invalidation</vt:lpstr>
      <vt:lpstr>Reporting Test Incidents in ARMS</vt:lpstr>
      <vt:lpstr>Overview of Other Forms  Submitted in ARMS</vt:lpstr>
      <vt:lpstr>Overview of Security Reports Submitted After Testing</vt:lpstr>
      <vt:lpstr>Document Retention and Audit Report</vt:lpstr>
      <vt:lpstr>After Testing</vt:lpstr>
      <vt:lpstr>Contact Us:</vt:lpstr>
      <vt:lpstr>Revision Log Updates to the module after December 29, 2023, are noted below.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Coordinator Training</dc:title>
  <dc:creator>Susan Seegers</dc:creator>
  <cp:lastModifiedBy>Susan Seegers</cp:lastModifiedBy>
  <cp:revision>298</cp:revision>
  <dcterms:created xsi:type="dcterms:W3CDTF">2020-02-07T21:29:02Z</dcterms:created>
  <dcterms:modified xsi:type="dcterms:W3CDTF">2023-12-29T20:13:23Z</dcterms:modified>
</cp:coreProperties>
</file>